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3.jpg" ContentType="image/jpg"/>
  <Override PartName="/ppt/media/image185.jpg" ContentType="image/jpg"/>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234.jpg" ContentType="image/jpg"/>
  <Override PartName="/ppt/media/image235.jpg" ContentType="image/jpg"/>
  <Override PartName="/ppt/media/image282.jpg" ContentType="image/jpg"/>
  <Override PartName="/ppt/media/image284.jpg" ContentType="image/jpg"/>
  <Override PartName="/ppt/media/image286.jpg" ContentType="image/jpg"/>
  <Override PartName="/ppt/media/image288.jpg" ContentType="image/jpg"/>
  <Override PartName="/ppt/media/image290.jpg" ContentType="image/jpg"/>
  <Override PartName="/ppt/media/image292.jpg" ContentType="image/jpg"/>
  <Override PartName="/ppt/media/image294.jpg" ContentType="image/jpg"/>
  <Override PartName="/ppt/media/image295.jpg" ContentType="image/jpg"/>
  <Override PartName="/ppt/media/image303.jpg" ContentType="image/jpg"/>
  <Override PartName="/ppt/media/image326.jpg" ContentType="image/jpg"/>
  <Override PartName="/ppt/media/image327.jpg" ContentType="image/jpg"/>
  <Override PartName="/ppt/media/image328.jpg" ContentType="image/jpg"/>
  <Override PartName="/ppt/media/image329.jpg" ContentType="image/jpg"/>
  <Override PartName="/ppt/media/image330.jpg" ContentType="image/jpg"/>
  <Override PartName="/ppt/media/image334.jpg" ContentType="image/jpg"/>
  <Override PartName="/ppt/media/image335.jpg" ContentType="image/jpg"/>
  <Override PartName="/ppt/media/image361.jpg" ContentType="image/jpg"/>
  <Override PartName="/ppt/media/image363.jpg" ContentType="image/jpg"/>
  <Override PartName="/ppt/media/image364.jpg" ContentType="image/jpg"/>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38"/>
  </p:notesMasterIdLst>
  <p:handoutMasterIdLst>
    <p:handoutMasterId r:id="rId139"/>
  </p:handoutMasterIdLst>
  <p:sldIdLst>
    <p:sldId id="288" r:id="rId2"/>
    <p:sldId id="297" r:id="rId3"/>
    <p:sldId id="258" r:id="rId4"/>
    <p:sldId id="572" r:id="rId5"/>
    <p:sldId id="260" r:id="rId6"/>
    <p:sldId id="261" r:id="rId7"/>
    <p:sldId id="262" r:id="rId8"/>
    <p:sldId id="263" r:id="rId9"/>
    <p:sldId id="571"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562" r:id="rId25"/>
    <p:sldId id="563" r:id="rId26"/>
    <p:sldId id="564" r:id="rId27"/>
    <p:sldId id="565" r:id="rId28"/>
    <p:sldId id="566" r:id="rId29"/>
    <p:sldId id="567" r:id="rId30"/>
    <p:sldId id="568" r:id="rId31"/>
    <p:sldId id="569" r:id="rId32"/>
    <p:sldId id="570" r:id="rId33"/>
    <p:sldId id="496" r:id="rId34"/>
    <p:sldId id="497" r:id="rId35"/>
    <p:sldId id="498" r:id="rId36"/>
    <p:sldId id="499" r:id="rId37"/>
    <p:sldId id="500" r:id="rId38"/>
    <p:sldId id="501" r:id="rId39"/>
    <p:sldId id="502" r:id="rId40"/>
    <p:sldId id="503" r:id="rId41"/>
    <p:sldId id="504" r:id="rId42"/>
    <p:sldId id="505" r:id="rId43"/>
    <p:sldId id="506" r:id="rId44"/>
    <p:sldId id="507" r:id="rId45"/>
    <p:sldId id="508" r:id="rId46"/>
    <p:sldId id="509" r:id="rId47"/>
    <p:sldId id="510" r:id="rId48"/>
    <p:sldId id="511" r:id="rId49"/>
    <p:sldId id="512" r:id="rId50"/>
    <p:sldId id="513" r:id="rId51"/>
    <p:sldId id="514" r:id="rId52"/>
    <p:sldId id="515" r:id="rId53"/>
    <p:sldId id="516" r:id="rId54"/>
    <p:sldId id="517" r:id="rId55"/>
    <p:sldId id="518" r:id="rId56"/>
    <p:sldId id="519" r:id="rId57"/>
    <p:sldId id="520" r:id="rId58"/>
    <p:sldId id="555" r:id="rId59"/>
    <p:sldId id="556" r:id="rId60"/>
    <p:sldId id="557" r:id="rId61"/>
    <p:sldId id="307" r:id="rId62"/>
    <p:sldId id="308" r:id="rId63"/>
    <p:sldId id="309" r:id="rId64"/>
    <p:sldId id="310" r:id="rId65"/>
    <p:sldId id="311" r:id="rId66"/>
    <p:sldId id="312" r:id="rId67"/>
    <p:sldId id="313" r:id="rId68"/>
    <p:sldId id="314" r:id="rId69"/>
    <p:sldId id="315" r:id="rId70"/>
    <p:sldId id="316" r:id="rId71"/>
    <p:sldId id="317" r:id="rId72"/>
    <p:sldId id="318" r:id="rId73"/>
    <p:sldId id="319" r:id="rId74"/>
    <p:sldId id="547" r:id="rId75"/>
    <p:sldId id="482" r:id="rId76"/>
    <p:sldId id="483" r:id="rId77"/>
    <p:sldId id="484" r:id="rId78"/>
    <p:sldId id="485" r:id="rId79"/>
    <p:sldId id="486" r:id="rId80"/>
    <p:sldId id="320" r:id="rId81"/>
    <p:sldId id="321" r:id="rId82"/>
    <p:sldId id="322" r:id="rId83"/>
    <p:sldId id="323" r:id="rId84"/>
    <p:sldId id="324" r:id="rId85"/>
    <p:sldId id="325" r:id="rId86"/>
    <p:sldId id="395" r:id="rId87"/>
    <p:sldId id="396" r:id="rId88"/>
    <p:sldId id="397" r:id="rId89"/>
    <p:sldId id="343" r:id="rId90"/>
    <p:sldId id="398" r:id="rId91"/>
    <p:sldId id="399" r:id="rId92"/>
    <p:sldId id="400" r:id="rId93"/>
    <p:sldId id="401" r:id="rId94"/>
    <p:sldId id="402" r:id="rId95"/>
    <p:sldId id="346" r:id="rId96"/>
    <p:sldId id="347" r:id="rId97"/>
    <p:sldId id="348" r:id="rId98"/>
    <p:sldId id="349" r:id="rId99"/>
    <p:sldId id="350" r:id="rId100"/>
    <p:sldId id="417" r:id="rId101"/>
    <p:sldId id="351" r:id="rId102"/>
    <p:sldId id="352" r:id="rId103"/>
    <p:sldId id="353" r:id="rId104"/>
    <p:sldId id="354" r:id="rId105"/>
    <p:sldId id="355" r:id="rId106"/>
    <p:sldId id="356" r:id="rId107"/>
    <p:sldId id="357" r:id="rId108"/>
    <p:sldId id="446" r:id="rId109"/>
    <p:sldId id="447" r:id="rId110"/>
    <p:sldId id="449" r:id="rId111"/>
    <p:sldId id="360" r:id="rId112"/>
    <p:sldId id="403" r:id="rId113"/>
    <p:sldId id="404" r:id="rId114"/>
    <p:sldId id="405" r:id="rId115"/>
    <p:sldId id="406" r:id="rId116"/>
    <p:sldId id="407" r:id="rId117"/>
    <p:sldId id="408" r:id="rId118"/>
    <p:sldId id="409" r:id="rId119"/>
    <p:sldId id="410" r:id="rId120"/>
    <p:sldId id="411" r:id="rId121"/>
    <p:sldId id="412" r:id="rId122"/>
    <p:sldId id="413" r:id="rId123"/>
    <p:sldId id="414" r:id="rId124"/>
    <p:sldId id="415" r:id="rId125"/>
    <p:sldId id="416" r:id="rId126"/>
    <p:sldId id="558" r:id="rId127"/>
    <p:sldId id="539" r:id="rId128"/>
    <p:sldId id="418" r:id="rId129"/>
    <p:sldId id="419" r:id="rId130"/>
    <p:sldId id="420" r:id="rId131"/>
    <p:sldId id="543" r:id="rId132"/>
    <p:sldId id="544" r:id="rId133"/>
    <p:sldId id="545" r:id="rId134"/>
    <p:sldId id="546" r:id="rId135"/>
    <p:sldId id="361" r:id="rId136"/>
    <p:sldId id="423" r:id="rId137"/>
  </p:sldIdLst>
  <p:sldSz cx="12192000" cy="6858000"/>
  <p:notesSz cx="6805613" cy="99441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6A87BC"/>
    <a:srgbClr val="5B9BD5"/>
    <a:srgbClr val="97D2FF"/>
    <a:srgbClr val="7A96C7"/>
    <a:srgbClr val="596E97"/>
    <a:srgbClr val="D7A4C4"/>
    <a:srgbClr val="9CAFD2"/>
    <a:srgbClr val="CB1B4A"/>
    <a:srgbClr val="DB8B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Средний стиль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Средний стиль 4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969" autoAdjust="0"/>
    <p:restoredTop sz="94660"/>
  </p:normalViewPr>
  <p:slideViewPr>
    <p:cSldViewPr snapToGrid="0">
      <p:cViewPr varScale="1">
        <p:scale>
          <a:sx n="59" d="100"/>
          <a:sy n="59" d="100"/>
        </p:scale>
        <p:origin x="108" y="10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handoutMaster" Target="handoutMasters/handout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88EF4E-E9F2-4803-A0CA-CB4C4A47654B}" type="doc">
      <dgm:prSet loTypeId="urn:microsoft.com/office/officeart/2005/8/layout/venn1" loCatId="relationship" qsTypeId="urn:microsoft.com/office/officeart/2005/8/quickstyle/simple1" qsCatId="simple" csTypeId="urn:microsoft.com/office/officeart/2005/8/colors/accent1_2" csCatId="accent1" phldr="1"/>
      <dgm:spPr/>
    </dgm:pt>
    <dgm:pt modelId="{38D8D6CF-CD38-47CC-9C8B-D770E8338A38}">
      <dgm:prSet phldrT="[Текст]" custT="1"/>
      <dgm:spPr>
        <a:solidFill>
          <a:schemeClr val="tx2">
            <a:lumMod val="20000"/>
            <a:lumOff val="80000"/>
            <a:alpha val="50000"/>
          </a:schemeClr>
        </a:solidFill>
      </dgm:spPr>
      <dgm:t>
        <a:bodyPr lIns="1080000" rIns="0"/>
        <a:lstStyle/>
        <a:p>
          <a:pPr algn="l"/>
          <a:endParaRPr lang="ru-RU" sz="1600" dirty="0">
            <a:latin typeface="Arial Narrow" panose="020B0606020202030204" pitchFamily="34" charset="0"/>
          </a:endParaRPr>
        </a:p>
        <a:p>
          <a:pPr algn="l"/>
          <a:endParaRPr lang="ru-RU" sz="1600" dirty="0">
            <a:latin typeface="Arial Narrow" panose="020B0606020202030204" pitchFamily="34" charset="0"/>
          </a:endParaRPr>
        </a:p>
        <a:p>
          <a:pPr algn="l"/>
          <a:endParaRPr lang="ru-RU" sz="1600" dirty="0">
            <a:latin typeface="Arial Narrow" panose="020B0606020202030204" pitchFamily="34" charset="0"/>
          </a:endParaRPr>
        </a:p>
        <a:p>
          <a:pPr algn="l"/>
          <a:r>
            <a:rPr lang="en-US" sz="1600" dirty="0">
              <a:solidFill>
                <a:schemeClr val="tx1"/>
              </a:solidFill>
              <a:latin typeface="Arial Narrow" panose="020B0606020202030204" pitchFamily="34" charset="0"/>
            </a:rPr>
            <a:t>Tax preferences:</a:t>
          </a:r>
          <a:endParaRPr lang="ru-KZ" sz="1600" dirty="0">
            <a:solidFill>
              <a:schemeClr val="tx1"/>
            </a:solidFill>
            <a:latin typeface="Arial Narrow" panose="020B0606020202030204" pitchFamily="34" charset="0"/>
          </a:endParaRPr>
        </a:p>
        <a:p>
          <a:r>
            <a:rPr lang="en-US" sz="1600" dirty="0">
              <a:solidFill>
                <a:schemeClr val="tx1"/>
              </a:solidFill>
              <a:latin typeface="Arial Narrow" panose="020B0606020202030204" pitchFamily="34" charset="0"/>
            </a:rPr>
            <a:t>To create a new production:</a:t>
          </a:r>
          <a:endParaRPr lang="ru-KZ" sz="1600" dirty="0">
            <a:solidFill>
              <a:schemeClr val="tx1"/>
            </a:solidFill>
            <a:latin typeface="Arial Narrow" panose="020B0606020202030204" pitchFamily="34" charset="0"/>
          </a:endParaRPr>
        </a:p>
        <a:p>
          <a:r>
            <a:rPr lang="en-US" sz="1600" dirty="0">
              <a:solidFill>
                <a:schemeClr val="tx1"/>
              </a:solidFill>
              <a:latin typeface="Arial Narrow" panose="020B0606020202030204" pitchFamily="34" charset="0"/>
            </a:rPr>
            <a:t>CIT-10 years;</a:t>
          </a:r>
          <a:endParaRPr lang="ru-KZ" sz="1600" dirty="0">
            <a:solidFill>
              <a:schemeClr val="tx1"/>
            </a:solidFill>
            <a:latin typeface="Arial Narrow" panose="020B0606020202030204" pitchFamily="34" charset="0"/>
          </a:endParaRPr>
        </a:p>
        <a:p>
          <a:r>
            <a:rPr lang="en-US" sz="1600" dirty="0">
              <a:solidFill>
                <a:schemeClr val="tx1"/>
              </a:solidFill>
              <a:latin typeface="Arial Narrow" panose="020B0606020202030204" pitchFamily="34" charset="0"/>
            </a:rPr>
            <a:t>property tax – 8 years;</a:t>
          </a:r>
          <a:endParaRPr lang="ru-KZ" sz="1600" dirty="0">
            <a:solidFill>
              <a:schemeClr val="tx1"/>
            </a:solidFill>
            <a:latin typeface="Arial Narrow" panose="020B0606020202030204" pitchFamily="34" charset="0"/>
          </a:endParaRPr>
        </a:p>
        <a:p>
          <a:r>
            <a:rPr lang="en-US" sz="1600" dirty="0">
              <a:solidFill>
                <a:schemeClr val="tx1"/>
              </a:solidFill>
              <a:latin typeface="Arial Narrow" panose="020B0606020202030204" pitchFamily="34" charset="0"/>
            </a:rPr>
            <a:t>land tax - 10 years.</a:t>
          </a:r>
          <a:endParaRPr lang="ru-KZ" sz="1600" dirty="0">
            <a:solidFill>
              <a:schemeClr val="tx1"/>
            </a:solidFill>
            <a:latin typeface="Arial Narrow" panose="020B0606020202030204" pitchFamily="34" charset="0"/>
          </a:endParaRPr>
        </a:p>
        <a:p>
          <a:r>
            <a:rPr lang="en-US" sz="1600" dirty="0">
              <a:solidFill>
                <a:schemeClr val="tx1"/>
              </a:solidFill>
              <a:latin typeface="Arial Narrow" panose="020B0606020202030204" pitchFamily="34" charset="0"/>
            </a:rPr>
            <a:t>To expand existing production 6</a:t>
          </a:r>
          <a:endParaRPr lang="ru-KZ" sz="1600" dirty="0">
            <a:solidFill>
              <a:schemeClr val="tx1"/>
            </a:solidFill>
            <a:latin typeface="Arial Narrow" panose="020B0606020202030204" pitchFamily="34" charset="0"/>
          </a:endParaRPr>
        </a:p>
        <a:p>
          <a:r>
            <a:rPr lang="en-US" sz="1600" dirty="0">
              <a:solidFill>
                <a:schemeClr val="tx1"/>
              </a:solidFill>
              <a:latin typeface="Arial Narrow" panose="020B0606020202030204" pitchFamily="34" charset="0"/>
            </a:rPr>
            <a:t>CIT-3 years</a:t>
          </a:r>
          <a:endParaRPr lang="ru-RU" sz="1600" dirty="0"/>
        </a:p>
      </dgm:t>
    </dgm:pt>
    <dgm:pt modelId="{03971340-7059-44D6-B7AD-49559806967A}" type="parTrans" cxnId="{BC5B6B00-6275-4906-8CD2-1F1FA4045920}">
      <dgm:prSet/>
      <dgm:spPr/>
      <dgm:t>
        <a:bodyPr/>
        <a:lstStyle/>
        <a:p>
          <a:endParaRPr lang="ru-RU"/>
        </a:p>
      </dgm:t>
    </dgm:pt>
    <dgm:pt modelId="{3E976E0E-3504-41B0-8016-09F3632DFEA7}" type="sibTrans" cxnId="{BC5B6B00-6275-4906-8CD2-1F1FA4045920}">
      <dgm:prSet/>
      <dgm:spPr/>
      <dgm:t>
        <a:bodyPr/>
        <a:lstStyle/>
        <a:p>
          <a:endParaRPr lang="ru-RU"/>
        </a:p>
      </dgm:t>
    </dgm:pt>
    <dgm:pt modelId="{DC72A63A-97C0-40EB-BAF8-9D77912436A5}">
      <dgm:prSet phldrT="[Текст]" custT="1"/>
      <dgm:spPr>
        <a:solidFill>
          <a:schemeClr val="tx2">
            <a:lumMod val="20000"/>
            <a:lumOff val="80000"/>
          </a:schemeClr>
        </a:solidFill>
      </dgm:spPr>
      <dgm:t>
        <a:bodyPr lIns="0" rIns="972000"/>
        <a:lstStyle/>
        <a:p>
          <a:pPr marL="0" indent="0" algn="l">
            <a:tabLst/>
          </a:pPr>
          <a:r>
            <a:rPr lang="en-US" sz="1600" dirty="0">
              <a:latin typeface="Arial Narrow" panose="020B0606020202030204" pitchFamily="34" charset="0"/>
            </a:rPr>
            <a:t>Value added tax on the import of raw materials and supplies in accordance with Order No. 140 of February 27, 2018 - no more than 5 years</a:t>
          </a:r>
          <a:endParaRPr lang="ru-RU" sz="1600" dirty="0"/>
        </a:p>
      </dgm:t>
    </dgm:pt>
    <dgm:pt modelId="{D229D1EC-20E6-44BB-9C4A-A5C0AA1AABB8}" type="sibTrans" cxnId="{2690CD89-3F19-497E-8716-26A3969A6FF1}">
      <dgm:prSet/>
      <dgm:spPr/>
      <dgm:t>
        <a:bodyPr/>
        <a:lstStyle/>
        <a:p>
          <a:endParaRPr lang="ru-RU"/>
        </a:p>
      </dgm:t>
    </dgm:pt>
    <dgm:pt modelId="{0077B135-82FC-4099-99B8-E1380F2B6325}" type="parTrans" cxnId="{2690CD89-3F19-497E-8716-26A3969A6FF1}">
      <dgm:prSet/>
      <dgm:spPr/>
      <dgm:t>
        <a:bodyPr/>
        <a:lstStyle/>
        <a:p>
          <a:endParaRPr lang="ru-RU"/>
        </a:p>
      </dgm:t>
    </dgm:pt>
    <dgm:pt modelId="{AA5D8CCB-DE1D-4F79-876B-3BFDB7094B30}" type="pres">
      <dgm:prSet presAssocID="{2788EF4E-E9F2-4803-A0CA-CB4C4A47654B}" presName="compositeShape" presStyleCnt="0">
        <dgm:presLayoutVars>
          <dgm:chMax val="7"/>
          <dgm:dir/>
          <dgm:resizeHandles val="exact"/>
        </dgm:presLayoutVars>
      </dgm:prSet>
      <dgm:spPr/>
    </dgm:pt>
    <dgm:pt modelId="{D998CD05-E036-4A6B-B903-CD05B96FE096}" type="pres">
      <dgm:prSet presAssocID="{DC72A63A-97C0-40EB-BAF8-9D77912436A5}" presName="circ1" presStyleLbl="vennNode1" presStyleIdx="0" presStyleCnt="2" custAng="0" custLinFactNeighborX="15680"/>
      <dgm:spPr/>
      <dgm:t>
        <a:bodyPr/>
        <a:lstStyle/>
        <a:p>
          <a:endParaRPr lang="ru-RU"/>
        </a:p>
      </dgm:t>
    </dgm:pt>
    <dgm:pt modelId="{394DAC93-648C-43AA-ACA9-0C86FBADBB61}" type="pres">
      <dgm:prSet presAssocID="{DC72A63A-97C0-40EB-BAF8-9D77912436A5}" presName="circ1Tx" presStyleLbl="revTx" presStyleIdx="0" presStyleCnt="0">
        <dgm:presLayoutVars>
          <dgm:chMax val="0"/>
          <dgm:chPref val="0"/>
          <dgm:bulletEnabled val="1"/>
        </dgm:presLayoutVars>
      </dgm:prSet>
      <dgm:spPr/>
      <dgm:t>
        <a:bodyPr/>
        <a:lstStyle/>
        <a:p>
          <a:endParaRPr lang="ru-RU"/>
        </a:p>
      </dgm:t>
    </dgm:pt>
    <dgm:pt modelId="{2D3BF171-FFDF-492A-A53F-90E2D4CC1E8F}" type="pres">
      <dgm:prSet presAssocID="{38D8D6CF-CD38-47CC-9C8B-D770E8338A38}" presName="circ2" presStyleLbl="vennNode1" presStyleIdx="1" presStyleCnt="2"/>
      <dgm:spPr/>
      <dgm:t>
        <a:bodyPr/>
        <a:lstStyle/>
        <a:p>
          <a:endParaRPr lang="ru-RU"/>
        </a:p>
      </dgm:t>
    </dgm:pt>
    <dgm:pt modelId="{6F5233F1-8442-4464-A563-0091859F8F78}" type="pres">
      <dgm:prSet presAssocID="{38D8D6CF-CD38-47CC-9C8B-D770E8338A38}" presName="circ2Tx" presStyleLbl="revTx" presStyleIdx="0" presStyleCnt="0">
        <dgm:presLayoutVars>
          <dgm:chMax val="0"/>
          <dgm:chPref val="0"/>
          <dgm:bulletEnabled val="1"/>
        </dgm:presLayoutVars>
      </dgm:prSet>
      <dgm:spPr/>
      <dgm:t>
        <a:bodyPr/>
        <a:lstStyle/>
        <a:p>
          <a:endParaRPr lang="ru-RU"/>
        </a:p>
      </dgm:t>
    </dgm:pt>
  </dgm:ptLst>
  <dgm:cxnLst>
    <dgm:cxn modelId="{BC5B6B00-6275-4906-8CD2-1F1FA4045920}" srcId="{2788EF4E-E9F2-4803-A0CA-CB4C4A47654B}" destId="{38D8D6CF-CD38-47CC-9C8B-D770E8338A38}" srcOrd="1" destOrd="0" parTransId="{03971340-7059-44D6-B7AD-49559806967A}" sibTransId="{3E976E0E-3504-41B0-8016-09F3632DFEA7}"/>
    <dgm:cxn modelId="{3AAEA456-32BC-4145-B2D7-523B998A23D3}" type="presOf" srcId="{DC72A63A-97C0-40EB-BAF8-9D77912436A5}" destId="{D998CD05-E036-4A6B-B903-CD05B96FE096}" srcOrd="0" destOrd="0" presId="urn:microsoft.com/office/officeart/2005/8/layout/venn1"/>
    <dgm:cxn modelId="{85A93B69-8AEF-4F7B-879F-FAE5E8088309}" type="presOf" srcId="{38D8D6CF-CD38-47CC-9C8B-D770E8338A38}" destId="{6F5233F1-8442-4464-A563-0091859F8F78}" srcOrd="1" destOrd="0" presId="urn:microsoft.com/office/officeart/2005/8/layout/venn1"/>
    <dgm:cxn modelId="{AD593433-B940-4166-90A0-753A4C44D605}" type="presOf" srcId="{2788EF4E-E9F2-4803-A0CA-CB4C4A47654B}" destId="{AA5D8CCB-DE1D-4F79-876B-3BFDB7094B30}" srcOrd="0" destOrd="0" presId="urn:microsoft.com/office/officeart/2005/8/layout/venn1"/>
    <dgm:cxn modelId="{2690CD89-3F19-497E-8716-26A3969A6FF1}" srcId="{2788EF4E-E9F2-4803-A0CA-CB4C4A47654B}" destId="{DC72A63A-97C0-40EB-BAF8-9D77912436A5}" srcOrd="0" destOrd="0" parTransId="{0077B135-82FC-4099-99B8-E1380F2B6325}" sibTransId="{D229D1EC-20E6-44BB-9C4A-A5C0AA1AABB8}"/>
    <dgm:cxn modelId="{AAF622DC-4C09-4CC7-B406-5282784FF8AE}" type="presOf" srcId="{DC72A63A-97C0-40EB-BAF8-9D77912436A5}" destId="{394DAC93-648C-43AA-ACA9-0C86FBADBB61}" srcOrd="1" destOrd="0" presId="urn:microsoft.com/office/officeart/2005/8/layout/venn1"/>
    <dgm:cxn modelId="{5F33F6F3-E7AF-4972-B614-98DFFE72BFE3}" type="presOf" srcId="{38D8D6CF-CD38-47CC-9C8B-D770E8338A38}" destId="{2D3BF171-FFDF-492A-A53F-90E2D4CC1E8F}" srcOrd="0" destOrd="0" presId="urn:microsoft.com/office/officeart/2005/8/layout/venn1"/>
    <dgm:cxn modelId="{450A6AE7-FB89-4383-A9CF-200B88C61EE8}" type="presParOf" srcId="{AA5D8CCB-DE1D-4F79-876B-3BFDB7094B30}" destId="{D998CD05-E036-4A6B-B903-CD05B96FE096}" srcOrd="0" destOrd="0" presId="urn:microsoft.com/office/officeart/2005/8/layout/venn1"/>
    <dgm:cxn modelId="{50D9DFC4-E7DD-433C-9846-65901FF6EA9B}" type="presParOf" srcId="{AA5D8CCB-DE1D-4F79-876B-3BFDB7094B30}" destId="{394DAC93-648C-43AA-ACA9-0C86FBADBB61}" srcOrd="1" destOrd="0" presId="urn:microsoft.com/office/officeart/2005/8/layout/venn1"/>
    <dgm:cxn modelId="{55AFEC26-49F5-43CC-8885-970CAA5F6578}" type="presParOf" srcId="{AA5D8CCB-DE1D-4F79-876B-3BFDB7094B30}" destId="{2D3BF171-FFDF-492A-A53F-90E2D4CC1E8F}" srcOrd="2" destOrd="0" presId="urn:microsoft.com/office/officeart/2005/8/layout/venn1"/>
    <dgm:cxn modelId="{49D60BC9-649C-42FF-8BC5-0D00BDA16C4C}" type="presParOf" srcId="{AA5D8CCB-DE1D-4F79-876B-3BFDB7094B30}" destId="{6F5233F1-8442-4464-A563-0091859F8F78}" srcOrd="3"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98CD05-E036-4A6B-B903-CD05B96FE096}">
      <dsp:nvSpPr>
        <dsp:cNvPr id="0" name=""/>
        <dsp:cNvSpPr/>
      </dsp:nvSpPr>
      <dsp:spPr>
        <a:xfrm>
          <a:off x="1166415" y="396860"/>
          <a:ext cx="5910671" cy="5910671"/>
        </a:xfrm>
        <a:prstGeom prst="ellipse">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972000" bIns="0" numCol="1" spcCol="1270" anchor="ctr" anchorCtr="0">
          <a:noAutofit/>
        </a:bodyPr>
        <a:lstStyle/>
        <a:p>
          <a:pPr marL="0" lvl="0" indent="0" algn="l" defTabSz="711200">
            <a:lnSpc>
              <a:spcPct val="90000"/>
            </a:lnSpc>
            <a:spcBef>
              <a:spcPct val="0"/>
            </a:spcBef>
            <a:spcAft>
              <a:spcPct val="35000"/>
            </a:spcAft>
            <a:tabLst/>
          </a:pPr>
          <a:r>
            <a:rPr lang="en-US" sz="1600" kern="1200" dirty="0">
              <a:latin typeface="Arial Narrow" panose="020B0606020202030204" pitchFamily="34" charset="0"/>
            </a:rPr>
            <a:t>Value added tax on the import of raw materials and supplies in accordance with Order No. 140 of February 27, 2018 - no more than 5 years</a:t>
          </a:r>
          <a:endParaRPr lang="ru-RU" sz="1600" kern="1200" dirty="0"/>
        </a:p>
      </dsp:txBody>
      <dsp:txXfrm>
        <a:off x="1991779" y="1093855"/>
        <a:ext cx="3407954" cy="4516681"/>
      </dsp:txXfrm>
    </dsp:sp>
    <dsp:sp modelId="{2D3BF171-FFDF-492A-A53F-90E2D4CC1E8F}">
      <dsp:nvSpPr>
        <dsp:cNvPr id="0" name=""/>
        <dsp:cNvSpPr/>
      </dsp:nvSpPr>
      <dsp:spPr>
        <a:xfrm>
          <a:off x="4499565" y="396860"/>
          <a:ext cx="5910671" cy="5910671"/>
        </a:xfrm>
        <a:prstGeom prst="ellipse">
          <a:avLst/>
        </a:prstGeom>
        <a:solidFill>
          <a:schemeClr val="tx2">
            <a:lumMod val="20000"/>
            <a:lumOff val="8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80000" tIns="0" rIns="0" bIns="0" numCol="1" spcCol="1270" anchor="ctr" anchorCtr="0">
          <a:noAutofit/>
        </a:bodyPr>
        <a:lstStyle/>
        <a:p>
          <a:pPr lvl="0" algn="l" defTabSz="711200">
            <a:lnSpc>
              <a:spcPct val="90000"/>
            </a:lnSpc>
            <a:spcBef>
              <a:spcPct val="0"/>
            </a:spcBef>
            <a:spcAft>
              <a:spcPct val="35000"/>
            </a:spcAft>
          </a:pPr>
          <a:endParaRPr lang="ru-RU" sz="1600" kern="1200" dirty="0">
            <a:latin typeface="Arial Narrow" panose="020B0606020202030204" pitchFamily="34" charset="0"/>
          </a:endParaRPr>
        </a:p>
        <a:p>
          <a:pPr lvl="0" algn="l" defTabSz="711200">
            <a:lnSpc>
              <a:spcPct val="90000"/>
            </a:lnSpc>
            <a:spcBef>
              <a:spcPct val="0"/>
            </a:spcBef>
            <a:spcAft>
              <a:spcPct val="35000"/>
            </a:spcAft>
          </a:pPr>
          <a:endParaRPr lang="ru-RU" sz="1600" kern="1200" dirty="0">
            <a:latin typeface="Arial Narrow" panose="020B0606020202030204" pitchFamily="34" charset="0"/>
          </a:endParaRPr>
        </a:p>
        <a:p>
          <a:pPr lvl="0" algn="l" defTabSz="711200">
            <a:lnSpc>
              <a:spcPct val="90000"/>
            </a:lnSpc>
            <a:spcBef>
              <a:spcPct val="0"/>
            </a:spcBef>
            <a:spcAft>
              <a:spcPct val="35000"/>
            </a:spcAft>
          </a:pPr>
          <a:endParaRPr lang="ru-RU" sz="1600" kern="1200" dirty="0">
            <a:latin typeface="Arial Narrow" panose="020B0606020202030204" pitchFamily="34" charset="0"/>
          </a:endParaRPr>
        </a:p>
        <a:p>
          <a:pPr lvl="0" algn="l" defTabSz="711200">
            <a:lnSpc>
              <a:spcPct val="90000"/>
            </a:lnSpc>
            <a:spcBef>
              <a:spcPct val="0"/>
            </a:spcBef>
            <a:spcAft>
              <a:spcPct val="35000"/>
            </a:spcAft>
          </a:pPr>
          <a:r>
            <a:rPr lang="en-US" sz="1600" kern="1200" dirty="0">
              <a:solidFill>
                <a:schemeClr val="tx1"/>
              </a:solidFill>
              <a:latin typeface="Arial Narrow" panose="020B0606020202030204" pitchFamily="34" charset="0"/>
            </a:rPr>
            <a:t>Tax preferences:</a:t>
          </a:r>
          <a:endParaRPr lang="ru-KZ" sz="1600" kern="1200" dirty="0">
            <a:solidFill>
              <a:schemeClr val="tx1"/>
            </a:solidFill>
            <a:latin typeface="Arial Narrow" panose="020B0606020202030204" pitchFamily="34" charset="0"/>
          </a:endParaRPr>
        </a:p>
        <a:p>
          <a:pPr lvl="0" defTabSz="711200">
            <a:lnSpc>
              <a:spcPct val="90000"/>
            </a:lnSpc>
            <a:spcBef>
              <a:spcPct val="0"/>
            </a:spcBef>
            <a:spcAft>
              <a:spcPct val="35000"/>
            </a:spcAft>
          </a:pPr>
          <a:r>
            <a:rPr lang="en-US" sz="1600" kern="1200" dirty="0">
              <a:solidFill>
                <a:schemeClr val="tx1"/>
              </a:solidFill>
              <a:latin typeface="Arial Narrow" panose="020B0606020202030204" pitchFamily="34" charset="0"/>
            </a:rPr>
            <a:t>To create a new production:</a:t>
          </a:r>
          <a:endParaRPr lang="ru-KZ" sz="1600" kern="1200" dirty="0">
            <a:solidFill>
              <a:schemeClr val="tx1"/>
            </a:solidFill>
            <a:latin typeface="Arial Narrow" panose="020B0606020202030204" pitchFamily="34" charset="0"/>
          </a:endParaRPr>
        </a:p>
        <a:p>
          <a:pPr lvl="0" defTabSz="711200">
            <a:lnSpc>
              <a:spcPct val="90000"/>
            </a:lnSpc>
            <a:spcBef>
              <a:spcPct val="0"/>
            </a:spcBef>
            <a:spcAft>
              <a:spcPct val="35000"/>
            </a:spcAft>
          </a:pPr>
          <a:r>
            <a:rPr lang="en-US" sz="1600" kern="1200" dirty="0">
              <a:solidFill>
                <a:schemeClr val="tx1"/>
              </a:solidFill>
              <a:latin typeface="Arial Narrow" panose="020B0606020202030204" pitchFamily="34" charset="0"/>
            </a:rPr>
            <a:t>CIT-10 years;</a:t>
          </a:r>
          <a:endParaRPr lang="ru-KZ" sz="1600" kern="1200" dirty="0">
            <a:solidFill>
              <a:schemeClr val="tx1"/>
            </a:solidFill>
            <a:latin typeface="Arial Narrow" panose="020B0606020202030204" pitchFamily="34" charset="0"/>
          </a:endParaRPr>
        </a:p>
        <a:p>
          <a:pPr lvl="0" defTabSz="711200">
            <a:lnSpc>
              <a:spcPct val="90000"/>
            </a:lnSpc>
            <a:spcBef>
              <a:spcPct val="0"/>
            </a:spcBef>
            <a:spcAft>
              <a:spcPct val="35000"/>
            </a:spcAft>
          </a:pPr>
          <a:r>
            <a:rPr lang="en-US" sz="1600" kern="1200" dirty="0">
              <a:solidFill>
                <a:schemeClr val="tx1"/>
              </a:solidFill>
              <a:latin typeface="Arial Narrow" panose="020B0606020202030204" pitchFamily="34" charset="0"/>
            </a:rPr>
            <a:t>property tax – 8 years;</a:t>
          </a:r>
          <a:endParaRPr lang="ru-KZ" sz="1600" kern="1200" dirty="0">
            <a:solidFill>
              <a:schemeClr val="tx1"/>
            </a:solidFill>
            <a:latin typeface="Arial Narrow" panose="020B0606020202030204" pitchFamily="34" charset="0"/>
          </a:endParaRPr>
        </a:p>
        <a:p>
          <a:pPr lvl="0" defTabSz="711200">
            <a:lnSpc>
              <a:spcPct val="90000"/>
            </a:lnSpc>
            <a:spcBef>
              <a:spcPct val="0"/>
            </a:spcBef>
            <a:spcAft>
              <a:spcPct val="35000"/>
            </a:spcAft>
          </a:pPr>
          <a:r>
            <a:rPr lang="en-US" sz="1600" kern="1200" dirty="0">
              <a:solidFill>
                <a:schemeClr val="tx1"/>
              </a:solidFill>
              <a:latin typeface="Arial Narrow" panose="020B0606020202030204" pitchFamily="34" charset="0"/>
            </a:rPr>
            <a:t>land tax - 10 years.</a:t>
          </a:r>
          <a:endParaRPr lang="ru-KZ" sz="1600" kern="1200" dirty="0">
            <a:solidFill>
              <a:schemeClr val="tx1"/>
            </a:solidFill>
            <a:latin typeface="Arial Narrow" panose="020B0606020202030204" pitchFamily="34" charset="0"/>
          </a:endParaRPr>
        </a:p>
        <a:p>
          <a:pPr lvl="0" defTabSz="711200">
            <a:lnSpc>
              <a:spcPct val="90000"/>
            </a:lnSpc>
            <a:spcBef>
              <a:spcPct val="0"/>
            </a:spcBef>
            <a:spcAft>
              <a:spcPct val="35000"/>
            </a:spcAft>
          </a:pPr>
          <a:r>
            <a:rPr lang="en-US" sz="1600" kern="1200" dirty="0">
              <a:solidFill>
                <a:schemeClr val="tx1"/>
              </a:solidFill>
              <a:latin typeface="Arial Narrow" panose="020B0606020202030204" pitchFamily="34" charset="0"/>
            </a:rPr>
            <a:t>To expand existing production 6</a:t>
          </a:r>
          <a:endParaRPr lang="ru-KZ" sz="1600" kern="1200" dirty="0">
            <a:solidFill>
              <a:schemeClr val="tx1"/>
            </a:solidFill>
            <a:latin typeface="Arial Narrow" panose="020B0606020202030204" pitchFamily="34" charset="0"/>
          </a:endParaRPr>
        </a:p>
        <a:p>
          <a:pPr lvl="0" defTabSz="711200">
            <a:lnSpc>
              <a:spcPct val="90000"/>
            </a:lnSpc>
            <a:spcBef>
              <a:spcPct val="0"/>
            </a:spcBef>
            <a:spcAft>
              <a:spcPct val="35000"/>
            </a:spcAft>
          </a:pPr>
          <a:r>
            <a:rPr lang="en-US" sz="1600" kern="1200" dirty="0">
              <a:solidFill>
                <a:schemeClr val="tx1"/>
              </a:solidFill>
              <a:latin typeface="Arial Narrow" panose="020B0606020202030204" pitchFamily="34" charset="0"/>
            </a:rPr>
            <a:t>CIT-3 years</a:t>
          </a:r>
          <a:endParaRPr lang="ru-RU" sz="1600" kern="1200" dirty="0"/>
        </a:p>
      </dsp:txBody>
      <dsp:txXfrm>
        <a:off x="6176918" y="1093855"/>
        <a:ext cx="3407954" cy="4516681"/>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0"/>
            <a:ext cx="2949791" cy="498403"/>
          </a:xfrm>
          <a:prstGeom prst="rect">
            <a:avLst/>
          </a:prstGeom>
        </p:spPr>
        <p:txBody>
          <a:bodyPr vert="horz" lIns="92016" tIns="46008" rIns="92016" bIns="46008" rtlCol="0"/>
          <a:lstStyle>
            <a:lvl1pPr algn="l">
              <a:defRPr sz="1200"/>
            </a:lvl1pPr>
          </a:lstStyle>
          <a:p>
            <a:endParaRPr lang="ru-RU"/>
          </a:p>
        </p:txBody>
      </p:sp>
      <p:sp>
        <p:nvSpPr>
          <p:cNvPr id="3" name="Дата 2"/>
          <p:cNvSpPr>
            <a:spLocks noGrp="1"/>
          </p:cNvSpPr>
          <p:nvPr>
            <p:ph type="dt" sz="quarter" idx="1"/>
          </p:nvPr>
        </p:nvSpPr>
        <p:spPr>
          <a:xfrm>
            <a:off x="3854224" y="0"/>
            <a:ext cx="2949791" cy="498403"/>
          </a:xfrm>
          <a:prstGeom prst="rect">
            <a:avLst/>
          </a:prstGeom>
        </p:spPr>
        <p:txBody>
          <a:bodyPr vert="horz" lIns="92016" tIns="46008" rIns="92016" bIns="46008" rtlCol="0"/>
          <a:lstStyle>
            <a:lvl1pPr algn="r">
              <a:defRPr sz="1200"/>
            </a:lvl1pPr>
          </a:lstStyle>
          <a:p>
            <a:fld id="{DE12818A-80E0-4A45-B5E0-961E3D987C8E}" type="datetimeFigureOut">
              <a:rPr lang="ru-RU" smtClean="0"/>
              <a:t>19.11.2024</a:t>
            </a:fld>
            <a:endParaRPr lang="ru-RU"/>
          </a:p>
        </p:txBody>
      </p:sp>
      <p:sp>
        <p:nvSpPr>
          <p:cNvPr id="4" name="Нижний колонтитул 3"/>
          <p:cNvSpPr>
            <a:spLocks noGrp="1"/>
          </p:cNvSpPr>
          <p:nvPr>
            <p:ph type="ftr" sz="quarter" idx="2"/>
          </p:nvPr>
        </p:nvSpPr>
        <p:spPr>
          <a:xfrm>
            <a:off x="1" y="9445697"/>
            <a:ext cx="2949791" cy="498403"/>
          </a:xfrm>
          <a:prstGeom prst="rect">
            <a:avLst/>
          </a:prstGeom>
        </p:spPr>
        <p:txBody>
          <a:bodyPr vert="horz" lIns="92016" tIns="46008" rIns="92016" bIns="46008" rtlCol="0" anchor="b"/>
          <a:lstStyle>
            <a:lvl1pPr algn="l">
              <a:defRPr sz="1200"/>
            </a:lvl1pPr>
          </a:lstStyle>
          <a:p>
            <a:endParaRPr lang="ru-RU"/>
          </a:p>
        </p:txBody>
      </p:sp>
      <p:sp>
        <p:nvSpPr>
          <p:cNvPr id="5" name="Номер слайда 4"/>
          <p:cNvSpPr>
            <a:spLocks noGrp="1"/>
          </p:cNvSpPr>
          <p:nvPr>
            <p:ph type="sldNum" sz="quarter" idx="3"/>
          </p:nvPr>
        </p:nvSpPr>
        <p:spPr>
          <a:xfrm>
            <a:off x="3854224" y="9445697"/>
            <a:ext cx="2949791" cy="498403"/>
          </a:xfrm>
          <a:prstGeom prst="rect">
            <a:avLst/>
          </a:prstGeom>
        </p:spPr>
        <p:txBody>
          <a:bodyPr vert="horz" lIns="92016" tIns="46008" rIns="92016" bIns="46008" rtlCol="0" anchor="b"/>
          <a:lstStyle>
            <a:lvl1pPr algn="r">
              <a:defRPr sz="1200"/>
            </a:lvl1pPr>
          </a:lstStyle>
          <a:p>
            <a:fld id="{D4BAAC85-789F-467E-932F-14466E2FF3D1}" type="slidenum">
              <a:rPr lang="ru-RU" smtClean="0"/>
              <a:t>‹#›</a:t>
            </a:fld>
            <a:endParaRPr lang="ru-RU"/>
          </a:p>
        </p:txBody>
      </p:sp>
    </p:spTree>
    <p:extLst>
      <p:ext uri="{BB962C8B-B14F-4D97-AF65-F5344CB8AC3E}">
        <p14:creationId xmlns:p14="http://schemas.microsoft.com/office/powerpoint/2010/main" val="319436651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0"/>
            <a:ext cx="2949791" cy="498403"/>
          </a:xfrm>
          <a:prstGeom prst="rect">
            <a:avLst/>
          </a:prstGeom>
        </p:spPr>
        <p:txBody>
          <a:bodyPr vert="horz" lIns="92016" tIns="46008" rIns="92016" bIns="46008" rtlCol="0"/>
          <a:lstStyle>
            <a:lvl1pPr algn="l">
              <a:defRPr sz="1200"/>
            </a:lvl1pPr>
          </a:lstStyle>
          <a:p>
            <a:endParaRPr lang="ru-RU"/>
          </a:p>
        </p:txBody>
      </p:sp>
      <p:sp>
        <p:nvSpPr>
          <p:cNvPr id="3" name="Дата 2"/>
          <p:cNvSpPr>
            <a:spLocks noGrp="1"/>
          </p:cNvSpPr>
          <p:nvPr>
            <p:ph type="dt" idx="1"/>
          </p:nvPr>
        </p:nvSpPr>
        <p:spPr>
          <a:xfrm>
            <a:off x="3854224" y="0"/>
            <a:ext cx="2949791" cy="498403"/>
          </a:xfrm>
          <a:prstGeom prst="rect">
            <a:avLst/>
          </a:prstGeom>
        </p:spPr>
        <p:txBody>
          <a:bodyPr vert="horz" lIns="92016" tIns="46008" rIns="92016" bIns="46008" rtlCol="0"/>
          <a:lstStyle>
            <a:lvl1pPr algn="r">
              <a:defRPr sz="1200"/>
            </a:lvl1pPr>
          </a:lstStyle>
          <a:p>
            <a:fld id="{1F2CC8CB-4588-44B3-9E06-2F56FDB6751C}" type="datetimeFigureOut">
              <a:rPr lang="ru-RU" smtClean="0"/>
              <a:t>19.11.2024</a:t>
            </a:fld>
            <a:endParaRPr lang="ru-RU"/>
          </a:p>
        </p:txBody>
      </p:sp>
      <p:sp>
        <p:nvSpPr>
          <p:cNvPr id="4" name="Образ слайда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2016" tIns="46008" rIns="92016" bIns="46008" rtlCol="0" anchor="ctr"/>
          <a:lstStyle/>
          <a:p>
            <a:endParaRPr lang="ru-RU"/>
          </a:p>
        </p:txBody>
      </p:sp>
      <p:sp>
        <p:nvSpPr>
          <p:cNvPr id="5" name="Заметки 4"/>
          <p:cNvSpPr>
            <a:spLocks noGrp="1"/>
          </p:cNvSpPr>
          <p:nvPr>
            <p:ph type="body" sz="quarter" idx="3"/>
          </p:nvPr>
        </p:nvSpPr>
        <p:spPr>
          <a:xfrm>
            <a:off x="680722" y="4785948"/>
            <a:ext cx="5444171" cy="3915340"/>
          </a:xfrm>
          <a:prstGeom prst="rect">
            <a:avLst/>
          </a:prstGeom>
        </p:spPr>
        <p:txBody>
          <a:bodyPr vert="horz" lIns="92016" tIns="46008" rIns="92016" bIns="46008"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1" y="9445697"/>
            <a:ext cx="2949791" cy="498403"/>
          </a:xfrm>
          <a:prstGeom prst="rect">
            <a:avLst/>
          </a:prstGeom>
        </p:spPr>
        <p:txBody>
          <a:bodyPr vert="horz" lIns="92016" tIns="46008" rIns="92016" bIns="46008" rtlCol="0" anchor="b"/>
          <a:lstStyle>
            <a:lvl1pPr algn="l">
              <a:defRPr sz="1200"/>
            </a:lvl1pPr>
          </a:lstStyle>
          <a:p>
            <a:endParaRPr lang="ru-RU"/>
          </a:p>
        </p:txBody>
      </p:sp>
      <p:sp>
        <p:nvSpPr>
          <p:cNvPr id="7" name="Номер слайда 6"/>
          <p:cNvSpPr>
            <a:spLocks noGrp="1"/>
          </p:cNvSpPr>
          <p:nvPr>
            <p:ph type="sldNum" sz="quarter" idx="5"/>
          </p:nvPr>
        </p:nvSpPr>
        <p:spPr>
          <a:xfrm>
            <a:off x="3854224" y="9445697"/>
            <a:ext cx="2949791" cy="498403"/>
          </a:xfrm>
          <a:prstGeom prst="rect">
            <a:avLst/>
          </a:prstGeom>
        </p:spPr>
        <p:txBody>
          <a:bodyPr vert="horz" lIns="92016" tIns="46008" rIns="92016" bIns="46008" rtlCol="0" anchor="b"/>
          <a:lstStyle>
            <a:lvl1pPr algn="r">
              <a:defRPr sz="1200"/>
            </a:lvl1pPr>
          </a:lstStyle>
          <a:p>
            <a:fld id="{AAD0B758-10EB-447B-AF19-92F6946D13F1}" type="slidenum">
              <a:rPr lang="ru-RU" smtClean="0"/>
              <a:t>‹#›</a:t>
            </a:fld>
            <a:endParaRPr lang="ru-RU"/>
          </a:p>
        </p:txBody>
      </p:sp>
    </p:spTree>
    <p:extLst>
      <p:ext uri="{BB962C8B-B14F-4D97-AF65-F5344CB8AC3E}">
        <p14:creationId xmlns:p14="http://schemas.microsoft.com/office/powerpoint/2010/main" val="57840606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5127616-85EB-4CAC-BC69-660397E0A5A1}" type="slidenum">
              <a:rPr lang="ru-RU" smtClean="0"/>
              <a:t>1</a:t>
            </a:fld>
            <a:endParaRPr lang="ru-RU"/>
          </a:p>
        </p:txBody>
      </p:sp>
    </p:spTree>
    <p:extLst>
      <p:ext uri="{BB962C8B-B14F-4D97-AF65-F5344CB8AC3E}">
        <p14:creationId xmlns:p14="http://schemas.microsoft.com/office/powerpoint/2010/main" val="1629966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AAD0B758-10EB-447B-AF19-92F6946D13F1}" type="slidenum">
              <a:rPr lang="ru-RU" smtClean="0"/>
              <a:t>2</a:t>
            </a:fld>
            <a:endParaRPr lang="ru-RU"/>
          </a:p>
        </p:txBody>
      </p:sp>
    </p:spTree>
    <p:extLst>
      <p:ext uri="{BB962C8B-B14F-4D97-AF65-F5344CB8AC3E}">
        <p14:creationId xmlns:p14="http://schemas.microsoft.com/office/powerpoint/2010/main" val="3261867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5127616-85EB-4CAC-BC69-660397E0A5A1}" type="slidenum">
              <a:rPr lang="ru-RU" smtClean="0"/>
              <a:t>74</a:t>
            </a:fld>
            <a:endParaRPr lang="ru-RU"/>
          </a:p>
        </p:txBody>
      </p:sp>
    </p:spTree>
    <p:extLst>
      <p:ext uri="{BB962C8B-B14F-4D97-AF65-F5344CB8AC3E}">
        <p14:creationId xmlns:p14="http://schemas.microsoft.com/office/powerpoint/2010/main" val="3722277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5127616-85EB-4CAC-BC69-660397E0A5A1}" type="slidenum">
              <a:rPr lang="ru-RU" smtClean="0"/>
              <a:t>112</a:t>
            </a:fld>
            <a:endParaRPr lang="ru-RU"/>
          </a:p>
        </p:txBody>
      </p:sp>
    </p:spTree>
    <p:extLst>
      <p:ext uri="{BB962C8B-B14F-4D97-AF65-F5344CB8AC3E}">
        <p14:creationId xmlns:p14="http://schemas.microsoft.com/office/powerpoint/2010/main" val="1002554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5127616-85EB-4CAC-BC69-660397E0A5A1}" type="slidenum">
              <a:rPr lang="ru-RU" smtClean="0"/>
              <a:t>126</a:t>
            </a:fld>
            <a:endParaRPr lang="ru-RU"/>
          </a:p>
        </p:txBody>
      </p:sp>
    </p:spTree>
    <p:extLst>
      <p:ext uri="{BB962C8B-B14F-4D97-AF65-F5344CB8AC3E}">
        <p14:creationId xmlns:p14="http://schemas.microsoft.com/office/powerpoint/2010/main" val="2176563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6F4E7A9-8675-4A7A-BAF6-76B59361702B}" type="slidenum">
              <a:rPr lang="ru-RU" smtClean="0"/>
              <a:t>‹#›</a:t>
            </a:fld>
            <a:endParaRPr lang="ru-RU"/>
          </a:p>
        </p:txBody>
      </p:sp>
    </p:spTree>
    <p:extLst>
      <p:ext uri="{BB962C8B-B14F-4D97-AF65-F5344CB8AC3E}">
        <p14:creationId xmlns:p14="http://schemas.microsoft.com/office/powerpoint/2010/main" val="823843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6F4E7A9-8675-4A7A-BAF6-76B59361702B}" type="slidenum">
              <a:rPr lang="ru-RU" smtClean="0"/>
              <a:t>‹#›</a:t>
            </a:fld>
            <a:endParaRPr lang="ru-RU"/>
          </a:p>
        </p:txBody>
      </p:sp>
    </p:spTree>
    <p:extLst>
      <p:ext uri="{BB962C8B-B14F-4D97-AF65-F5344CB8AC3E}">
        <p14:creationId xmlns:p14="http://schemas.microsoft.com/office/powerpoint/2010/main" val="3568079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6F4E7A9-8675-4A7A-BAF6-76B59361702B}" type="slidenum">
              <a:rPr lang="ru-RU" smtClean="0"/>
              <a:t>‹#›</a:t>
            </a:fld>
            <a:endParaRPr lang="ru-RU"/>
          </a:p>
        </p:txBody>
      </p:sp>
    </p:spTree>
    <p:extLst>
      <p:ext uri="{BB962C8B-B14F-4D97-AF65-F5344CB8AC3E}">
        <p14:creationId xmlns:p14="http://schemas.microsoft.com/office/powerpoint/2010/main" val="275834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43" b="0" i="0">
                <a:solidFill>
                  <a:srgbClr val="5F5F61"/>
                </a:solidFill>
                <a:latin typeface="Arial"/>
                <a:cs typeface="Arial"/>
              </a:defRPr>
            </a:lvl1pPr>
          </a:lstStyle>
          <a:p>
            <a:endParaRPr/>
          </a:p>
        </p:txBody>
      </p:sp>
      <p:sp>
        <p:nvSpPr>
          <p:cNvPr id="3" name="Holder 3"/>
          <p:cNvSpPr>
            <a:spLocks noGrp="1"/>
          </p:cNvSpPr>
          <p:nvPr>
            <p:ph sz="half" idx="2"/>
          </p:nvPr>
        </p:nvSpPr>
        <p:spPr>
          <a:xfrm>
            <a:off x="609600" y="1577340"/>
            <a:ext cx="530352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8779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7" name="Holder 7"/>
          <p:cNvSpPr>
            <a:spLocks noGrp="1"/>
          </p:cNvSpPr>
          <p:nvPr>
            <p:ph type="sldNum" sz="quarter" idx="7"/>
          </p:nvPr>
        </p:nvSpPr>
        <p:spPr/>
        <p:txBody>
          <a:bodyPr lIns="0" tIns="0" rIns="0" bIns="0"/>
          <a:lstStyle>
            <a:lvl1pPr>
              <a:defRPr sz="1179" b="0" i="0">
                <a:solidFill>
                  <a:srgbClr val="888888"/>
                </a:solidFill>
                <a:latin typeface="Calibri"/>
                <a:cs typeface="Calibri"/>
              </a:defRPr>
            </a:lvl1pPr>
          </a:lstStyle>
          <a:p>
            <a:pPr marL="27215">
              <a:lnSpc>
                <a:spcPts val="1206"/>
              </a:lnSpc>
            </a:pPr>
            <a:fld id="{81D60167-4931-47E6-BA6A-407CBD079E47}" type="slidenum">
              <a:rPr lang="ru-RU" spc="11" smtClean="0"/>
              <a:pPr marL="27215">
                <a:lnSpc>
                  <a:spcPts val="1206"/>
                </a:lnSpc>
              </a:pPr>
              <a:t>‹#›</a:t>
            </a:fld>
            <a:endParaRPr lang="ru-RU" spc="11" dirty="0"/>
          </a:p>
        </p:txBody>
      </p:sp>
    </p:spTree>
    <p:extLst>
      <p:ext uri="{BB962C8B-B14F-4D97-AF65-F5344CB8AC3E}">
        <p14:creationId xmlns:p14="http://schemas.microsoft.com/office/powerpoint/2010/main" val="1686346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11/19/2024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87953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7998"/>
          </a:xfrm>
          <a:prstGeom prst="rect">
            <a:avLst/>
          </a:prstGeom>
        </p:spPr>
      </p:pic>
      <p:pic>
        <p:nvPicPr>
          <p:cNvPr id="17" name="bg object 17"/>
          <p:cNvPicPr/>
          <p:nvPr/>
        </p:nvPicPr>
        <p:blipFill>
          <a:blip r:embed="rId3" cstate="print"/>
          <a:stretch>
            <a:fillRect/>
          </a:stretch>
        </p:blipFill>
        <p:spPr>
          <a:xfrm>
            <a:off x="136143" y="381001"/>
            <a:ext cx="12055855" cy="2260091"/>
          </a:xfrm>
          <a:prstGeom prst="rect">
            <a:avLst/>
          </a:prstGeom>
        </p:spPr>
      </p:pic>
      <p:pic>
        <p:nvPicPr>
          <p:cNvPr id="18" name="bg object 18"/>
          <p:cNvPicPr/>
          <p:nvPr/>
        </p:nvPicPr>
        <p:blipFill>
          <a:blip r:embed="rId4" cstate="print"/>
          <a:stretch>
            <a:fillRect/>
          </a:stretch>
        </p:blipFill>
        <p:spPr>
          <a:xfrm>
            <a:off x="1948688" y="1705355"/>
            <a:ext cx="6089904" cy="1219200"/>
          </a:xfrm>
          <a:prstGeom prst="rect">
            <a:avLst/>
          </a:prstGeom>
        </p:spPr>
      </p:pic>
      <p:sp>
        <p:nvSpPr>
          <p:cNvPr id="2" name="Holder 2"/>
          <p:cNvSpPr>
            <a:spLocks noGrp="1"/>
          </p:cNvSpPr>
          <p:nvPr>
            <p:ph type="title"/>
          </p:nvPr>
        </p:nvSpPr>
        <p:spPr/>
        <p:txBody>
          <a:bodyPr lIns="0" tIns="0" rIns="0" bIns="0"/>
          <a:lstStyle>
            <a:lvl1pPr>
              <a:defRPr sz="4800" b="0" i="0">
                <a:solidFill>
                  <a:schemeClr val="bg1"/>
                </a:solidFill>
                <a:latin typeface="FreesiaUPC"/>
                <a:cs typeface="FreesiaUPC"/>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11/19/2024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84359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510540" y="1440180"/>
            <a:ext cx="3657600" cy="3977640"/>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3048000" y="1440180"/>
            <a:ext cx="3706367" cy="3977640"/>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5561076" y="1440180"/>
            <a:ext cx="3730752" cy="3991355"/>
          </a:xfrm>
          <a:prstGeom prst="rect">
            <a:avLst/>
          </a:prstGeom>
          <a:blipFill>
            <a:blip r:embed="rId4" cstate="print"/>
            <a:stretch>
              <a:fillRect/>
            </a:stretch>
          </a:blipFill>
        </p:spPr>
        <p:txBody>
          <a:bodyPr wrap="square" lIns="0" tIns="0" rIns="0" bIns="0" rtlCol="0"/>
          <a:lstStyle/>
          <a:p>
            <a:endParaRPr/>
          </a:p>
        </p:txBody>
      </p:sp>
      <p:sp>
        <p:nvSpPr>
          <p:cNvPr id="19" name="bk object 19"/>
          <p:cNvSpPr/>
          <p:nvPr/>
        </p:nvSpPr>
        <p:spPr>
          <a:xfrm>
            <a:off x="8078723" y="1440180"/>
            <a:ext cx="3691128" cy="3977640"/>
          </a:xfrm>
          <a:prstGeom prst="rect">
            <a:avLst/>
          </a:prstGeom>
          <a:blipFill>
            <a:blip r:embed="rId5" cstate="print"/>
            <a:stretch>
              <a:fillRect/>
            </a:stretch>
          </a:blipFill>
        </p:spPr>
        <p:txBody>
          <a:bodyPr wrap="square" lIns="0" tIns="0" rIns="0" bIns="0" rtlCol="0"/>
          <a:lstStyle/>
          <a:p>
            <a:endParaRPr/>
          </a:p>
        </p:txBody>
      </p:sp>
      <p:sp>
        <p:nvSpPr>
          <p:cNvPr id="20" name="bk object 20"/>
          <p:cNvSpPr/>
          <p:nvPr/>
        </p:nvSpPr>
        <p:spPr>
          <a:xfrm>
            <a:off x="1185672" y="2852927"/>
            <a:ext cx="9906000" cy="1202690"/>
          </a:xfrm>
          <a:custGeom>
            <a:avLst/>
            <a:gdLst/>
            <a:ahLst/>
            <a:cxnLst/>
            <a:rect l="l" t="t" r="r" b="b"/>
            <a:pathLst>
              <a:path w="9906000" h="1202689">
                <a:moveTo>
                  <a:pt x="9906000" y="0"/>
                </a:moveTo>
                <a:lnTo>
                  <a:pt x="389509" y="0"/>
                </a:lnTo>
                <a:lnTo>
                  <a:pt x="0" y="1202436"/>
                </a:lnTo>
                <a:lnTo>
                  <a:pt x="9541891" y="1202436"/>
                </a:lnTo>
                <a:lnTo>
                  <a:pt x="9906000" y="0"/>
                </a:lnTo>
                <a:close/>
              </a:path>
            </a:pathLst>
          </a:custGeom>
          <a:solidFill>
            <a:srgbClr val="FFFFFF"/>
          </a:solidFill>
        </p:spPr>
        <p:txBody>
          <a:bodyPr wrap="square" lIns="0" tIns="0" rIns="0" bIns="0" rtlCol="0"/>
          <a:lstStyle/>
          <a:p>
            <a:endParaRPr/>
          </a:p>
        </p:txBody>
      </p:sp>
      <p:sp>
        <p:nvSpPr>
          <p:cNvPr id="2" name="Holder 2"/>
          <p:cNvSpPr>
            <a:spLocks noGrp="1"/>
          </p:cNvSpPr>
          <p:nvPr>
            <p:ph type="ctrTitle"/>
          </p:nvPr>
        </p:nvSpPr>
        <p:spPr>
          <a:xfrm>
            <a:off x="2406523" y="907161"/>
            <a:ext cx="7378953" cy="513715"/>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11/19/2024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81499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99914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ffee Break">
    <p:spTree>
      <p:nvGrpSpPr>
        <p:cNvPr id="1" name=""/>
        <p:cNvGrpSpPr/>
        <p:nvPr/>
      </p:nvGrpSpPr>
      <p:grpSpPr>
        <a:xfrm>
          <a:off x="0" y="0"/>
          <a:ext cx="0" cy="0"/>
          <a:chOff x="0" y="0"/>
          <a:chExt cx="0" cy="0"/>
        </a:xfrm>
      </p:grpSpPr>
      <p:sp>
        <p:nvSpPr>
          <p:cNvPr id="9" name="Picture Placeholder 7"/>
          <p:cNvSpPr>
            <a:spLocks noGrp="1" noChangeAspect="1"/>
          </p:cNvSpPr>
          <p:nvPr>
            <p:ph type="pic" sz="quarter" idx="13"/>
          </p:nvPr>
        </p:nvSpPr>
        <p:spPr>
          <a:xfrm>
            <a:off x="0" y="0"/>
            <a:ext cx="12192000" cy="6858000"/>
          </a:xfrm>
        </p:spPr>
        <p:txBody>
          <a:bodyPr>
            <a:normAutofit/>
          </a:bodyPr>
          <a:lstStyle>
            <a:lvl1pPr marL="0" indent="0">
              <a:buNone/>
              <a:defRPr sz="1600">
                <a:solidFill>
                  <a:schemeClr val="bg2"/>
                </a:solidFill>
              </a:defRPr>
            </a:lvl1pPr>
          </a:lstStyle>
          <a:p>
            <a:endParaRPr lang="en-US" dirty="0"/>
          </a:p>
        </p:txBody>
      </p:sp>
    </p:spTree>
    <p:extLst>
      <p:ext uri="{BB962C8B-B14F-4D97-AF65-F5344CB8AC3E}">
        <p14:creationId xmlns:p14="http://schemas.microsoft.com/office/powerpoint/2010/main" val="2082758963"/>
      </p:ext>
    </p:extLst>
  </p:cSld>
  <p:clrMapOvr>
    <a:masterClrMapping/>
  </p:clrMapOvr>
  <mc:AlternateContent xmlns:mc="http://schemas.openxmlformats.org/markup-compatibility/2006" xmlns:p14="http://schemas.microsoft.com/office/powerpoint/2010/main">
    <mc:Choice Requires="p14">
      <p:transition spd="slow" p14:dur="1500" advClick="0" advTm="3000">
        <p14:reveal/>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6F4E7A9-8675-4A7A-BAF6-76B59361702B}" type="slidenum">
              <a:rPr lang="ru-RU" smtClean="0"/>
              <a:t>‹#›</a:t>
            </a:fld>
            <a:endParaRPr lang="ru-RU"/>
          </a:p>
        </p:txBody>
      </p:sp>
    </p:spTree>
    <p:extLst>
      <p:ext uri="{BB962C8B-B14F-4D97-AF65-F5344CB8AC3E}">
        <p14:creationId xmlns:p14="http://schemas.microsoft.com/office/powerpoint/2010/main" val="3661177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6F4E7A9-8675-4A7A-BAF6-76B59361702B}" type="slidenum">
              <a:rPr lang="ru-RU" smtClean="0"/>
              <a:t>‹#›</a:t>
            </a:fld>
            <a:endParaRPr lang="ru-RU"/>
          </a:p>
        </p:txBody>
      </p:sp>
    </p:spTree>
    <p:extLst>
      <p:ext uri="{BB962C8B-B14F-4D97-AF65-F5344CB8AC3E}">
        <p14:creationId xmlns:p14="http://schemas.microsoft.com/office/powerpoint/2010/main" val="1560692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6F4E7A9-8675-4A7A-BAF6-76B59361702B}" type="slidenum">
              <a:rPr lang="ru-RU" smtClean="0"/>
              <a:t>‹#›</a:t>
            </a:fld>
            <a:endParaRPr lang="ru-RU"/>
          </a:p>
        </p:txBody>
      </p:sp>
    </p:spTree>
    <p:extLst>
      <p:ext uri="{BB962C8B-B14F-4D97-AF65-F5344CB8AC3E}">
        <p14:creationId xmlns:p14="http://schemas.microsoft.com/office/powerpoint/2010/main" val="3094838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16F4E7A9-8675-4A7A-BAF6-76B59361702B}" type="slidenum">
              <a:rPr lang="ru-RU" smtClean="0"/>
              <a:t>‹#›</a:t>
            </a:fld>
            <a:endParaRPr lang="ru-RU"/>
          </a:p>
        </p:txBody>
      </p:sp>
    </p:spTree>
    <p:extLst>
      <p:ext uri="{BB962C8B-B14F-4D97-AF65-F5344CB8AC3E}">
        <p14:creationId xmlns:p14="http://schemas.microsoft.com/office/powerpoint/2010/main" val="1762324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16F4E7A9-8675-4A7A-BAF6-76B59361702B}" type="slidenum">
              <a:rPr lang="ru-RU" smtClean="0"/>
              <a:t>‹#›</a:t>
            </a:fld>
            <a:endParaRPr lang="ru-RU"/>
          </a:p>
        </p:txBody>
      </p:sp>
    </p:spTree>
    <p:extLst>
      <p:ext uri="{BB962C8B-B14F-4D97-AF65-F5344CB8AC3E}">
        <p14:creationId xmlns:p14="http://schemas.microsoft.com/office/powerpoint/2010/main" val="316063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16F4E7A9-8675-4A7A-BAF6-76B59361702B}" type="slidenum">
              <a:rPr lang="ru-RU" smtClean="0"/>
              <a:t>‹#›</a:t>
            </a:fld>
            <a:endParaRPr lang="ru-RU"/>
          </a:p>
        </p:txBody>
      </p:sp>
    </p:spTree>
    <p:extLst>
      <p:ext uri="{BB962C8B-B14F-4D97-AF65-F5344CB8AC3E}">
        <p14:creationId xmlns:p14="http://schemas.microsoft.com/office/powerpoint/2010/main" val="620874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6F4E7A9-8675-4A7A-BAF6-76B59361702B}" type="slidenum">
              <a:rPr lang="ru-RU" smtClean="0"/>
              <a:t>‹#›</a:t>
            </a:fld>
            <a:endParaRPr lang="ru-RU"/>
          </a:p>
        </p:txBody>
      </p:sp>
    </p:spTree>
    <p:extLst>
      <p:ext uri="{BB962C8B-B14F-4D97-AF65-F5344CB8AC3E}">
        <p14:creationId xmlns:p14="http://schemas.microsoft.com/office/powerpoint/2010/main" val="1292653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6F4E7A9-8675-4A7A-BAF6-76B59361702B}" type="slidenum">
              <a:rPr lang="ru-RU" smtClean="0"/>
              <a:t>‹#›</a:t>
            </a:fld>
            <a:endParaRPr lang="ru-RU"/>
          </a:p>
        </p:txBody>
      </p:sp>
    </p:spTree>
    <p:extLst>
      <p:ext uri="{BB962C8B-B14F-4D97-AF65-F5344CB8AC3E}">
        <p14:creationId xmlns:p14="http://schemas.microsoft.com/office/powerpoint/2010/main" val="2546208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4E7A9-8675-4A7A-BAF6-76B59361702B}" type="slidenum">
              <a:rPr lang="ru-RU" smtClean="0"/>
              <a:t>‹#›</a:t>
            </a:fld>
            <a:endParaRPr lang="ru-RU"/>
          </a:p>
        </p:txBody>
      </p:sp>
    </p:spTree>
    <p:extLst>
      <p:ext uri="{BB962C8B-B14F-4D97-AF65-F5344CB8AC3E}">
        <p14:creationId xmlns:p14="http://schemas.microsoft.com/office/powerpoint/2010/main" val="3180491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 id="2147483666" r:id="rId15"/>
    <p:sldLayoutId id="2147483667" r:id="rId16"/>
    <p:sldLayoutId id="2147483668"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2" Type="http://schemas.openxmlformats.org/officeDocument/2006/relationships/image" Target="../media/image337.png"/><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8" Type="http://schemas.openxmlformats.org/officeDocument/2006/relationships/image" Target="../media/image344.png"/><Relationship Id="rId13" Type="http://schemas.openxmlformats.org/officeDocument/2006/relationships/image" Target="../media/image349.png"/><Relationship Id="rId18" Type="http://schemas.openxmlformats.org/officeDocument/2006/relationships/image" Target="../media/image354.png"/><Relationship Id="rId3" Type="http://schemas.openxmlformats.org/officeDocument/2006/relationships/image" Target="../media/image339.png"/><Relationship Id="rId7" Type="http://schemas.openxmlformats.org/officeDocument/2006/relationships/image" Target="../media/image343.png"/><Relationship Id="rId12" Type="http://schemas.openxmlformats.org/officeDocument/2006/relationships/image" Target="../media/image348.png"/><Relationship Id="rId17" Type="http://schemas.openxmlformats.org/officeDocument/2006/relationships/image" Target="../media/image353.png"/><Relationship Id="rId2" Type="http://schemas.openxmlformats.org/officeDocument/2006/relationships/image" Target="../media/image338.png"/><Relationship Id="rId16" Type="http://schemas.openxmlformats.org/officeDocument/2006/relationships/image" Target="../media/image352.png"/><Relationship Id="rId1" Type="http://schemas.openxmlformats.org/officeDocument/2006/relationships/slideLayout" Target="../slideLayouts/slideLayout2.xml"/><Relationship Id="rId6" Type="http://schemas.openxmlformats.org/officeDocument/2006/relationships/image" Target="../media/image342.png"/><Relationship Id="rId11" Type="http://schemas.openxmlformats.org/officeDocument/2006/relationships/image" Target="../media/image347.png"/><Relationship Id="rId5" Type="http://schemas.openxmlformats.org/officeDocument/2006/relationships/image" Target="../media/image341.png"/><Relationship Id="rId15" Type="http://schemas.openxmlformats.org/officeDocument/2006/relationships/image" Target="../media/image351.png"/><Relationship Id="rId10" Type="http://schemas.openxmlformats.org/officeDocument/2006/relationships/image" Target="../media/image346.png"/><Relationship Id="rId19" Type="http://schemas.openxmlformats.org/officeDocument/2006/relationships/image" Target="../media/image355.png"/><Relationship Id="rId4" Type="http://schemas.openxmlformats.org/officeDocument/2006/relationships/image" Target="../media/image340.png"/><Relationship Id="rId9" Type="http://schemas.openxmlformats.org/officeDocument/2006/relationships/image" Target="../media/image345.png"/><Relationship Id="rId14" Type="http://schemas.openxmlformats.org/officeDocument/2006/relationships/image" Target="../media/image350.png"/></Relationships>
</file>

<file path=ppt/slides/_rels/slide103.xml.rels><?xml version="1.0" encoding="UTF-8" standalone="yes"?>
<Relationships xmlns="http://schemas.openxmlformats.org/package/2006/relationships"><Relationship Id="rId8" Type="http://schemas.openxmlformats.org/officeDocument/2006/relationships/image" Target="../media/image362.png"/><Relationship Id="rId3" Type="http://schemas.openxmlformats.org/officeDocument/2006/relationships/image" Target="../media/image357.png"/><Relationship Id="rId7" Type="http://schemas.openxmlformats.org/officeDocument/2006/relationships/image" Target="../media/image361.jpg"/><Relationship Id="rId12" Type="http://schemas.openxmlformats.org/officeDocument/2006/relationships/image" Target="../media/image366.png"/><Relationship Id="rId2" Type="http://schemas.openxmlformats.org/officeDocument/2006/relationships/image" Target="../media/image356.png"/><Relationship Id="rId1" Type="http://schemas.openxmlformats.org/officeDocument/2006/relationships/slideLayout" Target="../slideLayouts/slideLayout2.xml"/><Relationship Id="rId6" Type="http://schemas.openxmlformats.org/officeDocument/2006/relationships/image" Target="../media/image360.png"/><Relationship Id="rId11" Type="http://schemas.openxmlformats.org/officeDocument/2006/relationships/image" Target="../media/image365.png"/><Relationship Id="rId5" Type="http://schemas.openxmlformats.org/officeDocument/2006/relationships/image" Target="../media/image359.png"/><Relationship Id="rId10" Type="http://schemas.openxmlformats.org/officeDocument/2006/relationships/image" Target="../media/image364.jpg"/><Relationship Id="rId4" Type="http://schemas.openxmlformats.org/officeDocument/2006/relationships/image" Target="../media/image358.png"/><Relationship Id="rId9" Type="http://schemas.openxmlformats.org/officeDocument/2006/relationships/image" Target="../media/image363.jpg"/></Relationships>
</file>

<file path=ppt/slides/_rels/slide104.xml.rels><?xml version="1.0" encoding="UTF-8" standalone="yes"?>
<Relationships xmlns="http://schemas.openxmlformats.org/package/2006/relationships"><Relationship Id="rId3" Type="http://schemas.openxmlformats.org/officeDocument/2006/relationships/image" Target="../media/image368.png"/><Relationship Id="rId2" Type="http://schemas.openxmlformats.org/officeDocument/2006/relationships/image" Target="../media/image367.png"/><Relationship Id="rId1" Type="http://schemas.openxmlformats.org/officeDocument/2006/relationships/slideLayout" Target="../slideLayouts/slideLayout2.xml"/><Relationship Id="rId5" Type="http://schemas.openxmlformats.org/officeDocument/2006/relationships/image" Target="../media/image370.png"/><Relationship Id="rId4" Type="http://schemas.openxmlformats.org/officeDocument/2006/relationships/image" Target="../media/image369.png"/></Relationships>
</file>

<file path=ppt/slides/_rels/slide105.xml.rels><?xml version="1.0" encoding="UTF-8" standalone="yes"?>
<Relationships xmlns="http://schemas.openxmlformats.org/package/2006/relationships"><Relationship Id="rId3" Type="http://schemas.openxmlformats.org/officeDocument/2006/relationships/image" Target="../media/image368.png"/><Relationship Id="rId2" Type="http://schemas.openxmlformats.org/officeDocument/2006/relationships/image" Target="../media/image367.png"/><Relationship Id="rId1" Type="http://schemas.openxmlformats.org/officeDocument/2006/relationships/slideLayout" Target="../slideLayouts/slideLayout13.xml"/><Relationship Id="rId5" Type="http://schemas.openxmlformats.org/officeDocument/2006/relationships/hyperlink" Target="http://laws.aifc.kz/tax-administration" TargetMode="External"/><Relationship Id="rId4" Type="http://schemas.openxmlformats.org/officeDocument/2006/relationships/image" Target="../media/image369.png"/></Relationships>
</file>

<file path=ppt/slides/_rels/slide106.xml.rels><?xml version="1.0" encoding="UTF-8" standalone="yes"?>
<Relationships xmlns="http://schemas.openxmlformats.org/package/2006/relationships"><Relationship Id="rId2" Type="http://schemas.openxmlformats.org/officeDocument/2006/relationships/image" Target="../media/image371.png"/><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3" Type="http://schemas.openxmlformats.org/officeDocument/2006/relationships/image" Target="../media/image61.png"/><Relationship Id="rId18" Type="http://schemas.openxmlformats.org/officeDocument/2006/relationships/image" Target="../media/image66.png"/><Relationship Id="rId26" Type="http://schemas.openxmlformats.org/officeDocument/2006/relationships/image" Target="../media/image74.png"/><Relationship Id="rId39" Type="http://schemas.openxmlformats.org/officeDocument/2006/relationships/image" Target="../media/image86.png"/><Relationship Id="rId21" Type="http://schemas.openxmlformats.org/officeDocument/2006/relationships/image" Target="../media/image69.png"/><Relationship Id="rId34" Type="http://schemas.openxmlformats.org/officeDocument/2006/relationships/image" Target="../media/image81.png"/><Relationship Id="rId42" Type="http://schemas.openxmlformats.org/officeDocument/2006/relationships/image" Target="../media/image89.png"/><Relationship Id="rId47" Type="http://schemas.openxmlformats.org/officeDocument/2006/relationships/image" Target="../media/image94.png"/><Relationship Id="rId7" Type="http://schemas.openxmlformats.org/officeDocument/2006/relationships/image" Target="../media/image56.png"/><Relationship Id="rId2" Type="http://schemas.openxmlformats.org/officeDocument/2006/relationships/hyperlink" Target="https://adilet.zan.kz/rus/docs/P2100000375_" TargetMode="External"/><Relationship Id="rId16" Type="http://schemas.openxmlformats.org/officeDocument/2006/relationships/image" Target="../media/image64.png"/><Relationship Id="rId29"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59.png"/><Relationship Id="rId24" Type="http://schemas.openxmlformats.org/officeDocument/2006/relationships/image" Target="../media/image72.png"/><Relationship Id="rId32" Type="http://schemas.openxmlformats.org/officeDocument/2006/relationships/image" Target="../media/image79.png"/><Relationship Id="rId37" Type="http://schemas.openxmlformats.org/officeDocument/2006/relationships/image" Target="../media/image84.png"/><Relationship Id="rId40" Type="http://schemas.openxmlformats.org/officeDocument/2006/relationships/image" Target="../media/image87.png"/><Relationship Id="rId45" Type="http://schemas.openxmlformats.org/officeDocument/2006/relationships/image" Target="../media/image92.png"/><Relationship Id="rId5" Type="http://schemas.openxmlformats.org/officeDocument/2006/relationships/image" Target="../media/image54.png"/><Relationship Id="rId15" Type="http://schemas.openxmlformats.org/officeDocument/2006/relationships/image" Target="../media/image63.png"/><Relationship Id="rId23" Type="http://schemas.openxmlformats.org/officeDocument/2006/relationships/image" Target="../media/image71.png"/><Relationship Id="rId28" Type="http://schemas.openxmlformats.org/officeDocument/2006/relationships/image" Target="../media/image34.png"/><Relationship Id="rId36" Type="http://schemas.openxmlformats.org/officeDocument/2006/relationships/image" Target="../media/image83.png"/><Relationship Id="rId10" Type="http://schemas.openxmlformats.org/officeDocument/2006/relationships/hyperlink" Target="https://sk-pharmacy.kz/" TargetMode="External"/><Relationship Id="rId19" Type="http://schemas.openxmlformats.org/officeDocument/2006/relationships/image" Target="../media/image67.png"/><Relationship Id="rId31" Type="http://schemas.openxmlformats.org/officeDocument/2006/relationships/image" Target="../media/image78.png"/><Relationship Id="rId44" Type="http://schemas.openxmlformats.org/officeDocument/2006/relationships/image" Target="../media/image91.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2.png"/><Relationship Id="rId22" Type="http://schemas.openxmlformats.org/officeDocument/2006/relationships/image" Target="../media/image70.png"/><Relationship Id="rId27" Type="http://schemas.openxmlformats.org/officeDocument/2006/relationships/image" Target="../media/image75.png"/><Relationship Id="rId30" Type="http://schemas.openxmlformats.org/officeDocument/2006/relationships/image" Target="../media/image77.png"/><Relationship Id="rId35" Type="http://schemas.openxmlformats.org/officeDocument/2006/relationships/image" Target="../media/image82.png"/><Relationship Id="rId43" Type="http://schemas.openxmlformats.org/officeDocument/2006/relationships/image" Target="../media/image90.png"/><Relationship Id="rId48" Type="http://schemas.openxmlformats.org/officeDocument/2006/relationships/image" Target="../media/image95.png"/><Relationship Id="rId8" Type="http://schemas.openxmlformats.org/officeDocument/2006/relationships/image" Target="../media/image57.png"/><Relationship Id="rId3" Type="http://schemas.openxmlformats.org/officeDocument/2006/relationships/image" Target="../media/image52.png"/><Relationship Id="rId12" Type="http://schemas.openxmlformats.org/officeDocument/2006/relationships/image" Target="../media/image60.png"/><Relationship Id="rId17" Type="http://schemas.openxmlformats.org/officeDocument/2006/relationships/image" Target="../media/image65.png"/><Relationship Id="rId25" Type="http://schemas.openxmlformats.org/officeDocument/2006/relationships/image" Target="../media/image73.png"/><Relationship Id="rId33" Type="http://schemas.openxmlformats.org/officeDocument/2006/relationships/image" Target="../media/image80.png"/><Relationship Id="rId38" Type="http://schemas.openxmlformats.org/officeDocument/2006/relationships/image" Target="../media/image85.png"/><Relationship Id="rId46" Type="http://schemas.openxmlformats.org/officeDocument/2006/relationships/image" Target="../media/image93.png"/><Relationship Id="rId20" Type="http://schemas.openxmlformats.org/officeDocument/2006/relationships/image" Target="../media/image68.png"/><Relationship Id="rId41" Type="http://schemas.openxmlformats.org/officeDocument/2006/relationships/image" Target="../media/image88.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8" Type="http://schemas.openxmlformats.org/officeDocument/2006/relationships/image" Target="../media/image373.png"/><Relationship Id="rId3" Type="http://schemas.openxmlformats.org/officeDocument/2006/relationships/image" Target="../media/image8.jpg"/><Relationship Id="rId7" Type="http://schemas.openxmlformats.org/officeDocument/2006/relationships/image" Target="../media/image37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113.xml.rels><?xml version="1.0" encoding="UTF-8" standalone="yes"?>
<Relationships xmlns="http://schemas.openxmlformats.org/package/2006/relationships"><Relationship Id="rId3" Type="http://schemas.openxmlformats.org/officeDocument/2006/relationships/image" Target="../media/image375.png"/><Relationship Id="rId2" Type="http://schemas.openxmlformats.org/officeDocument/2006/relationships/image" Target="../media/image374.png"/><Relationship Id="rId1" Type="http://schemas.openxmlformats.org/officeDocument/2006/relationships/slideLayout" Target="../slideLayouts/slideLayout15.xml"/></Relationships>
</file>

<file path=ppt/slides/_rels/slide114.xml.rels><?xml version="1.0" encoding="UTF-8" standalone="yes"?>
<Relationships xmlns="http://schemas.openxmlformats.org/package/2006/relationships"><Relationship Id="rId8" Type="http://schemas.openxmlformats.org/officeDocument/2006/relationships/image" Target="../media/image381.png"/><Relationship Id="rId3" Type="http://schemas.openxmlformats.org/officeDocument/2006/relationships/image" Target="../media/image377.png"/><Relationship Id="rId7" Type="http://schemas.openxmlformats.org/officeDocument/2006/relationships/image" Target="../media/image380.png"/><Relationship Id="rId2" Type="http://schemas.openxmlformats.org/officeDocument/2006/relationships/image" Target="../media/image376.png"/><Relationship Id="rId1" Type="http://schemas.openxmlformats.org/officeDocument/2006/relationships/slideLayout" Target="../slideLayouts/slideLayout15.xml"/><Relationship Id="rId6" Type="http://schemas.openxmlformats.org/officeDocument/2006/relationships/image" Target="../media/image379.png"/><Relationship Id="rId5" Type="http://schemas.openxmlformats.org/officeDocument/2006/relationships/image" Target="../media/image378.png"/><Relationship Id="rId10" Type="http://schemas.openxmlformats.org/officeDocument/2006/relationships/image" Target="../media/image383.emf"/><Relationship Id="rId4" Type="http://schemas.openxmlformats.org/officeDocument/2006/relationships/image" Target="../media/image374.png"/><Relationship Id="rId9" Type="http://schemas.openxmlformats.org/officeDocument/2006/relationships/image" Target="../media/image382.emf"/></Relationships>
</file>

<file path=ppt/slides/_rels/slide115.xml.rels><?xml version="1.0" encoding="UTF-8" standalone="yes"?>
<Relationships xmlns="http://schemas.openxmlformats.org/package/2006/relationships"><Relationship Id="rId8" Type="http://schemas.openxmlformats.org/officeDocument/2006/relationships/image" Target="../media/image389.png"/><Relationship Id="rId13" Type="http://schemas.openxmlformats.org/officeDocument/2006/relationships/image" Target="../media/image394.png"/><Relationship Id="rId3" Type="http://schemas.openxmlformats.org/officeDocument/2006/relationships/image" Target="../media/image385.emf"/><Relationship Id="rId7" Type="http://schemas.openxmlformats.org/officeDocument/2006/relationships/image" Target="../media/image374.png"/><Relationship Id="rId12" Type="http://schemas.openxmlformats.org/officeDocument/2006/relationships/image" Target="../media/image393.png"/><Relationship Id="rId2" Type="http://schemas.openxmlformats.org/officeDocument/2006/relationships/image" Target="../media/image384.emf"/><Relationship Id="rId1" Type="http://schemas.openxmlformats.org/officeDocument/2006/relationships/slideLayout" Target="../slideLayouts/slideLayout15.xml"/><Relationship Id="rId6" Type="http://schemas.openxmlformats.org/officeDocument/2006/relationships/image" Target="../media/image388.emf"/><Relationship Id="rId11" Type="http://schemas.openxmlformats.org/officeDocument/2006/relationships/image" Target="../media/image392.png"/><Relationship Id="rId5" Type="http://schemas.openxmlformats.org/officeDocument/2006/relationships/image" Target="../media/image387.emf"/><Relationship Id="rId15" Type="http://schemas.openxmlformats.org/officeDocument/2006/relationships/image" Target="../media/image396.emf"/><Relationship Id="rId10" Type="http://schemas.openxmlformats.org/officeDocument/2006/relationships/image" Target="../media/image391.png"/><Relationship Id="rId4" Type="http://schemas.openxmlformats.org/officeDocument/2006/relationships/image" Target="../media/image386.emf"/><Relationship Id="rId9" Type="http://schemas.openxmlformats.org/officeDocument/2006/relationships/image" Target="../media/image390.png"/><Relationship Id="rId14" Type="http://schemas.openxmlformats.org/officeDocument/2006/relationships/image" Target="../media/image395.png"/></Relationships>
</file>

<file path=ppt/slides/_rels/slide116.xml.rels><?xml version="1.0" encoding="UTF-8" standalone="yes"?>
<Relationships xmlns="http://schemas.openxmlformats.org/package/2006/relationships"><Relationship Id="rId8" Type="http://schemas.openxmlformats.org/officeDocument/2006/relationships/image" Target="../media/image403.png"/><Relationship Id="rId13" Type="http://schemas.openxmlformats.org/officeDocument/2006/relationships/image" Target="../media/image407.emf"/><Relationship Id="rId3" Type="http://schemas.openxmlformats.org/officeDocument/2006/relationships/image" Target="../media/image398.emf"/><Relationship Id="rId7" Type="http://schemas.openxmlformats.org/officeDocument/2006/relationships/image" Target="../media/image402.png"/><Relationship Id="rId12" Type="http://schemas.openxmlformats.org/officeDocument/2006/relationships/image" Target="../media/image406.emf"/><Relationship Id="rId2" Type="http://schemas.openxmlformats.org/officeDocument/2006/relationships/image" Target="../media/image397.emf"/><Relationship Id="rId16" Type="http://schemas.openxmlformats.org/officeDocument/2006/relationships/image" Target="../media/image410.png"/><Relationship Id="rId1" Type="http://schemas.openxmlformats.org/officeDocument/2006/relationships/slideLayout" Target="../slideLayouts/slideLayout15.xml"/><Relationship Id="rId6" Type="http://schemas.openxmlformats.org/officeDocument/2006/relationships/image" Target="../media/image401.emf"/><Relationship Id="rId11" Type="http://schemas.openxmlformats.org/officeDocument/2006/relationships/image" Target="../media/image405.png"/><Relationship Id="rId5" Type="http://schemas.openxmlformats.org/officeDocument/2006/relationships/image" Target="../media/image400.emf"/><Relationship Id="rId15" Type="http://schemas.openxmlformats.org/officeDocument/2006/relationships/image" Target="../media/image409.emf"/><Relationship Id="rId10" Type="http://schemas.openxmlformats.org/officeDocument/2006/relationships/image" Target="../media/image404.png"/><Relationship Id="rId4" Type="http://schemas.openxmlformats.org/officeDocument/2006/relationships/image" Target="../media/image399.emf"/><Relationship Id="rId9" Type="http://schemas.openxmlformats.org/officeDocument/2006/relationships/image" Target="../media/image374.png"/><Relationship Id="rId14" Type="http://schemas.openxmlformats.org/officeDocument/2006/relationships/image" Target="../media/image408.emf"/></Relationships>
</file>

<file path=ppt/slides/_rels/slide117.xml.rels><?xml version="1.0" encoding="UTF-8" standalone="yes"?>
<Relationships xmlns="http://schemas.openxmlformats.org/package/2006/relationships"><Relationship Id="rId8" Type="http://schemas.openxmlformats.org/officeDocument/2006/relationships/image" Target="../media/image415.emf"/><Relationship Id="rId13" Type="http://schemas.openxmlformats.org/officeDocument/2006/relationships/image" Target="../media/image410.png"/><Relationship Id="rId3" Type="http://schemas.openxmlformats.org/officeDocument/2006/relationships/image" Target="../media/image412.png"/><Relationship Id="rId7" Type="http://schemas.openxmlformats.org/officeDocument/2006/relationships/image" Target="../media/image414.emf"/><Relationship Id="rId12" Type="http://schemas.openxmlformats.org/officeDocument/2006/relationships/image" Target="../media/image419.emf"/><Relationship Id="rId2" Type="http://schemas.openxmlformats.org/officeDocument/2006/relationships/image" Target="../media/image411.emf"/><Relationship Id="rId1" Type="http://schemas.openxmlformats.org/officeDocument/2006/relationships/slideLayout" Target="../slideLayouts/slideLayout15.xml"/><Relationship Id="rId6" Type="http://schemas.openxmlformats.org/officeDocument/2006/relationships/image" Target="../media/image413.emf"/><Relationship Id="rId11" Type="http://schemas.openxmlformats.org/officeDocument/2006/relationships/image" Target="../media/image418.emf"/><Relationship Id="rId5" Type="http://schemas.openxmlformats.org/officeDocument/2006/relationships/image" Target="../media/image374.png"/><Relationship Id="rId10" Type="http://schemas.openxmlformats.org/officeDocument/2006/relationships/image" Target="../media/image417.emf"/><Relationship Id="rId4" Type="http://schemas.openxmlformats.org/officeDocument/2006/relationships/image" Target="../media/image403.png"/><Relationship Id="rId9" Type="http://schemas.openxmlformats.org/officeDocument/2006/relationships/image" Target="../media/image416.emf"/></Relationships>
</file>

<file path=ppt/slides/_rels/slide118.xml.rels><?xml version="1.0" encoding="UTF-8" standalone="yes"?>
<Relationships xmlns="http://schemas.openxmlformats.org/package/2006/relationships"><Relationship Id="rId8" Type="http://schemas.openxmlformats.org/officeDocument/2006/relationships/image" Target="../media/image404.png"/><Relationship Id="rId13" Type="http://schemas.openxmlformats.org/officeDocument/2006/relationships/image" Target="../media/image410.png"/><Relationship Id="rId3" Type="http://schemas.openxmlformats.org/officeDocument/2006/relationships/image" Target="../media/image421.png"/><Relationship Id="rId7" Type="http://schemas.openxmlformats.org/officeDocument/2006/relationships/image" Target="../media/image374.png"/><Relationship Id="rId12" Type="http://schemas.openxmlformats.org/officeDocument/2006/relationships/image" Target="../media/image423.emf"/><Relationship Id="rId2" Type="http://schemas.openxmlformats.org/officeDocument/2006/relationships/image" Target="../media/image420.emf"/><Relationship Id="rId1" Type="http://schemas.openxmlformats.org/officeDocument/2006/relationships/slideLayout" Target="../slideLayouts/slideLayout15.xml"/><Relationship Id="rId6" Type="http://schemas.openxmlformats.org/officeDocument/2006/relationships/image" Target="../media/image403.png"/><Relationship Id="rId11" Type="http://schemas.openxmlformats.org/officeDocument/2006/relationships/image" Target="../media/image422.png"/><Relationship Id="rId5" Type="http://schemas.openxmlformats.org/officeDocument/2006/relationships/image" Target="../media/image401.emf"/><Relationship Id="rId10" Type="http://schemas.openxmlformats.org/officeDocument/2006/relationships/image" Target="../media/image409.emf"/><Relationship Id="rId4" Type="http://schemas.openxmlformats.org/officeDocument/2006/relationships/image" Target="../media/image400.emf"/><Relationship Id="rId9" Type="http://schemas.openxmlformats.org/officeDocument/2006/relationships/image" Target="../media/image405.png"/><Relationship Id="rId14" Type="http://schemas.openxmlformats.org/officeDocument/2006/relationships/image" Target="../media/image406.emf"/></Relationships>
</file>

<file path=ppt/slides/_rels/slide119.xml.rels><?xml version="1.0" encoding="UTF-8" standalone="yes"?>
<Relationships xmlns="http://schemas.openxmlformats.org/package/2006/relationships"><Relationship Id="rId8" Type="http://schemas.openxmlformats.org/officeDocument/2006/relationships/image" Target="../media/image401.emf"/><Relationship Id="rId13" Type="http://schemas.openxmlformats.org/officeDocument/2006/relationships/image" Target="../media/image430.emf"/><Relationship Id="rId3" Type="http://schemas.openxmlformats.org/officeDocument/2006/relationships/image" Target="../media/image425.emf"/><Relationship Id="rId7" Type="http://schemas.openxmlformats.org/officeDocument/2006/relationships/image" Target="../media/image427.emf"/><Relationship Id="rId12" Type="http://schemas.openxmlformats.org/officeDocument/2006/relationships/image" Target="../media/image429.emf"/><Relationship Id="rId17" Type="http://schemas.openxmlformats.org/officeDocument/2006/relationships/image" Target="../media/image434.png"/><Relationship Id="rId2" Type="http://schemas.openxmlformats.org/officeDocument/2006/relationships/image" Target="../media/image424.emf"/><Relationship Id="rId16" Type="http://schemas.openxmlformats.org/officeDocument/2006/relationships/image" Target="../media/image433.emf"/><Relationship Id="rId1" Type="http://schemas.openxmlformats.org/officeDocument/2006/relationships/slideLayout" Target="../slideLayouts/slideLayout15.xml"/><Relationship Id="rId6" Type="http://schemas.openxmlformats.org/officeDocument/2006/relationships/image" Target="../media/image374.png"/><Relationship Id="rId11" Type="http://schemas.openxmlformats.org/officeDocument/2006/relationships/image" Target="../media/image428.emf"/><Relationship Id="rId5" Type="http://schemas.openxmlformats.org/officeDocument/2006/relationships/image" Target="../media/image403.png"/><Relationship Id="rId15" Type="http://schemas.openxmlformats.org/officeDocument/2006/relationships/image" Target="../media/image432.emf"/><Relationship Id="rId10" Type="http://schemas.openxmlformats.org/officeDocument/2006/relationships/image" Target="../media/image404.png"/><Relationship Id="rId4" Type="http://schemas.openxmlformats.org/officeDocument/2006/relationships/image" Target="../media/image426.png"/><Relationship Id="rId9" Type="http://schemas.openxmlformats.org/officeDocument/2006/relationships/image" Target="../media/image406.emf"/><Relationship Id="rId14" Type="http://schemas.openxmlformats.org/officeDocument/2006/relationships/image" Target="../media/image431.emf"/></Relationships>
</file>

<file path=ppt/slides/_rels/slide12.xml.rels><?xml version="1.0" encoding="UTF-8" standalone="yes"?>
<Relationships xmlns="http://schemas.openxmlformats.org/package/2006/relationships"><Relationship Id="rId3" Type="http://schemas.openxmlformats.org/officeDocument/2006/relationships/hyperlink" Target="https://sk-pharmacy.kz/" TargetMode="External"/><Relationship Id="rId2" Type="http://schemas.openxmlformats.org/officeDocument/2006/relationships/hyperlink" Target="https://www.ndda.kz/" TargetMode="Externa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https://atameken.kz/" TargetMode="External"/></Relationships>
</file>

<file path=ppt/slides/_rels/slide120.xml.rels><?xml version="1.0" encoding="UTF-8" standalone="yes"?>
<Relationships xmlns="http://schemas.openxmlformats.org/package/2006/relationships"><Relationship Id="rId8" Type="http://schemas.openxmlformats.org/officeDocument/2006/relationships/image" Target="../media/image434.png"/><Relationship Id="rId3" Type="http://schemas.openxmlformats.org/officeDocument/2006/relationships/image" Target="../media/image436.png"/><Relationship Id="rId7" Type="http://schemas.openxmlformats.org/officeDocument/2006/relationships/image" Target="../media/image439.png"/><Relationship Id="rId2" Type="http://schemas.openxmlformats.org/officeDocument/2006/relationships/image" Target="../media/image435.png"/><Relationship Id="rId1" Type="http://schemas.openxmlformats.org/officeDocument/2006/relationships/slideLayout" Target="../slideLayouts/slideLayout15.xml"/><Relationship Id="rId6" Type="http://schemas.openxmlformats.org/officeDocument/2006/relationships/image" Target="../media/image374.png"/><Relationship Id="rId5" Type="http://schemas.openxmlformats.org/officeDocument/2006/relationships/image" Target="../media/image438.emf"/><Relationship Id="rId4" Type="http://schemas.openxmlformats.org/officeDocument/2006/relationships/image" Target="../media/image437.png"/></Relationships>
</file>

<file path=ppt/slides/_rels/slide121.xml.rels><?xml version="1.0" encoding="UTF-8" standalone="yes"?>
<Relationships xmlns="http://schemas.openxmlformats.org/package/2006/relationships"><Relationship Id="rId8" Type="http://schemas.openxmlformats.org/officeDocument/2006/relationships/image" Target="../media/image410.png"/><Relationship Id="rId3" Type="http://schemas.openxmlformats.org/officeDocument/2006/relationships/image" Target="../media/image436.png"/><Relationship Id="rId7" Type="http://schemas.openxmlformats.org/officeDocument/2006/relationships/image" Target="../media/image441.emf"/><Relationship Id="rId2" Type="http://schemas.openxmlformats.org/officeDocument/2006/relationships/image" Target="../media/image440.png"/><Relationship Id="rId1" Type="http://schemas.openxmlformats.org/officeDocument/2006/relationships/slideLayout" Target="../slideLayouts/slideLayout15.xml"/><Relationship Id="rId6" Type="http://schemas.openxmlformats.org/officeDocument/2006/relationships/image" Target="../media/image439.png"/><Relationship Id="rId5" Type="http://schemas.openxmlformats.org/officeDocument/2006/relationships/image" Target="../media/image374.png"/><Relationship Id="rId4" Type="http://schemas.openxmlformats.org/officeDocument/2006/relationships/image" Target="../media/image437.png"/></Relationships>
</file>

<file path=ppt/slides/_rels/slide122.xml.rels><?xml version="1.0" encoding="UTF-8" standalone="yes"?>
<Relationships xmlns="http://schemas.openxmlformats.org/package/2006/relationships"><Relationship Id="rId8" Type="http://schemas.openxmlformats.org/officeDocument/2006/relationships/image" Target="../media/image447.emf"/><Relationship Id="rId3" Type="http://schemas.openxmlformats.org/officeDocument/2006/relationships/image" Target="../media/image374.png"/><Relationship Id="rId7" Type="http://schemas.openxmlformats.org/officeDocument/2006/relationships/image" Target="../media/image446.emf"/><Relationship Id="rId12" Type="http://schemas.openxmlformats.org/officeDocument/2006/relationships/image" Target="../media/image434.png"/><Relationship Id="rId2" Type="http://schemas.openxmlformats.org/officeDocument/2006/relationships/image" Target="../media/image442.png"/><Relationship Id="rId1" Type="http://schemas.openxmlformats.org/officeDocument/2006/relationships/slideLayout" Target="../slideLayouts/slideLayout15.xml"/><Relationship Id="rId6" Type="http://schemas.openxmlformats.org/officeDocument/2006/relationships/image" Target="../media/image445.png"/><Relationship Id="rId11" Type="http://schemas.openxmlformats.org/officeDocument/2006/relationships/image" Target="../media/image450.emf"/><Relationship Id="rId5" Type="http://schemas.openxmlformats.org/officeDocument/2006/relationships/image" Target="../media/image444.emf"/><Relationship Id="rId10" Type="http://schemas.openxmlformats.org/officeDocument/2006/relationships/image" Target="../media/image449.emf"/><Relationship Id="rId4" Type="http://schemas.openxmlformats.org/officeDocument/2006/relationships/image" Target="../media/image443.emf"/><Relationship Id="rId9" Type="http://schemas.openxmlformats.org/officeDocument/2006/relationships/image" Target="../media/image448.emf"/></Relationships>
</file>

<file path=ppt/slides/_rels/slide123.xml.rels><?xml version="1.0" encoding="UTF-8" standalone="yes"?>
<Relationships xmlns="http://schemas.openxmlformats.org/package/2006/relationships"><Relationship Id="rId8" Type="http://schemas.openxmlformats.org/officeDocument/2006/relationships/image" Target="../media/image448.emf"/><Relationship Id="rId3" Type="http://schemas.openxmlformats.org/officeDocument/2006/relationships/image" Target="../media/image374.png"/><Relationship Id="rId7" Type="http://schemas.openxmlformats.org/officeDocument/2006/relationships/image" Target="../media/image447.emf"/><Relationship Id="rId2" Type="http://schemas.openxmlformats.org/officeDocument/2006/relationships/image" Target="../media/image442.png"/><Relationship Id="rId1" Type="http://schemas.openxmlformats.org/officeDocument/2006/relationships/slideLayout" Target="../slideLayouts/slideLayout15.xml"/><Relationship Id="rId6" Type="http://schemas.openxmlformats.org/officeDocument/2006/relationships/image" Target="../media/image446.emf"/><Relationship Id="rId11" Type="http://schemas.openxmlformats.org/officeDocument/2006/relationships/image" Target="../media/image434.png"/><Relationship Id="rId5" Type="http://schemas.openxmlformats.org/officeDocument/2006/relationships/image" Target="../media/image451.png"/><Relationship Id="rId10" Type="http://schemas.openxmlformats.org/officeDocument/2006/relationships/image" Target="../media/image453.emf"/><Relationship Id="rId4" Type="http://schemas.openxmlformats.org/officeDocument/2006/relationships/image" Target="../media/image443.emf"/><Relationship Id="rId9" Type="http://schemas.openxmlformats.org/officeDocument/2006/relationships/image" Target="../media/image452.emf"/></Relationships>
</file>

<file path=ppt/slides/_rels/slide124.xml.rels><?xml version="1.0" encoding="UTF-8" standalone="yes"?>
<Relationships xmlns="http://schemas.openxmlformats.org/package/2006/relationships"><Relationship Id="rId3" Type="http://schemas.openxmlformats.org/officeDocument/2006/relationships/image" Target="../media/image374.png"/><Relationship Id="rId2" Type="http://schemas.openxmlformats.org/officeDocument/2006/relationships/image" Target="../media/image454.emf"/><Relationship Id="rId1" Type="http://schemas.openxmlformats.org/officeDocument/2006/relationships/slideLayout" Target="../slideLayouts/slideLayout15.xml"/><Relationship Id="rId5" Type="http://schemas.openxmlformats.org/officeDocument/2006/relationships/image" Target="../media/image434.png"/><Relationship Id="rId4" Type="http://schemas.openxmlformats.org/officeDocument/2006/relationships/image" Target="../media/image455.png"/></Relationships>
</file>

<file path=ppt/slides/_rels/slide125.xml.rels><?xml version="1.0" encoding="UTF-8" standalone="yes"?>
<Relationships xmlns="http://schemas.openxmlformats.org/package/2006/relationships"><Relationship Id="rId3" Type="http://schemas.openxmlformats.org/officeDocument/2006/relationships/image" Target="../media/image457.png"/><Relationship Id="rId2" Type="http://schemas.openxmlformats.org/officeDocument/2006/relationships/image" Target="../media/image456.png"/><Relationship Id="rId1" Type="http://schemas.openxmlformats.org/officeDocument/2006/relationships/slideLayout" Target="../slideLayouts/slideLayout15.xml"/><Relationship Id="rId6" Type="http://schemas.openxmlformats.org/officeDocument/2006/relationships/image" Target="../media/image459.emf"/><Relationship Id="rId5" Type="http://schemas.openxmlformats.org/officeDocument/2006/relationships/image" Target="../media/image374.png"/><Relationship Id="rId4" Type="http://schemas.openxmlformats.org/officeDocument/2006/relationships/image" Target="../media/image458.png"/></Relationships>
</file>

<file path=ppt/slides/_rels/slide126.xml.rels><?xml version="1.0" encoding="UTF-8" standalone="yes"?>
<Relationships xmlns="http://schemas.openxmlformats.org/package/2006/relationships"><Relationship Id="rId8" Type="http://schemas.openxmlformats.org/officeDocument/2006/relationships/image" Target="../media/image494.svg"/><Relationship Id="rId3" Type="http://schemas.openxmlformats.org/officeDocument/2006/relationships/image" Target="../media/image8.jpg"/><Relationship Id="rId7" Type="http://schemas.openxmlformats.org/officeDocument/2006/relationships/image" Target="../media/image46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127.xml.rels><?xml version="1.0" encoding="UTF-8" standalone="yes"?>
<Relationships xmlns="http://schemas.openxmlformats.org/package/2006/relationships"><Relationship Id="rId3" Type="http://schemas.openxmlformats.org/officeDocument/2006/relationships/image" Target="../media/image462.emf"/><Relationship Id="rId2" Type="http://schemas.openxmlformats.org/officeDocument/2006/relationships/image" Target="../media/image461.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8" Type="http://schemas.openxmlformats.org/officeDocument/2006/relationships/image" Target="../media/image469.png"/><Relationship Id="rId3" Type="http://schemas.openxmlformats.org/officeDocument/2006/relationships/image" Target="../media/image464.png"/><Relationship Id="rId7" Type="http://schemas.openxmlformats.org/officeDocument/2006/relationships/image" Target="../media/image468.png"/><Relationship Id="rId2" Type="http://schemas.openxmlformats.org/officeDocument/2006/relationships/image" Target="../media/image463.png"/><Relationship Id="rId1" Type="http://schemas.openxmlformats.org/officeDocument/2006/relationships/slideLayout" Target="../slideLayouts/slideLayout2.xml"/><Relationship Id="rId6" Type="http://schemas.openxmlformats.org/officeDocument/2006/relationships/image" Target="../media/image467.png"/><Relationship Id="rId11" Type="http://schemas.openxmlformats.org/officeDocument/2006/relationships/image" Target="../media/image472.png"/><Relationship Id="rId5" Type="http://schemas.openxmlformats.org/officeDocument/2006/relationships/image" Target="../media/image466.png"/><Relationship Id="rId10" Type="http://schemas.openxmlformats.org/officeDocument/2006/relationships/image" Target="../media/image471.png"/><Relationship Id="rId4" Type="http://schemas.openxmlformats.org/officeDocument/2006/relationships/image" Target="../media/image465.png"/><Relationship Id="rId9" Type="http://schemas.openxmlformats.org/officeDocument/2006/relationships/image" Target="../media/image470.png"/></Relationships>
</file>

<file path=ppt/slides/_rels/slide129.xml.rels><?xml version="1.0" encoding="UTF-8" standalone="yes"?>
<Relationships xmlns="http://schemas.openxmlformats.org/package/2006/relationships"><Relationship Id="rId8" Type="http://schemas.openxmlformats.org/officeDocument/2006/relationships/image" Target="../media/image478.png"/><Relationship Id="rId13" Type="http://schemas.openxmlformats.org/officeDocument/2006/relationships/image" Target="../media/image483.png"/><Relationship Id="rId3" Type="http://schemas.openxmlformats.org/officeDocument/2006/relationships/image" Target="../media/image473.png"/><Relationship Id="rId7" Type="http://schemas.openxmlformats.org/officeDocument/2006/relationships/image" Target="../media/image477.png"/><Relationship Id="rId12" Type="http://schemas.openxmlformats.org/officeDocument/2006/relationships/image" Target="../media/image482.png"/><Relationship Id="rId2" Type="http://schemas.openxmlformats.org/officeDocument/2006/relationships/image" Target="../media/image464.png"/><Relationship Id="rId16" Type="http://schemas.openxmlformats.org/officeDocument/2006/relationships/image" Target="../media/image486.png"/><Relationship Id="rId1" Type="http://schemas.openxmlformats.org/officeDocument/2006/relationships/slideLayout" Target="../slideLayouts/slideLayout2.xml"/><Relationship Id="rId6" Type="http://schemas.openxmlformats.org/officeDocument/2006/relationships/image" Target="../media/image476.png"/><Relationship Id="rId11" Type="http://schemas.openxmlformats.org/officeDocument/2006/relationships/image" Target="../media/image481.png"/><Relationship Id="rId5" Type="http://schemas.openxmlformats.org/officeDocument/2006/relationships/image" Target="../media/image475.png"/><Relationship Id="rId15" Type="http://schemas.openxmlformats.org/officeDocument/2006/relationships/image" Target="../media/image485.png"/><Relationship Id="rId10" Type="http://schemas.openxmlformats.org/officeDocument/2006/relationships/image" Target="../media/image480.png"/><Relationship Id="rId4" Type="http://schemas.openxmlformats.org/officeDocument/2006/relationships/image" Target="../media/image474.png"/><Relationship Id="rId9" Type="http://schemas.openxmlformats.org/officeDocument/2006/relationships/image" Target="../media/image479.png"/><Relationship Id="rId14" Type="http://schemas.openxmlformats.org/officeDocument/2006/relationships/image" Target="../media/image484.png"/></Relationships>
</file>

<file path=ppt/slides/_rels/slide13.xml.rels><?xml version="1.0" encoding="UTF-8" standalone="yes"?>
<Relationships xmlns="http://schemas.openxmlformats.org/package/2006/relationships"><Relationship Id="rId13" Type="http://schemas.openxmlformats.org/officeDocument/2006/relationships/image" Target="../media/image103.png"/><Relationship Id="rId18" Type="http://schemas.openxmlformats.org/officeDocument/2006/relationships/image" Target="../media/image105.png"/><Relationship Id="rId26" Type="http://schemas.openxmlformats.org/officeDocument/2006/relationships/image" Target="../media/image111.png"/><Relationship Id="rId39" Type="http://schemas.openxmlformats.org/officeDocument/2006/relationships/image" Target="../media/image120.png"/><Relationship Id="rId21" Type="http://schemas.openxmlformats.org/officeDocument/2006/relationships/image" Target="../media/image108.png"/><Relationship Id="rId34" Type="http://schemas.openxmlformats.org/officeDocument/2006/relationships/image" Target="../media/image116.png"/><Relationship Id="rId42" Type="http://schemas.openxmlformats.org/officeDocument/2006/relationships/image" Target="../media/image90.png"/><Relationship Id="rId47" Type="http://schemas.openxmlformats.org/officeDocument/2006/relationships/image" Target="../media/image126.png"/><Relationship Id="rId50" Type="http://schemas.openxmlformats.org/officeDocument/2006/relationships/image" Target="../media/image129.png"/><Relationship Id="rId7" Type="http://schemas.openxmlformats.org/officeDocument/2006/relationships/image" Target="../media/image99.png"/><Relationship Id="rId2" Type="http://schemas.openxmlformats.org/officeDocument/2006/relationships/hyperlink" Target="http://adilet.zan.kz/rus/docs/P090001729_" TargetMode="External"/><Relationship Id="rId16" Type="http://schemas.openxmlformats.org/officeDocument/2006/relationships/image" Target="../media/image76.png"/><Relationship Id="rId29" Type="http://schemas.openxmlformats.org/officeDocument/2006/relationships/hyperlink" Target="https://sk-pharmacy.kz/" TargetMode="External"/><Relationship Id="rId11" Type="http://schemas.openxmlformats.org/officeDocument/2006/relationships/image" Target="../media/image101.png"/><Relationship Id="rId24" Type="http://schemas.openxmlformats.org/officeDocument/2006/relationships/image" Target="../media/image110.png"/><Relationship Id="rId32" Type="http://schemas.openxmlformats.org/officeDocument/2006/relationships/image" Target="../media/image115.png"/><Relationship Id="rId37" Type="http://schemas.openxmlformats.org/officeDocument/2006/relationships/image" Target="../media/image118.png"/><Relationship Id="rId40" Type="http://schemas.openxmlformats.org/officeDocument/2006/relationships/image" Target="../media/image121.png"/><Relationship Id="rId45" Type="http://schemas.openxmlformats.org/officeDocument/2006/relationships/image" Target="../media/image125.png"/><Relationship Id="rId53" Type="http://schemas.openxmlformats.org/officeDocument/2006/relationships/image" Target="../media/image132.png"/><Relationship Id="rId5" Type="http://schemas.openxmlformats.org/officeDocument/2006/relationships/image" Target="../media/image98.png"/><Relationship Id="rId10" Type="http://schemas.openxmlformats.org/officeDocument/2006/relationships/image" Target="../media/image100.png"/><Relationship Id="rId19" Type="http://schemas.openxmlformats.org/officeDocument/2006/relationships/image" Target="../media/image106.png"/><Relationship Id="rId31" Type="http://schemas.openxmlformats.org/officeDocument/2006/relationships/image" Target="../media/image78.png"/><Relationship Id="rId44" Type="http://schemas.openxmlformats.org/officeDocument/2006/relationships/image" Target="../media/image124.png"/><Relationship Id="rId52" Type="http://schemas.openxmlformats.org/officeDocument/2006/relationships/image" Target="../media/image131.png"/><Relationship Id="rId4" Type="http://schemas.openxmlformats.org/officeDocument/2006/relationships/image" Target="../media/image97.png"/><Relationship Id="rId9" Type="http://schemas.openxmlformats.org/officeDocument/2006/relationships/image" Target="../media/image57.png"/><Relationship Id="rId14" Type="http://schemas.openxmlformats.org/officeDocument/2006/relationships/image" Target="../media/image62.png"/><Relationship Id="rId22" Type="http://schemas.openxmlformats.org/officeDocument/2006/relationships/image" Target="../media/image109.png"/><Relationship Id="rId27" Type="http://schemas.openxmlformats.org/officeDocument/2006/relationships/image" Target="../media/image112.png"/><Relationship Id="rId30" Type="http://schemas.openxmlformats.org/officeDocument/2006/relationships/image" Target="../media/image114.png"/><Relationship Id="rId35" Type="http://schemas.openxmlformats.org/officeDocument/2006/relationships/image" Target="../media/image117.png"/><Relationship Id="rId43" Type="http://schemas.openxmlformats.org/officeDocument/2006/relationships/image" Target="../media/image123.png"/><Relationship Id="rId48" Type="http://schemas.openxmlformats.org/officeDocument/2006/relationships/image" Target="../media/image127.png"/><Relationship Id="rId8" Type="http://schemas.openxmlformats.org/officeDocument/2006/relationships/hyperlink" Target="https://fms.ecc.kz/" TargetMode="External"/><Relationship Id="rId51" Type="http://schemas.openxmlformats.org/officeDocument/2006/relationships/image" Target="../media/image130.png"/><Relationship Id="rId3" Type="http://schemas.openxmlformats.org/officeDocument/2006/relationships/image" Target="../media/image96.png"/><Relationship Id="rId12" Type="http://schemas.openxmlformats.org/officeDocument/2006/relationships/image" Target="../media/image102.png"/><Relationship Id="rId17" Type="http://schemas.openxmlformats.org/officeDocument/2006/relationships/image" Target="../media/image104.png"/><Relationship Id="rId25" Type="http://schemas.openxmlformats.org/officeDocument/2006/relationships/image" Target="../media/image72.png"/><Relationship Id="rId33" Type="http://schemas.openxmlformats.org/officeDocument/2006/relationships/image" Target="../media/image80.png"/><Relationship Id="rId38" Type="http://schemas.openxmlformats.org/officeDocument/2006/relationships/image" Target="../media/image119.png"/><Relationship Id="rId46" Type="http://schemas.openxmlformats.org/officeDocument/2006/relationships/image" Target="../media/image64.png"/><Relationship Id="rId20" Type="http://schemas.openxmlformats.org/officeDocument/2006/relationships/image" Target="../media/image107.png"/><Relationship Id="rId41" Type="http://schemas.openxmlformats.org/officeDocument/2006/relationships/image" Target="../media/image122.png"/><Relationship Id="rId54"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55.png"/><Relationship Id="rId15" Type="http://schemas.openxmlformats.org/officeDocument/2006/relationships/image" Target="../media/image36.png"/><Relationship Id="rId23" Type="http://schemas.openxmlformats.org/officeDocument/2006/relationships/image" Target="../media/image70.png"/><Relationship Id="rId28" Type="http://schemas.openxmlformats.org/officeDocument/2006/relationships/image" Target="../media/image113.png"/><Relationship Id="rId36" Type="http://schemas.openxmlformats.org/officeDocument/2006/relationships/image" Target="../media/image84.png"/><Relationship Id="rId49" Type="http://schemas.openxmlformats.org/officeDocument/2006/relationships/image" Target="../media/image128.png"/></Relationships>
</file>

<file path=ppt/slides/_rels/slide130.xml.rels><?xml version="1.0" encoding="UTF-8" standalone="yes"?>
<Relationships xmlns="http://schemas.openxmlformats.org/package/2006/relationships"><Relationship Id="rId8" Type="http://schemas.openxmlformats.org/officeDocument/2006/relationships/image" Target="../media/image492.png"/><Relationship Id="rId13" Type="http://schemas.openxmlformats.org/officeDocument/2006/relationships/image" Target="../media/image497.png"/><Relationship Id="rId18" Type="http://schemas.openxmlformats.org/officeDocument/2006/relationships/image" Target="../media/image502.png"/><Relationship Id="rId3" Type="http://schemas.openxmlformats.org/officeDocument/2006/relationships/image" Target="../media/image487.png"/><Relationship Id="rId7" Type="http://schemas.openxmlformats.org/officeDocument/2006/relationships/image" Target="../media/image491.png"/><Relationship Id="rId12" Type="http://schemas.openxmlformats.org/officeDocument/2006/relationships/image" Target="../media/image496.png"/><Relationship Id="rId17" Type="http://schemas.openxmlformats.org/officeDocument/2006/relationships/image" Target="../media/image501.png"/><Relationship Id="rId2" Type="http://schemas.openxmlformats.org/officeDocument/2006/relationships/image" Target="../media/image464.png"/><Relationship Id="rId16" Type="http://schemas.openxmlformats.org/officeDocument/2006/relationships/image" Target="../media/image500.png"/><Relationship Id="rId1" Type="http://schemas.openxmlformats.org/officeDocument/2006/relationships/slideLayout" Target="../slideLayouts/slideLayout2.xml"/><Relationship Id="rId6" Type="http://schemas.openxmlformats.org/officeDocument/2006/relationships/image" Target="../media/image490.png"/><Relationship Id="rId11" Type="http://schemas.openxmlformats.org/officeDocument/2006/relationships/image" Target="../media/image495.png"/><Relationship Id="rId5" Type="http://schemas.openxmlformats.org/officeDocument/2006/relationships/image" Target="../media/image489.png"/><Relationship Id="rId15" Type="http://schemas.openxmlformats.org/officeDocument/2006/relationships/image" Target="../media/image499.png"/><Relationship Id="rId10" Type="http://schemas.openxmlformats.org/officeDocument/2006/relationships/image" Target="../media/image494.png"/><Relationship Id="rId4" Type="http://schemas.openxmlformats.org/officeDocument/2006/relationships/image" Target="../media/image488.png"/><Relationship Id="rId9" Type="http://schemas.openxmlformats.org/officeDocument/2006/relationships/image" Target="../media/image493.png"/><Relationship Id="rId14" Type="http://schemas.openxmlformats.org/officeDocument/2006/relationships/image" Target="../media/image498.png"/></Relationships>
</file>

<file path=ppt/slides/_rels/slide131.xml.rels><?xml version="1.0" encoding="UTF-8" standalone="yes"?>
<Relationships xmlns="http://schemas.openxmlformats.org/package/2006/relationships"><Relationship Id="rId2" Type="http://schemas.openxmlformats.org/officeDocument/2006/relationships/image" Target="../media/image461.png"/><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image" Target="../media/image461.png"/><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8" Type="http://schemas.openxmlformats.org/officeDocument/2006/relationships/image" Target="../media/image508.png"/><Relationship Id="rId3" Type="http://schemas.openxmlformats.org/officeDocument/2006/relationships/image" Target="../media/image503.png"/><Relationship Id="rId7" Type="http://schemas.openxmlformats.org/officeDocument/2006/relationships/image" Target="../media/image507.png"/><Relationship Id="rId2" Type="http://schemas.openxmlformats.org/officeDocument/2006/relationships/image" Target="../media/image461.png"/><Relationship Id="rId1" Type="http://schemas.openxmlformats.org/officeDocument/2006/relationships/slideLayout" Target="../slideLayouts/slideLayout7.xml"/><Relationship Id="rId6" Type="http://schemas.openxmlformats.org/officeDocument/2006/relationships/image" Target="../media/image506.png"/><Relationship Id="rId5" Type="http://schemas.openxmlformats.org/officeDocument/2006/relationships/image" Target="../media/image505.png"/><Relationship Id="rId4" Type="http://schemas.openxmlformats.org/officeDocument/2006/relationships/image" Target="../media/image504.png"/></Relationships>
</file>

<file path=ppt/slides/_rels/slide134.xml.rels><?xml version="1.0" encoding="UTF-8" standalone="yes"?>
<Relationships xmlns="http://schemas.openxmlformats.org/package/2006/relationships"><Relationship Id="rId2" Type="http://schemas.openxmlformats.org/officeDocument/2006/relationships/image" Target="../media/image461.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8" Type="http://schemas.openxmlformats.org/officeDocument/2006/relationships/hyperlink" Target="https://www.gov.kz/" TargetMode="External"/><Relationship Id="rId13" Type="http://schemas.openxmlformats.org/officeDocument/2006/relationships/hyperlink" Target="mailto:kense@baiterek.gov.kz" TargetMode="External"/><Relationship Id="rId3" Type="http://schemas.openxmlformats.org/officeDocument/2006/relationships/hyperlink" Target="https://sk-pharmacy.kz/" TargetMode="External"/><Relationship Id="rId7" Type="http://schemas.openxmlformats.org/officeDocument/2006/relationships/hyperlink" Target="https://qazindustry.gov.kz/" TargetMode="External"/><Relationship Id="rId12" Type="http://schemas.openxmlformats.org/officeDocument/2006/relationships/hyperlink" Target="mailto:Ye.Ten@aifc.kz" TargetMode="External"/><Relationship Id="rId2" Type="http://schemas.openxmlformats.org/officeDocument/2006/relationships/hyperlink" Target="mailto:info@sk-pharmacy.kz" TargetMode="External"/><Relationship Id="rId1" Type="http://schemas.openxmlformats.org/officeDocument/2006/relationships/slideLayout" Target="../slideLayouts/slideLayout2.xml"/><Relationship Id="rId6" Type="http://schemas.openxmlformats.org/officeDocument/2006/relationships/hyperlink" Target="mailto:info@qazindustry.gov.kz" TargetMode="External"/><Relationship Id="rId11" Type="http://schemas.openxmlformats.org/officeDocument/2006/relationships/hyperlink" Target="mailto:info@aifc.kz" TargetMode="External"/><Relationship Id="rId5" Type="http://schemas.openxmlformats.org/officeDocument/2006/relationships/hyperlink" Target="https://invest.gov.kz/" TargetMode="External"/><Relationship Id="rId10" Type="http://schemas.openxmlformats.org/officeDocument/2006/relationships/hyperlink" Target="mailto:support@dari.kz" TargetMode="External"/><Relationship Id="rId4" Type="http://schemas.openxmlformats.org/officeDocument/2006/relationships/hyperlink" Target="mailto:info@invest.gov.kz" TargetMode="External"/><Relationship Id="rId9" Type="http://schemas.openxmlformats.org/officeDocument/2006/relationships/hyperlink" Target="mailto:farm@dari.kz" TargetMode="External"/><Relationship Id="rId14" Type="http://schemas.openxmlformats.org/officeDocument/2006/relationships/hyperlink" Target="mailto:A.tazhikenov@baiterek.gov.kz" TargetMode="External"/></Relationships>
</file>

<file path=ppt/slides/_rels/slide136.xml.rels><?xml version="1.0" encoding="UTF-8" standalone="yes"?>
<Relationships xmlns="http://schemas.openxmlformats.org/package/2006/relationships"><Relationship Id="rId2" Type="http://schemas.openxmlformats.org/officeDocument/2006/relationships/hyperlink" Target="https://www.gov.kz/" TargetMode="Externa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sk-pharmacy.kz/" TargetMode="External"/><Relationship Id="rId2" Type="http://schemas.openxmlformats.org/officeDocument/2006/relationships/hyperlink" Target="https://www.ndda.kz/" TargetMode="Externa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https://atameken.kz/" TargetMode="External"/></Relationships>
</file>

<file path=ppt/slides/_rels/slide15.xml.rels><?xml version="1.0" encoding="UTF-8" standalone="yes"?>
<Relationships xmlns="http://schemas.openxmlformats.org/package/2006/relationships"><Relationship Id="rId13" Type="http://schemas.openxmlformats.org/officeDocument/2006/relationships/image" Target="../media/image144.png"/><Relationship Id="rId18" Type="http://schemas.openxmlformats.org/officeDocument/2006/relationships/image" Target="../media/image149.png"/><Relationship Id="rId26" Type="http://schemas.openxmlformats.org/officeDocument/2006/relationships/image" Target="../media/image157.png"/><Relationship Id="rId21" Type="http://schemas.openxmlformats.org/officeDocument/2006/relationships/image" Target="../media/image152.png"/><Relationship Id="rId34" Type="http://schemas.openxmlformats.org/officeDocument/2006/relationships/image" Target="../media/image163.png"/><Relationship Id="rId7" Type="http://schemas.openxmlformats.org/officeDocument/2006/relationships/image" Target="../media/image138.png"/><Relationship Id="rId12" Type="http://schemas.openxmlformats.org/officeDocument/2006/relationships/image" Target="../media/image143.png"/><Relationship Id="rId17" Type="http://schemas.openxmlformats.org/officeDocument/2006/relationships/image" Target="../media/image148.png"/><Relationship Id="rId25" Type="http://schemas.openxmlformats.org/officeDocument/2006/relationships/image" Target="../media/image156.png"/><Relationship Id="rId33" Type="http://schemas.openxmlformats.org/officeDocument/2006/relationships/hyperlink" Target="http://www.elicense.kz/" TargetMode="External"/><Relationship Id="rId2" Type="http://schemas.openxmlformats.org/officeDocument/2006/relationships/image" Target="../media/image133.png"/><Relationship Id="rId16" Type="http://schemas.openxmlformats.org/officeDocument/2006/relationships/image" Target="../media/image147.png"/><Relationship Id="rId20" Type="http://schemas.openxmlformats.org/officeDocument/2006/relationships/image" Target="../media/image151.png"/><Relationship Id="rId29" Type="http://schemas.openxmlformats.org/officeDocument/2006/relationships/image" Target="../media/image160.png"/><Relationship Id="rId1" Type="http://schemas.openxmlformats.org/officeDocument/2006/relationships/slideLayout" Target="../slideLayouts/slideLayout2.xml"/><Relationship Id="rId6" Type="http://schemas.openxmlformats.org/officeDocument/2006/relationships/image" Target="../media/image137.png"/><Relationship Id="rId11" Type="http://schemas.openxmlformats.org/officeDocument/2006/relationships/image" Target="../media/image142.png"/><Relationship Id="rId24" Type="http://schemas.openxmlformats.org/officeDocument/2006/relationships/image" Target="../media/image155.png"/><Relationship Id="rId32" Type="http://schemas.openxmlformats.org/officeDocument/2006/relationships/hyperlink" Target="http://www.egov.kz/" TargetMode="External"/><Relationship Id="rId37" Type="http://schemas.openxmlformats.org/officeDocument/2006/relationships/image" Target="../media/image166.png"/><Relationship Id="rId5" Type="http://schemas.openxmlformats.org/officeDocument/2006/relationships/image" Target="../media/image136.png"/><Relationship Id="rId15" Type="http://schemas.openxmlformats.org/officeDocument/2006/relationships/image" Target="../media/image146.png"/><Relationship Id="rId23" Type="http://schemas.openxmlformats.org/officeDocument/2006/relationships/image" Target="../media/image154.png"/><Relationship Id="rId28" Type="http://schemas.openxmlformats.org/officeDocument/2006/relationships/image" Target="../media/image159.png"/><Relationship Id="rId36" Type="http://schemas.openxmlformats.org/officeDocument/2006/relationships/image" Target="../media/image165.png"/><Relationship Id="rId10" Type="http://schemas.openxmlformats.org/officeDocument/2006/relationships/image" Target="../media/image141.png"/><Relationship Id="rId19" Type="http://schemas.openxmlformats.org/officeDocument/2006/relationships/image" Target="../media/image150.png"/><Relationship Id="rId31" Type="http://schemas.openxmlformats.org/officeDocument/2006/relationships/image" Target="../media/image162.png"/><Relationship Id="rId4" Type="http://schemas.openxmlformats.org/officeDocument/2006/relationships/image" Target="../media/image135.png"/><Relationship Id="rId9" Type="http://schemas.openxmlformats.org/officeDocument/2006/relationships/image" Target="../media/image140.png"/><Relationship Id="rId14" Type="http://schemas.openxmlformats.org/officeDocument/2006/relationships/image" Target="../media/image145.png"/><Relationship Id="rId22" Type="http://schemas.openxmlformats.org/officeDocument/2006/relationships/image" Target="../media/image153.png"/><Relationship Id="rId27" Type="http://schemas.openxmlformats.org/officeDocument/2006/relationships/image" Target="../media/image158.png"/><Relationship Id="rId30" Type="http://schemas.openxmlformats.org/officeDocument/2006/relationships/image" Target="../media/image161.png"/><Relationship Id="rId35" Type="http://schemas.openxmlformats.org/officeDocument/2006/relationships/image" Target="../media/image164.png"/><Relationship Id="rId8" Type="http://schemas.openxmlformats.org/officeDocument/2006/relationships/image" Target="../media/image139.png"/><Relationship Id="rId3" Type="http://schemas.openxmlformats.org/officeDocument/2006/relationships/image" Target="../media/image1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adilet.zan.kz/"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adilet.zan.kz/"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adilet.zan.kz/"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173.png"/><Relationship Id="rId13" Type="http://schemas.openxmlformats.org/officeDocument/2006/relationships/image" Target="../media/image178.png"/><Relationship Id="rId3" Type="http://schemas.openxmlformats.org/officeDocument/2006/relationships/image" Target="../media/image168.png"/><Relationship Id="rId7" Type="http://schemas.openxmlformats.org/officeDocument/2006/relationships/image" Target="../media/image172.png"/><Relationship Id="rId12" Type="http://schemas.openxmlformats.org/officeDocument/2006/relationships/image" Target="../media/image177.png"/><Relationship Id="rId2" Type="http://schemas.openxmlformats.org/officeDocument/2006/relationships/image" Target="../media/image167.png"/><Relationship Id="rId1" Type="http://schemas.openxmlformats.org/officeDocument/2006/relationships/slideLayout" Target="../slideLayouts/slideLayout13.xml"/><Relationship Id="rId6" Type="http://schemas.openxmlformats.org/officeDocument/2006/relationships/image" Target="../media/image171.png"/><Relationship Id="rId11" Type="http://schemas.openxmlformats.org/officeDocument/2006/relationships/image" Target="../media/image176.png"/><Relationship Id="rId5" Type="http://schemas.openxmlformats.org/officeDocument/2006/relationships/image" Target="../media/image170.png"/><Relationship Id="rId10" Type="http://schemas.openxmlformats.org/officeDocument/2006/relationships/image" Target="../media/image175.png"/><Relationship Id="rId4" Type="http://schemas.openxmlformats.org/officeDocument/2006/relationships/image" Target="../media/image169.png"/><Relationship Id="rId9" Type="http://schemas.openxmlformats.org/officeDocument/2006/relationships/image" Target="../media/image174.png"/><Relationship Id="rId14" Type="http://schemas.openxmlformats.org/officeDocument/2006/relationships/image" Target="../media/image179.png"/></Relationships>
</file>

<file path=ppt/slides/_rels/slide22.xml.rels><?xml version="1.0" encoding="UTF-8" standalone="yes"?>
<Relationships xmlns="http://schemas.openxmlformats.org/package/2006/relationships"><Relationship Id="rId3" Type="http://schemas.openxmlformats.org/officeDocument/2006/relationships/image" Target="../media/image181.png"/><Relationship Id="rId7" Type="http://schemas.openxmlformats.org/officeDocument/2006/relationships/image" Target="../media/image185.jpg"/><Relationship Id="rId2" Type="http://schemas.openxmlformats.org/officeDocument/2006/relationships/image" Target="../media/image180.png"/><Relationship Id="rId1" Type="http://schemas.openxmlformats.org/officeDocument/2006/relationships/slideLayout" Target="../slideLayouts/slideLayout13.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7.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13.jp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hyperlink" Target="https://fms.ecc.kz/" TargetMode="External"/><Relationship Id="rId2" Type="http://schemas.openxmlformats.org/officeDocument/2006/relationships/hyperlink" Target="https://adilet.zan.kz/rus/docs/V2300032733#z2285" TargetMode="External"/><Relationship Id="rId1" Type="http://schemas.openxmlformats.org/officeDocument/2006/relationships/slideLayout" Target="../slideLayouts/slideLayout17.xml"/><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www.gov.kz/memleket/entities/invest?lang=kk" TargetMode="External"/><Relationship Id="rId7" Type="http://schemas.openxmlformats.org/officeDocument/2006/relationships/image" Target="../media/image16.png"/><Relationship Id="rId2" Type="http://schemas.openxmlformats.org/officeDocument/2006/relationships/hyperlink" Target="https://www.gov.kz/memleket/entities/dsm?lang=kk" TargetMode="External"/><Relationship Id="rId1" Type="http://schemas.openxmlformats.org/officeDocument/2006/relationships/slideLayout" Target="../slideLayouts/slideLayout2.xml"/><Relationship Id="rId6" Type="http://schemas.openxmlformats.org/officeDocument/2006/relationships/hyperlink" Target="https://atameken.kz/" TargetMode="External"/><Relationship Id="rId5" Type="http://schemas.openxmlformats.org/officeDocument/2006/relationships/hyperlink" Target="https://sk-pharmacy.kz/" TargetMode="External"/><Relationship Id="rId4" Type="http://schemas.openxmlformats.org/officeDocument/2006/relationships/hyperlink" Target="https://www.ndda.kz/"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86.png"/><Relationship Id="rId5" Type="http://schemas.openxmlformats.org/officeDocument/2006/relationships/image" Target="../media/image7.png"/><Relationship Id="rId4" Type="http://schemas.openxmlformats.org/officeDocument/2006/relationships/image" Target="../media/image6.png"/></Relationships>
</file>

<file path=ppt/slides/_rels/slide5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9.png"/><Relationship Id="rId7"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image" Target="../media/image21.png"/><Relationship Id="rId9" Type="http://schemas.openxmlformats.org/officeDocument/2006/relationships/image" Target="../media/image2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8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75.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90.png"/><Relationship Id="rId7" Type="http://schemas.openxmlformats.org/officeDocument/2006/relationships/image" Target="../media/image193.png"/><Relationship Id="rId2" Type="http://schemas.openxmlformats.org/officeDocument/2006/relationships/image" Target="../media/image189.png"/><Relationship Id="rId1" Type="http://schemas.openxmlformats.org/officeDocument/2006/relationships/slideLayout" Target="../slideLayouts/slideLayout13.xml"/><Relationship Id="rId6" Type="http://schemas.openxmlformats.org/officeDocument/2006/relationships/image" Target="../media/image192.png"/><Relationship Id="rId5" Type="http://schemas.openxmlformats.org/officeDocument/2006/relationships/image" Target="../media/image191.png"/><Relationship Id="rId4" Type="http://schemas.microsoft.com/office/2007/relationships/hdphoto" Target="../media/hdphoto1.wdp"/></Relationships>
</file>

<file path=ppt/slides/_rels/slide76.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191.png"/><Relationship Id="rId7" Type="http://schemas.openxmlformats.org/officeDocument/2006/relationships/image" Target="../media/image198.png"/><Relationship Id="rId2" Type="http://schemas.openxmlformats.org/officeDocument/2006/relationships/image" Target="../media/image189.png"/><Relationship Id="rId1" Type="http://schemas.openxmlformats.org/officeDocument/2006/relationships/slideLayout" Target="../slideLayouts/slideLayout13.xml"/><Relationship Id="rId6" Type="http://schemas.openxmlformats.org/officeDocument/2006/relationships/image" Target="../media/image197.png"/><Relationship Id="rId5" Type="http://schemas.openxmlformats.org/officeDocument/2006/relationships/image" Target="../media/image196.tiff"/><Relationship Id="rId10" Type="http://schemas.openxmlformats.org/officeDocument/2006/relationships/image" Target="../media/image194.png"/><Relationship Id="rId4" Type="http://schemas.openxmlformats.org/officeDocument/2006/relationships/image" Target="../media/image195.tiff"/><Relationship Id="rId9" Type="http://schemas.openxmlformats.org/officeDocument/2006/relationships/image" Target="../media/image200.png"/></Relationships>
</file>

<file path=ppt/slides/_rels/slide77.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203.png"/><Relationship Id="rId3" Type="http://schemas.openxmlformats.org/officeDocument/2006/relationships/image" Target="../media/image191.png"/><Relationship Id="rId7" Type="http://schemas.openxmlformats.org/officeDocument/2006/relationships/diagramColors" Target="../diagrams/colors1.xml"/><Relationship Id="rId12" Type="http://schemas.microsoft.com/office/2007/relationships/hdphoto" Target="../media/hdphoto3.wdp"/><Relationship Id="rId2" Type="http://schemas.openxmlformats.org/officeDocument/2006/relationships/image" Target="../media/image189.png"/><Relationship Id="rId1" Type="http://schemas.openxmlformats.org/officeDocument/2006/relationships/slideLayout" Target="../slideLayouts/slideLayout13.xml"/><Relationship Id="rId6" Type="http://schemas.openxmlformats.org/officeDocument/2006/relationships/diagramQuickStyle" Target="../diagrams/quickStyle1.xml"/><Relationship Id="rId11" Type="http://schemas.openxmlformats.org/officeDocument/2006/relationships/image" Target="../media/image202.png"/><Relationship Id="rId5" Type="http://schemas.openxmlformats.org/officeDocument/2006/relationships/diagramLayout" Target="../diagrams/layout1.xml"/><Relationship Id="rId10" Type="http://schemas.microsoft.com/office/2007/relationships/hdphoto" Target="../media/hdphoto2.wdp"/><Relationship Id="rId4" Type="http://schemas.openxmlformats.org/officeDocument/2006/relationships/diagramData" Target="../diagrams/data1.xml"/><Relationship Id="rId9" Type="http://schemas.openxmlformats.org/officeDocument/2006/relationships/image" Target="../media/image201.png"/><Relationship Id="rId14" Type="http://schemas.openxmlformats.org/officeDocument/2006/relationships/image" Target="../media/image194.png"/></Relationships>
</file>

<file path=ppt/slides/_rels/slide78.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89.png"/><Relationship Id="rId1" Type="http://schemas.openxmlformats.org/officeDocument/2006/relationships/slideLayout" Target="../slideLayouts/slideLayout13.xml"/><Relationship Id="rId4" Type="http://schemas.openxmlformats.org/officeDocument/2006/relationships/image" Target="../media/image194.png"/></Relationships>
</file>

<file path=ppt/slides/_rels/slide79.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94.png"/><Relationship Id="rId1" Type="http://schemas.openxmlformats.org/officeDocument/2006/relationships/slideLayout" Target="../slideLayouts/slideLayout13.xml"/><Relationship Id="rId4" Type="http://schemas.openxmlformats.org/officeDocument/2006/relationships/image" Target="../media/image191.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hyperlink" Target="https://adilet.zan.kz/rus/docs/P2100000375_" TargetMode="External"/><Relationship Id="rId16"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04.png"/><Relationship Id="rId5" Type="http://schemas.openxmlformats.org/officeDocument/2006/relationships/image" Target="../media/image7.png"/><Relationship Id="rId4" Type="http://schemas.openxmlformats.org/officeDocument/2006/relationships/image" Target="../media/image6.png"/></Relationships>
</file>

<file path=ppt/slides/_rels/slide81.xml.rels><?xml version="1.0" encoding="UTF-8" standalone="yes"?>
<Relationships xmlns="http://schemas.openxmlformats.org/package/2006/relationships"><Relationship Id="rId8" Type="http://schemas.openxmlformats.org/officeDocument/2006/relationships/image" Target="../media/image211.png"/><Relationship Id="rId13" Type="http://schemas.openxmlformats.org/officeDocument/2006/relationships/image" Target="../media/image216.png"/><Relationship Id="rId18" Type="http://schemas.openxmlformats.org/officeDocument/2006/relationships/image" Target="../media/image221.png"/><Relationship Id="rId26" Type="http://schemas.openxmlformats.org/officeDocument/2006/relationships/image" Target="../media/image229.png"/><Relationship Id="rId3" Type="http://schemas.openxmlformats.org/officeDocument/2006/relationships/image" Target="../media/image206.png"/><Relationship Id="rId21" Type="http://schemas.openxmlformats.org/officeDocument/2006/relationships/image" Target="../media/image224.png"/><Relationship Id="rId7" Type="http://schemas.openxmlformats.org/officeDocument/2006/relationships/image" Target="../media/image210.png"/><Relationship Id="rId12" Type="http://schemas.openxmlformats.org/officeDocument/2006/relationships/image" Target="../media/image215.png"/><Relationship Id="rId17" Type="http://schemas.openxmlformats.org/officeDocument/2006/relationships/image" Target="../media/image220.png"/><Relationship Id="rId25" Type="http://schemas.openxmlformats.org/officeDocument/2006/relationships/image" Target="../media/image228.png"/><Relationship Id="rId2" Type="http://schemas.openxmlformats.org/officeDocument/2006/relationships/image" Target="../media/image205.png"/><Relationship Id="rId16" Type="http://schemas.openxmlformats.org/officeDocument/2006/relationships/image" Target="../media/image219.png"/><Relationship Id="rId20" Type="http://schemas.openxmlformats.org/officeDocument/2006/relationships/image" Target="../media/image223.png"/><Relationship Id="rId29" Type="http://schemas.openxmlformats.org/officeDocument/2006/relationships/image" Target="../media/image232.png"/><Relationship Id="rId1" Type="http://schemas.openxmlformats.org/officeDocument/2006/relationships/slideLayout" Target="../slideLayouts/slideLayout2.xml"/><Relationship Id="rId6" Type="http://schemas.openxmlformats.org/officeDocument/2006/relationships/image" Target="../media/image209.png"/><Relationship Id="rId11" Type="http://schemas.openxmlformats.org/officeDocument/2006/relationships/image" Target="../media/image214.png"/><Relationship Id="rId24" Type="http://schemas.openxmlformats.org/officeDocument/2006/relationships/image" Target="../media/image227.png"/><Relationship Id="rId5" Type="http://schemas.openxmlformats.org/officeDocument/2006/relationships/image" Target="../media/image208.png"/><Relationship Id="rId15" Type="http://schemas.openxmlformats.org/officeDocument/2006/relationships/image" Target="../media/image218.png"/><Relationship Id="rId23" Type="http://schemas.openxmlformats.org/officeDocument/2006/relationships/image" Target="../media/image226.png"/><Relationship Id="rId28" Type="http://schemas.openxmlformats.org/officeDocument/2006/relationships/image" Target="../media/image231.png"/><Relationship Id="rId10" Type="http://schemas.openxmlformats.org/officeDocument/2006/relationships/image" Target="../media/image213.png"/><Relationship Id="rId19" Type="http://schemas.openxmlformats.org/officeDocument/2006/relationships/image" Target="../media/image222.png"/><Relationship Id="rId4" Type="http://schemas.openxmlformats.org/officeDocument/2006/relationships/image" Target="../media/image207.png"/><Relationship Id="rId9" Type="http://schemas.openxmlformats.org/officeDocument/2006/relationships/image" Target="../media/image212.png"/><Relationship Id="rId14" Type="http://schemas.openxmlformats.org/officeDocument/2006/relationships/image" Target="../media/image217.png"/><Relationship Id="rId22" Type="http://schemas.openxmlformats.org/officeDocument/2006/relationships/image" Target="../media/image225.png"/><Relationship Id="rId27" Type="http://schemas.openxmlformats.org/officeDocument/2006/relationships/image" Target="../media/image23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234.jpg"/><Relationship Id="rId2" Type="http://schemas.openxmlformats.org/officeDocument/2006/relationships/image" Target="../media/image233.png"/><Relationship Id="rId1" Type="http://schemas.openxmlformats.org/officeDocument/2006/relationships/slideLayout" Target="../slideLayouts/slideLayout2.xml"/><Relationship Id="rId5" Type="http://schemas.openxmlformats.org/officeDocument/2006/relationships/image" Target="../media/image236.png"/><Relationship Id="rId4" Type="http://schemas.openxmlformats.org/officeDocument/2006/relationships/image" Target="../media/image235.jpg"/></Relationships>
</file>

<file path=ppt/slides/_rels/slide84.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38.png"/><Relationship Id="rId5" Type="http://schemas.openxmlformats.org/officeDocument/2006/relationships/image" Target="../media/image7.png"/><Relationship Id="rId4" Type="http://schemas.openxmlformats.org/officeDocument/2006/relationships/image" Target="../media/image6.png"/></Relationships>
</file>

<file path=ppt/slides/_rels/slide86.xml.rels><?xml version="1.0" encoding="UTF-8" standalone="yes"?>
<Relationships xmlns="http://schemas.openxmlformats.org/package/2006/relationships"><Relationship Id="rId8" Type="http://schemas.openxmlformats.org/officeDocument/2006/relationships/image" Target="../media/image275.svg"/><Relationship Id="rId3" Type="http://schemas.openxmlformats.org/officeDocument/2006/relationships/image" Target="../media/image240.png"/><Relationship Id="rId7" Type="http://schemas.openxmlformats.org/officeDocument/2006/relationships/image" Target="../media/image243.png"/><Relationship Id="rId2" Type="http://schemas.openxmlformats.org/officeDocument/2006/relationships/image" Target="../media/image239.png"/><Relationship Id="rId1" Type="http://schemas.openxmlformats.org/officeDocument/2006/relationships/slideLayout" Target="../slideLayouts/slideLayout1.xml"/><Relationship Id="rId6" Type="http://schemas.openxmlformats.org/officeDocument/2006/relationships/image" Target="../media/image273.svg"/><Relationship Id="rId5" Type="http://schemas.openxmlformats.org/officeDocument/2006/relationships/image" Target="../media/image242.png"/><Relationship Id="rId10" Type="http://schemas.openxmlformats.org/officeDocument/2006/relationships/image" Target="../media/image277.svg"/><Relationship Id="rId4" Type="http://schemas.openxmlformats.org/officeDocument/2006/relationships/image" Target="../media/image241.png"/><Relationship Id="rId9" Type="http://schemas.openxmlformats.org/officeDocument/2006/relationships/image" Target="../media/image244.png"/></Relationships>
</file>

<file path=ppt/slides/_rels/slide87.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0.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8" Type="http://schemas.openxmlformats.org/officeDocument/2006/relationships/image" Target="../media/image247.png"/><Relationship Id="rId3" Type="http://schemas.openxmlformats.org/officeDocument/2006/relationships/hyperlink" Target="mailto:a.adilsultani@qazindustry.gov.kz" TargetMode="External"/><Relationship Id="rId7" Type="http://schemas.openxmlformats.org/officeDocument/2006/relationships/image" Target="../media/image246.png"/><Relationship Id="rId12" Type="http://schemas.openxmlformats.org/officeDocument/2006/relationships/image" Target="../media/image249.jpeg"/><Relationship Id="rId2" Type="http://schemas.openxmlformats.org/officeDocument/2006/relationships/hyperlink" Target="http://www.qazindustry.gov.kz/" TargetMode="External"/><Relationship Id="rId1" Type="http://schemas.openxmlformats.org/officeDocument/2006/relationships/slideLayout" Target="../slideLayouts/slideLayout1.xml"/><Relationship Id="rId6" Type="http://schemas.openxmlformats.org/officeDocument/2006/relationships/hyperlink" Target="https://t.me/joinchat/S_S-XdqzVPKwhhLo" TargetMode="External"/><Relationship Id="rId11" Type="http://schemas.openxmlformats.org/officeDocument/2006/relationships/hyperlink" Target="https://chat.whatsapp.com/LspCClYDKwU7qTVkhRKyEJ" TargetMode="External"/><Relationship Id="rId5" Type="http://schemas.openxmlformats.org/officeDocument/2006/relationships/hyperlink" Target="https://t.me/joinchat/MaueMAnxOAh-iUzFbTbExQ" TargetMode="External"/><Relationship Id="rId10" Type="http://schemas.openxmlformats.org/officeDocument/2006/relationships/image" Target="../media/image240.png"/><Relationship Id="rId4" Type="http://schemas.openxmlformats.org/officeDocument/2006/relationships/hyperlink" Target="mailto:a.zhalmurzina@qazindustry.gov.kz" TargetMode="External"/><Relationship Id="rId9" Type="http://schemas.openxmlformats.org/officeDocument/2006/relationships/image" Target="../media/image248.gif"/></Relationships>
</file>

<file path=ppt/slides/_rels/slide89.xml.rels><?xml version="1.0" encoding="UTF-8" standalone="yes"?>
<Relationships xmlns="http://schemas.openxmlformats.org/package/2006/relationships"><Relationship Id="rId8" Type="http://schemas.openxmlformats.org/officeDocument/2006/relationships/image" Target="../media/image252.png"/><Relationship Id="rId3" Type="http://schemas.openxmlformats.org/officeDocument/2006/relationships/image" Target="../media/image5.png"/><Relationship Id="rId7" Type="http://schemas.openxmlformats.org/officeDocument/2006/relationships/image" Target="../media/image25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50.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3" Type="http://schemas.openxmlformats.org/officeDocument/2006/relationships/image" Target="../media/image254.jpeg"/><Relationship Id="rId7" Type="http://schemas.openxmlformats.org/officeDocument/2006/relationships/image" Target="../media/image258.jpeg"/><Relationship Id="rId2" Type="http://schemas.openxmlformats.org/officeDocument/2006/relationships/image" Target="../media/image253.jpeg"/><Relationship Id="rId1" Type="http://schemas.openxmlformats.org/officeDocument/2006/relationships/slideLayout" Target="../slideLayouts/slideLayout16.xml"/><Relationship Id="rId6" Type="http://schemas.openxmlformats.org/officeDocument/2006/relationships/image" Target="../media/image257.jpeg"/><Relationship Id="rId5" Type="http://schemas.openxmlformats.org/officeDocument/2006/relationships/image" Target="../media/image256.jpeg"/><Relationship Id="rId4" Type="http://schemas.openxmlformats.org/officeDocument/2006/relationships/image" Target="../media/image255.jpeg"/></Relationships>
</file>

<file path=ppt/slides/_rels/slide91.xml.rels><?xml version="1.0" encoding="UTF-8" standalone="yes"?>
<Relationships xmlns="http://schemas.openxmlformats.org/package/2006/relationships"><Relationship Id="rId8" Type="http://schemas.openxmlformats.org/officeDocument/2006/relationships/image" Target="../media/image265.jpeg"/><Relationship Id="rId3" Type="http://schemas.openxmlformats.org/officeDocument/2006/relationships/image" Target="../media/image260.jpeg"/><Relationship Id="rId7" Type="http://schemas.openxmlformats.org/officeDocument/2006/relationships/image" Target="../media/image264.jpeg"/><Relationship Id="rId12" Type="http://schemas.openxmlformats.org/officeDocument/2006/relationships/image" Target="../media/image269.jpeg"/><Relationship Id="rId2" Type="http://schemas.openxmlformats.org/officeDocument/2006/relationships/image" Target="../media/image259.jpeg"/><Relationship Id="rId1" Type="http://schemas.openxmlformats.org/officeDocument/2006/relationships/slideLayout" Target="../slideLayouts/slideLayout16.xml"/><Relationship Id="rId6" Type="http://schemas.openxmlformats.org/officeDocument/2006/relationships/image" Target="../media/image263.jpeg"/><Relationship Id="rId11" Type="http://schemas.openxmlformats.org/officeDocument/2006/relationships/image" Target="../media/image268.jpeg"/><Relationship Id="rId5" Type="http://schemas.openxmlformats.org/officeDocument/2006/relationships/image" Target="../media/image262.jpeg"/><Relationship Id="rId10" Type="http://schemas.openxmlformats.org/officeDocument/2006/relationships/image" Target="../media/image267.jpeg"/><Relationship Id="rId4" Type="http://schemas.openxmlformats.org/officeDocument/2006/relationships/image" Target="../media/image261.jpeg"/><Relationship Id="rId9" Type="http://schemas.openxmlformats.org/officeDocument/2006/relationships/image" Target="../media/image266.jpeg"/></Relationships>
</file>

<file path=ppt/slides/_rels/slide92.xml.rels><?xml version="1.0" encoding="UTF-8" standalone="yes"?>
<Relationships xmlns="http://schemas.openxmlformats.org/package/2006/relationships"><Relationship Id="rId8" Type="http://schemas.openxmlformats.org/officeDocument/2006/relationships/image" Target="../media/image275.jpeg"/><Relationship Id="rId3" Type="http://schemas.openxmlformats.org/officeDocument/2006/relationships/image" Target="../media/image270.jpeg"/><Relationship Id="rId7" Type="http://schemas.openxmlformats.org/officeDocument/2006/relationships/image" Target="../media/image274.jpeg"/><Relationship Id="rId2" Type="http://schemas.openxmlformats.org/officeDocument/2006/relationships/image" Target="../media/image253.jpeg"/><Relationship Id="rId1" Type="http://schemas.openxmlformats.org/officeDocument/2006/relationships/slideLayout" Target="../slideLayouts/slideLayout16.xml"/><Relationship Id="rId6" Type="http://schemas.openxmlformats.org/officeDocument/2006/relationships/image" Target="../media/image273.jpeg"/><Relationship Id="rId5" Type="http://schemas.openxmlformats.org/officeDocument/2006/relationships/image" Target="../media/image272.jpeg"/><Relationship Id="rId10" Type="http://schemas.openxmlformats.org/officeDocument/2006/relationships/image" Target="../media/image277.jpeg"/><Relationship Id="rId4" Type="http://schemas.openxmlformats.org/officeDocument/2006/relationships/image" Target="../media/image271.jpeg"/><Relationship Id="rId9" Type="http://schemas.openxmlformats.org/officeDocument/2006/relationships/image" Target="../media/image276.jpeg"/></Relationships>
</file>

<file path=ppt/slides/_rels/slide93.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image" Target="../media/image253.jpeg"/><Relationship Id="rId1" Type="http://schemas.openxmlformats.org/officeDocument/2006/relationships/slideLayout" Target="../slideLayouts/slideLayout16.xml"/><Relationship Id="rId5" Type="http://schemas.openxmlformats.org/officeDocument/2006/relationships/hyperlink" Target="http://www.export.gov.kz/" TargetMode="External"/><Relationship Id="rId4" Type="http://schemas.openxmlformats.org/officeDocument/2006/relationships/image" Target="../media/image279.jpeg"/></Relationships>
</file>

<file path=ppt/slides/_rels/slide94.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53.jpeg"/><Relationship Id="rId1" Type="http://schemas.openxmlformats.org/officeDocument/2006/relationships/slideLayout" Target="../slideLayouts/slideLayout16.xml"/></Relationships>
</file>

<file path=ppt/slides/_rels/slide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81.png"/><Relationship Id="rId5" Type="http://schemas.openxmlformats.org/officeDocument/2006/relationships/image" Target="../media/image7.png"/><Relationship Id="rId4" Type="http://schemas.openxmlformats.org/officeDocument/2006/relationships/image" Target="../media/image6.png"/></Relationships>
</file>

<file path=ppt/slides/_rels/slide96.xml.rels><?xml version="1.0" encoding="UTF-8" standalone="yes"?>
<Relationships xmlns="http://schemas.openxmlformats.org/package/2006/relationships"><Relationship Id="rId8" Type="http://schemas.openxmlformats.org/officeDocument/2006/relationships/image" Target="../media/image288.jpg"/><Relationship Id="rId13" Type="http://schemas.openxmlformats.org/officeDocument/2006/relationships/image" Target="../media/image293.png"/><Relationship Id="rId3" Type="http://schemas.openxmlformats.org/officeDocument/2006/relationships/image" Target="../media/image283.png"/><Relationship Id="rId7" Type="http://schemas.openxmlformats.org/officeDocument/2006/relationships/image" Target="../media/image287.png"/><Relationship Id="rId12" Type="http://schemas.openxmlformats.org/officeDocument/2006/relationships/image" Target="../media/image292.jpg"/><Relationship Id="rId2" Type="http://schemas.openxmlformats.org/officeDocument/2006/relationships/image" Target="../media/image282.jpg"/><Relationship Id="rId1" Type="http://schemas.openxmlformats.org/officeDocument/2006/relationships/slideLayout" Target="../slideLayouts/slideLayout13.xml"/><Relationship Id="rId6" Type="http://schemas.openxmlformats.org/officeDocument/2006/relationships/image" Target="../media/image286.jpg"/><Relationship Id="rId11" Type="http://schemas.openxmlformats.org/officeDocument/2006/relationships/image" Target="../media/image291.png"/><Relationship Id="rId5" Type="http://schemas.openxmlformats.org/officeDocument/2006/relationships/image" Target="../media/image285.png"/><Relationship Id="rId10" Type="http://schemas.openxmlformats.org/officeDocument/2006/relationships/image" Target="../media/image290.jpg"/><Relationship Id="rId4" Type="http://schemas.openxmlformats.org/officeDocument/2006/relationships/image" Target="../media/image284.jpg"/><Relationship Id="rId9" Type="http://schemas.openxmlformats.org/officeDocument/2006/relationships/image" Target="../media/image289.png"/><Relationship Id="rId14" Type="http://schemas.openxmlformats.org/officeDocument/2006/relationships/image" Target="../media/image294.jpg"/></Relationships>
</file>

<file path=ppt/slides/_rels/slide97.xml.rels><?xml version="1.0" encoding="UTF-8" standalone="yes"?>
<Relationships xmlns="http://schemas.openxmlformats.org/package/2006/relationships"><Relationship Id="rId8" Type="http://schemas.openxmlformats.org/officeDocument/2006/relationships/image" Target="../media/image301.png"/><Relationship Id="rId3" Type="http://schemas.openxmlformats.org/officeDocument/2006/relationships/image" Target="../media/image296.png"/><Relationship Id="rId7" Type="http://schemas.openxmlformats.org/officeDocument/2006/relationships/image" Target="../media/image300.png"/><Relationship Id="rId2" Type="http://schemas.openxmlformats.org/officeDocument/2006/relationships/image" Target="../media/image295.jpg"/><Relationship Id="rId1" Type="http://schemas.openxmlformats.org/officeDocument/2006/relationships/slideLayout" Target="../slideLayouts/slideLayout13.xml"/><Relationship Id="rId6" Type="http://schemas.openxmlformats.org/officeDocument/2006/relationships/image" Target="../media/image299.png"/><Relationship Id="rId5" Type="http://schemas.openxmlformats.org/officeDocument/2006/relationships/image" Target="../media/image298.png"/><Relationship Id="rId4" Type="http://schemas.openxmlformats.org/officeDocument/2006/relationships/image" Target="../media/image297.png"/><Relationship Id="rId9" Type="http://schemas.openxmlformats.org/officeDocument/2006/relationships/image" Target="../media/image302.png"/></Relationships>
</file>

<file path=ppt/slides/_rels/slide98.xml.rels><?xml version="1.0" encoding="UTF-8" standalone="yes"?>
<Relationships xmlns="http://schemas.openxmlformats.org/package/2006/relationships"><Relationship Id="rId8" Type="http://schemas.openxmlformats.org/officeDocument/2006/relationships/image" Target="../media/image308.png"/><Relationship Id="rId13" Type="http://schemas.openxmlformats.org/officeDocument/2006/relationships/image" Target="../media/image313.png"/><Relationship Id="rId18" Type="http://schemas.openxmlformats.org/officeDocument/2006/relationships/image" Target="../media/image318.png"/><Relationship Id="rId26" Type="http://schemas.openxmlformats.org/officeDocument/2006/relationships/image" Target="../media/image326.jpg"/><Relationship Id="rId3" Type="http://schemas.openxmlformats.org/officeDocument/2006/relationships/image" Target="../media/image296.png"/><Relationship Id="rId21" Type="http://schemas.openxmlformats.org/officeDocument/2006/relationships/image" Target="../media/image321.png"/><Relationship Id="rId7" Type="http://schemas.openxmlformats.org/officeDocument/2006/relationships/image" Target="../media/image307.png"/><Relationship Id="rId12" Type="http://schemas.openxmlformats.org/officeDocument/2006/relationships/image" Target="../media/image312.png"/><Relationship Id="rId17" Type="http://schemas.openxmlformats.org/officeDocument/2006/relationships/image" Target="../media/image317.png"/><Relationship Id="rId25" Type="http://schemas.openxmlformats.org/officeDocument/2006/relationships/image" Target="../media/image325.png"/><Relationship Id="rId2" Type="http://schemas.openxmlformats.org/officeDocument/2006/relationships/image" Target="../media/image303.jpg"/><Relationship Id="rId16" Type="http://schemas.openxmlformats.org/officeDocument/2006/relationships/image" Target="../media/image316.png"/><Relationship Id="rId20" Type="http://schemas.openxmlformats.org/officeDocument/2006/relationships/image" Target="../media/image320.png"/><Relationship Id="rId29" Type="http://schemas.openxmlformats.org/officeDocument/2006/relationships/image" Target="../media/image329.jpg"/><Relationship Id="rId1" Type="http://schemas.openxmlformats.org/officeDocument/2006/relationships/slideLayout" Target="../slideLayouts/slideLayout13.xml"/><Relationship Id="rId6" Type="http://schemas.openxmlformats.org/officeDocument/2006/relationships/image" Target="../media/image306.png"/><Relationship Id="rId11" Type="http://schemas.openxmlformats.org/officeDocument/2006/relationships/image" Target="../media/image311.png"/><Relationship Id="rId24" Type="http://schemas.openxmlformats.org/officeDocument/2006/relationships/image" Target="../media/image324.png"/><Relationship Id="rId5" Type="http://schemas.openxmlformats.org/officeDocument/2006/relationships/image" Target="../media/image305.png"/><Relationship Id="rId15" Type="http://schemas.openxmlformats.org/officeDocument/2006/relationships/image" Target="../media/image315.png"/><Relationship Id="rId23" Type="http://schemas.openxmlformats.org/officeDocument/2006/relationships/image" Target="../media/image323.png"/><Relationship Id="rId28" Type="http://schemas.openxmlformats.org/officeDocument/2006/relationships/image" Target="../media/image328.jpg"/><Relationship Id="rId10" Type="http://schemas.openxmlformats.org/officeDocument/2006/relationships/image" Target="../media/image310.png"/><Relationship Id="rId19" Type="http://schemas.openxmlformats.org/officeDocument/2006/relationships/image" Target="../media/image319.png"/><Relationship Id="rId4" Type="http://schemas.openxmlformats.org/officeDocument/2006/relationships/image" Target="../media/image304.png"/><Relationship Id="rId9" Type="http://schemas.openxmlformats.org/officeDocument/2006/relationships/image" Target="../media/image309.png"/><Relationship Id="rId14" Type="http://schemas.openxmlformats.org/officeDocument/2006/relationships/image" Target="../media/image314.png"/><Relationship Id="rId22" Type="http://schemas.openxmlformats.org/officeDocument/2006/relationships/image" Target="../media/image322.png"/><Relationship Id="rId27" Type="http://schemas.openxmlformats.org/officeDocument/2006/relationships/image" Target="../media/image327.jpg"/></Relationships>
</file>

<file path=ppt/slides/_rels/slide99.xml.rels><?xml version="1.0" encoding="UTF-8" standalone="yes"?>
<Relationships xmlns="http://schemas.openxmlformats.org/package/2006/relationships"><Relationship Id="rId8" Type="http://schemas.openxmlformats.org/officeDocument/2006/relationships/image" Target="../media/image336.png"/><Relationship Id="rId3" Type="http://schemas.openxmlformats.org/officeDocument/2006/relationships/image" Target="../media/image331.png"/><Relationship Id="rId7" Type="http://schemas.openxmlformats.org/officeDocument/2006/relationships/image" Target="../media/image335.jpg"/><Relationship Id="rId2" Type="http://schemas.openxmlformats.org/officeDocument/2006/relationships/image" Target="../media/image330.jpg"/><Relationship Id="rId1" Type="http://schemas.openxmlformats.org/officeDocument/2006/relationships/slideLayout" Target="../slideLayouts/slideLayout13.xml"/><Relationship Id="rId6" Type="http://schemas.openxmlformats.org/officeDocument/2006/relationships/image" Target="../media/image334.jpg"/><Relationship Id="rId5" Type="http://schemas.openxmlformats.org/officeDocument/2006/relationships/image" Target="../media/image333.png"/><Relationship Id="rId4" Type="http://schemas.openxmlformats.org/officeDocument/2006/relationships/image" Target="../media/image3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5DC1EDD2-5156-4C78-B4CC-0F7C486904FE}"/>
              </a:ext>
            </a:extLst>
          </p:cNvPr>
          <p:cNvPicPr>
            <a:picLocks noChangeAspect="1"/>
          </p:cNvPicPr>
          <p:nvPr/>
        </p:nvPicPr>
        <p:blipFill rotWithShape="1">
          <a:blip r:embed="rId3">
            <a:extLst>
              <a:ext uri="{28A0092B-C50C-407E-A947-70E740481C1C}">
                <a14:useLocalDpi xmlns:a14="http://schemas.microsoft.com/office/drawing/2010/main" val="0"/>
              </a:ext>
            </a:extLst>
          </a:blip>
          <a:srcRect l="20497" r="19473"/>
          <a:stretch/>
        </p:blipFill>
        <p:spPr>
          <a:xfrm>
            <a:off x="510746" y="1439665"/>
            <a:ext cx="3657600" cy="3978669"/>
          </a:xfrm>
          <a:custGeom>
            <a:avLst/>
            <a:gdLst>
              <a:gd name="connsiteX0" fmla="*/ 2631950 w 7264257"/>
              <a:gd name="connsiteY0" fmla="*/ 0 h 6695422"/>
              <a:gd name="connsiteX1" fmla="*/ 7264257 w 7264257"/>
              <a:gd name="connsiteY1" fmla="*/ 0 h 6695422"/>
              <a:gd name="connsiteX2" fmla="*/ 4630756 w 7264257"/>
              <a:gd name="connsiteY2" fmla="*/ 6695422 h 6695422"/>
              <a:gd name="connsiteX3" fmla="*/ 0 w 7264257"/>
              <a:gd name="connsiteY3" fmla="*/ 6695422 h 6695422"/>
            </a:gdLst>
            <a:ahLst/>
            <a:cxnLst>
              <a:cxn ang="0">
                <a:pos x="connsiteX0" y="connsiteY0"/>
              </a:cxn>
              <a:cxn ang="0">
                <a:pos x="connsiteX1" y="connsiteY1"/>
              </a:cxn>
              <a:cxn ang="0">
                <a:pos x="connsiteX2" y="connsiteY2"/>
              </a:cxn>
              <a:cxn ang="0">
                <a:pos x="connsiteX3" y="connsiteY3"/>
              </a:cxn>
            </a:cxnLst>
            <a:rect l="l" t="t" r="r" b="b"/>
            <a:pathLst>
              <a:path w="7264257" h="6695422">
                <a:moveTo>
                  <a:pt x="2631950" y="0"/>
                </a:moveTo>
                <a:lnTo>
                  <a:pt x="7264257" y="0"/>
                </a:lnTo>
                <a:lnTo>
                  <a:pt x="4630756" y="6695422"/>
                </a:lnTo>
                <a:lnTo>
                  <a:pt x="0" y="6695422"/>
                </a:lnTo>
                <a:close/>
              </a:path>
            </a:pathLst>
          </a:custGeom>
        </p:spPr>
      </p:pic>
      <p:pic>
        <p:nvPicPr>
          <p:cNvPr id="16" name="Рисунок 15">
            <a:extLst>
              <a:ext uri="{FF2B5EF4-FFF2-40B4-BE49-F238E27FC236}">
                <a16:creationId xmlns:a16="http://schemas.microsoft.com/office/drawing/2014/main" id="{501188AF-66C9-4AAA-A13A-44C37A9AA3CF}"/>
              </a:ext>
            </a:extLst>
          </p:cNvPr>
          <p:cNvPicPr>
            <a:picLocks noChangeAspect="1"/>
          </p:cNvPicPr>
          <p:nvPr/>
        </p:nvPicPr>
        <p:blipFill rotWithShape="1">
          <a:blip r:embed="rId4">
            <a:extLst>
              <a:ext uri="{28A0092B-C50C-407E-A947-70E740481C1C}">
                <a14:useLocalDpi xmlns:a14="http://schemas.microsoft.com/office/drawing/2010/main" val="0"/>
              </a:ext>
            </a:extLst>
          </a:blip>
          <a:srcRect l="20224" r="34102"/>
          <a:stretch/>
        </p:blipFill>
        <p:spPr>
          <a:xfrm>
            <a:off x="3047997" y="1439665"/>
            <a:ext cx="3707027" cy="3978893"/>
          </a:xfrm>
          <a:custGeom>
            <a:avLst/>
            <a:gdLst>
              <a:gd name="connsiteX0" fmla="*/ 2631950 w 7264257"/>
              <a:gd name="connsiteY0" fmla="*/ 0 h 6695422"/>
              <a:gd name="connsiteX1" fmla="*/ 7264257 w 7264257"/>
              <a:gd name="connsiteY1" fmla="*/ 0 h 6695422"/>
              <a:gd name="connsiteX2" fmla="*/ 4630756 w 7264257"/>
              <a:gd name="connsiteY2" fmla="*/ 6695422 h 6695422"/>
              <a:gd name="connsiteX3" fmla="*/ 0 w 7264257"/>
              <a:gd name="connsiteY3" fmla="*/ 6695422 h 6695422"/>
            </a:gdLst>
            <a:ahLst/>
            <a:cxnLst>
              <a:cxn ang="0">
                <a:pos x="connsiteX0" y="connsiteY0"/>
              </a:cxn>
              <a:cxn ang="0">
                <a:pos x="connsiteX1" y="connsiteY1"/>
              </a:cxn>
              <a:cxn ang="0">
                <a:pos x="connsiteX2" y="connsiteY2"/>
              </a:cxn>
              <a:cxn ang="0">
                <a:pos x="connsiteX3" y="connsiteY3"/>
              </a:cxn>
            </a:cxnLst>
            <a:rect l="l" t="t" r="r" b="b"/>
            <a:pathLst>
              <a:path w="7264257" h="6695422">
                <a:moveTo>
                  <a:pt x="2631950" y="0"/>
                </a:moveTo>
                <a:lnTo>
                  <a:pt x="7264257" y="0"/>
                </a:lnTo>
                <a:lnTo>
                  <a:pt x="4630756" y="6695422"/>
                </a:lnTo>
                <a:lnTo>
                  <a:pt x="0" y="6695422"/>
                </a:lnTo>
                <a:close/>
              </a:path>
            </a:pathLst>
          </a:custGeom>
        </p:spPr>
      </p:pic>
      <p:pic>
        <p:nvPicPr>
          <p:cNvPr id="17" name="Рисунок 16">
            <a:extLst>
              <a:ext uri="{FF2B5EF4-FFF2-40B4-BE49-F238E27FC236}">
                <a16:creationId xmlns:a16="http://schemas.microsoft.com/office/drawing/2014/main" id="{14C3997A-412B-4A32-BBDD-47C610D6C312}"/>
              </a:ext>
            </a:extLst>
          </p:cNvPr>
          <p:cNvPicPr>
            <a:picLocks noChangeAspect="1"/>
          </p:cNvPicPr>
          <p:nvPr/>
        </p:nvPicPr>
        <p:blipFill rotWithShape="1">
          <a:blip r:embed="rId5">
            <a:extLst>
              <a:ext uri="{28A0092B-C50C-407E-A947-70E740481C1C}">
                <a14:useLocalDpi xmlns:a14="http://schemas.microsoft.com/office/drawing/2010/main" val="0"/>
              </a:ext>
            </a:extLst>
          </a:blip>
          <a:srcRect l="7973" r="39982"/>
          <a:stretch/>
        </p:blipFill>
        <p:spPr>
          <a:xfrm>
            <a:off x="5560543" y="1439665"/>
            <a:ext cx="3731740" cy="3991430"/>
          </a:xfrm>
          <a:custGeom>
            <a:avLst/>
            <a:gdLst>
              <a:gd name="connsiteX0" fmla="*/ 2631950 w 7264257"/>
              <a:gd name="connsiteY0" fmla="*/ 0 h 6695422"/>
              <a:gd name="connsiteX1" fmla="*/ 7264257 w 7264257"/>
              <a:gd name="connsiteY1" fmla="*/ 0 h 6695422"/>
              <a:gd name="connsiteX2" fmla="*/ 4630756 w 7264257"/>
              <a:gd name="connsiteY2" fmla="*/ 6695422 h 6695422"/>
              <a:gd name="connsiteX3" fmla="*/ 0 w 7264257"/>
              <a:gd name="connsiteY3" fmla="*/ 6695422 h 6695422"/>
            </a:gdLst>
            <a:ahLst/>
            <a:cxnLst>
              <a:cxn ang="0">
                <a:pos x="connsiteX0" y="connsiteY0"/>
              </a:cxn>
              <a:cxn ang="0">
                <a:pos x="connsiteX1" y="connsiteY1"/>
              </a:cxn>
              <a:cxn ang="0">
                <a:pos x="connsiteX2" y="connsiteY2"/>
              </a:cxn>
              <a:cxn ang="0">
                <a:pos x="connsiteX3" y="connsiteY3"/>
              </a:cxn>
            </a:cxnLst>
            <a:rect l="l" t="t" r="r" b="b"/>
            <a:pathLst>
              <a:path w="7264257" h="6695422">
                <a:moveTo>
                  <a:pt x="2631950" y="0"/>
                </a:moveTo>
                <a:lnTo>
                  <a:pt x="7264257" y="0"/>
                </a:lnTo>
                <a:lnTo>
                  <a:pt x="4630756" y="6695422"/>
                </a:lnTo>
                <a:lnTo>
                  <a:pt x="0" y="6695422"/>
                </a:lnTo>
                <a:close/>
              </a:path>
            </a:pathLst>
          </a:custGeom>
        </p:spPr>
      </p:pic>
      <p:pic>
        <p:nvPicPr>
          <p:cNvPr id="19" name="Рисунок 18">
            <a:extLst>
              <a:ext uri="{FF2B5EF4-FFF2-40B4-BE49-F238E27FC236}">
                <a16:creationId xmlns:a16="http://schemas.microsoft.com/office/drawing/2014/main" id="{13023DF2-4F41-434C-BFC2-4F97EF92A442}"/>
              </a:ext>
            </a:extLst>
          </p:cNvPr>
          <p:cNvPicPr>
            <a:picLocks noChangeAspect="1"/>
          </p:cNvPicPr>
          <p:nvPr/>
        </p:nvPicPr>
        <p:blipFill rotWithShape="1">
          <a:blip r:embed="rId6">
            <a:extLst>
              <a:ext uri="{28A0092B-C50C-407E-A947-70E740481C1C}">
                <a14:useLocalDpi xmlns:a14="http://schemas.microsoft.com/office/drawing/2010/main" val="0"/>
              </a:ext>
            </a:extLst>
          </a:blip>
          <a:srcRect l="36809" r="25508"/>
          <a:stretch/>
        </p:blipFill>
        <p:spPr>
          <a:xfrm>
            <a:off x="8079161" y="1439665"/>
            <a:ext cx="3690552" cy="3978669"/>
          </a:xfrm>
          <a:custGeom>
            <a:avLst/>
            <a:gdLst>
              <a:gd name="connsiteX0" fmla="*/ 2631950 w 7264257"/>
              <a:gd name="connsiteY0" fmla="*/ 0 h 6695422"/>
              <a:gd name="connsiteX1" fmla="*/ 7264257 w 7264257"/>
              <a:gd name="connsiteY1" fmla="*/ 0 h 6695422"/>
              <a:gd name="connsiteX2" fmla="*/ 4630756 w 7264257"/>
              <a:gd name="connsiteY2" fmla="*/ 6695422 h 6695422"/>
              <a:gd name="connsiteX3" fmla="*/ 0 w 7264257"/>
              <a:gd name="connsiteY3" fmla="*/ 6695422 h 6695422"/>
            </a:gdLst>
            <a:ahLst/>
            <a:cxnLst>
              <a:cxn ang="0">
                <a:pos x="connsiteX0" y="connsiteY0"/>
              </a:cxn>
              <a:cxn ang="0">
                <a:pos x="connsiteX1" y="connsiteY1"/>
              </a:cxn>
              <a:cxn ang="0">
                <a:pos x="connsiteX2" y="connsiteY2"/>
              </a:cxn>
              <a:cxn ang="0">
                <a:pos x="connsiteX3" y="connsiteY3"/>
              </a:cxn>
            </a:cxnLst>
            <a:rect l="l" t="t" r="r" b="b"/>
            <a:pathLst>
              <a:path w="7264257" h="6695422">
                <a:moveTo>
                  <a:pt x="2631950" y="0"/>
                </a:moveTo>
                <a:lnTo>
                  <a:pt x="7264257" y="0"/>
                </a:lnTo>
                <a:lnTo>
                  <a:pt x="4630756" y="6695422"/>
                </a:lnTo>
                <a:lnTo>
                  <a:pt x="0" y="6695422"/>
                </a:lnTo>
                <a:close/>
              </a:path>
            </a:pathLst>
          </a:custGeom>
        </p:spPr>
      </p:pic>
      <p:sp>
        <p:nvSpPr>
          <p:cNvPr id="6" name="Прямоугольник 5"/>
          <p:cNvSpPr/>
          <p:nvPr/>
        </p:nvSpPr>
        <p:spPr>
          <a:xfrm>
            <a:off x="1185331" y="2853267"/>
            <a:ext cx="9905999" cy="1202266"/>
          </a:xfrm>
          <a:custGeom>
            <a:avLst/>
            <a:gdLst>
              <a:gd name="connsiteX0" fmla="*/ 0 w 9889066"/>
              <a:gd name="connsiteY0" fmla="*/ 0 h 1202266"/>
              <a:gd name="connsiteX1" fmla="*/ 9889066 w 9889066"/>
              <a:gd name="connsiteY1" fmla="*/ 0 h 1202266"/>
              <a:gd name="connsiteX2" fmla="*/ 9889066 w 9889066"/>
              <a:gd name="connsiteY2" fmla="*/ 1202266 h 1202266"/>
              <a:gd name="connsiteX3" fmla="*/ 0 w 9889066"/>
              <a:gd name="connsiteY3" fmla="*/ 1202266 h 1202266"/>
              <a:gd name="connsiteX4" fmla="*/ 0 w 9889066"/>
              <a:gd name="connsiteY4" fmla="*/ 0 h 1202266"/>
              <a:gd name="connsiteX0" fmla="*/ 355600 w 9889066"/>
              <a:gd name="connsiteY0" fmla="*/ 0 h 1202266"/>
              <a:gd name="connsiteX1" fmla="*/ 9889066 w 9889066"/>
              <a:gd name="connsiteY1" fmla="*/ 0 h 1202266"/>
              <a:gd name="connsiteX2" fmla="*/ 9889066 w 9889066"/>
              <a:gd name="connsiteY2" fmla="*/ 1202266 h 1202266"/>
              <a:gd name="connsiteX3" fmla="*/ 0 w 9889066"/>
              <a:gd name="connsiteY3" fmla="*/ 1202266 h 1202266"/>
              <a:gd name="connsiteX4" fmla="*/ 355600 w 9889066"/>
              <a:gd name="connsiteY4" fmla="*/ 0 h 1202266"/>
              <a:gd name="connsiteX0" fmla="*/ 372533 w 9905999"/>
              <a:gd name="connsiteY0" fmla="*/ 0 h 1202266"/>
              <a:gd name="connsiteX1" fmla="*/ 9905999 w 9905999"/>
              <a:gd name="connsiteY1" fmla="*/ 0 h 1202266"/>
              <a:gd name="connsiteX2" fmla="*/ 9905999 w 9905999"/>
              <a:gd name="connsiteY2" fmla="*/ 1202266 h 1202266"/>
              <a:gd name="connsiteX3" fmla="*/ 0 w 9905999"/>
              <a:gd name="connsiteY3" fmla="*/ 1202266 h 1202266"/>
              <a:gd name="connsiteX4" fmla="*/ 372533 w 9905999"/>
              <a:gd name="connsiteY4" fmla="*/ 0 h 1202266"/>
              <a:gd name="connsiteX0" fmla="*/ 372533 w 9905999"/>
              <a:gd name="connsiteY0" fmla="*/ 0 h 1202266"/>
              <a:gd name="connsiteX1" fmla="*/ 9905999 w 9905999"/>
              <a:gd name="connsiteY1" fmla="*/ 0 h 1202266"/>
              <a:gd name="connsiteX2" fmla="*/ 9541933 w 9905999"/>
              <a:gd name="connsiteY2" fmla="*/ 1202266 h 1202266"/>
              <a:gd name="connsiteX3" fmla="*/ 0 w 9905999"/>
              <a:gd name="connsiteY3" fmla="*/ 1202266 h 1202266"/>
              <a:gd name="connsiteX4" fmla="*/ 372533 w 9905999"/>
              <a:gd name="connsiteY4" fmla="*/ 0 h 1202266"/>
              <a:gd name="connsiteX0" fmla="*/ 389467 w 9905999"/>
              <a:gd name="connsiteY0" fmla="*/ 0 h 1202266"/>
              <a:gd name="connsiteX1" fmla="*/ 9905999 w 9905999"/>
              <a:gd name="connsiteY1" fmla="*/ 0 h 1202266"/>
              <a:gd name="connsiteX2" fmla="*/ 9541933 w 9905999"/>
              <a:gd name="connsiteY2" fmla="*/ 1202266 h 1202266"/>
              <a:gd name="connsiteX3" fmla="*/ 0 w 9905999"/>
              <a:gd name="connsiteY3" fmla="*/ 1202266 h 1202266"/>
              <a:gd name="connsiteX4" fmla="*/ 389467 w 9905999"/>
              <a:gd name="connsiteY4" fmla="*/ 0 h 1202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5999" h="1202266">
                <a:moveTo>
                  <a:pt x="389467" y="0"/>
                </a:moveTo>
                <a:lnTo>
                  <a:pt x="9905999" y="0"/>
                </a:lnTo>
                <a:lnTo>
                  <a:pt x="9541933" y="1202266"/>
                </a:lnTo>
                <a:lnTo>
                  <a:pt x="0" y="1202266"/>
                </a:lnTo>
                <a:lnTo>
                  <a:pt x="389467"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TextBox 23"/>
          <p:cNvSpPr txBox="1"/>
          <p:nvPr/>
        </p:nvSpPr>
        <p:spPr>
          <a:xfrm>
            <a:off x="-124691" y="3100457"/>
            <a:ext cx="12192000" cy="707886"/>
          </a:xfrm>
          <a:prstGeom prst="rect">
            <a:avLst/>
          </a:prstGeom>
          <a:noFill/>
        </p:spPr>
        <p:txBody>
          <a:bodyPr wrap="square" rtlCol="0">
            <a:spAutoFit/>
          </a:bodyPr>
          <a:lstStyle/>
          <a:p>
            <a:pPr algn="ctr"/>
            <a:r>
              <a:rPr lang="en-US" sz="4000" b="1" dirty="0">
                <a:solidFill>
                  <a:schemeClr val="accent1">
                    <a:lumMod val="50000"/>
                  </a:schemeClr>
                </a:solidFill>
                <a:latin typeface="Century Gothic" panose="020B0502020202020204" pitchFamily="34" charset="0"/>
              </a:rPr>
              <a:t>INVESTMENT GUIDE BOOK</a:t>
            </a:r>
            <a:endParaRPr lang="ru-RU" sz="4000" b="1" dirty="0">
              <a:solidFill>
                <a:schemeClr val="accent1">
                  <a:lumMod val="50000"/>
                </a:schemeClr>
              </a:solidFill>
              <a:latin typeface="Century Gothic" panose="020B0502020202020204" pitchFamily="34" charset="0"/>
            </a:endParaRPr>
          </a:p>
        </p:txBody>
      </p:sp>
      <p:pic>
        <p:nvPicPr>
          <p:cNvPr id="9" name="Рисунок 8"/>
          <p:cNvPicPr>
            <a:picLocks noChangeAspect="1"/>
          </p:cNvPicPr>
          <p:nvPr/>
        </p:nvPicPr>
        <p:blipFill>
          <a:blip r:embed="rId7" cstate="print"/>
          <a:stretch>
            <a:fillRect/>
          </a:stretch>
        </p:blipFill>
        <p:spPr>
          <a:xfrm>
            <a:off x="115614" y="64103"/>
            <a:ext cx="1471448" cy="1358670"/>
          </a:xfrm>
          <a:prstGeom prst="rect">
            <a:avLst/>
          </a:prstGeom>
          <a:ln>
            <a:noFill/>
          </a:ln>
        </p:spPr>
      </p:pic>
      <p:sp>
        <p:nvSpPr>
          <p:cNvPr id="7" name="Номер слайда 6"/>
          <p:cNvSpPr>
            <a:spLocks noGrp="1"/>
          </p:cNvSpPr>
          <p:nvPr>
            <p:ph type="sldNum" sz="quarter" idx="12"/>
          </p:nvPr>
        </p:nvSpPr>
        <p:spPr/>
        <p:txBody>
          <a:bodyPr/>
          <a:lstStyle/>
          <a:p>
            <a:fld id="{16F4E7A9-8675-4A7A-BAF6-76B59361702B}" type="slidenum">
              <a:rPr lang="ru-RU" smtClean="0"/>
              <a:t>1</a:t>
            </a:fld>
            <a:endParaRPr lang="ru-RU"/>
          </a:p>
        </p:txBody>
      </p:sp>
      <p:sp>
        <p:nvSpPr>
          <p:cNvPr id="11" name="Прямоугольник 10"/>
          <p:cNvSpPr/>
          <p:nvPr/>
        </p:nvSpPr>
        <p:spPr>
          <a:xfrm>
            <a:off x="4093436" y="5752982"/>
            <a:ext cx="3338395" cy="7148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a:solidFill>
                  <a:schemeClr val="accent1">
                    <a:lumMod val="50000"/>
                  </a:schemeClr>
                </a:solidFill>
                <a:latin typeface="Century Gothic" panose="020B0502020202020204" pitchFamily="34" charset="0"/>
              </a:rPr>
              <a:t>10.07.2024</a:t>
            </a:r>
          </a:p>
        </p:txBody>
      </p:sp>
    </p:spTree>
    <p:extLst>
      <p:ext uri="{BB962C8B-B14F-4D97-AF65-F5344CB8AC3E}">
        <p14:creationId xmlns:p14="http://schemas.microsoft.com/office/powerpoint/2010/main" val="1341825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5129" y="303098"/>
            <a:ext cx="11406505" cy="757555"/>
          </a:xfrm>
          <a:prstGeom prst="rect">
            <a:avLst/>
          </a:prstGeom>
        </p:spPr>
        <p:txBody>
          <a:bodyPr vert="horz" wrap="square" lIns="0" tIns="12700" rIns="0" bIns="0" rtlCol="0">
            <a:spAutoFit/>
          </a:bodyPr>
          <a:lstStyle/>
          <a:p>
            <a:pPr algn="ctr">
              <a:lnSpc>
                <a:spcPct val="100000"/>
              </a:lnSpc>
              <a:spcBef>
                <a:spcPts val="100"/>
              </a:spcBef>
            </a:pPr>
            <a:r>
              <a:rPr sz="2400" u="heavy" dirty="0">
                <a:uFill>
                  <a:solidFill>
                    <a:srgbClr val="000000"/>
                  </a:solidFill>
                </a:uFill>
              </a:rPr>
              <a:t>Conditions </a:t>
            </a:r>
            <a:r>
              <a:rPr sz="2400" u="heavy" spc="-5" dirty="0">
                <a:uFill>
                  <a:solidFill>
                    <a:srgbClr val="000000"/>
                  </a:solidFill>
                </a:uFill>
              </a:rPr>
              <a:t>for </a:t>
            </a:r>
            <a:r>
              <a:rPr sz="2400" u="heavy" dirty="0">
                <a:uFill>
                  <a:solidFill>
                    <a:srgbClr val="000000"/>
                  </a:solidFill>
                </a:uFill>
              </a:rPr>
              <a:t>the </a:t>
            </a:r>
            <a:r>
              <a:rPr sz="2400" u="heavy" spc="-5" dirty="0">
                <a:uFill>
                  <a:solidFill>
                    <a:srgbClr val="000000"/>
                  </a:solidFill>
                </a:uFill>
              </a:rPr>
              <a:t>conclusion of Long-term Contracts </a:t>
            </a:r>
            <a:r>
              <a:rPr sz="2400" u="heavy" dirty="0">
                <a:uFill>
                  <a:solidFill>
                    <a:srgbClr val="000000"/>
                  </a:solidFill>
                </a:uFill>
              </a:rPr>
              <a:t>for the supply </a:t>
            </a:r>
            <a:r>
              <a:rPr sz="2400" u="heavy" spc="-5" dirty="0">
                <a:uFill>
                  <a:solidFill>
                    <a:srgbClr val="000000"/>
                  </a:solidFill>
                </a:uFill>
              </a:rPr>
              <a:t>of</a:t>
            </a:r>
            <a:r>
              <a:rPr sz="2400" u="heavy" spc="15" dirty="0">
                <a:uFill>
                  <a:solidFill>
                    <a:srgbClr val="000000"/>
                  </a:solidFill>
                </a:uFill>
              </a:rPr>
              <a:t> </a:t>
            </a:r>
            <a:r>
              <a:rPr sz="2400" u="heavy" spc="-5" dirty="0">
                <a:uFill>
                  <a:solidFill>
                    <a:srgbClr val="000000"/>
                  </a:solidFill>
                </a:uFill>
              </a:rPr>
              <a:t>original</a:t>
            </a:r>
            <a:endParaRPr sz="2400" dirty="0"/>
          </a:p>
          <a:p>
            <a:pPr algn="ctr">
              <a:lnSpc>
                <a:spcPct val="100000"/>
              </a:lnSpc>
              <a:spcBef>
                <a:spcPts val="5"/>
              </a:spcBef>
            </a:pPr>
            <a:r>
              <a:rPr sz="2400" u="heavy" spc="-5" dirty="0">
                <a:uFill>
                  <a:solidFill>
                    <a:srgbClr val="000000"/>
                  </a:solidFill>
                </a:uFill>
              </a:rPr>
              <a:t>patented drugs and </a:t>
            </a:r>
            <a:r>
              <a:rPr sz="2400" u="heavy" dirty="0">
                <a:uFill>
                  <a:solidFill>
                    <a:srgbClr val="000000"/>
                  </a:solidFill>
                </a:uFill>
              </a:rPr>
              <a:t>MD with the Customer </a:t>
            </a:r>
            <a:r>
              <a:rPr sz="2400" u="heavy" spc="-5" dirty="0">
                <a:uFill>
                  <a:solidFill>
                    <a:srgbClr val="000000"/>
                  </a:solidFill>
                </a:uFill>
              </a:rPr>
              <a:t>of contract</a:t>
            </a:r>
            <a:r>
              <a:rPr sz="2400" u="heavy" spc="25" dirty="0">
                <a:uFill>
                  <a:solidFill>
                    <a:srgbClr val="000000"/>
                  </a:solidFill>
                </a:uFill>
              </a:rPr>
              <a:t> </a:t>
            </a:r>
            <a:r>
              <a:rPr sz="2400" u="heavy" spc="-5" dirty="0">
                <a:uFill>
                  <a:solidFill>
                    <a:srgbClr val="000000"/>
                  </a:solidFill>
                </a:uFill>
              </a:rPr>
              <a:t>production</a:t>
            </a:r>
            <a:endParaRPr sz="2400" dirty="0"/>
          </a:p>
        </p:txBody>
      </p:sp>
      <p:sp>
        <p:nvSpPr>
          <p:cNvPr id="3" name="object 3"/>
          <p:cNvSpPr/>
          <p:nvPr/>
        </p:nvSpPr>
        <p:spPr>
          <a:xfrm>
            <a:off x="6406896" y="2322576"/>
            <a:ext cx="2010155" cy="1033272"/>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6480809" y="4197222"/>
            <a:ext cx="1791335" cy="1976120"/>
          </a:xfrm>
          <a:prstGeom prst="rect">
            <a:avLst/>
          </a:prstGeom>
        </p:spPr>
        <p:txBody>
          <a:bodyPr vert="horz" wrap="square" lIns="0" tIns="12065" rIns="0" bIns="0" rtlCol="0">
            <a:spAutoFit/>
          </a:bodyPr>
          <a:lstStyle/>
          <a:p>
            <a:pPr marL="12700" marR="5080">
              <a:lnSpc>
                <a:spcPct val="100000"/>
              </a:lnSpc>
              <a:spcBef>
                <a:spcPts val="95"/>
              </a:spcBef>
            </a:pPr>
            <a:r>
              <a:rPr sz="1600" spc="-5" dirty="0">
                <a:solidFill>
                  <a:srgbClr val="44536A"/>
                </a:solidFill>
                <a:latin typeface="Century Gothic"/>
                <a:cs typeface="Century Gothic"/>
              </a:rPr>
              <a:t>Contract  </a:t>
            </a:r>
            <a:r>
              <a:rPr sz="1600" spc="-10" dirty="0">
                <a:solidFill>
                  <a:srgbClr val="44536A"/>
                </a:solidFill>
                <a:latin typeface="Century Gothic"/>
                <a:cs typeface="Century Gothic"/>
              </a:rPr>
              <a:t>production  agreement </a:t>
            </a:r>
            <a:r>
              <a:rPr sz="1600" spc="-15" dirty="0">
                <a:solidFill>
                  <a:srgbClr val="44536A"/>
                </a:solidFill>
                <a:latin typeface="Century Gothic"/>
                <a:cs typeface="Century Gothic"/>
              </a:rPr>
              <a:t>with </a:t>
            </a:r>
            <a:r>
              <a:rPr sz="1600" spc="-5" dirty="0">
                <a:solidFill>
                  <a:srgbClr val="44536A"/>
                </a:solidFill>
                <a:latin typeface="Century Gothic"/>
                <a:cs typeface="Century Gothic"/>
              </a:rPr>
              <a:t>a  manufacturer  located on </a:t>
            </a:r>
            <a:r>
              <a:rPr sz="1600" spc="-10" dirty="0">
                <a:solidFill>
                  <a:srgbClr val="44536A"/>
                </a:solidFill>
                <a:latin typeface="Century Gothic"/>
                <a:cs typeface="Century Gothic"/>
              </a:rPr>
              <a:t>the  </a:t>
            </a:r>
            <a:r>
              <a:rPr sz="1600" spc="-5" dirty="0">
                <a:solidFill>
                  <a:srgbClr val="44536A"/>
                </a:solidFill>
                <a:latin typeface="Century Gothic"/>
                <a:cs typeface="Century Gothic"/>
              </a:rPr>
              <a:t>territory of </a:t>
            </a:r>
            <a:r>
              <a:rPr sz="1600" spc="-10" dirty="0">
                <a:solidFill>
                  <a:srgbClr val="44536A"/>
                </a:solidFill>
                <a:latin typeface="Century Gothic"/>
                <a:cs typeface="Century Gothic"/>
              </a:rPr>
              <a:t>the  </a:t>
            </a:r>
            <a:r>
              <a:rPr sz="1600" spc="-5" dirty="0">
                <a:solidFill>
                  <a:srgbClr val="44536A"/>
                </a:solidFill>
                <a:latin typeface="Century Gothic"/>
                <a:cs typeface="Century Gothic"/>
              </a:rPr>
              <a:t>Republic of  </a:t>
            </a:r>
            <a:r>
              <a:rPr sz="1600" spc="-10" dirty="0">
                <a:solidFill>
                  <a:srgbClr val="44536A"/>
                </a:solidFill>
                <a:latin typeface="Century Gothic"/>
                <a:cs typeface="Century Gothic"/>
              </a:rPr>
              <a:t>Kazakhstan</a:t>
            </a:r>
            <a:endParaRPr sz="1600">
              <a:latin typeface="Century Gothic"/>
              <a:cs typeface="Century Gothic"/>
            </a:endParaRPr>
          </a:p>
        </p:txBody>
      </p:sp>
      <p:sp>
        <p:nvSpPr>
          <p:cNvPr id="5" name="object 5"/>
          <p:cNvSpPr/>
          <p:nvPr/>
        </p:nvSpPr>
        <p:spPr>
          <a:xfrm>
            <a:off x="7883682" y="1551448"/>
            <a:ext cx="451043" cy="426687"/>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6307835" y="1446275"/>
            <a:ext cx="2208530" cy="4636135"/>
          </a:xfrm>
          <a:custGeom>
            <a:avLst/>
            <a:gdLst/>
            <a:ahLst/>
            <a:cxnLst/>
            <a:rect l="l" t="t" r="r" b="b"/>
            <a:pathLst>
              <a:path w="2208529" h="4636135">
                <a:moveTo>
                  <a:pt x="0" y="4636008"/>
                </a:moveTo>
                <a:lnTo>
                  <a:pt x="2208275" y="4636008"/>
                </a:lnTo>
                <a:lnTo>
                  <a:pt x="2208275" y="0"/>
                </a:lnTo>
                <a:lnTo>
                  <a:pt x="0" y="0"/>
                </a:lnTo>
                <a:lnTo>
                  <a:pt x="0" y="4636008"/>
                </a:lnTo>
                <a:close/>
              </a:path>
            </a:pathLst>
          </a:custGeom>
          <a:ln w="12192">
            <a:solidFill>
              <a:srgbClr val="9CAED2"/>
            </a:solidFill>
            <a:prstDash val="sysDot"/>
          </a:ln>
        </p:spPr>
        <p:txBody>
          <a:bodyPr wrap="square" lIns="0" tIns="0" rIns="0" bIns="0" rtlCol="0"/>
          <a:lstStyle/>
          <a:p>
            <a:endParaRPr/>
          </a:p>
        </p:txBody>
      </p:sp>
      <p:sp>
        <p:nvSpPr>
          <p:cNvPr id="7" name="object 7"/>
          <p:cNvSpPr txBox="1"/>
          <p:nvPr/>
        </p:nvSpPr>
        <p:spPr>
          <a:xfrm>
            <a:off x="9172956" y="1446275"/>
            <a:ext cx="2208530" cy="4636135"/>
          </a:xfrm>
          <a:prstGeom prst="rect">
            <a:avLst/>
          </a:prstGeom>
          <a:ln w="12192">
            <a:solidFill>
              <a:srgbClr val="9CAED2"/>
            </a:solidFill>
          </a:ln>
        </p:spPr>
        <p:txBody>
          <a:bodyPr vert="horz" wrap="square" lIns="0" tIns="0" rIns="0" bIns="0" rtlCol="0">
            <a:spAutoFit/>
          </a:bodyPr>
          <a:lstStyle/>
          <a:p>
            <a:pPr>
              <a:lnSpc>
                <a:spcPct val="100000"/>
              </a:lnSpc>
            </a:pPr>
            <a:endParaRPr sz="1900">
              <a:latin typeface="Times New Roman"/>
              <a:cs typeface="Times New Roman"/>
            </a:endParaRPr>
          </a:p>
          <a:p>
            <a:pPr>
              <a:lnSpc>
                <a:spcPct val="100000"/>
              </a:lnSpc>
            </a:pPr>
            <a:endParaRPr sz="1900">
              <a:latin typeface="Times New Roman"/>
              <a:cs typeface="Times New Roman"/>
            </a:endParaRPr>
          </a:p>
          <a:p>
            <a:pPr>
              <a:lnSpc>
                <a:spcPct val="100000"/>
              </a:lnSpc>
            </a:pPr>
            <a:endParaRPr sz="1900">
              <a:latin typeface="Times New Roman"/>
              <a:cs typeface="Times New Roman"/>
            </a:endParaRPr>
          </a:p>
          <a:p>
            <a:pPr>
              <a:lnSpc>
                <a:spcPct val="100000"/>
              </a:lnSpc>
            </a:pPr>
            <a:endParaRPr sz="1900">
              <a:latin typeface="Times New Roman"/>
              <a:cs typeface="Times New Roman"/>
            </a:endParaRPr>
          </a:p>
          <a:p>
            <a:pPr>
              <a:lnSpc>
                <a:spcPct val="100000"/>
              </a:lnSpc>
            </a:pPr>
            <a:endParaRPr sz="1900">
              <a:latin typeface="Times New Roman"/>
              <a:cs typeface="Times New Roman"/>
            </a:endParaRPr>
          </a:p>
          <a:p>
            <a:pPr>
              <a:lnSpc>
                <a:spcPct val="100000"/>
              </a:lnSpc>
            </a:pPr>
            <a:endParaRPr sz="1900">
              <a:latin typeface="Times New Roman"/>
              <a:cs typeface="Times New Roman"/>
            </a:endParaRPr>
          </a:p>
          <a:p>
            <a:pPr>
              <a:lnSpc>
                <a:spcPct val="100000"/>
              </a:lnSpc>
            </a:pPr>
            <a:endParaRPr sz="1900">
              <a:latin typeface="Times New Roman"/>
              <a:cs typeface="Times New Roman"/>
            </a:endParaRPr>
          </a:p>
          <a:p>
            <a:pPr>
              <a:lnSpc>
                <a:spcPct val="100000"/>
              </a:lnSpc>
            </a:pPr>
            <a:endParaRPr sz="1900">
              <a:latin typeface="Times New Roman"/>
              <a:cs typeface="Times New Roman"/>
            </a:endParaRPr>
          </a:p>
          <a:p>
            <a:pPr>
              <a:lnSpc>
                <a:spcPct val="100000"/>
              </a:lnSpc>
              <a:spcBef>
                <a:spcPts val="35"/>
              </a:spcBef>
            </a:pPr>
            <a:endParaRPr sz="2000">
              <a:latin typeface="Times New Roman"/>
              <a:cs typeface="Times New Roman"/>
            </a:endParaRPr>
          </a:p>
          <a:p>
            <a:pPr marL="155575" marR="114935">
              <a:lnSpc>
                <a:spcPct val="100000"/>
              </a:lnSpc>
              <a:spcBef>
                <a:spcPts val="5"/>
              </a:spcBef>
            </a:pPr>
            <a:r>
              <a:rPr sz="1600" spc="-5" dirty="0">
                <a:solidFill>
                  <a:srgbClr val="44536A"/>
                </a:solidFill>
                <a:latin typeface="Century Gothic"/>
                <a:cs typeface="Century Gothic"/>
              </a:rPr>
              <a:t>A </a:t>
            </a:r>
            <a:r>
              <a:rPr sz="1600" spc="-10" dirty="0">
                <a:solidFill>
                  <a:srgbClr val="44536A"/>
                </a:solidFill>
                <a:latin typeface="Century Gothic"/>
                <a:cs typeface="Century Gothic"/>
              </a:rPr>
              <a:t>business </a:t>
            </a:r>
            <a:r>
              <a:rPr sz="1600" spc="-5" dirty="0">
                <a:solidFill>
                  <a:srgbClr val="44536A"/>
                </a:solidFill>
                <a:latin typeface="Century Gothic"/>
                <a:cs typeface="Century Gothic"/>
              </a:rPr>
              <a:t>plan, a  </a:t>
            </a:r>
            <a:r>
              <a:rPr sz="1600" dirty="0">
                <a:solidFill>
                  <a:srgbClr val="44536A"/>
                </a:solidFill>
                <a:latin typeface="Century Gothic"/>
                <a:cs typeface="Century Gothic"/>
              </a:rPr>
              <a:t>list </a:t>
            </a:r>
            <a:r>
              <a:rPr sz="1600" spc="-5" dirty="0">
                <a:solidFill>
                  <a:srgbClr val="44536A"/>
                </a:solidFill>
                <a:latin typeface="Century Gothic"/>
                <a:cs typeface="Century Gothic"/>
              </a:rPr>
              <a:t>of </a:t>
            </a:r>
            <a:r>
              <a:rPr sz="1600" spc="-10" dirty="0">
                <a:solidFill>
                  <a:srgbClr val="44536A"/>
                </a:solidFill>
                <a:latin typeface="Century Gothic"/>
                <a:cs typeface="Century Gothic"/>
              </a:rPr>
              <a:t>drugs and </a:t>
            </a:r>
            <a:r>
              <a:rPr sz="1600" spc="-5" dirty="0">
                <a:solidFill>
                  <a:srgbClr val="44536A"/>
                </a:solidFill>
                <a:latin typeface="Century Gothic"/>
                <a:cs typeface="Century Gothic"/>
              </a:rPr>
              <a:t>MD  planned for  </a:t>
            </a:r>
            <a:r>
              <a:rPr sz="1600" spc="-10" dirty="0">
                <a:solidFill>
                  <a:srgbClr val="44536A"/>
                </a:solidFill>
                <a:latin typeface="Century Gothic"/>
                <a:cs typeface="Century Gothic"/>
              </a:rPr>
              <a:t>production, </a:t>
            </a:r>
            <a:r>
              <a:rPr sz="1600" spc="-5" dirty="0">
                <a:solidFill>
                  <a:srgbClr val="44536A"/>
                </a:solidFill>
                <a:latin typeface="Century Gothic"/>
                <a:cs typeface="Century Gothic"/>
              </a:rPr>
              <a:t>a copy  of </a:t>
            </a:r>
            <a:r>
              <a:rPr sz="1600" spc="-10" dirty="0">
                <a:solidFill>
                  <a:srgbClr val="44536A"/>
                </a:solidFill>
                <a:latin typeface="Century Gothic"/>
                <a:cs typeface="Century Gothic"/>
              </a:rPr>
              <a:t>the patent </a:t>
            </a:r>
            <a:r>
              <a:rPr sz="1600" spc="-5" dirty="0">
                <a:solidFill>
                  <a:srgbClr val="44536A"/>
                </a:solidFill>
                <a:latin typeface="Century Gothic"/>
                <a:cs typeface="Century Gothic"/>
              </a:rPr>
              <a:t>for  </a:t>
            </a:r>
            <a:r>
              <a:rPr sz="1600" spc="-10" dirty="0">
                <a:solidFill>
                  <a:srgbClr val="44536A"/>
                </a:solidFill>
                <a:latin typeface="Century Gothic"/>
                <a:cs typeface="Century Gothic"/>
              </a:rPr>
              <a:t>the </a:t>
            </a:r>
            <a:r>
              <a:rPr sz="1600" spc="-5" dirty="0">
                <a:solidFill>
                  <a:srgbClr val="44536A"/>
                </a:solidFill>
                <a:latin typeface="Century Gothic"/>
                <a:cs typeface="Century Gothic"/>
              </a:rPr>
              <a:t>original </a:t>
            </a:r>
            <a:r>
              <a:rPr sz="1600" spc="-10" dirty="0">
                <a:solidFill>
                  <a:srgbClr val="44536A"/>
                </a:solidFill>
                <a:latin typeface="Century Gothic"/>
                <a:cs typeface="Century Gothic"/>
              </a:rPr>
              <a:t>drug  and</a:t>
            </a:r>
            <a:r>
              <a:rPr sz="1600" spc="-5" dirty="0">
                <a:solidFill>
                  <a:srgbClr val="44536A"/>
                </a:solidFill>
                <a:latin typeface="Century Gothic"/>
                <a:cs typeface="Century Gothic"/>
              </a:rPr>
              <a:t> </a:t>
            </a:r>
            <a:r>
              <a:rPr sz="1600" spc="-10" dirty="0">
                <a:solidFill>
                  <a:srgbClr val="44536A"/>
                </a:solidFill>
                <a:latin typeface="Century Gothic"/>
                <a:cs typeface="Century Gothic"/>
              </a:rPr>
              <a:t>MD</a:t>
            </a:r>
            <a:endParaRPr sz="1600">
              <a:latin typeface="Century Gothic"/>
              <a:cs typeface="Century Gothic"/>
            </a:endParaRPr>
          </a:p>
        </p:txBody>
      </p:sp>
      <p:sp>
        <p:nvSpPr>
          <p:cNvPr id="8" name="object 8"/>
          <p:cNvSpPr/>
          <p:nvPr/>
        </p:nvSpPr>
        <p:spPr>
          <a:xfrm>
            <a:off x="9872959" y="2261128"/>
            <a:ext cx="824788" cy="1064727"/>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10770138" y="1551448"/>
            <a:ext cx="451043" cy="426687"/>
          </a:xfrm>
          <a:prstGeom prst="rect">
            <a:avLst/>
          </a:prstGeom>
          <a:blipFill>
            <a:blip r:embed="rId3" cstate="print"/>
            <a:stretch>
              <a:fillRect/>
            </a:stretch>
          </a:blipFill>
        </p:spPr>
        <p:txBody>
          <a:bodyPr wrap="square" lIns="0" tIns="0" rIns="0" bIns="0" rtlCol="0"/>
          <a:lstStyle/>
          <a:p>
            <a:endParaRPr/>
          </a:p>
        </p:txBody>
      </p:sp>
      <p:sp>
        <p:nvSpPr>
          <p:cNvPr id="10" name="object 10"/>
          <p:cNvSpPr txBox="1"/>
          <p:nvPr/>
        </p:nvSpPr>
        <p:spPr>
          <a:xfrm>
            <a:off x="3442715" y="1446275"/>
            <a:ext cx="2208530" cy="4636135"/>
          </a:xfrm>
          <a:prstGeom prst="rect">
            <a:avLst/>
          </a:prstGeom>
          <a:ln w="12192">
            <a:solidFill>
              <a:srgbClr val="9CAED2"/>
            </a:solidFill>
          </a:ln>
        </p:spPr>
        <p:txBody>
          <a:bodyPr vert="horz" wrap="square" lIns="0" tIns="0" rIns="0" bIns="0" rtlCol="0">
            <a:spAutoFit/>
          </a:bodyPr>
          <a:lstStyle/>
          <a:p>
            <a:pPr>
              <a:lnSpc>
                <a:spcPct val="100000"/>
              </a:lnSpc>
            </a:pPr>
            <a:endParaRPr sz="1900">
              <a:latin typeface="Times New Roman"/>
              <a:cs typeface="Times New Roman"/>
            </a:endParaRPr>
          </a:p>
          <a:p>
            <a:pPr>
              <a:lnSpc>
                <a:spcPct val="100000"/>
              </a:lnSpc>
            </a:pPr>
            <a:endParaRPr sz="1900">
              <a:latin typeface="Times New Roman"/>
              <a:cs typeface="Times New Roman"/>
            </a:endParaRPr>
          </a:p>
          <a:p>
            <a:pPr>
              <a:lnSpc>
                <a:spcPct val="100000"/>
              </a:lnSpc>
            </a:pPr>
            <a:endParaRPr sz="1900">
              <a:latin typeface="Times New Roman"/>
              <a:cs typeface="Times New Roman"/>
            </a:endParaRPr>
          </a:p>
          <a:p>
            <a:pPr>
              <a:lnSpc>
                <a:spcPct val="100000"/>
              </a:lnSpc>
            </a:pPr>
            <a:endParaRPr sz="1900">
              <a:latin typeface="Times New Roman"/>
              <a:cs typeface="Times New Roman"/>
            </a:endParaRPr>
          </a:p>
          <a:p>
            <a:pPr>
              <a:lnSpc>
                <a:spcPct val="100000"/>
              </a:lnSpc>
            </a:pPr>
            <a:endParaRPr sz="1900">
              <a:latin typeface="Times New Roman"/>
              <a:cs typeface="Times New Roman"/>
            </a:endParaRPr>
          </a:p>
          <a:p>
            <a:pPr>
              <a:lnSpc>
                <a:spcPct val="100000"/>
              </a:lnSpc>
            </a:pPr>
            <a:endParaRPr sz="1900">
              <a:latin typeface="Times New Roman"/>
              <a:cs typeface="Times New Roman"/>
            </a:endParaRPr>
          </a:p>
          <a:p>
            <a:pPr>
              <a:lnSpc>
                <a:spcPct val="100000"/>
              </a:lnSpc>
            </a:pPr>
            <a:endParaRPr sz="1900">
              <a:latin typeface="Times New Roman"/>
              <a:cs typeface="Times New Roman"/>
            </a:endParaRPr>
          </a:p>
          <a:p>
            <a:pPr>
              <a:lnSpc>
                <a:spcPct val="100000"/>
              </a:lnSpc>
            </a:pPr>
            <a:endParaRPr sz="1900">
              <a:latin typeface="Times New Roman"/>
              <a:cs typeface="Times New Roman"/>
            </a:endParaRPr>
          </a:p>
          <a:p>
            <a:pPr>
              <a:lnSpc>
                <a:spcPct val="100000"/>
              </a:lnSpc>
              <a:spcBef>
                <a:spcPts val="20"/>
              </a:spcBef>
            </a:pPr>
            <a:endParaRPr sz="2050">
              <a:latin typeface="Times New Roman"/>
              <a:cs typeface="Times New Roman"/>
            </a:endParaRPr>
          </a:p>
          <a:p>
            <a:pPr marL="218440" marR="208915">
              <a:lnSpc>
                <a:spcPct val="100000"/>
              </a:lnSpc>
            </a:pPr>
            <a:r>
              <a:rPr sz="1600" spc="-10" dirty="0">
                <a:solidFill>
                  <a:srgbClr val="44536A"/>
                </a:solidFill>
                <a:latin typeface="Century Gothic"/>
                <a:cs typeface="Century Gothic"/>
              </a:rPr>
              <a:t>The </a:t>
            </a:r>
            <a:r>
              <a:rPr sz="1600" spc="-5" dirty="0">
                <a:solidFill>
                  <a:srgbClr val="44536A"/>
                </a:solidFill>
                <a:latin typeface="Century Gothic"/>
                <a:cs typeface="Century Gothic"/>
              </a:rPr>
              <a:t>right of </a:t>
            </a:r>
            <a:r>
              <a:rPr sz="1600" spc="-10" dirty="0">
                <a:solidFill>
                  <a:srgbClr val="44536A"/>
                </a:solidFill>
                <a:latin typeface="Century Gothic"/>
                <a:cs typeface="Century Gothic"/>
              </a:rPr>
              <a:t>the  </a:t>
            </a:r>
            <a:r>
              <a:rPr sz="1600" spc="-5" dirty="0">
                <a:solidFill>
                  <a:srgbClr val="44536A"/>
                </a:solidFill>
                <a:latin typeface="Century Gothic"/>
                <a:cs typeface="Century Gothic"/>
              </a:rPr>
              <a:t>manufacturer </a:t>
            </a:r>
            <a:r>
              <a:rPr sz="1600" spc="-10" dirty="0">
                <a:solidFill>
                  <a:srgbClr val="44536A"/>
                </a:solidFill>
                <a:latin typeface="Century Gothic"/>
                <a:cs typeface="Century Gothic"/>
              </a:rPr>
              <a:t>to  </a:t>
            </a:r>
            <a:r>
              <a:rPr sz="1600" spc="-5" dirty="0">
                <a:solidFill>
                  <a:srgbClr val="44536A"/>
                </a:solidFill>
                <a:latin typeface="Century Gothic"/>
                <a:cs typeface="Century Gothic"/>
              </a:rPr>
              <a:t>manufacture </a:t>
            </a:r>
            <a:r>
              <a:rPr sz="1600" spc="-10" dirty="0">
                <a:solidFill>
                  <a:srgbClr val="44536A"/>
                </a:solidFill>
                <a:latin typeface="Century Gothic"/>
                <a:cs typeface="Century Gothic"/>
              </a:rPr>
              <a:t>and  </a:t>
            </a:r>
            <a:r>
              <a:rPr sz="1600" spc="-15" dirty="0">
                <a:solidFill>
                  <a:srgbClr val="44536A"/>
                </a:solidFill>
                <a:latin typeface="Century Gothic"/>
                <a:cs typeface="Century Gothic"/>
              </a:rPr>
              <a:t>(or) </a:t>
            </a:r>
            <a:r>
              <a:rPr sz="1600" spc="-5" dirty="0">
                <a:solidFill>
                  <a:srgbClr val="44536A"/>
                </a:solidFill>
                <a:latin typeface="Century Gothic"/>
                <a:cs typeface="Century Gothic"/>
              </a:rPr>
              <a:t>wholesale,  </a:t>
            </a:r>
            <a:r>
              <a:rPr sz="1600" spc="-10" dirty="0">
                <a:solidFill>
                  <a:srgbClr val="44536A"/>
                </a:solidFill>
                <a:latin typeface="Century Gothic"/>
                <a:cs typeface="Century Gothic"/>
              </a:rPr>
              <a:t>retail </a:t>
            </a:r>
            <a:r>
              <a:rPr sz="1600" dirty="0">
                <a:solidFill>
                  <a:srgbClr val="44536A"/>
                </a:solidFill>
                <a:latin typeface="Century Gothic"/>
                <a:cs typeface="Century Gothic"/>
              </a:rPr>
              <a:t>sale </a:t>
            </a:r>
            <a:r>
              <a:rPr sz="1600" spc="-5" dirty="0">
                <a:solidFill>
                  <a:srgbClr val="44536A"/>
                </a:solidFill>
                <a:latin typeface="Century Gothic"/>
                <a:cs typeface="Century Gothic"/>
              </a:rPr>
              <a:t>of </a:t>
            </a:r>
            <a:r>
              <a:rPr sz="1600" spc="-10" dirty="0">
                <a:solidFill>
                  <a:srgbClr val="44536A"/>
                </a:solidFill>
                <a:latin typeface="Century Gothic"/>
                <a:cs typeface="Century Gothic"/>
              </a:rPr>
              <a:t>drugs  and</a:t>
            </a:r>
            <a:r>
              <a:rPr sz="1600" spc="-5" dirty="0">
                <a:solidFill>
                  <a:srgbClr val="44536A"/>
                </a:solidFill>
                <a:latin typeface="Century Gothic"/>
                <a:cs typeface="Century Gothic"/>
              </a:rPr>
              <a:t> </a:t>
            </a:r>
            <a:r>
              <a:rPr sz="1600" spc="-10" dirty="0">
                <a:solidFill>
                  <a:srgbClr val="44536A"/>
                </a:solidFill>
                <a:latin typeface="Century Gothic"/>
                <a:cs typeface="Century Gothic"/>
              </a:rPr>
              <a:t>MD</a:t>
            </a:r>
            <a:endParaRPr sz="1600">
              <a:latin typeface="Century Gothic"/>
              <a:cs typeface="Century Gothic"/>
            </a:endParaRPr>
          </a:p>
        </p:txBody>
      </p:sp>
      <p:sp>
        <p:nvSpPr>
          <p:cNvPr id="11" name="object 11"/>
          <p:cNvSpPr/>
          <p:nvPr/>
        </p:nvSpPr>
        <p:spPr>
          <a:xfrm>
            <a:off x="5024643" y="1551448"/>
            <a:ext cx="449549" cy="426687"/>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3842003" y="2083307"/>
            <a:ext cx="1411224" cy="1412748"/>
          </a:xfrm>
          <a:prstGeom prst="rect">
            <a:avLst/>
          </a:prstGeom>
          <a:blipFill>
            <a:blip r:embed="rId6" cstate="print"/>
            <a:stretch>
              <a:fillRect/>
            </a:stretch>
          </a:blipFill>
        </p:spPr>
        <p:txBody>
          <a:bodyPr wrap="square" lIns="0" tIns="0" rIns="0" bIns="0" rtlCol="0"/>
          <a:lstStyle/>
          <a:p>
            <a:endParaRPr/>
          </a:p>
        </p:txBody>
      </p:sp>
      <p:sp>
        <p:nvSpPr>
          <p:cNvPr id="13" name="object 13"/>
          <p:cNvSpPr txBox="1"/>
          <p:nvPr/>
        </p:nvSpPr>
        <p:spPr>
          <a:xfrm>
            <a:off x="620268" y="1446275"/>
            <a:ext cx="2208530" cy="4636135"/>
          </a:xfrm>
          <a:prstGeom prst="rect">
            <a:avLst/>
          </a:prstGeom>
          <a:ln w="12191">
            <a:solidFill>
              <a:srgbClr val="9CAED2"/>
            </a:solidFill>
          </a:ln>
        </p:spPr>
        <p:txBody>
          <a:bodyPr vert="horz" wrap="square" lIns="0" tIns="0" rIns="0" bIns="0" rtlCol="0">
            <a:spAutoFit/>
          </a:bodyPr>
          <a:lstStyle/>
          <a:p>
            <a:pPr>
              <a:lnSpc>
                <a:spcPct val="100000"/>
              </a:lnSpc>
            </a:pPr>
            <a:endParaRPr sz="1900">
              <a:latin typeface="Times New Roman"/>
              <a:cs typeface="Times New Roman"/>
            </a:endParaRPr>
          </a:p>
          <a:p>
            <a:pPr>
              <a:lnSpc>
                <a:spcPct val="100000"/>
              </a:lnSpc>
            </a:pPr>
            <a:endParaRPr sz="1900">
              <a:latin typeface="Times New Roman"/>
              <a:cs typeface="Times New Roman"/>
            </a:endParaRPr>
          </a:p>
          <a:p>
            <a:pPr>
              <a:lnSpc>
                <a:spcPct val="100000"/>
              </a:lnSpc>
            </a:pPr>
            <a:endParaRPr sz="1900">
              <a:latin typeface="Times New Roman"/>
              <a:cs typeface="Times New Roman"/>
            </a:endParaRPr>
          </a:p>
          <a:p>
            <a:pPr>
              <a:lnSpc>
                <a:spcPct val="100000"/>
              </a:lnSpc>
            </a:pPr>
            <a:endParaRPr sz="1900">
              <a:latin typeface="Times New Roman"/>
              <a:cs typeface="Times New Roman"/>
            </a:endParaRPr>
          </a:p>
          <a:p>
            <a:pPr>
              <a:lnSpc>
                <a:spcPct val="100000"/>
              </a:lnSpc>
            </a:pPr>
            <a:endParaRPr sz="1900">
              <a:latin typeface="Times New Roman"/>
              <a:cs typeface="Times New Roman"/>
            </a:endParaRPr>
          </a:p>
          <a:p>
            <a:pPr>
              <a:lnSpc>
                <a:spcPct val="100000"/>
              </a:lnSpc>
            </a:pPr>
            <a:endParaRPr sz="1900">
              <a:latin typeface="Times New Roman"/>
              <a:cs typeface="Times New Roman"/>
            </a:endParaRPr>
          </a:p>
          <a:p>
            <a:pPr>
              <a:lnSpc>
                <a:spcPct val="100000"/>
              </a:lnSpc>
            </a:pPr>
            <a:endParaRPr sz="1900">
              <a:latin typeface="Times New Roman"/>
              <a:cs typeface="Times New Roman"/>
            </a:endParaRPr>
          </a:p>
          <a:p>
            <a:pPr>
              <a:lnSpc>
                <a:spcPct val="100000"/>
              </a:lnSpc>
              <a:spcBef>
                <a:spcPts val="35"/>
              </a:spcBef>
            </a:pPr>
            <a:endParaRPr sz="2250">
              <a:latin typeface="Times New Roman"/>
              <a:cs typeface="Times New Roman"/>
            </a:endParaRPr>
          </a:p>
          <a:p>
            <a:pPr marL="273050" marR="175895">
              <a:lnSpc>
                <a:spcPct val="100000"/>
              </a:lnSpc>
            </a:pPr>
            <a:r>
              <a:rPr sz="1600" spc="-10" dirty="0">
                <a:solidFill>
                  <a:srgbClr val="44536A"/>
                </a:solidFill>
                <a:latin typeface="Century Gothic"/>
                <a:cs typeface="Century Gothic"/>
              </a:rPr>
              <a:t>The</a:t>
            </a:r>
            <a:r>
              <a:rPr sz="1600" spc="-60" dirty="0">
                <a:solidFill>
                  <a:srgbClr val="44536A"/>
                </a:solidFill>
                <a:latin typeface="Century Gothic"/>
                <a:cs typeface="Century Gothic"/>
              </a:rPr>
              <a:t> </a:t>
            </a:r>
            <a:r>
              <a:rPr sz="1600" spc="-5" dirty="0">
                <a:solidFill>
                  <a:srgbClr val="44536A"/>
                </a:solidFill>
                <a:latin typeface="Century Gothic"/>
                <a:cs typeface="Century Gothic"/>
              </a:rPr>
              <a:t>manufacturer  is a legal </a:t>
            </a:r>
            <a:r>
              <a:rPr sz="1600" spc="-10" dirty="0">
                <a:solidFill>
                  <a:srgbClr val="44536A"/>
                </a:solidFill>
                <a:latin typeface="Century Gothic"/>
                <a:cs typeface="Century Gothic"/>
              </a:rPr>
              <a:t>entity  </a:t>
            </a:r>
            <a:r>
              <a:rPr sz="1600" spc="-5" dirty="0">
                <a:solidFill>
                  <a:srgbClr val="44536A"/>
                </a:solidFill>
                <a:latin typeface="Century Gothic"/>
                <a:cs typeface="Century Gothic"/>
              </a:rPr>
              <a:t>under </a:t>
            </a:r>
            <a:r>
              <a:rPr sz="1600" spc="-10" dirty="0">
                <a:solidFill>
                  <a:srgbClr val="44536A"/>
                </a:solidFill>
                <a:latin typeface="Century Gothic"/>
                <a:cs typeface="Century Gothic"/>
              </a:rPr>
              <a:t>the  </a:t>
            </a:r>
            <a:r>
              <a:rPr sz="1600" spc="-5" dirty="0">
                <a:solidFill>
                  <a:srgbClr val="44536A"/>
                </a:solidFill>
                <a:latin typeface="Century Gothic"/>
                <a:cs typeface="Century Gothic"/>
              </a:rPr>
              <a:t>legislation of a  foreign</a:t>
            </a:r>
            <a:r>
              <a:rPr sz="1600" spc="10" dirty="0">
                <a:solidFill>
                  <a:srgbClr val="44536A"/>
                </a:solidFill>
                <a:latin typeface="Century Gothic"/>
                <a:cs typeface="Century Gothic"/>
              </a:rPr>
              <a:t> </a:t>
            </a:r>
            <a:r>
              <a:rPr sz="1600" spc="-10" dirty="0">
                <a:solidFill>
                  <a:srgbClr val="44536A"/>
                </a:solidFill>
                <a:latin typeface="Century Gothic"/>
                <a:cs typeface="Century Gothic"/>
              </a:rPr>
              <a:t>state</a:t>
            </a:r>
            <a:endParaRPr sz="1600">
              <a:latin typeface="Century Gothic"/>
              <a:cs typeface="Century Gothic"/>
            </a:endParaRPr>
          </a:p>
        </p:txBody>
      </p:sp>
      <p:sp>
        <p:nvSpPr>
          <p:cNvPr id="14" name="object 14"/>
          <p:cNvSpPr/>
          <p:nvPr/>
        </p:nvSpPr>
        <p:spPr>
          <a:xfrm>
            <a:off x="682751" y="2231135"/>
            <a:ext cx="2057400" cy="1002791"/>
          </a:xfrm>
          <a:prstGeom prst="rect">
            <a:avLst/>
          </a:prstGeom>
          <a:blipFill>
            <a:blip r:embed="rId7" cstate="print"/>
            <a:stretch>
              <a:fillRect/>
            </a:stretch>
          </a:blipFill>
        </p:spPr>
        <p:txBody>
          <a:bodyPr wrap="square" lIns="0" tIns="0" rIns="0" bIns="0" rtlCol="0"/>
          <a:lstStyle/>
          <a:p>
            <a:endParaRPr/>
          </a:p>
        </p:txBody>
      </p:sp>
      <p:sp>
        <p:nvSpPr>
          <p:cNvPr id="15" name="object 15"/>
          <p:cNvSpPr/>
          <p:nvPr/>
        </p:nvSpPr>
        <p:spPr>
          <a:xfrm>
            <a:off x="2285359" y="1547205"/>
            <a:ext cx="387807" cy="499181"/>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44299" y="1766592"/>
            <a:ext cx="6267175" cy="751488"/>
          </a:xfrm>
          <a:prstGeom prst="rect">
            <a:avLst/>
          </a:prstGeom>
        </p:spPr>
        <p:txBody>
          <a:bodyPr vert="horz" wrap="square" lIns="0" tIns="12700" rIns="0" bIns="0" rtlCol="0" anchor="ctr">
            <a:spAutoFit/>
          </a:bodyPr>
          <a:lstStyle/>
          <a:p>
            <a:pPr marL="12700">
              <a:lnSpc>
                <a:spcPct val="100000"/>
              </a:lnSpc>
              <a:spcBef>
                <a:spcPts val="100"/>
              </a:spcBef>
            </a:pPr>
            <a:r>
              <a:rPr spc="-5" dirty="0"/>
              <a:t>special </a:t>
            </a:r>
            <a:r>
              <a:rPr dirty="0"/>
              <a:t>economic</a:t>
            </a:r>
            <a:r>
              <a:rPr spc="-105" dirty="0"/>
              <a:t> </a:t>
            </a:r>
            <a:r>
              <a:rPr dirty="0"/>
              <a:t>zone</a:t>
            </a:r>
          </a:p>
        </p:txBody>
      </p:sp>
    </p:spTree>
    <p:extLst>
      <p:ext uri="{BB962C8B-B14F-4D97-AF65-F5344CB8AC3E}">
        <p14:creationId xmlns:p14="http://schemas.microsoft.com/office/powerpoint/2010/main" val="386048522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093957" y="6427114"/>
            <a:ext cx="180975"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888888"/>
                </a:solidFill>
                <a:latin typeface="Calibri"/>
                <a:cs typeface="Calibri"/>
              </a:rPr>
              <a:t>96</a:t>
            </a:r>
            <a:endParaRPr sz="1200">
              <a:latin typeface="Calibri"/>
              <a:cs typeface="Calibri"/>
            </a:endParaRPr>
          </a:p>
        </p:txBody>
      </p:sp>
      <p:sp>
        <p:nvSpPr>
          <p:cNvPr id="3" name="object 3"/>
          <p:cNvSpPr txBox="1"/>
          <p:nvPr/>
        </p:nvSpPr>
        <p:spPr>
          <a:xfrm>
            <a:off x="2687827" y="3201416"/>
            <a:ext cx="7498715" cy="452120"/>
          </a:xfrm>
          <a:prstGeom prst="rect">
            <a:avLst/>
          </a:prstGeom>
        </p:spPr>
        <p:txBody>
          <a:bodyPr vert="horz" wrap="square" lIns="0" tIns="12065" rIns="0" bIns="0" rtlCol="0">
            <a:spAutoFit/>
          </a:bodyPr>
          <a:lstStyle/>
          <a:p>
            <a:pPr marL="12700">
              <a:lnSpc>
                <a:spcPct val="100000"/>
              </a:lnSpc>
              <a:spcBef>
                <a:spcPts val="95"/>
              </a:spcBef>
            </a:pPr>
            <a:r>
              <a:rPr sz="2800" b="1" spc="-10" dirty="0">
                <a:solidFill>
                  <a:srgbClr val="1F4E79"/>
                </a:solidFill>
                <a:latin typeface="Century Gothic"/>
                <a:cs typeface="Century Gothic"/>
              </a:rPr>
              <a:t>ASTANA </a:t>
            </a:r>
            <a:r>
              <a:rPr sz="2800" b="1" spc="-5" dirty="0">
                <a:solidFill>
                  <a:srgbClr val="1F4E79"/>
                </a:solidFill>
                <a:latin typeface="Century Gothic"/>
                <a:cs typeface="Century Gothic"/>
              </a:rPr>
              <a:t>INTERNATIONAL </a:t>
            </a:r>
            <a:r>
              <a:rPr sz="2800" b="1" spc="-10" dirty="0">
                <a:solidFill>
                  <a:srgbClr val="1F4E79"/>
                </a:solidFill>
                <a:latin typeface="Century Gothic"/>
                <a:cs typeface="Century Gothic"/>
              </a:rPr>
              <a:t>FINANCIAL</a:t>
            </a:r>
            <a:r>
              <a:rPr sz="2800" b="1" spc="170" dirty="0">
                <a:solidFill>
                  <a:srgbClr val="1F4E79"/>
                </a:solidFill>
                <a:latin typeface="Century Gothic"/>
                <a:cs typeface="Century Gothic"/>
              </a:rPr>
              <a:t> </a:t>
            </a:r>
            <a:r>
              <a:rPr sz="2800" b="1" spc="-5" dirty="0">
                <a:solidFill>
                  <a:srgbClr val="1F4E79"/>
                </a:solidFill>
                <a:latin typeface="Century Gothic"/>
                <a:cs typeface="Century Gothic"/>
              </a:rPr>
              <a:t>CENTRE</a:t>
            </a:r>
            <a:endParaRPr sz="2800">
              <a:latin typeface="Century Gothic"/>
              <a:cs typeface="Century Gothic"/>
            </a:endParaRPr>
          </a:p>
        </p:txBody>
      </p:sp>
      <p:sp>
        <p:nvSpPr>
          <p:cNvPr id="4" name="object 4"/>
          <p:cNvSpPr txBox="1"/>
          <p:nvPr/>
        </p:nvSpPr>
        <p:spPr>
          <a:xfrm>
            <a:off x="2520823" y="907161"/>
            <a:ext cx="1755139" cy="513715"/>
          </a:xfrm>
          <a:prstGeom prst="rect">
            <a:avLst/>
          </a:prstGeom>
        </p:spPr>
        <p:txBody>
          <a:bodyPr vert="horz" wrap="square" lIns="0" tIns="13335" rIns="0" bIns="0" rtlCol="0">
            <a:spAutoFit/>
          </a:bodyPr>
          <a:lstStyle/>
          <a:p>
            <a:pPr marL="12700">
              <a:lnSpc>
                <a:spcPct val="100000"/>
              </a:lnSpc>
              <a:spcBef>
                <a:spcPts val="105"/>
              </a:spcBef>
            </a:pPr>
            <a:r>
              <a:rPr sz="3200" b="1" dirty="0">
                <a:solidFill>
                  <a:srgbClr val="1F4E79"/>
                </a:solidFill>
                <a:latin typeface="Century Gothic"/>
                <a:cs typeface="Century Gothic"/>
              </a:rPr>
              <a:t>ANNEX</a:t>
            </a:r>
            <a:r>
              <a:rPr sz="3200" b="1" spc="-114" dirty="0">
                <a:solidFill>
                  <a:srgbClr val="1F4E79"/>
                </a:solidFill>
                <a:latin typeface="Century Gothic"/>
                <a:cs typeface="Century Gothic"/>
              </a:rPr>
              <a:t> </a:t>
            </a:r>
            <a:r>
              <a:rPr sz="3200" b="1" dirty="0">
                <a:solidFill>
                  <a:srgbClr val="1F4E79"/>
                </a:solidFill>
                <a:latin typeface="Century Gothic"/>
                <a:cs typeface="Century Gothic"/>
              </a:rPr>
              <a:t>9</a:t>
            </a:r>
            <a:endParaRPr sz="3200">
              <a:latin typeface="Century Gothic"/>
              <a:cs typeface="Century Gothic"/>
            </a:endParaRPr>
          </a:p>
        </p:txBody>
      </p:sp>
      <p:sp>
        <p:nvSpPr>
          <p:cNvPr id="5" name="object 5"/>
          <p:cNvSpPr/>
          <p:nvPr/>
        </p:nvSpPr>
        <p:spPr>
          <a:xfrm>
            <a:off x="8722768" y="413904"/>
            <a:ext cx="2592622" cy="80591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9740" y="943432"/>
            <a:ext cx="4681855" cy="833755"/>
          </a:xfrm>
          <a:prstGeom prst="rect">
            <a:avLst/>
          </a:prstGeom>
        </p:spPr>
        <p:txBody>
          <a:bodyPr vert="horz" wrap="square" lIns="0" tIns="62865" rIns="0" bIns="0" rtlCol="0">
            <a:spAutoFit/>
          </a:bodyPr>
          <a:lstStyle/>
          <a:p>
            <a:pPr marL="12700" marR="5080">
              <a:lnSpc>
                <a:spcPts val="3000"/>
              </a:lnSpc>
              <a:spcBef>
                <a:spcPts val="495"/>
              </a:spcBef>
            </a:pPr>
            <a:r>
              <a:rPr sz="2800" b="0" u="none" spc="-35" dirty="0">
                <a:latin typeface="Calibri Light"/>
                <a:cs typeface="Calibri Light"/>
              </a:rPr>
              <a:t>Welcome </a:t>
            </a:r>
            <a:r>
              <a:rPr sz="2800" b="0" u="none" spc="-15" dirty="0">
                <a:latin typeface="Calibri Light"/>
                <a:cs typeface="Calibri Light"/>
              </a:rPr>
              <a:t>to Astana</a:t>
            </a:r>
            <a:r>
              <a:rPr sz="2800" b="0" u="none" spc="-204" dirty="0">
                <a:latin typeface="Calibri Light"/>
                <a:cs typeface="Calibri Light"/>
              </a:rPr>
              <a:t> </a:t>
            </a:r>
            <a:r>
              <a:rPr sz="2800" b="0" u="none" spc="-10" dirty="0">
                <a:latin typeface="Calibri Light"/>
                <a:cs typeface="Calibri Light"/>
              </a:rPr>
              <a:t>International  </a:t>
            </a:r>
            <a:r>
              <a:rPr sz="2800" b="0" u="none" spc="-5" dirty="0">
                <a:latin typeface="Calibri Light"/>
                <a:cs typeface="Calibri Light"/>
              </a:rPr>
              <a:t>Financial </a:t>
            </a:r>
            <a:r>
              <a:rPr sz="2800" b="0" u="none" spc="-15" dirty="0">
                <a:latin typeface="Calibri Light"/>
                <a:cs typeface="Calibri Light"/>
              </a:rPr>
              <a:t>Centre</a:t>
            </a:r>
            <a:r>
              <a:rPr sz="2800" b="0" u="none" spc="-25" dirty="0">
                <a:latin typeface="Calibri Light"/>
                <a:cs typeface="Calibri Light"/>
              </a:rPr>
              <a:t> </a:t>
            </a:r>
            <a:r>
              <a:rPr sz="2800" b="0" u="none" spc="-10" dirty="0">
                <a:latin typeface="Calibri Light"/>
                <a:cs typeface="Calibri Light"/>
              </a:rPr>
              <a:t>(AIFC)</a:t>
            </a:r>
            <a:endParaRPr sz="2800">
              <a:latin typeface="Calibri Light"/>
              <a:cs typeface="Calibri Light"/>
            </a:endParaRPr>
          </a:p>
        </p:txBody>
      </p:sp>
      <p:sp>
        <p:nvSpPr>
          <p:cNvPr id="3" name="object 3"/>
          <p:cNvSpPr txBox="1"/>
          <p:nvPr/>
        </p:nvSpPr>
        <p:spPr>
          <a:xfrm>
            <a:off x="1090371" y="364363"/>
            <a:ext cx="2216150" cy="193675"/>
          </a:xfrm>
          <a:prstGeom prst="rect">
            <a:avLst/>
          </a:prstGeom>
        </p:spPr>
        <p:txBody>
          <a:bodyPr vert="horz" wrap="square" lIns="0" tIns="13335" rIns="0" bIns="0" rtlCol="0">
            <a:spAutoFit/>
          </a:bodyPr>
          <a:lstStyle/>
          <a:p>
            <a:pPr marL="12700">
              <a:lnSpc>
                <a:spcPct val="100000"/>
              </a:lnSpc>
              <a:spcBef>
                <a:spcPts val="105"/>
              </a:spcBef>
            </a:pPr>
            <a:r>
              <a:rPr sz="1100" spc="-25" dirty="0">
                <a:solidFill>
                  <a:srgbClr val="888888"/>
                </a:solidFill>
                <a:latin typeface="Arial"/>
                <a:cs typeface="Arial"/>
              </a:rPr>
              <a:t>Astana International Financial</a:t>
            </a:r>
            <a:r>
              <a:rPr sz="1100" spc="-165" dirty="0">
                <a:solidFill>
                  <a:srgbClr val="888888"/>
                </a:solidFill>
                <a:latin typeface="Arial"/>
                <a:cs typeface="Arial"/>
              </a:rPr>
              <a:t> </a:t>
            </a:r>
            <a:r>
              <a:rPr sz="1100" spc="-20" dirty="0">
                <a:solidFill>
                  <a:srgbClr val="888888"/>
                </a:solidFill>
                <a:latin typeface="Arial"/>
                <a:cs typeface="Arial"/>
              </a:rPr>
              <a:t>Centre</a:t>
            </a:r>
            <a:endParaRPr sz="1100">
              <a:latin typeface="Arial"/>
              <a:cs typeface="Arial"/>
            </a:endParaRPr>
          </a:p>
        </p:txBody>
      </p:sp>
      <p:sp>
        <p:nvSpPr>
          <p:cNvPr id="4" name="object 4"/>
          <p:cNvSpPr txBox="1"/>
          <p:nvPr/>
        </p:nvSpPr>
        <p:spPr>
          <a:xfrm>
            <a:off x="459740" y="2073910"/>
            <a:ext cx="2494280" cy="1235710"/>
          </a:xfrm>
          <a:prstGeom prst="rect">
            <a:avLst/>
          </a:prstGeom>
        </p:spPr>
        <p:txBody>
          <a:bodyPr vert="horz" wrap="square" lIns="0" tIns="13970" rIns="0" bIns="0" rtlCol="0">
            <a:spAutoFit/>
          </a:bodyPr>
          <a:lstStyle/>
          <a:p>
            <a:pPr marL="12700" marR="5080">
              <a:lnSpc>
                <a:spcPct val="99100"/>
              </a:lnSpc>
              <a:spcBef>
                <a:spcPts val="110"/>
              </a:spcBef>
            </a:pPr>
            <a:r>
              <a:rPr sz="1600" spc="-5" dirty="0">
                <a:latin typeface="Arial"/>
                <a:cs typeface="Arial"/>
              </a:rPr>
              <a:t>AIFC </a:t>
            </a:r>
            <a:r>
              <a:rPr sz="1600" spc="-10" dirty="0">
                <a:latin typeface="Arial"/>
                <a:cs typeface="Arial"/>
              </a:rPr>
              <a:t>plays </a:t>
            </a:r>
            <a:r>
              <a:rPr sz="1600" spc="-5" dirty="0">
                <a:latin typeface="Arial"/>
                <a:cs typeface="Arial"/>
              </a:rPr>
              <a:t>a pivotal role in  </a:t>
            </a:r>
            <a:r>
              <a:rPr sz="1600" spc="-10" dirty="0">
                <a:latin typeface="Arial"/>
                <a:cs typeface="Arial"/>
              </a:rPr>
              <a:t>positioning </a:t>
            </a:r>
            <a:r>
              <a:rPr sz="1600" spc="-5" dirty="0">
                <a:latin typeface="Arial"/>
                <a:cs typeface="Arial"/>
              </a:rPr>
              <a:t>itself as a</a:t>
            </a:r>
            <a:r>
              <a:rPr sz="1600" spc="-80" dirty="0">
                <a:latin typeface="Arial"/>
                <a:cs typeface="Arial"/>
              </a:rPr>
              <a:t> </a:t>
            </a:r>
            <a:r>
              <a:rPr sz="1600" spc="-5" dirty="0">
                <a:latin typeface="Arial"/>
                <a:cs typeface="Arial"/>
              </a:rPr>
              <a:t>global  centre for business and  finance, connecting the  economies</a:t>
            </a:r>
            <a:r>
              <a:rPr sz="1600" spc="-50" dirty="0">
                <a:latin typeface="Arial"/>
                <a:cs typeface="Arial"/>
              </a:rPr>
              <a:t> </a:t>
            </a:r>
            <a:r>
              <a:rPr sz="1600" spc="-5" dirty="0">
                <a:latin typeface="Arial"/>
                <a:cs typeface="Arial"/>
              </a:rPr>
              <a:t>of:</a:t>
            </a:r>
            <a:endParaRPr sz="1600">
              <a:latin typeface="Arial"/>
              <a:cs typeface="Arial"/>
            </a:endParaRPr>
          </a:p>
        </p:txBody>
      </p:sp>
      <p:sp>
        <p:nvSpPr>
          <p:cNvPr id="5" name="object 5"/>
          <p:cNvSpPr txBox="1"/>
          <p:nvPr/>
        </p:nvSpPr>
        <p:spPr>
          <a:xfrm>
            <a:off x="1282700" y="3281578"/>
            <a:ext cx="1501140" cy="2468880"/>
          </a:xfrm>
          <a:prstGeom prst="rect">
            <a:avLst/>
          </a:prstGeom>
        </p:spPr>
        <p:txBody>
          <a:bodyPr vert="horz" wrap="square" lIns="0" tIns="13335" rIns="0" bIns="0" rtlCol="0">
            <a:spAutoFit/>
          </a:bodyPr>
          <a:lstStyle/>
          <a:p>
            <a:pPr marL="12700" marR="5080">
              <a:lnSpc>
                <a:spcPct val="140900"/>
              </a:lnSpc>
              <a:spcBef>
                <a:spcPts val="105"/>
              </a:spcBef>
            </a:pPr>
            <a:r>
              <a:rPr sz="1600" spc="-5" dirty="0">
                <a:latin typeface="Arial"/>
                <a:cs typeface="Arial"/>
              </a:rPr>
              <a:t>The Central</a:t>
            </a:r>
            <a:r>
              <a:rPr sz="1600" spc="-345" dirty="0">
                <a:latin typeface="Arial"/>
                <a:cs typeface="Arial"/>
              </a:rPr>
              <a:t> </a:t>
            </a:r>
            <a:r>
              <a:rPr sz="1600" spc="-5" dirty="0">
                <a:latin typeface="Arial"/>
                <a:cs typeface="Arial"/>
              </a:rPr>
              <a:t>Asia  The Caucasus  EAEU</a:t>
            </a:r>
            <a:endParaRPr sz="1600">
              <a:latin typeface="Arial"/>
              <a:cs typeface="Arial"/>
            </a:endParaRPr>
          </a:p>
          <a:p>
            <a:pPr marL="12700" marR="433070">
              <a:lnSpc>
                <a:spcPct val="142500"/>
              </a:lnSpc>
              <a:spcBef>
                <a:spcPts val="170"/>
              </a:spcBef>
            </a:pPr>
            <a:r>
              <a:rPr sz="1600" spc="-20" dirty="0">
                <a:latin typeface="Arial"/>
                <a:cs typeface="Arial"/>
              </a:rPr>
              <a:t>West </a:t>
            </a:r>
            <a:r>
              <a:rPr sz="1600" spc="-15" dirty="0">
                <a:latin typeface="Arial"/>
                <a:cs typeface="Arial"/>
              </a:rPr>
              <a:t>China  </a:t>
            </a:r>
            <a:r>
              <a:rPr sz="1600" spc="-5" dirty="0">
                <a:latin typeface="Arial"/>
                <a:cs typeface="Arial"/>
              </a:rPr>
              <a:t>Mongolia  Middle</a:t>
            </a:r>
            <a:r>
              <a:rPr sz="1600" spc="-160" dirty="0">
                <a:latin typeface="Arial"/>
                <a:cs typeface="Arial"/>
              </a:rPr>
              <a:t> </a:t>
            </a:r>
            <a:r>
              <a:rPr sz="1600" spc="-10" dirty="0">
                <a:latin typeface="Arial"/>
                <a:cs typeface="Arial"/>
              </a:rPr>
              <a:t>East  </a:t>
            </a:r>
            <a:r>
              <a:rPr sz="1600" spc="-5" dirty="0">
                <a:latin typeface="Arial"/>
                <a:cs typeface="Arial"/>
              </a:rPr>
              <a:t>Europe</a:t>
            </a:r>
            <a:endParaRPr sz="1600">
              <a:latin typeface="Arial"/>
              <a:cs typeface="Arial"/>
            </a:endParaRPr>
          </a:p>
        </p:txBody>
      </p:sp>
      <p:sp>
        <p:nvSpPr>
          <p:cNvPr id="6" name="object 6"/>
          <p:cNvSpPr/>
          <p:nvPr/>
        </p:nvSpPr>
        <p:spPr>
          <a:xfrm>
            <a:off x="301752" y="3273552"/>
            <a:ext cx="661416" cy="685800"/>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551687" y="3496055"/>
            <a:ext cx="137159" cy="138684"/>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504444" y="3471671"/>
            <a:ext cx="208787" cy="207263"/>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485478" y="4117336"/>
            <a:ext cx="280183" cy="276161"/>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551687" y="4189476"/>
            <a:ext cx="137159" cy="137160"/>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504444" y="4163567"/>
            <a:ext cx="208787" cy="208787"/>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485478" y="5504176"/>
            <a:ext cx="280183" cy="276161"/>
          </a:xfrm>
          <a:prstGeom prst="rect">
            <a:avLst/>
          </a:prstGeom>
          <a:blipFill>
            <a:blip r:embed="rId7" cstate="print"/>
            <a:stretch>
              <a:fillRect/>
            </a:stretch>
          </a:blipFill>
        </p:spPr>
        <p:txBody>
          <a:bodyPr wrap="square" lIns="0" tIns="0" rIns="0" bIns="0" rtlCol="0"/>
          <a:lstStyle/>
          <a:p>
            <a:endParaRPr/>
          </a:p>
        </p:txBody>
      </p:sp>
      <p:sp>
        <p:nvSpPr>
          <p:cNvPr id="13" name="object 13"/>
          <p:cNvSpPr/>
          <p:nvPr/>
        </p:nvSpPr>
        <p:spPr>
          <a:xfrm>
            <a:off x="551687" y="5574791"/>
            <a:ext cx="137159" cy="137159"/>
          </a:xfrm>
          <a:prstGeom prst="rect">
            <a:avLst/>
          </a:prstGeom>
          <a:blipFill>
            <a:blip r:embed="rId3" cstate="print"/>
            <a:stretch>
              <a:fillRect/>
            </a:stretch>
          </a:blipFill>
        </p:spPr>
        <p:txBody>
          <a:bodyPr wrap="square" lIns="0" tIns="0" rIns="0" bIns="0" rtlCol="0"/>
          <a:lstStyle/>
          <a:p>
            <a:endParaRPr/>
          </a:p>
        </p:txBody>
      </p:sp>
      <p:sp>
        <p:nvSpPr>
          <p:cNvPr id="14" name="object 14"/>
          <p:cNvSpPr/>
          <p:nvPr/>
        </p:nvSpPr>
        <p:spPr>
          <a:xfrm>
            <a:off x="504444" y="5548884"/>
            <a:ext cx="208787" cy="208787"/>
          </a:xfrm>
          <a:prstGeom prst="rect">
            <a:avLst/>
          </a:prstGeom>
          <a:blipFill>
            <a:blip r:embed="rId8" cstate="print"/>
            <a:stretch>
              <a:fillRect/>
            </a:stretch>
          </a:blipFill>
        </p:spPr>
        <p:txBody>
          <a:bodyPr wrap="square" lIns="0" tIns="0" rIns="0" bIns="0" rtlCol="0"/>
          <a:lstStyle/>
          <a:p>
            <a:endParaRPr/>
          </a:p>
        </p:txBody>
      </p:sp>
      <p:sp>
        <p:nvSpPr>
          <p:cNvPr id="15" name="object 15"/>
          <p:cNvSpPr/>
          <p:nvPr/>
        </p:nvSpPr>
        <p:spPr>
          <a:xfrm>
            <a:off x="485478" y="4811605"/>
            <a:ext cx="280183" cy="274933"/>
          </a:xfrm>
          <a:prstGeom prst="rect">
            <a:avLst/>
          </a:prstGeom>
          <a:blipFill>
            <a:blip r:embed="rId9" cstate="print"/>
            <a:stretch>
              <a:fillRect/>
            </a:stretch>
          </a:blipFill>
        </p:spPr>
        <p:txBody>
          <a:bodyPr wrap="square" lIns="0" tIns="0" rIns="0" bIns="0" rtlCol="0"/>
          <a:lstStyle/>
          <a:p>
            <a:endParaRPr/>
          </a:p>
        </p:txBody>
      </p:sp>
      <p:sp>
        <p:nvSpPr>
          <p:cNvPr id="16" name="object 16"/>
          <p:cNvSpPr/>
          <p:nvPr/>
        </p:nvSpPr>
        <p:spPr>
          <a:xfrm>
            <a:off x="551687" y="4881371"/>
            <a:ext cx="137159" cy="138683"/>
          </a:xfrm>
          <a:prstGeom prst="rect">
            <a:avLst/>
          </a:prstGeom>
          <a:blipFill>
            <a:blip r:embed="rId3" cstate="print"/>
            <a:stretch>
              <a:fillRect/>
            </a:stretch>
          </a:blipFill>
        </p:spPr>
        <p:txBody>
          <a:bodyPr wrap="square" lIns="0" tIns="0" rIns="0" bIns="0" rtlCol="0"/>
          <a:lstStyle/>
          <a:p>
            <a:endParaRPr/>
          </a:p>
        </p:txBody>
      </p:sp>
      <p:sp>
        <p:nvSpPr>
          <p:cNvPr id="17" name="object 17"/>
          <p:cNvSpPr/>
          <p:nvPr/>
        </p:nvSpPr>
        <p:spPr>
          <a:xfrm>
            <a:off x="504444" y="4856988"/>
            <a:ext cx="208787" cy="207263"/>
          </a:xfrm>
          <a:prstGeom prst="rect">
            <a:avLst/>
          </a:prstGeom>
          <a:blipFill>
            <a:blip r:embed="rId8" cstate="print"/>
            <a:stretch>
              <a:fillRect/>
            </a:stretch>
          </a:blipFill>
        </p:spPr>
        <p:txBody>
          <a:bodyPr wrap="square" lIns="0" tIns="0" rIns="0" bIns="0" rtlCol="0"/>
          <a:lstStyle/>
          <a:p>
            <a:endParaRPr/>
          </a:p>
        </p:txBody>
      </p:sp>
      <p:sp>
        <p:nvSpPr>
          <p:cNvPr id="18" name="object 18"/>
          <p:cNvSpPr/>
          <p:nvPr/>
        </p:nvSpPr>
        <p:spPr>
          <a:xfrm>
            <a:off x="301752" y="4312920"/>
            <a:ext cx="661416" cy="685800"/>
          </a:xfrm>
          <a:prstGeom prst="rect">
            <a:avLst/>
          </a:prstGeom>
          <a:blipFill>
            <a:blip r:embed="rId10" cstate="print"/>
            <a:stretch>
              <a:fillRect/>
            </a:stretch>
          </a:blipFill>
        </p:spPr>
        <p:txBody>
          <a:bodyPr wrap="square" lIns="0" tIns="0" rIns="0" bIns="0" rtlCol="0"/>
          <a:lstStyle/>
          <a:p>
            <a:endParaRPr/>
          </a:p>
        </p:txBody>
      </p:sp>
      <p:sp>
        <p:nvSpPr>
          <p:cNvPr id="19" name="object 19"/>
          <p:cNvSpPr/>
          <p:nvPr/>
        </p:nvSpPr>
        <p:spPr>
          <a:xfrm>
            <a:off x="551687" y="4535423"/>
            <a:ext cx="137159" cy="137160"/>
          </a:xfrm>
          <a:prstGeom prst="rect">
            <a:avLst/>
          </a:prstGeom>
          <a:blipFill>
            <a:blip r:embed="rId3" cstate="print"/>
            <a:stretch>
              <a:fillRect/>
            </a:stretch>
          </a:blipFill>
        </p:spPr>
        <p:txBody>
          <a:bodyPr wrap="square" lIns="0" tIns="0" rIns="0" bIns="0" rtlCol="0"/>
          <a:lstStyle/>
          <a:p>
            <a:endParaRPr/>
          </a:p>
        </p:txBody>
      </p:sp>
      <p:sp>
        <p:nvSpPr>
          <p:cNvPr id="20" name="object 20"/>
          <p:cNvSpPr/>
          <p:nvPr/>
        </p:nvSpPr>
        <p:spPr>
          <a:xfrm>
            <a:off x="504444" y="4511040"/>
            <a:ext cx="208787" cy="207263"/>
          </a:xfrm>
          <a:prstGeom prst="rect">
            <a:avLst/>
          </a:prstGeom>
          <a:blipFill>
            <a:blip r:embed="rId6" cstate="print"/>
            <a:stretch>
              <a:fillRect/>
            </a:stretch>
          </a:blipFill>
        </p:spPr>
        <p:txBody>
          <a:bodyPr wrap="square" lIns="0" tIns="0" rIns="0" bIns="0" rtlCol="0"/>
          <a:lstStyle/>
          <a:p>
            <a:endParaRPr/>
          </a:p>
        </p:txBody>
      </p:sp>
      <p:sp>
        <p:nvSpPr>
          <p:cNvPr id="21" name="object 21"/>
          <p:cNvSpPr/>
          <p:nvPr/>
        </p:nvSpPr>
        <p:spPr>
          <a:xfrm>
            <a:off x="301752" y="5004815"/>
            <a:ext cx="661416" cy="685800"/>
          </a:xfrm>
          <a:prstGeom prst="rect">
            <a:avLst/>
          </a:prstGeom>
          <a:blipFill>
            <a:blip r:embed="rId11" cstate="print"/>
            <a:stretch>
              <a:fillRect/>
            </a:stretch>
          </a:blipFill>
        </p:spPr>
        <p:txBody>
          <a:bodyPr wrap="square" lIns="0" tIns="0" rIns="0" bIns="0" rtlCol="0"/>
          <a:lstStyle/>
          <a:p>
            <a:endParaRPr/>
          </a:p>
        </p:txBody>
      </p:sp>
      <p:sp>
        <p:nvSpPr>
          <p:cNvPr id="22" name="object 22"/>
          <p:cNvSpPr/>
          <p:nvPr/>
        </p:nvSpPr>
        <p:spPr>
          <a:xfrm>
            <a:off x="551687" y="5227320"/>
            <a:ext cx="137159" cy="138684"/>
          </a:xfrm>
          <a:prstGeom prst="rect">
            <a:avLst/>
          </a:prstGeom>
          <a:blipFill>
            <a:blip r:embed="rId3" cstate="print"/>
            <a:stretch>
              <a:fillRect/>
            </a:stretch>
          </a:blipFill>
        </p:spPr>
        <p:txBody>
          <a:bodyPr wrap="square" lIns="0" tIns="0" rIns="0" bIns="0" rtlCol="0"/>
          <a:lstStyle/>
          <a:p>
            <a:endParaRPr/>
          </a:p>
        </p:txBody>
      </p:sp>
      <p:sp>
        <p:nvSpPr>
          <p:cNvPr id="23" name="object 23"/>
          <p:cNvSpPr/>
          <p:nvPr/>
        </p:nvSpPr>
        <p:spPr>
          <a:xfrm>
            <a:off x="504444" y="5202935"/>
            <a:ext cx="208787" cy="208787"/>
          </a:xfrm>
          <a:prstGeom prst="rect">
            <a:avLst/>
          </a:prstGeom>
          <a:blipFill>
            <a:blip r:embed="rId6" cstate="print"/>
            <a:stretch>
              <a:fillRect/>
            </a:stretch>
          </a:blipFill>
        </p:spPr>
        <p:txBody>
          <a:bodyPr wrap="square" lIns="0" tIns="0" rIns="0" bIns="0" rtlCol="0"/>
          <a:lstStyle/>
          <a:p>
            <a:endParaRPr/>
          </a:p>
        </p:txBody>
      </p:sp>
      <p:sp>
        <p:nvSpPr>
          <p:cNvPr id="24" name="object 24"/>
          <p:cNvSpPr/>
          <p:nvPr/>
        </p:nvSpPr>
        <p:spPr>
          <a:xfrm>
            <a:off x="301752" y="3621023"/>
            <a:ext cx="661416" cy="685800"/>
          </a:xfrm>
          <a:prstGeom prst="rect">
            <a:avLst/>
          </a:prstGeom>
          <a:blipFill>
            <a:blip r:embed="rId12" cstate="print"/>
            <a:stretch>
              <a:fillRect/>
            </a:stretch>
          </a:blipFill>
        </p:spPr>
        <p:txBody>
          <a:bodyPr wrap="square" lIns="0" tIns="0" rIns="0" bIns="0" rtlCol="0"/>
          <a:lstStyle/>
          <a:p>
            <a:endParaRPr/>
          </a:p>
        </p:txBody>
      </p:sp>
      <p:sp>
        <p:nvSpPr>
          <p:cNvPr id="25" name="object 25"/>
          <p:cNvSpPr/>
          <p:nvPr/>
        </p:nvSpPr>
        <p:spPr>
          <a:xfrm>
            <a:off x="551687" y="3842003"/>
            <a:ext cx="137159" cy="138683"/>
          </a:xfrm>
          <a:prstGeom prst="rect">
            <a:avLst/>
          </a:prstGeom>
          <a:blipFill>
            <a:blip r:embed="rId3" cstate="print"/>
            <a:stretch>
              <a:fillRect/>
            </a:stretch>
          </a:blipFill>
        </p:spPr>
        <p:txBody>
          <a:bodyPr wrap="square" lIns="0" tIns="0" rIns="0" bIns="0" rtlCol="0"/>
          <a:lstStyle/>
          <a:p>
            <a:endParaRPr/>
          </a:p>
        </p:txBody>
      </p:sp>
      <p:sp>
        <p:nvSpPr>
          <p:cNvPr id="26" name="object 26"/>
          <p:cNvSpPr/>
          <p:nvPr/>
        </p:nvSpPr>
        <p:spPr>
          <a:xfrm>
            <a:off x="504444" y="3817620"/>
            <a:ext cx="208787" cy="208787"/>
          </a:xfrm>
          <a:prstGeom prst="rect">
            <a:avLst/>
          </a:prstGeom>
          <a:blipFill>
            <a:blip r:embed="rId6" cstate="print"/>
            <a:stretch>
              <a:fillRect/>
            </a:stretch>
          </a:blipFill>
        </p:spPr>
        <p:txBody>
          <a:bodyPr wrap="square" lIns="0" tIns="0" rIns="0" bIns="0" rtlCol="0"/>
          <a:lstStyle/>
          <a:p>
            <a:endParaRPr/>
          </a:p>
        </p:txBody>
      </p:sp>
      <p:sp>
        <p:nvSpPr>
          <p:cNvPr id="27" name="object 27"/>
          <p:cNvSpPr txBox="1"/>
          <p:nvPr/>
        </p:nvSpPr>
        <p:spPr>
          <a:xfrm>
            <a:off x="498754" y="3350132"/>
            <a:ext cx="265430" cy="2461260"/>
          </a:xfrm>
          <a:prstGeom prst="rect">
            <a:avLst/>
          </a:prstGeom>
        </p:spPr>
        <p:txBody>
          <a:bodyPr vert="horz" wrap="square" lIns="0" tIns="12700" rIns="0" bIns="0" rtlCol="0">
            <a:spAutoFit/>
          </a:bodyPr>
          <a:lstStyle/>
          <a:p>
            <a:pPr marL="12700">
              <a:lnSpc>
                <a:spcPts val="2790"/>
              </a:lnSpc>
              <a:spcBef>
                <a:spcPts val="100"/>
              </a:spcBef>
            </a:pPr>
            <a:r>
              <a:rPr sz="2400" dirty="0">
                <a:solidFill>
                  <a:srgbClr val="FFFFFF"/>
                </a:solidFill>
                <a:latin typeface="Wingdings"/>
                <a:cs typeface="Wingdings"/>
              </a:rPr>
              <a:t></a:t>
            </a:r>
            <a:endParaRPr sz="2400">
              <a:latin typeface="Wingdings"/>
              <a:cs typeface="Wingdings"/>
            </a:endParaRPr>
          </a:p>
          <a:p>
            <a:pPr marL="12700">
              <a:lnSpc>
                <a:spcPts val="2700"/>
              </a:lnSpc>
            </a:pPr>
            <a:r>
              <a:rPr sz="2400" dirty="0">
                <a:solidFill>
                  <a:srgbClr val="FFFFFF"/>
                </a:solidFill>
                <a:latin typeface="Wingdings"/>
                <a:cs typeface="Wingdings"/>
              </a:rPr>
              <a:t></a:t>
            </a:r>
            <a:endParaRPr sz="2400">
              <a:latin typeface="Wingdings"/>
              <a:cs typeface="Wingdings"/>
            </a:endParaRPr>
          </a:p>
          <a:p>
            <a:pPr marL="12700">
              <a:lnSpc>
                <a:spcPts val="2700"/>
              </a:lnSpc>
            </a:pPr>
            <a:r>
              <a:rPr sz="2400" dirty="0">
                <a:solidFill>
                  <a:srgbClr val="FFFFFF"/>
                </a:solidFill>
                <a:latin typeface="Wingdings"/>
                <a:cs typeface="Wingdings"/>
              </a:rPr>
              <a:t></a:t>
            </a:r>
            <a:endParaRPr sz="2400">
              <a:latin typeface="Wingdings"/>
              <a:cs typeface="Wingdings"/>
            </a:endParaRPr>
          </a:p>
          <a:p>
            <a:pPr marL="12700">
              <a:lnSpc>
                <a:spcPts val="2700"/>
              </a:lnSpc>
            </a:pPr>
            <a:r>
              <a:rPr sz="2400" dirty="0">
                <a:solidFill>
                  <a:srgbClr val="FFFFFF"/>
                </a:solidFill>
                <a:latin typeface="Wingdings"/>
                <a:cs typeface="Wingdings"/>
              </a:rPr>
              <a:t></a:t>
            </a:r>
            <a:endParaRPr sz="2400">
              <a:latin typeface="Wingdings"/>
              <a:cs typeface="Wingdings"/>
            </a:endParaRPr>
          </a:p>
          <a:p>
            <a:pPr marL="12700">
              <a:lnSpc>
                <a:spcPts val="2700"/>
              </a:lnSpc>
            </a:pPr>
            <a:r>
              <a:rPr sz="2400" dirty="0">
                <a:solidFill>
                  <a:srgbClr val="FFFFFF"/>
                </a:solidFill>
                <a:latin typeface="Wingdings"/>
                <a:cs typeface="Wingdings"/>
              </a:rPr>
              <a:t></a:t>
            </a:r>
            <a:endParaRPr sz="2400">
              <a:latin typeface="Wingdings"/>
              <a:cs typeface="Wingdings"/>
            </a:endParaRPr>
          </a:p>
          <a:p>
            <a:pPr marL="12700">
              <a:lnSpc>
                <a:spcPts val="2750"/>
              </a:lnSpc>
            </a:pPr>
            <a:r>
              <a:rPr sz="2400" dirty="0">
                <a:solidFill>
                  <a:srgbClr val="FFFFFF"/>
                </a:solidFill>
                <a:latin typeface="Wingdings"/>
                <a:cs typeface="Wingdings"/>
              </a:rPr>
              <a:t></a:t>
            </a:r>
            <a:endParaRPr sz="2400">
              <a:latin typeface="Wingdings"/>
              <a:cs typeface="Wingdings"/>
            </a:endParaRPr>
          </a:p>
          <a:p>
            <a:pPr marL="12700">
              <a:lnSpc>
                <a:spcPts val="2840"/>
              </a:lnSpc>
            </a:pPr>
            <a:r>
              <a:rPr sz="2400" dirty="0">
                <a:solidFill>
                  <a:srgbClr val="FFFFFF"/>
                </a:solidFill>
                <a:latin typeface="Wingdings"/>
                <a:cs typeface="Wingdings"/>
              </a:rPr>
              <a:t></a:t>
            </a:r>
            <a:endParaRPr sz="2400">
              <a:latin typeface="Wingdings"/>
              <a:cs typeface="Wingdings"/>
            </a:endParaRPr>
          </a:p>
        </p:txBody>
      </p:sp>
      <p:sp>
        <p:nvSpPr>
          <p:cNvPr id="28" name="object 28"/>
          <p:cNvSpPr/>
          <p:nvPr/>
        </p:nvSpPr>
        <p:spPr>
          <a:xfrm>
            <a:off x="11263883" y="5024628"/>
            <a:ext cx="26034" cy="33020"/>
          </a:xfrm>
          <a:custGeom>
            <a:avLst/>
            <a:gdLst/>
            <a:ahLst/>
            <a:cxnLst/>
            <a:rect l="l" t="t" r="r" b="b"/>
            <a:pathLst>
              <a:path w="26034" h="33020">
                <a:moveTo>
                  <a:pt x="0" y="0"/>
                </a:moveTo>
                <a:lnTo>
                  <a:pt x="0" y="15113"/>
                </a:lnTo>
                <a:lnTo>
                  <a:pt x="8509" y="30226"/>
                </a:lnTo>
                <a:lnTo>
                  <a:pt x="25526" y="32766"/>
                </a:lnTo>
                <a:lnTo>
                  <a:pt x="25526" y="17653"/>
                </a:lnTo>
                <a:lnTo>
                  <a:pt x="17018" y="12573"/>
                </a:lnTo>
                <a:lnTo>
                  <a:pt x="0" y="0"/>
                </a:lnTo>
                <a:close/>
              </a:path>
            </a:pathLst>
          </a:custGeom>
          <a:solidFill>
            <a:srgbClr val="D4DBDB"/>
          </a:solidFill>
        </p:spPr>
        <p:txBody>
          <a:bodyPr wrap="square" lIns="0" tIns="0" rIns="0" bIns="0" rtlCol="0"/>
          <a:lstStyle/>
          <a:p>
            <a:endParaRPr/>
          </a:p>
        </p:txBody>
      </p:sp>
      <p:sp>
        <p:nvSpPr>
          <p:cNvPr id="29" name="object 29"/>
          <p:cNvSpPr/>
          <p:nvPr/>
        </p:nvSpPr>
        <p:spPr>
          <a:xfrm>
            <a:off x="11306429" y="5054853"/>
            <a:ext cx="28575" cy="17780"/>
          </a:xfrm>
          <a:custGeom>
            <a:avLst/>
            <a:gdLst/>
            <a:ahLst/>
            <a:cxnLst/>
            <a:rect l="l" t="t" r="r" b="b"/>
            <a:pathLst>
              <a:path w="28575" h="17779">
                <a:moveTo>
                  <a:pt x="0" y="0"/>
                </a:moveTo>
                <a:lnTo>
                  <a:pt x="14097" y="10160"/>
                </a:lnTo>
                <a:lnTo>
                  <a:pt x="28321" y="17653"/>
                </a:lnTo>
                <a:lnTo>
                  <a:pt x="14097" y="2540"/>
                </a:lnTo>
                <a:lnTo>
                  <a:pt x="0" y="0"/>
                </a:lnTo>
                <a:close/>
              </a:path>
            </a:pathLst>
          </a:custGeom>
          <a:solidFill>
            <a:srgbClr val="D4DBDB"/>
          </a:solidFill>
        </p:spPr>
        <p:txBody>
          <a:bodyPr wrap="square" lIns="0" tIns="0" rIns="0" bIns="0" rtlCol="0"/>
          <a:lstStyle/>
          <a:p>
            <a:endParaRPr/>
          </a:p>
        </p:txBody>
      </p:sp>
      <p:sp>
        <p:nvSpPr>
          <p:cNvPr id="30" name="object 30"/>
          <p:cNvSpPr/>
          <p:nvPr/>
        </p:nvSpPr>
        <p:spPr>
          <a:xfrm>
            <a:off x="11357356" y="5075046"/>
            <a:ext cx="34290" cy="25400"/>
          </a:xfrm>
          <a:custGeom>
            <a:avLst/>
            <a:gdLst/>
            <a:ahLst/>
            <a:cxnLst/>
            <a:rect l="l" t="t" r="r" b="b"/>
            <a:pathLst>
              <a:path w="34290" h="25400">
                <a:moveTo>
                  <a:pt x="0" y="0"/>
                </a:moveTo>
                <a:lnTo>
                  <a:pt x="5715" y="5079"/>
                </a:lnTo>
                <a:lnTo>
                  <a:pt x="34036" y="25272"/>
                </a:lnTo>
                <a:lnTo>
                  <a:pt x="25526" y="10159"/>
                </a:lnTo>
                <a:lnTo>
                  <a:pt x="8509" y="2539"/>
                </a:lnTo>
                <a:lnTo>
                  <a:pt x="0" y="0"/>
                </a:lnTo>
                <a:close/>
              </a:path>
            </a:pathLst>
          </a:custGeom>
          <a:solidFill>
            <a:srgbClr val="D4DBDB"/>
          </a:solidFill>
        </p:spPr>
        <p:txBody>
          <a:bodyPr wrap="square" lIns="0" tIns="0" rIns="0" bIns="0" rtlCol="0"/>
          <a:lstStyle/>
          <a:p>
            <a:endParaRPr/>
          </a:p>
        </p:txBody>
      </p:sp>
      <p:sp>
        <p:nvSpPr>
          <p:cNvPr id="31" name="object 31"/>
          <p:cNvSpPr/>
          <p:nvPr/>
        </p:nvSpPr>
        <p:spPr>
          <a:xfrm>
            <a:off x="11388597" y="5117972"/>
            <a:ext cx="26034" cy="17780"/>
          </a:xfrm>
          <a:custGeom>
            <a:avLst/>
            <a:gdLst/>
            <a:ahLst/>
            <a:cxnLst/>
            <a:rect l="l" t="t" r="r" b="b"/>
            <a:pathLst>
              <a:path w="26034" h="17779">
                <a:moveTo>
                  <a:pt x="0" y="0"/>
                </a:moveTo>
                <a:lnTo>
                  <a:pt x="11302" y="15112"/>
                </a:lnTo>
                <a:lnTo>
                  <a:pt x="25526" y="17652"/>
                </a:lnTo>
                <a:lnTo>
                  <a:pt x="14224" y="2539"/>
                </a:lnTo>
                <a:lnTo>
                  <a:pt x="0" y="0"/>
                </a:lnTo>
                <a:close/>
              </a:path>
            </a:pathLst>
          </a:custGeom>
          <a:solidFill>
            <a:srgbClr val="D4DBDB"/>
          </a:solidFill>
        </p:spPr>
        <p:txBody>
          <a:bodyPr wrap="square" lIns="0" tIns="0" rIns="0" bIns="0" rtlCol="0"/>
          <a:lstStyle/>
          <a:p>
            <a:endParaRPr/>
          </a:p>
        </p:txBody>
      </p:sp>
      <p:sp>
        <p:nvSpPr>
          <p:cNvPr id="32" name="object 32"/>
          <p:cNvSpPr/>
          <p:nvPr/>
        </p:nvSpPr>
        <p:spPr>
          <a:xfrm>
            <a:off x="11414125" y="5100320"/>
            <a:ext cx="20320" cy="22860"/>
          </a:xfrm>
          <a:custGeom>
            <a:avLst/>
            <a:gdLst/>
            <a:ahLst/>
            <a:cxnLst/>
            <a:rect l="l" t="t" r="r" b="b"/>
            <a:pathLst>
              <a:path w="20320" h="22860">
                <a:moveTo>
                  <a:pt x="0" y="0"/>
                </a:moveTo>
                <a:lnTo>
                  <a:pt x="2794" y="15112"/>
                </a:lnTo>
                <a:lnTo>
                  <a:pt x="19811" y="22605"/>
                </a:lnTo>
                <a:lnTo>
                  <a:pt x="5588" y="5079"/>
                </a:lnTo>
                <a:lnTo>
                  <a:pt x="0" y="0"/>
                </a:lnTo>
                <a:close/>
              </a:path>
            </a:pathLst>
          </a:custGeom>
          <a:solidFill>
            <a:srgbClr val="D4DBDB"/>
          </a:solidFill>
        </p:spPr>
        <p:txBody>
          <a:bodyPr wrap="square" lIns="0" tIns="0" rIns="0" bIns="0" rtlCol="0"/>
          <a:lstStyle/>
          <a:p>
            <a:endParaRPr/>
          </a:p>
        </p:txBody>
      </p:sp>
      <p:sp>
        <p:nvSpPr>
          <p:cNvPr id="33" name="object 33"/>
          <p:cNvSpPr/>
          <p:nvPr/>
        </p:nvSpPr>
        <p:spPr>
          <a:xfrm>
            <a:off x="11472671" y="5413247"/>
            <a:ext cx="60960" cy="60960"/>
          </a:xfrm>
          <a:custGeom>
            <a:avLst/>
            <a:gdLst/>
            <a:ahLst/>
            <a:cxnLst/>
            <a:rect l="l" t="t" r="r" b="b"/>
            <a:pathLst>
              <a:path w="60959" h="60960">
                <a:moveTo>
                  <a:pt x="5714" y="0"/>
                </a:moveTo>
                <a:lnTo>
                  <a:pt x="0" y="7619"/>
                </a:lnTo>
                <a:lnTo>
                  <a:pt x="11556" y="22732"/>
                </a:lnTo>
                <a:lnTo>
                  <a:pt x="43306" y="50418"/>
                </a:lnTo>
                <a:lnTo>
                  <a:pt x="60578" y="60451"/>
                </a:lnTo>
                <a:lnTo>
                  <a:pt x="46227" y="37845"/>
                </a:lnTo>
                <a:lnTo>
                  <a:pt x="23113" y="15112"/>
                </a:lnTo>
                <a:lnTo>
                  <a:pt x="5714" y="0"/>
                </a:lnTo>
                <a:close/>
              </a:path>
            </a:pathLst>
          </a:custGeom>
          <a:solidFill>
            <a:srgbClr val="D4DBDB"/>
          </a:solidFill>
        </p:spPr>
        <p:txBody>
          <a:bodyPr wrap="square" lIns="0" tIns="0" rIns="0" bIns="0" rtlCol="0"/>
          <a:lstStyle/>
          <a:p>
            <a:endParaRPr/>
          </a:p>
        </p:txBody>
      </p:sp>
      <p:sp>
        <p:nvSpPr>
          <p:cNvPr id="34" name="object 34"/>
          <p:cNvSpPr/>
          <p:nvPr/>
        </p:nvSpPr>
        <p:spPr>
          <a:xfrm>
            <a:off x="11550395" y="5266944"/>
            <a:ext cx="20320" cy="15240"/>
          </a:xfrm>
          <a:custGeom>
            <a:avLst/>
            <a:gdLst/>
            <a:ahLst/>
            <a:cxnLst/>
            <a:rect l="l" t="t" r="r" b="b"/>
            <a:pathLst>
              <a:path w="20320" h="15239">
                <a:moveTo>
                  <a:pt x="14097" y="0"/>
                </a:moveTo>
                <a:lnTo>
                  <a:pt x="0" y="2539"/>
                </a:lnTo>
                <a:lnTo>
                  <a:pt x="2794" y="12572"/>
                </a:lnTo>
                <a:lnTo>
                  <a:pt x="19811" y="15112"/>
                </a:lnTo>
                <a:lnTo>
                  <a:pt x="14097" y="0"/>
                </a:lnTo>
                <a:close/>
              </a:path>
            </a:pathLst>
          </a:custGeom>
          <a:solidFill>
            <a:srgbClr val="D4DBDB"/>
          </a:solidFill>
        </p:spPr>
        <p:txBody>
          <a:bodyPr wrap="square" lIns="0" tIns="0" rIns="0" bIns="0" rtlCol="0"/>
          <a:lstStyle/>
          <a:p>
            <a:endParaRPr/>
          </a:p>
        </p:txBody>
      </p:sp>
      <p:sp>
        <p:nvSpPr>
          <p:cNvPr id="35" name="object 35"/>
          <p:cNvSpPr/>
          <p:nvPr/>
        </p:nvSpPr>
        <p:spPr>
          <a:xfrm>
            <a:off x="11300459" y="6105664"/>
            <a:ext cx="263525" cy="224154"/>
          </a:xfrm>
          <a:custGeom>
            <a:avLst/>
            <a:gdLst/>
            <a:ahLst/>
            <a:cxnLst/>
            <a:rect l="l" t="t" r="r" b="b"/>
            <a:pathLst>
              <a:path w="263525" h="224154">
                <a:moveTo>
                  <a:pt x="84836" y="115823"/>
                </a:moveTo>
                <a:lnTo>
                  <a:pt x="70739" y="120865"/>
                </a:lnTo>
                <a:lnTo>
                  <a:pt x="56642" y="128409"/>
                </a:lnTo>
                <a:lnTo>
                  <a:pt x="42418" y="138480"/>
                </a:lnTo>
                <a:lnTo>
                  <a:pt x="31115" y="153581"/>
                </a:lnTo>
                <a:lnTo>
                  <a:pt x="17018" y="163664"/>
                </a:lnTo>
                <a:lnTo>
                  <a:pt x="14097" y="178765"/>
                </a:lnTo>
                <a:lnTo>
                  <a:pt x="0" y="188836"/>
                </a:lnTo>
                <a:lnTo>
                  <a:pt x="14097" y="201421"/>
                </a:lnTo>
                <a:lnTo>
                  <a:pt x="31115" y="208978"/>
                </a:lnTo>
                <a:lnTo>
                  <a:pt x="36830" y="224078"/>
                </a:lnTo>
                <a:lnTo>
                  <a:pt x="50926" y="224078"/>
                </a:lnTo>
                <a:lnTo>
                  <a:pt x="99060" y="196405"/>
                </a:lnTo>
                <a:lnTo>
                  <a:pt x="132969" y="161137"/>
                </a:lnTo>
                <a:lnTo>
                  <a:pt x="141478" y="143522"/>
                </a:lnTo>
                <a:lnTo>
                  <a:pt x="152781" y="125895"/>
                </a:lnTo>
                <a:lnTo>
                  <a:pt x="167005" y="125895"/>
                </a:lnTo>
                <a:lnTo>
                  <a:pt x="177546" y="118338"/>
                </a:lnTo>
                <a:lnTo>
                  <a:pt x="99060" y="118338"/>
                </a:lnTo>
                <a:lnTo>
                  <a:pt x="84836" y="115823"/>
                </a:lnTo>
                <a:close/>
              </a:path>
              <a:path w="263525" h="224154">
                <a:moveTo>
                  <a:pt x="220725" y="0"/>
                </a:moveTo>
                <a:lnTo>
                  <a:pt x="209423" y="20142"/>
                </a:lnTo>
                <a:lnTo>
                  <a:pt x="195325" y="32740"/>
                </a:lnTo>
                <a:lnTo>
                  <a:pt x="181101" y="40284"/>
                </a:lnTo>
                <a:lnTo>
                  <a:pt x="158496" y="75539"/>
                </a:lnTo>
                <a:lnTo>
                  <a:pt x="141478" y="83083"/>
                </a:lnTo>
                <a:lnTo>
                  <a:pt x="121666" y="93167"/>
                </a:lnTo>
                <a:lnTo>
                  <a:pt x="107569" y="100723"/>
                </a:lnTo>
                <a:lnTo>
                  <a:pt x="99060" y="118338"/>
                </a:lnTo>
                <a:lnTo>
                  <a:pt x="177546" y="118338"/>
                </a:lnTo>
                <a:lnTo>
                  <a:pt x="181101" y="115823"/>
                </a:lnTo>
                <a:lnTo>
                  <a:pt x="195325" y="115823"/>
                </a:lnTo>
                <a:lnTo>
                  <a:pt x="195325" y="95681"/>
                </a:lnTo>
                <a:lnTo>
                  <a:pt x="215138" y="88125"/>
                </a:lnTo>
                <a:lnTo>
                  <a:pt x="226441" y="70497"/>
                </a:lnTo>
                <a:lnTo>
                  <a:pt x="240538" y="60426"/>
                </a:lnTo>
                <a:lnTo>
                  <a:pt x="254762" y="47840"/>
                </a:lnTo>
                <a:lnTo>
                  <a:pt x="254762" y="30225"/>
                </a:lnTo>
                <a:lnTo>
                  <a:pt x="260350" y="20142"/>
                </a:lnTo>
                <a:lnTo>
                  <a:pt x="234950" y="20142"/>
                </a:lnTo>
                <a:lnTo>
                  <a:pt x="237744" y="5041"/>
                </a:lnTo>
                <a:lnTo>
                  <a:pt x="220725" y="0"/>
                </a:lnTo>
                <a:close/>
              </a:path>
              <a:path w="263525" h="224154">
                <a:moveTo>
                  <a:pt x="263144" y="15100"/>
                </a:moveTo>
                <a:lnTo>
                  <a:pt x="234950" y="20142"/>
                </a:lnTo>
                <a:lnTo>
                  <a:pt x="260350" y="20142"/>
                </a:lnTo>
                <a:lnTo>
                  <a:pt x="263144" y="15100"/>
                </a:lnTo>
                <a:close/>
              </a:path>
            </a:pathLst>
          </a:custGeom>
          <a:solidFill>
            <a:srgbClr val="D4DBDB"/>
          </a:solidFill>
        </p:spPr>
        <p:txBody>
          <a:bodyPr wrap="square" lIns="0" tIns="0" rIns="0" bIns="0" rtlCol="0"/>
          <a:lstStyle/>
          <a:p>
            <a:endParaRPr/>
          </a:p>
        </p:txBody>
      </p:sp>
      <p:sp>
        <p:nvSpPr>
          <p:cNvPr id="36" name="object 36"/>
          <p:cNvSpPr/>
          <p:nvPr/>
        </p:nvSpPr>
        <p:spPr>
          <a:xfrm>
            <a:off x="11572113" y="5876544"/>
            <a:ext cx="147320" cy="264795"/>
          </a:xfrm>
          <a:custGeom>
            <a:avLst/>
            <a:gdLst/>
            <a:ahLst/>
            <a:cxnLst/>
            <a:rect l="l" t="t" r="r" b="b"/>
            <a:pathLst>
              <a:path w="147320" h="264795">
                <a:moveTo>
                  <a:pt x="36829" y="0"/>
                </a:moveTo>
                <a:lnTo>
                  <a:pt x="36829" y="35242"/>
                </a:lnTo>
                <a:lnTo>
                  <a:pt x="42544" y="50368"/>
                </a:lnTo>
                <a:lnTo>
                  <a:pt x="42544" y="67983"/>
                </a:lnTo>
                <a:lnTo>
                  <a:pt x="45338" y="85610"/>
                </a:lnTo>
                <a:lnTo>
                  <a:pt x="56641" y="100723"/>
                </a:lnTo>
                <a:lnTo>
                  <a:pt x="48132" y="118338"/>
                </a:lnTo>
                <a:lnTo>
                  <a:pt x="42544" y="133451"/>
                </a:lnTo>
                <a:lnTo>
                  <a:pt x="34035" y="158622"/>
                </a:lnTo>
                <a:lnTo>
                  <a:pt x="17017" y="166179"/>
                </a:lnTo>
                <a:lnTo>
                  <a:pt x="2920" y="173723"/>
                </a:lnTo>
                <a:lnTo>
                  <a:pt x="5714" y="188848"/>
                </a:lnTo>
                <a:lnTo>
                  <a:pt x="25526" y="201421"/>
                </a:lnTo>
                <a:lnTo>
                  <a:pt x="28320" y="216547"/>
                </a:lnTo>
                <a:lnTo>
                  <a:pt x="14223" y="236677"/>
                </a:lnTo>
                <a:lnTo>
                  <a:pt x="0" y="249262"/>
                </a:lnTo>
                <a:lnTo>
                  <a:pt x="11302" y="264363"/>
                </a:lnTo>
                <a:lnTo>
                  <a:pt x="25526" y="259346"/>
                </a:lnTo>
                <a:lnTo>
                  <a:pt x="42544" y="246748"/>
                </a:lnTo>
                <a:lnTo>
                  <a:pt x="59435" y="229120"/>
                </a:lnTo>
                <a:lnTo>
                  <a:pt x="76453" y="216547"/>
                </a:lnTo>
                <a:lnTo>
                  <a:pt x="84962" y="201421"/>
                </a:lnTo>
                <a:lnTo>
                  <a:pt x="93471" y="178765"/>
                </a:lnTo>
                <a:lnTo>
                  <a:pt x="107568" y="178765"/>
                </a:lnTo>
                <a:lnTo>
                  <a:pt x="116077" y="163664"/>
                </a:lnTo>
                <a:lnTo>
                  <a:pt x="130175" y="158622"/>
                </a:lnTo>
                <a:lnTo>
                  <a:pt x="135889" y="141008"/>
                </a:lnTo>
                <a:lnTo>
                  <a:pt x="142620" y="133451"/>
                </a:lnTo>
                <a:lnTo>
                  <a:pt x="104775" y="133451"/>
                </a:lnTo>
                <a:lnTo>
                  <a:pt x="90550" y="123380"/>
                </a:lnTo>
                <a:lnTo>
                  <a:pt x="90550" y="108267"/>
                </a:lnTo>
                <a:lnTo>
                  <a:pt x="88137" y="100723"/>
                </a:lnTo>
                <a:lnTo>
                  <a:pt x="70738" y="100723"/>
                </a:lnTo>
                <a:lnTo>
                  <a:pt x="56641" y="93167"/>
                </a:lnTo>
                <a:lnTo>
                  <a:pt x="62229" y="78066"/>
                </a:lnTo>
                <a:lnTo>
                  <a:pt x="65150" y="60426"/>
                </a:lnTo>
                <a:lnTo>
                  <a:pt x="67944" y="45326"/>
                </a:lnTo>
                <a:lnTo>
                  <a:pt x="67944" y="27698"/>
                </a:lnTo>
                <a:lnTo>
                  <a:pt x="53847" y="22669"/>
                </a:lnTo>
                <a:lnTo>
                  <a:pt x="50926" y="7556"/>
                </a:lnTo>
                <a:lnTo>
                  <a:pt x="36829" y="0"/>
                </a:lnTo>
                <a:close/>
              </a:path>
              <a:path w="147320" h="264795">
                <a:moveTo>
                  <a:pt x="133095" y="120865"/>
                </a:moveTo>
                <a:lnTo>
                  <a:pt x="118871" y="133451"/>
                </a:lnTo>
                <a:lnTo>
                  <a:pt x="142620" y="133451"/>
                </a:lnTo>
                <a:lnTo>
                  <a:pt x="147192" y="128409"/>
                </a:lnTo>
                <a:lnTo>
                  <a:pt x="133095" y="120865"/>
                </a:lnTo>
                <a:close/>
              </a:path>
              <a:path w="147320" h="264795">
                <a:moveTo>
                  <a:pt x="84962" y="90639"/>
                </a:moveTo>
                <a:lnTo>
                  <a:pt x="70738" y="100723"/>
                </a:lnTo>
                <a:lnTo>
                  <a:pt x="88137" y="100723"/>
                </a:lnTo>
                <a:lnTo>
                  <a:pt x="84962" y="90639"/>
                </a:lnTo>
                <a:close/>
              </a:path>
            </a:pathLst>
          </a:custGeom>
          <a:solidFill>
            <a:srgbClr val="D4DBDB"/>
          </a:solidFill>
        </p:spPr>
        <p:txBody>
          <a:bodyPr wrap="square" lIns="0" tIns="0" rIns="0" bIns="0" rtlCol="0"/>
          <a:lstStyle/>
          <a:p>
            <a:endParaRPr/>
          </a:p>
        </p:txBody>
      </p:sp>
      <p:sp>
        <p:nvSpPr>
          <p:cNvPr id="37" name="object 37"/>
          <p:cNvSpPr/>
          <p:nvPr/>
        </p:nvSpPr>
        <p:spPr>
          <a:xfrm>
            <a:off x="3349752" y="1943100"/>
            <a:ext cx="7869935" cy="4457700"/>
          </a:xfrm>
          <a:prstGeom prst="rect">
            <a:avLst/>
          </a:prstGeom>
          <a:blipFill>
            <a:blip r:embed="rId13" cstate="print"/>
            <a:stretch>
              <a:fillRect/>
            </a:stretch>
          </a:blipFill>
        </p:spPr>
        <p:txBody>
          <a:bodyPr wrap="square" lIns="0" tIns="0" rIns="0" bIns="0" rtlCol="0"/>
          <a:lstStyle/>
          <a:p>
            <a:endParaRPr/>
          </a:p>
        </p:txBody>
      </p:sp>
      <p:sp>
        <p:nvSpPr>
          <p:cNvPr id="38" name="object 38"/>
          <p:cNvSpPr/>
          <p:nvPr/>
        </p:nvSpPr>
        <p:spPr>
          <a:xfrm>
            <a:off x="8769095" y="3552444"/>
            <a:ext cx="373379" cy="99059"/>
          </a:xfrm>
          <a:prstGeom prst="rect">
            <a:avLst/>
          </a:prstGeom>
          <a:blipFill>
            <a:blip r:embed="rId14" cstate="print"/>
            <a:stretch>
              <a:fillRect/>
            </a:stretch>
          </a:blipFill>
        </p:spPr>
        <p:txBody>
          <a:bodyPr wrap="square" lIns="0" tIns="0" rIns="0" bIns="0" rtlCol="0"/>
          <a:lstStyle/>
          <a:p>
            <a:endParaRPr/>
          </a:p>
        </p:txBody>
      </p:sp>
      <p:sp>
        <p:nvSpPr>
          <p:cNvPr id="39" name="object 39"/>
          <p:cNvSpPr/>
          <p:nvPr/>
        </p:nvSpPr>
        <p:spPr>
          <a:xfrm>
            <a:off x="8865107" y="3299459"/>
            <a:ext cx="174625" cy="296545"/>
          </a:xfrm>
          <a:custGeom>
            <a:avLst/>
            <a:gdLst/>
            <a:ahLst/>
            <a:cxnLst/>
            <a:rect l="l" t="t" r="r" b="b"/>
            <a:pathLst>
              <a:path w="174625" h="296545">
                <a:moveTo>
                  <a:pt x="92964" y="0"/>
                </a:moveTo>
                <a:lnTo>
                  <a:pt x="56896" y="7365"/>
                </a:lnTo>
                <a:lnTo>
                  <a:pt x="27305" y="27177"/>
                </a:lnTo>
                <a:lnTo>
                  <a:pt x="7366" y="56641"/>
                </a:lnTo>
                <a:lnTo>
                  <a:pt x="0" y="92710"/>
                </a:lnTo>
                <a:lnTo>
                  <a:pt x="14477" y="161670"/>
                </a:lnTo>
                <a:lnTo>
                  <a:pt x="46482" y="227584"/>
                </a:lnTo>
                <a:lnTo>
                  <a:pt x="78359" y="277113"/>
                </a:lnTo>
                <a:lnTo>
                  <a:pt x="92964" y="296544"/>
                </a:lnTo>
                <a:lnTo>
                  <a:pt x="107442" y="277113"/>
                </a:lnTo>
                <a:lnTo>
                  <a:pt x="139319" y="227584"/>
                </a:lnTo>
                <a:lnTo>
                  <a:pt x="171323" y="161670"/>
                </a:lnTo>
                <a:lnTo>
                  <a:pt x="174498" y="146430"/>
                </a:lnTo>
                <a:lnTo>
                  <a:pt x="92964" y="146430"/>
                </a:lnTo>
                <a:lnTo>
                  <a:pt x="72517" y="142366"/>
                </a:lnTo>
                <a:lnTo>
                  <a:pt x="55625" y="131190"/>
                </a:lnTo>
                <a:lnTo>
                  <a:pt x="44196" y="114426"/>
                </a:lnTo>
                <a:lnTo>
                  <a:pt x="40005" y="93599"/>
                </a:lnTo>
                <a:lnTo>
                  <a:pt x="44196" y="73278"/>
                </a:lnTo>
                <a:lnTo>
                  <a:pt x="55625" y="56387"/>
                </a:lnTo>
                <a:lnTo>
                  <a:pt x="72517" y="44957"/>
                </a:lnTo>
                <a:lnTo>
                  <a:pt x="92964" y="40766"/>
                </a:lnTo>
                <a:lnTo>
                  <a:pt x="168021" y="40766"/>
                </a:lnTo>
                <a:lnTo>
                  <a:pt x="158876" y="27177"/>
                </a:lnTo>
                <a:lnTo>
                  <a:pt x="129413" y="7365"/>
                </a:lnTo>
                <a:lnTo>
                  <a:pt x="92964" y="0"/>
                </a:lnTo>
                <a:close/>
              </a:path>
            </a:pathLst>
          </a:custGeom>
          <a:solidFill>
            <a:srgbClr val="00536D"/>
          </a:solidFill>
        </p:spPr>
        <p:txBody>
          <a:bodyPr wrap="square" lIns="0" tIns="0" rIns="0" bIns="0" rtlCol="0"/>
          <a:lstStyle/>
          <a:p>
            <a:endParaRPr/>
          </a:p>
        </p:txBody>
      </p:sp>
      <p:sp>
        <p:nvSpPr>
          <p:cNvPr id="40" name="object 40"/>
          <p:cNvSpPr/>
          <p:nvPr/>
        </p:nvSpPr>
        <p:spPr>
          <a:xfrm>
            <a:off x="8958071" y="3340227"/>
            <a:ext cx="92836" cy="105663"/>
          </a:xfrm>
          <a:prstGeom prst="rect">
            <a:avLst/>
          </a:prstGeom>
          <a:blipFill>
            <a:blip r:embed="rId15" cstate="print"/>
            <a:stretch>
              <a:fillRect/>
            </a:stretch>
          </a:blipFill>
        </p:spPr>
        <p:txBody>
          <a:bodyPr wrap="square" lIns="0" tIns="0" rIns="0" bIns="0" rtlCol="0"/>
          <a:lstStyle/>
          <a:p>
            <a:endParaRPr/>
          </a:p>
        </p:txBody>
      </p:sp>
      <p:sp>
        <p:nvSpPr>
          <p:cNvPr id="41" name="object 41"/>
          <p:cNvSpPr/>
          <p:nvPr/>
        </p:nvSpPr>
        <p:spPr>
          <a:xfrm>
            <a:off x="9633204" y="3619500"/>
            <a:ext cx="210311" cy="56387"/>
          </a:xfrm>
          <a:prstGeom prst="rect">
            <a:avLst/>
          </a:prstGeom>
          <a:blipFill>
            <a:blip r:embed="rId14" cstate="print"/>
            <a:stretch>
              <a:fillRect/>
            </a:stretch>
          </a:blipFill>
        </p:spPr>
        <p:txBody>
          <a:bodyPr wrap="square" lIns="0" tIns="0" rIns="0" bIns="0" rtlCol="0"/>
          <a:lstStyle/>
          <a:p>
            <a:endParaRPr/>
          </a:p>
        </p:txBody>
      </p:sp>
      <p:sp>
        <p:nvSpPr>
          <p:cNvPr id="42" name="object 42"/>
          <p:cNvSpPr/>
          <p:nvPr/>
        </p:nvSpPr>
        <p:spPr>
          <a:xfrm>
            <a:off x="9686543" y="3477767"/>
            <a:ext cx="105155" cy="167640"/>
          </a:xfrm>
          <a:prstGeom prst="rect">
            <a:avLst/>
          </a:prstGeom>
          <a:blipFill>
            <a:blip r:embed="rId16" cstate="print"/>
            <a:stretch>
              <a:fillRect/>
            </a:stretch>
          </a:blipFill>
        </p:spPr>
        <p:txBody>
          <a:bodyPr wrap="square" lIns="0" tIns="0" rIns="0" bIns="0" rtlCol="0"/>
          <a:lstStyle/>
          <a:p>
            <a:endParaRPr/>
          </a:p>
        </p:txBody>
      </p:sp>
      <p:sp>
        <p:nvSpPr>
          <p:cNvPr id="43" name="object 43"/>
          <p:cNvSpPr/>
          <p:nvPr/>
        </p:nvSpPr>
        <p:spPr>
          <a:xfrm>
            <a:off x="8717280" y="3884676"/>
            <a:ext cx="211835" cy="54863"/>
          </a:xfrm>
          <a:prstGeom prst="rect">
            <a:avLst/>
          </a:prstGeom>
          <a:blipFill>
            <a:blip r:embed="rId14" cstate="print"/>
            <a:stretch>
              <a:fillRect/>
            </a:stretch>
          </a:blipFill>
        </p:spPr>
        <p:txBody>
          <a:bodyPr wrap="square" lIns="0" tIns="0" rIns="0" bIns="0" rtlCol="0"/>
          <a:lstStyle/>
          <a:p>
            <a:endParaRPr/>
          </a:p>
        </p:txBody>
      </p:sp>
      <p:sp>
        <p:nvSpPr>
          <p:cNvPr id="44" name="object 44"/>
          <p:cNvSpPr/>
          <p:nvPr/>
        </p:nvSpPr>
        <p:spPr>
          <a:xfrm>
            <a:off x="8772143" y="3741420"/>
            <a:ext cx="105155" cy="167639"/>
          </a:xfrm>
          <a:prstGeom prst="rect">
            <a:avLst/>
          </a:prstGeom>
          <a:blipFill>
            <a:blip r:embed="rId16" cstate="print"/>
            <a:stretch>
              <a:fillRect/>
            </a:stretch>
          </a:blipFill>
        </p:spPr>
        <p:txBody>
          <a:bodyPr wrap="square" lIns="0" tIns="0" rIns="0" bIns="0" rtlCol="0"/>
          <a:lstStyle/>
          <a:p>
            <a:endParaRPr/>
          </a:p>
        </p:txBody>
      </p:sp>
      <p:sp>
        <p:nvSpPr>
          <p:cNvPr id="45" name="object 45"/>
          <p:cNvSpPr/>
          <p:nvPr/>
        </p:nvSpPr>
        <p:spPr>
          <a:xfrm>
            <a:off x="9282683" y="3895344"/>
            <a:ext cx="210311" cy="56387"/>
          </a:xfrm>
          <a:prstGeom prst="rect">
            <a:avLst/>
          </a:prstGeom>
          <a:blipFill>
            <a:blip r:embed="rId14" cstate="print"/>
            <a:stretch>
              <a:fillRect/>
            </a:stretch>
          </a:blipFill>
        </p:spPr>
        <p:txBody>
          <a:bodyPr wrap="square" lIns="0" tIns="0" rIns="0" bIns="0" rtlCol="0"/>
          <a:lstStyle/>
          <a:p>
            <a:endParaRPr/>
          </a:p>
        </p:txBody>
      </p:sp>
      <p:sp>
        <p:nvSpPr>
          <p:cNvPr id="46" name="object 46"/>
          <p:cNvSpPr/>
          <p:nvPr/>
        </p:nvSpPr>
        <p:spPr>
          <a:xfrm>
            <a:off x="9337547" y="3752088"/>
            <a:ext cx="105155" cy="167639"/>
          </a:xfrm>
          <a:prstGeom prst="rect">
            <a:avLst/>
          </a:prstGeom>
          <a:blipFill>
            <a:blip r:embed="rId17" cstate="print"/>
            <a:stretch>
              <a:fillRect/>
            </a:stretch>
          </a:blipFill>
        </p:spPr>
        <p:txBody>
          <a:bodyPr wrap="square" lIns="0" tIns="0" rIns="0" bIns="0" rtlCol="0"/>
          <a:lstStyle/>
          <a:p>
            <a:endParaRPr/>
          </a:p>
        </p:txBody>
      </p:sp>
      <p:sp>
        <p:nvSpPr>
          <p:cNvPr id="47" name="object 47"/>
          <p:cNvSpPr/>
          <p:nvPr/>
        </p:nvSpPr>
        <p:spPr>
          <a:xfrm>
            <a:off x="8264652" y="3849623"/>
            <a:ext cx="210311" cy="56387"/>
          </a:xfrm>
          <a:prstGeom prst="rect">
            <a:avLst/>
          </a:prstGeom>
          <a:blipFill>
            <a:blip r:embed="rId14" cstate="print"/>
            <a:stretch>
              <a:fillRect/>
            </a:stretch>
          </a:blipFill>
        </p:spPr>
        <p:txBody>
          <a:bodyPr wrap="square" lIns="0" tIns="0" rIns="0" bIns="0" rtlCol="0"/>
          <a:lstStyle/>
          <a:p>
            <a:endParaRPr/>
          </a:p>
        </p:txBody>
      </p:sp>
      <p:sp>
        <p:nvSpPr>
          <p:cNvPr id="48" name="object 48"/>
          <p:cNvSpPr/>
          <p:nvPr/>
        </p:nvSpPr>
        <p:spPr>
          <a:xfrm>
            <a:off x="8319516" y="3706367"/>
            <a:ext cx="105155" cy="167639"/>
          </a:xfrm>
          <a:prstGeom prst="rect">
            <a:avLst/>
          </a:prstGeom>
          <a:blipFill>
            <a:blip r:embed="rId18" cstate="print"/>
            <a:stretch>
              <a:fillRect/>
            </a:stretch>
          </a:blipFill>
        </p:spPr>
        <p:txBody>
          <a:bodyPr wrap="square" lIns="0" tIns="0" rIns="0" bIns="0" rtlCol="0"/>
          <a:lstStyle/>
          <a:p>
            <a:endParaRPr/>
          </a:p>
        </p:txBody>
      </p:sp>
      <p:sp>
        <p:nvSpPr>
          <p:cNvPr id="49" name="object 49"/>
          <p:cNvSpPr/>
          <p:nvPr/>
        </p:nvSpPr>
        <p:spPr>
          <a:xfrm>
            <a:off x="7392923" y="3593591"/>
            <a:ext cx="210311" cy="56388"/>
          </a:xfrm>
          <a:prstGeom prst="rect">
            <a:avLst/>
          </a:prstGeom>
          <a:blipFill>
            <a:blip r:embed="rId14" cstate="print"/>
            <a:stretch>
              <a:fillRect/>
            </a:stretch>
          </a:blipFill>
        </p:spPr>
        <p:txBody>
          <a:bodyPr wrap="square" lIns="0" tIns="0" rIns="0" bIns="0" rtlCol="0"/>
          <a:lstStyle/>
          <a:p>
            <a:endParaRPr/>
          </a:p>
        </p:txBody>
      </p:sp>
      <p:sp>
        <p:nvSpPr>
          <p:cNvPr id="50" name="object 50"/>
          <p:cNvSpPr/>
          <p:nvPr/>
        </p:nvSpPr>
        <p:spPr>
          <a:xfrm>
            <a:off x="7447788" y="3450335"/>
            <a:ext cx="105155" cy="167639"/>
          </a:xfrm>
          <a:prstGeom prst="rect">
            <a:avLst/>
          </a:prstGeom>
          <a:blipFill>
            <a:blip r:embed="rId17" cstate="print"/>
            <a:stretch>
              <a:fillRect/>
            </a:stretch>
          </a:blipFill>
        </p:spPr>
        <p:txBody>
          <a:bodyPr wrap="square" lIns="0" tIns="0" rIns="0" bIns="0" rtlCol="0"/>
          <a:lstStyle/>
          <a:p>
            <a:endParaRPr/>
          </a:p>
        </p:txBody>
      </p:sp>
      <p:sp>
        <p:nvSpPr>
          <p:cNvPr id="51" name="object 51"/>
          <p:cNvSpPr/>
          <p:nvPr/>
        </p:nvSpPr>
        <p:spPr>
          <a:xfrm>
            <a:off x="8209788" y="4227576"/>
            <a:ext cx="210311" cy="54863"/>
          </a:xfrm>
          <a:prstGeom prst="rect">
            <a:avLst/>
          </a:prstGeom>
          <a:blipFill>
            <a:blip r:embed="rId14" cstate="print"/>
            <a:stretch>
              <a:fillRect/>
            </a:stretch>
          </a:blipFill>
        </p:spPr>
        <p:txBody>
          <a:bodyPr wrap="square" lIns="0" tIns="0" rIns="0" bIns="0" rtlCol="0"/>
          <a:lstStyle/>
          <a:p>
            <a:endParaRPr/>
          </a:p>
        </p:txBody>
      </p:sp>
      <p:sp>
        <p:nvSpPr>
          <p:cNvPr id="52" name="object 52"/>
          <p:cNvSpPr/>
          <p:nvPr/>
        </p:nvSpPr>
        <p:spPr>
          <a:xfrm>
            <a:off x="8264652" y="4084320"/>
            <a:ext cx="105155" cy="167639"/>
          </a:xfrm>
          <a:prstGeom prst="rect">
            <a:avLst/>
          </a:prstGeom>
          <a:blipFill>
            <a:blip r:embed="rId17" cstate="print"/>
            <a:stretch>
              <a:fillRect/>
            </a:stretch>
          </a:blipFill>
        </p:spPr>
        <p:txBody>
          <a:bodyPr wrap="square" lIns="0" tIns="0" rIns="0" bIns="0" rtlCol="0"/>
          <a:lstStyle/>
          <a:p>
            <a:endParaRPr/>
          </a:p>
        </p:txBody>
      </p:sp>
      <p:sp>
        <p:nvSpPr>
          <p:cNvPr id="53" name="object 53"/>
          <p:cNvSpPr/>
          <p:nvPr/>
        </p:nvSpPr>
        <p:spPr>
          <a:xfrm>
            <a:off x="7786116" y="3479291"/>
            <a:ext cx="210311" cy="54863"/>
          </a:xfrm>
          <a:prstGeom prst="rect">
            <a:avLst/>
          </a:prstGeom>
          <a:blipFill>
            <a:blip r:embed="rId14" cstate="print"/>
            <a:stretch>
              <a:fillRect/>
            </a:stretch>
          </a:blipFill>
        </p:spPr>
        <p:txBody>
          <a:bodyPr wrap="square" lIns="0" tIns="0" rIns="0" bIns="0" rtlCol="0"/>
          <a:lstStyle/>
          <a:p>
            <a:endParaRPr/>
          </a:p>
        </p:txBody>
      </p:sp>
      <p:sp>
        <p:nvSpPr>
          <p:cNvPr id="54" name="object 54"/>
          <p:cNvSpPr/>
          <p:nvPr/>
        </p:nvSpPr>
        <p:spPr>
          <a:xfrm>
            <a:off x="7840980" y="3336035"/>
            <a:ext cx="105155" cy="167639"/>
          </a:xfrm>
          <a:prstGeom prst="rect">
            <a:avLst/>
          </a:prstGeom>
          <a:blipFill>
            <a:blip r:embed="rId18" cstate="print"/>
            <a:stretch>
              <a:fillRect/>
            </a:stretch>
          </a:blipFill>
        </p:spPr>
        <p:txBody>
          <a:bodyPr wrap="square" lIns="0" tIns="0" rIns="0" bIns="0" rtlCol="0"/>
          <a:lstStyle/>
          <a:p>
            <a:endParaRPr/>
          </a:p>
        </p:txBody>
      </p:sp>
      <p:sp>
        <p:nvSpPr>
          <p:cNvPr id="55" name="object 55"/>
          <p:cNvSpPr/>
          <p:nvPr/>
        </p:nvSpPr>
        <p:spPr>
          <a:xfrm>
            <a:off x="9396983" y="3072383"/>
            <a:ext cx="210311" cy="56387"/>
          </a:xfrm>
          <a:prstGeom prst="rect">
            <a:avLst/>
          </a:prstGeom>
          <a:blipFill>
            <a:blip r:embed="rId14" cstate="print"/>
            <a:stretch>
              <a:fillRect/>
            </a:stretch>
          </a:blipFill>
        </p:spPr>
        <p:txBody>
          <a:bodyPr wrap="square" lIns="0" tIns="0" rIns="0" bIns="0" rtlCol="0"/>
          <a:lstStyle/>
          <a:p>
            <a:endParaRPr/>
          </a:p>
        </p:txBody>
      </p:sp>
      <p:sp>
        <p:nvSpPr>
          <p:cNvPr id="56" name="object 56"/>
          <p:cNvSpPr/>
          <p:nvPr/>
        </p:nvSpPr>
        <p:spPr>
          <a:xfrm>
            <a:off x="9450323" y="2929127"/>
            <a:ext cx="105155" cy="169163"/>
          </a:xfrm>
          <a:prstGeom prst="rect">
            <a:avLst/>
          </a:prstGeom>
          <a:blipFill>
            <a:blip r:embed="rId17" cstate="print"/>
            <a:stretch>
              <a:fillRect/>
            </a:stretch>
          </a:blipFill>
        </p:spPr>
        <p:txBody>
          <a:bodyPr wrap="square" lIns="0" tIns="0" rIns="0" bIns="0" rtlCol="0"/>
          <a:lstStyle/>
          <a:p>
            <a:endParaRPr/>
          </a:p>
        </p:txBody>
      </p:sp>
      <p:sp>
        <p:nvSpPr>
          <p:cNvPr id="57" name="object 57"/>
          <p:cNvSpPr/>
          <p:nvPr/>
        </p:nvSpPr>
        <p:spPr>
          <a:xfrm>
            <a:off x="8202168" y="3272028"/>
            <a:ext cx="211835" cy="54863"/>
          </a:xfrm>
          <a:prstGeom prst="rect">
            <a:avLst/>
          </a:prstGeom>
          <a:blipFill>
            <a:blip r:embed="rId14" cstate="print"/>
            <a:stretch>
              <a:fillRect/>
            </a:stretch>
          </a:blipFill>
        </p:spPr>
        <p:txBody>
          <a:bodyPr wrap="square" lIns="0" tIns="0" rIns="0" bIns="0" rtlCol="0"/>
          <a:lstStyle/>
          <a:p>
            <a:endParaRPr/>
          </a:p>
        </p:txBody>
      </p:sp>
      <p:sp>
        <p:nvSpPr>
          <p:cNvPr id="58" name="object 58"/>
          <p:cNvSpPr/>
          <p:nvPr/>
        </p:nvSpPr>
        <p:spPr>
          <a:xfrm>
            <a:off x="8257031" y="3128772"/>
            <a:ext cx="105155" cy="167639"/>
          </a:xfrm>
          <a:prstGeom prst="rect">
            <a:avLst/>
          </a:prstGeom>
          <a:blipFill>
            <a:blip r:embed="rId16" cstate="print"/>
            <a:stretch>
              <a:fillRect/>
            </a:stretch>
          </a:blipFill>
        </p:spPr>
        <p:txBody>
          <a:bodyPr wrap="square" lIns="0" tIns="0" rIns="0" bIns="0" rtlCol="0"/>
          <a:lstStyle/>
          <a:p>
            <a:endParaRPr/>
          </a:p>
        </p:txBody>
      </p:sp>
      <p:sp>
        <p:nvSpPr>
          <p:cNvPr id="59" name="object 59"/>
          <p:cNvSpPr/>
          <p:nvPr/>
        </p:nvSpPr>
        <p:spPr>
          <a:xfrm>
            <a:off x="7392923" y="3140964"/>
            <a:ext cx="210311" cy="56387"/>
          </a:xfrm>
          <a:prstGeom prst="rect">
            <a:avLst/>
          </a:prstGeom>
          <a:blipFill>
            <a:blip r:embed="rId14" cstate="print"/>
            <a:stretch>
              <a:fillRect/>
            </a:stretch>
          </a:blipFill>
        </p:spPr>
        <p:txBody>
          <a:bodyPr wrap="square" lIns="0" tIns="0" rIns="0" bIns="0" rtlCol="0"/>
          <a:lstStyle/>
          <a:p>
            <a:endParaRPr/>
          </a:p>
        </p:txBody>
      </p:sp>
      <p:sp>
        <p:nvSpPr>
          <p:cNvPr id="60" name="object 60"/>
          <p:cNvSpPr/>
          <p:nvPr/>
        </p:nvSpPr>
        <p:spPr>
          <a:xfrm>
            <a:off x="7447788" y="2997707"/>
            <a:ext cx="105155" cy="167639"/>
          </a:xfrm>
          <a:prstGeom prst="rect">
            <a:avLst/>
          </a:prstGeom>
          <a:blipFill>
            <a:blip r:embed="rId19" cstate="print"/>
            <a:stretch>
              <a:fillRect/>
            </a:stretch>
          </a:blipFill>
        </p:spPr>
        <p:txBody>
          <a:bodyPr wrap="square" lIns="0" tIns="0" rIns="0" bIns="0" rtlCol="0"/>
          <a:lstStyle/>
          <a:p>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9740" y="941323"/>
            <a:ext cx="2355215" cy="452120"/>
          </a:xfrm>
          <a:prstGeom prst="rect">
            <a:avLst/>
          </a:prstGeom>
        </p:spPr>
        <p:txBody>
          <a:bodyPr vert="horz" wrap="square" lIns="0" tIns="12065" rIns="0" bIns="0" rtlCol="0">
            <a:spAutoFit/>
          </a:bodyPr>
          <a:lstStyle/>
          <a:p>
            <a:pPr marL="12700">
              <a:lnSpc>
                <a:spcPct val="100000"/>
              </a:lnSpc>
              <a:spcBef>
                <a:spcPts val="95"/>
              </a:spcBef>
            </a:pPr>
            <a:r>
              <a:rPr sz="2800" b="0" u="none" spc="-20" dirty="0">
                <a:latin typeface="Calibri Light"/>
                <a:cs typeface="Calibri Light"/>
              </a:rPr>
              <a:t>Potential </a:t>
            </a:r>
            <a:r>
              <a:rPr sz="2800" b="0" u="none" spc="-5" dirty="0">
                <a:latin typeface="Calibri Light"/>
                <a:cs typeface="Calibri Light"/>
              </a:rPr>
              <a:t>of</a:t>
            </a:r>
            <a:r>
              <a:rPr sz="2800" b="0" u="none" spc="-245" dirty="0">
                <a:latin typeface="Calibri Light"/>
                <a:cs typeface="Calibri Light"/>
              </a:rPr>
              <a:t> </a:t>
            </a:r>
            <a:r>
              <a:rPr sz="2800" b="0" u="none" spc="-15" dirty="0">
                <a:latin typeface="Calibri Light"/>
                <a:cs typeface="Calibri Light"/>
              </a:rPr>
              <a:t>AIFC</a:t>
            </a:r>
            <a:endParaRPr sz="2800">
              <a:latin typeface="Calibri Light"/>
              <a:cs typeface="Calibri Light"/>
            </a:endParaRPr>
          </a:p>
        </p:txBody>
      </p:sp>
      <p:sp>
        <p:nvSpPr>
          <p:cNvPr id="3" name="object 3"/>
          <p:cNvSpPr txBox="1"/>
          <p:nvPr/>
        </p:nvSpPr>
        <p:spPr>
          <a:xfrm>
            <a:off x="1090371" y="364363"/>
            <a:ext cx="2216150" cy="193675"/>
          </a:xfrm>
          <a:prstGeom prst="rect">
            <a:avLst/>
          </a:prstGeom>
        </p:spPr>
        <p:txBody>
          <a:bodyPr vert="horz" wrap="square" lIns="0" tIns="13335" rIns="0" bIns="0" rtlCol="0">
            <a:spAutoFit/>
          </a:bodyPr>
          <a:lstStyle/>
          <a:p>
            <a:pPr marL="12700">
              <a:lnSpc>
                <a:spcPct val="100000"/>
              </a:lnSpc>
              <a:spcBef>
                <a:spcPts val="105"/>
              </a:spcBef>
            </a:pPr>
            <a:r>
              <a:rPr sz="1100" spc="-25" dirty="0">
                <a:solidFill>
                  <a:srgbClr val="888888"/>
                </a:solidFill>
                <a:latin typeface="Arial"/>
                <a:cs typeface="Arial"/>
              </a:rPr>
              <a:t>Astana International Financial</a:t>
            </a:r>
            <a:r>
              <a:rPr sz="1100" spc="-165" dirty="0">
                <a:solidFill>
                  <a:srgbClr val="888888"/>
                </a:solidFill>
                <a:latin typeface="Arial"/>
                <a:cs typeface="Arial"/>
              </a:rPr>
              <a:t> </a:t>
            </a:r>
            <a:r>
              <a:rPr sz="1100" spc="-20" dirty="0">
                <a:solidFill>
                  <a:srgbClr val="888888"/>
                </a:solidFill>
                <a:latin typeface="Arial"/>
                <a:cs typeface="Arial"/>
              </a:rPr>
              <a:t>Centre</a:t>
            </a:r>
            <a:endParaRPr sz="1100">
              <a:latin typeface="Arial"/>
              <a:cs typeface="Arial"/>
            </a:endParaRPr>
          </a:p>
        </p:txBody>
      </p:sp>
      <p:sp>
        <p:nvSpPr>
          <p:cNvPr id="4" name="object 4"/>
          <p:cNvSpPr txBox="1"/>
          <p:nvPr/>
        </p:nvSpPr>
        <p:spPr>
          <a:xfrm>
            <a:off x="1571625" y="1666468"/>
            <a:ext cx="5441315" cy="1345565"/>
          </a:xfrm>
          <a:prstGeom prst="rect">
            <a:avLst/>
          </a:prstGeom>
        </p:spPr>
        <p:txBody>
          <a:bodyPr vert="horz" wrap="square" lIns="0" tIns="70485" rIns="0" bIns="0" rtlCol="0">
            <a:spAutoFit/>
          </a:bodyPr>
          <a:lstStyle/>
          <a:p>
            <a:pPr marL="469900" algn="just">
              <a:lnSpc>
                <a:spcPct val="100000"/>
              </a:lnSpc>
              <a:spcBef>
                <a:spcPts val="555"/>
              </a:spcBef>
            </a:pPr>
            <a:r>
              <a:rPr sz="1400" b="1" spc="-15" dirty="0">
                <a:solidFill>
                  <a:srgbClr val="007680"/>
                </a:solidFill>
                <a:latin typeface="Arial"/>
                <a:cs typeface="Arial"/>
              </a:rPr>
              <a:t>“Financial</a:t>
            </a:r>
            <a:r>
              <a:rPr sz="1400" b="1" spc="-55" dirty="0">
                <a:solidFill>
                  <a:srgbClr val="007680"/>
                </a:solidFill>
                <a:latin typeface="Arial"/>
                <a:cs typeface="Arial"/>
              </a:rPr>
              <a:t> </a:t>
            </a:r>
            <a:r>
              <a:rPr sz="1400" b="1" spc="-5" dirty="0">
                <a:solidFill>
                  <a:srgbClr val="007680"/>
                </a:solidFill>
                <a:latin typeface="Arial"/>
                <a:cs typeface="Arial"/>
              </a:rPr>
              <a:t>Gates”</a:t>
            </a:r>
            <a:endParaRPr sz="1400">
              <a:latin typeface="Arial"/>
              <a:cs typeface="Arial"/>
            </a:endParaRPr>
          </a:p>
          <a:p>
            <a:pPr marL="12700" marR="5080" algn="just">
              <a:lnSpc>
                <a:spcPct val="91100"/>
              </a:lnSpc>
              <a:spcBef>
                <a:spcPts val="605"/>
              </a:spcBef>
            </a:pPr>
            <a:r>
              <a:rPr sz="1400" dirty="0">
                <a:latin typeface="Arial"/>
                <a:cs typeface="Arial"/>
              </a:rPr>
              <a:t>AIFC is </a:t>
            </a:r>
            <a:r>
              <a:rPr sz="1400" spc="-10" dirty="0">
                <a:latin typeface="Arial"/>
                <a:cs typeface="Arial"/>
              </a:rPr>
              <a:t>well-placed </a:t>
            </a:r>
            <a:r>
              <a:rPr sz="1400" spc="-5" dirty="0">
                <a:latin typeface="Arial"/>
                <a:cs typeface="Arial"/>
              </a:rPr>
              <a:t>to </a:t>
            </a:r>
            <a:r>
              <a:rPr sz="1400" spc="-10" dirty="0">
                <a:latin typeface="Arial"/>
                <a:cs typeface="Arial"/>
              </a:rPr>
              <a:t>become Eurasian gate providing trade </a:t>
            </a:r>
            <a:r>
              <a:rPr sz="1400" spc="-15" dirty="0">
                <a:latin typeface="Arial"/>
                <a:cs typeface="Arial"/>
              </a:rPr>
              <a:t>and  </a:t>
            </a:r>
            <a:r>
              <a:rPr sz="1400" spc="-10" dirty="0">
                <a:latin typeface="Arial"/>
                <a:cs typeface="Arial"/>
              </a:rPr>
              <a:t>financial </a:t>
            </a:r>
            <a:r>
              <a:rPr sz="1400" spc="-5" dirty="0">
                <a:latin typeface="Arial"/>
                <a:cs typeface="Arial"/>
              </a:rPr>
              <a:t>flows </a:t>
            </a:r>
            <a:r>
              <a:rPr sz="1400" spc="-10" dirty="0">
                <a:latin typeface="Arial"/>
                <a:cs typeface="Arial"/>
              </a:rPr>
              <a:t>between East and </a:t>
            </a:r>
            <a:r>
              <a:rPr sz="1400" spc="-15" dirty="0">
                <a:latin typeface="Arial"/>
                <a:cs typeface="Arial"/>
              </a:rPr>
              <a:t>West </a:t>
            </a:r>
            <a:r>
              <a:rPr sz="1400" spc="-10" dirty="0">
                <a:latin typeface="Arial"/>
                <a:cs typeface="Arial"/>
              </a:rPr>
              <a:t>countries. </a:t>
            </a:r>
            <a:r>
              <a:rPr sz="1400" spc="-5" dirty="0">
                <a:latin typeface="Arial"/>
                <a:cs typeface="Arial"/>
              </a:rPr>
              <a:t>In </a:t>
            </a:r>
            <a:r>
              <a:rPr sz="1400" spc="-10" dirty="0">
                <a:latin typeface="Arial"/>
                <a:cs typeface="Arial"/>
              </a:rPr>
              <a:t>the Global  Competitiveness Index of the </a:t>
            </a:r>
            <a:r>
              <a:rPr sz="1400" spc="-20" dirty="0">
                <a:latin typeface="Arial"/>
                <a:cs typeface="Arial"/>
              </a:rPr>
              <a:t>World </a:t>
            </a:r>
            <a:r>
              <a:rPr sz="1400" spc="-10" dirty="0">
                <a:latin typeface="Arial"/>
                <a:cs typeface="Arial"/>
              </a:rPr>
              <a:t>Economic Forum </a:t>
            </a:r>
            <a:r>
              <a:rPr sz="1400" spc="-15" dirty="0">
                <a:latin typeface="Arial"/>
                <a:cs typeface="Arial"/>
              </a:rPr>
              <a:t>2019,  </a:t>
            </a:r>
            <a:r>
              <a:rPr sz="1400" spc="-5" dirty="0">
                <a:latin typeface="Arial"/>
                <a:cs typeface="Arial"/>
              </a:rPr>
              <a:t>Kazakhstan </a:t>
            </a:r>
            <a:r>
              <a:rPr sz="1400" spc="-10" dirty="0">
                <a:latin typeface="Arial"/>
                <a:cs typeface="Arial"/>
              </a:rPr>
              <a:t>ranked 55th out of 141, taking second place among  </a:t>
            </a:r>
            <a:r>
              <a:rPr sz="1400" spc="-5" dirty="0">
                <a:latin typeface="Arial"/>
                <a:cs typeface="Arial"/>
              </a:rPr>
              <a:t>countries </a:t>
            </a:r>
            <a:r>
              <a:rPr sz="1400" dirty="0">
                <a:latin typeface="Arial"/>
                <a:cs typeface="Arial"/>
              </a:rPr>
              <a:t>in the </a:t>
            </a:r>
            <a:r>
              <a:rPr sz="1400" spc="-5" dirty="0">
                <a:latin typeface="Arial"/>
                <a:cs typeface="Arial"/>
              </a:rPr>
              <a:t>Eurasian</a:t>
            </a:r>
            <a:r>
              <a:rPr sz="1400" spc="-195" dirty="0">
                <a:latin typeface="Arial"/>
                <a:cs typeface="Arial"/>
              </a:rPr>
              <a:t> </a:t>
            </a:r>
            <a:r>
              <a:rPr sz="1400" spc="-5" dirty="0">
                <a:latin typeface="Arial"/>
                <a:cs typeface="Arial"/>
              </a:rPr>
              <a:t>region.</a:t>
            </a:r>
            <a:endParaRPr sz="1400">
              <a:latin typeface="Arial"/>
              <a:cs typeface="Arial"/>
            </a:endParaRPr>
          </a:p>
        </p:txBody>
      </p:sp>
      <p:sp>
        <p:nvSpPr>
          <p:cNvPr id="5" name="object 5"/>
          <p:cNvSpPr txBox="1"/>
          <p:nvPr/>
        </p:nvSpPr>
        <p:spPr>
          <a:xfrm>
            <a:off x="1571625" y="3114522"/>
            <a:ext cx="5441950" cy="1522730"/>
          </a:xfrm>
          <a:prstGeom prst="rect">
            <a:avLst/>
          </a:prstGeom>
        </p:spPr>
        <p:txBody>
          <a:bodyPr vert="horz" wrap="square" lIns="0" tIns="67310" rIns="0" bIns="0" rtlCol="0">
            <a:spAutoFit/>
          </a:bodyPr>
          <a:lstStyle/>
          <a:p>
            <a:pPr marL="469900" algn="just">
              <a:lnSpc>
                <a:spcPct val="100000"/>
              </a:lnSpc>
              <a:spcBef>
                <a:spcPts val="530"/>
              </a:spcBef>
            </a:pPr>
            <a:r>
              <a:rPr sz="1400" b="1" spc="-5" dirty="0">
                <a:solidFill>
                  <a:srgbClr val="007680"/>
                </a:solidFill>
                <a:latin typeface="Arial"/>
                <a:cs typeface="Arial"/>
              </a:rPr>
              <a:t>“Belt and Road</a:t>
            </a:r>
            <a:r>
              <a:rPr sz="1400" b="1" spc="-140" dirty="0">
                <a:solidFill>
                  <a:srgbClr val="007680"/>
                </a:solidFill>
                <a:latin typeface="Arial"/>
                <a:cs typeface="Arial"/>
              </a:rPr>
              <a:t> </a:t>
            </a:r>
            <a:r>
              <a:rPr sz="1400" b="1" spc="-10" dirty="0">
                <a:solidFill>
                  <a:srgbClr val="007680"/>
                </a:solidFill>
                <a:latin typeface="Arial"/>
                <a:cs typeface="Arial"/>
              </a:rPr>
              <a:t>Initiative”</a:t>
            </a:r>
            <a:endParaRPr sz="1400">
              <a:latin typeface="Arial"/>
              <a:cs typeface="Arial"/>
            </a:endParaRPr>
          </a:p>
          <a:p>
            <a:pPr marL="12700" marR="5080" algn="just">
              <a:lnSpc>
                <a:spcPct val="90000"/>
              </a:lnSpc>
              <a:spcBef>
                <a:spcPts val="600"/>
              </a:spcBef>
            </a:pPr>
            <a:r>
              <a:rPr sz="1400" spc="-5" dirty="0">
                <a:latin typeface="Arial"/>
                <a:cs typeface="Arial"/>
              </a:rPr>
              <a:t>The </a:t>
            </a:r>
            <a:r>
              <a:rPr sz="1400" spc="-10" dirty="0">
                <a:latin typeface="Arial"/>
                <a:cs typeface="Arial"/>
              </a:rPr>
              <a:t>Belt and Road Initiative (BRI), an unprecedented strategy aimed  </a:t>
            </a:r>
            <a:r>
              <a:rPr sz="1400" spc="-5" dirty="0">
                <a:latin typeface="Arial"/>
                <a:cs typeface="Arial"/>
              </a:rPr>
              <a:t>at reviving </a:t>
            </a:r>
            <a:r>
              <a:rPr sz="1400" spc="-10" dirty="0">
                <a:latin typeface="Arial"/>
                <a:cs typeface="Arial"/>
              </a:rPr>
              <a:t>the ancient </a:t>
            </a:r>
            <a:r>
              <a:rPr sz="1400" dirty="0">
                <a:latin typeface="Arial"/>
                <a:cs typeface="Arial"/>
              </a:rPr>
              <a:t>Silk </a:t>
            </a:r>
            <a:r>
              <a:rPr sz="1400" spc="-10" dirty="0">
                <a:latin typeface="Arial"/>
                <a:cs typeface="Arial"/>
              </a:rPr>
              <a:t>Road, </a:t>
            </a:r>
            <a:r>
              <a:rPr sz="1400" spc="-5" dirty="0">
                <a:latin typeface="Arial"/>
                <a:cs typeface="Arial"/>
              </a:rPr>
              <a:t>plays </a:t>
            </a:r>
            <a:r>
              <a:rPr sz="1400" dirty="0">
                <a:latin typeface="Arial"/>
                <a:cs typeface="Arial"/>
              </a:rPr>
              <a:t>a </a:t>
            </a:r>
            <a:r>
              <a:rPr sz="1400" spc="-10" dirty="0">
                <a:latin typeface="Arial"/>
                <a:cs typeface="Arial"/>
              </a:rPr>
              <a:t>great </a:t>
            </a:r>
            <a:r>
              <a:rPr sz="1400" spc="-5" dirty="0">
                <a:latin typeface="Arial"/>
                <a:cs typeface="Arial"/>
              </a:rPr>
              <a:t>role in </a:t>
            </a:r>
            <a:r>
              <a:rPr sz="1400" spc="-10" dirty="0">
                <a:latin typeface="Arial"/>
                <a:cs typeface="Arial"/>
              </a:rPr>
              <a:t>strengthening  trade </a:t>
            </a:r>
            <a:r>
              <a:rPr sz="1400" spc="-5" dirty="0">
                <a:latin typeface="Arial"/>
                <a:cs typeface="Arial"/>
              </a:rPr>
              <a:t>and </a:t>
            </a:r>
            <a:r>
              <a:rPr sz="1400" spc="-10" dirty="0">
                <a:latin typeface="Arial"/>
                <a:cs typeface="Arial"/>
              </a:rPr>
              <a:t>political relations between Europe </a:t>
            </a:r>
            <a:r>
              <a:rPr sz="1400" spc="-5" dirty="0">
                <a:latin typeface="Arial"/>
                <a:cs typeface="Arial"/>
              </a:rPr>
              <a:t>and </a:t>
            </a:r>
            <a:r>
              <a:rPr sz="1400" spc="-10" dirty="0">
                <a:latin typeface="Arial"/>
                <a:cs typeface="Arial"/>
              </a:rPr>
              <a:t>Asia. Strategically  </a:t>
            </a:r>
            <a:r>
              <a:rPr sz="1400" spc="-5" dirty="0">
                <a:latin typeface="Arial"/>
                <a:cs typeface="Arial"/>
              </a:rPr>
              <a:t>located </a:t>
            </a:r>
            <a:r>
              <a:rPr sz="1400" spc="-10" dirty="0">
                <a:latin typeface="Arial"/>
                <a:cs typeface="Arial"/>
              </a:rPr>
              <a:t>and business friendly Kazakhstan </a:t>
            </a:r>
            <a:r>
              <a:rPr sz="1400" dirty="0">
                <a:latin typeface="Arial"/>
                <a:cs typeface="Arial"/>
              </a:rPr>
              <a:t>– </a:t>
            </a:r>
            <a:r>
              <a:rPr sz="1400" spc="-10" dirty="0">
                <a:latin typeface="Arial"/>
                <a:cs typeface="Arial"/>
              </a:rPr>
              <a:t>often referred </a:t>
            </a:r>
            <a:r>
              <a:rPr sz="1400" spc="-5" dirty="0">
                <a:latin typeface="Arial"/>
                <a:cs typeface="Arial"/>
              </a:rPr>
              <a:t>to </a:t>
            </a:r>
            <a:r>
              <a:rPr sz="1400" spc="-10" dirty="0">
                <a:latin typeface="Arial"/>
                <a:cs typeface="Arial"/>
              </a:rPr>
              <a:t>as the  </a:t>
            </a:r>
            <a:r>
              <a:rPr sz="1400" spc="-5" dirty="0">
                <a:latin typeface="Arial"/>
                <a:cs typeface="Arial"/>
              </a:rPr>
              <a:t>“Buckle” </a:t>
            </a:r>
            <a:r>
              <a:rPr sz="1400" spc="-10" dirty="0">
                <a:latin typeface="Arial"/>
                <a:cs typeface="Arial"/>
              </a:rPr>
              <a:t>of </a:t>
            </a:r>
            <a:r>
              <a:rPr sz="1400" spc="-5" dirty="0">
                <a:latin typeface="Arial"/>
                <a:cs typeface="Arial"/>
              </a:rPr>
              <a:t>the </a:t>
            </a:r>
            <a:r>
              <a:rPr sz="1400" spc="-10" dirty="0">
                <a:latin typeface="Arial"/>
                <a:cs typeface="Arial"/>
              </a:rPr>
              <a:t>Belt and </a:t>
            </a:r>
            <a:r>
              <a:rPr sz="1400" spc="-15" dirty="0">
                <a:latin typeface="Arial"/>
                <a:cs typeface="Arial"/>
              </a:rPr>
              <a:t>Road </a:t>
            </a:r>
            <a:r>
              <a:rPr sz="1400" spc="-10" dirty="0">
                <a:latin typeface="Arial"/>
                <a:cs typeface="Arial"/>
              </a:rPr>
              <a:t>Initiative </a:t>
            </a:r>
            <a:r>
              <a:rPr sz="1400" dirty="0">
                <a:latin typeface="Arial"/>
                <a:cs typeface="Arial"/>
              </a:rPr>
              <a:t>– </a:t>
            </a:r>
            <a:r>
              <a:rPr sz="1400" spc="-10" dirty="0">
                <a:latin typeface="Arial"/>
                <a:cs typeface="Arial"/>
              </a:rPr>
              <a:t>is </a:t>
            </a:r>
            <a:r>
              <a:rPr sz="1400" dirty="0">
                <a:latin typeface="Arial"/>
                <a:cs typeface="Arial"/>
              </a:rPr>
              <a:t>a </a:t>
            </a:r>
            <a:r>
              <a:rPr sz="1400" spc="-5" dirty="0">
                <a:latin typeface="Arial"/>
                <a:cs typeface="Arial"/>
              </a:rPr>
              <a:t>key </a:t>
            </a:r>
            <a:r>
              <a:rPr sz="1400" spc="-15" dirty="0">
                <a:latin typeface="Arial"/>
                <a:cs typeface="Arial"/>
              </a:rPr>
              <a:t>recipient of  </a:t>
            </a:r>
            <a:r>
              <a:rPr sz="1400" spc="-10" dirty="0">
                <a:latin typeface="Arial"/>
                <a:cs typeface="Arial"/>
              </a:rPr>
              <a:t>transport-related </a:t>
            </a:r>
            <a:r>
              <a:rPr sz="1400" spc="-5" dirty="0">
                <a:latin typeface="Arial"/>
                <a:cs typeface="Arial"/>
              </a:rPr>
              <a:t>BRI</a:t>
            </a:r>
            <a:r>
              <a:rPr sz="1400" spc="-65" dirty="0">
                <a:latin typeface="Arial"/>
                <a:cs typeface="Arial"/>
              </a:rPr>
              <a:t> </a:t>
            </a:r>
            <a:r>
              <a:rPr sz="1400" spc="-5" dirty="0">
                <a:latin typeface="Arial"/>
                <a:cs typeface="Arial"/>
              </a:rPr>
              <a:t>projects.</a:t>
            </a:r>
            <a:endParaRPr sz="1400">
              <a:latin typeface="Arial"/>
              <a:cs typeface="Arial"/>
            </a:endParaRPr>
          </a:p>
        </p:txBody>
      </p:sp>
      <p:sp>
        <p:nvSpPr>
          <p:cNvPr id="6" name="object 6"/>
          <p:cNvSpPr txBox="1"/>
          <p:nvPr/>
        </p:nvSpPr>
        <p:spPr>
          <a:xfrm>
            <a:off x="1571625" y="4816084"/>
            <a:ext cx="5441315" cy="1713864"/>
          </a:xfrm>
          <a:prstGeom prst="rect">
            <a:avLst/>
          </a:prstGeom>
        </p:spPr>
        <p:txBody>
          <a:bodyPr vert="horz" wrap="square" lIns="0" tIns="66675" rIns="0" bIns="0" rtlCol="0">
            <a:spAutoFit/>
          </a:bodyPr>
          <a:lstStyle/>
          <a:p>
            <a:pPr marL="469900" algn="just">
              <a:lnSpc>
                <a:spcPct val="100000"/>
              </a:lnSpc>
              <a:spcBef>
                <a:spcPts val="525"/>
              </a:spcBef>
            </a:pPr>
            <a:r>
              <a:rPr sz="1400" b="1" spc="-10" dirty="0">
                <a:solidFill>
                  <a:srgbClr val="007680"/>
                </a:solidFill>
                <a:latin typeface="Arial"/>
                <a:cs typeface="Arial"/>
              </a:rPr>
              <a:t>Privatisation </a:t>
            </a:r>
            <a:r>
              <a:rPr sz="1400" b="1" spc="-5" dirty="0">
                <a:solidFill>
                  <a:srgbClr val="007680"/>
                </a:solidFill>
                <a:latin typeface="Arial"/>
                <a:cs typeface="Arial"/>
              </a:rPr>
              <a:t>of State</a:t>
            </a:r>
            <a:r>
              <a:rPr sz="1400" b="1" spc="-150" dirty="0">
                <a:solidFill>
                  <a:srgbClr val="007680"/>
                </a:solidFill>
                <a:latin typeface="Arial"/>
                <a:cs typeface="Arial"/>
              </a:rPr>
              <a:t> </a:t>
            </a:r>
            <a:r>
              <a:rPr sz="1400" b="1" spc="-5" dirty="0">
                <a:solidFill>
                  <a:srgbClr val="007680"/>
                </a:solidFill>
                <a:latin typeface="Arial"/>
                <a:cs typeface="Arial"/>
              </a:rPr>
              <a:t>Enterprises</a:t>
            </a:r>
            <a:endParaRPr sz="1400">
              <a:latin typeface="Arial"/>
              <a:cs typeface="Arial"/>
            </a:endParaRPr>
          </a:p>
          <a:p>
            <a:pPr marL="12700" marR="5080" algn="just">
              <a:lnSpc>
                <a:spcPct val="90000"/>
              </a:lnSpc>
              <a:spcBef>
                <a:spcPts val="600"/>
              </a:spcBef>
            </a:pPr>
            <a:r>
              <a:rPr sz="1400" spc="-10" dirty="0">
                <a:latin typeface="Arial"/>
                <a:cs typeface="Arial"/>
              </a:rPr>
              <a:t>About </a:t>
            </a:r>
            <a:r>
              <a:rPr sz="1400" spc="-5" dirty="0">
                <a:latin typeface="Arial"/>
                <a:cs typeface="Arial"/>
              </a:rPr>
              <a:t>40 </a:t>
            </a:r>
            <a:r>
              <a:rPr sz="1400" spc="-10" dirty="0">
                <a:latin typeface="Arial"/>
                <a:cs typeface="Arial"/>
              </a:rPr>
              <a:t>large national companies and 160 subsidiaries </a:t>
            </a:r>
            <a:r>
              <a:rPr sz="1400" spc="-15" dirty="0">
                <a:latin typeface="Arial"/>
                <a:cs typeface="Arial"/>
              </a:rPr>
              <a:t>and  affiliates </a:t>
            </a:r>
            <a:r>
              <a:rPr sz="1400" spc="-10" dirty="0">
                <a:latin typeface="Arial"/>
                <a:cs typeface="Arial"/>
              </a:rPr>
              <a:t>of the Sovereign </a:t>
            </a:r>
            <a:r>
              <a:rPr sz="1400" spc="-15" dirty="0">
                <a:latin typeface="Arial"/>
                <a:cs typeface="Arial"/>
              </a:rPr>
              <a:t>Wealth Fund </a:t>
            </a:r>
            <a:r>
              <a:rPr sz="1400" spc="-10" dirty="0">
                <a:latin typeface="Arial"/>
                <a:cs typeface="Arial"/>
              </a:rPr>
              <a:t>“Samruk-Kazyna” have been  identified </a:t>
            </a:r>
            <a:r>
              <a:rPr sz="1400" spc="-5" dirty="0">
                <a:latin typeface="Arial"/>
                <a:cs typeface="Arial"/>
              </a:rPr>
              <a:t>to </a:t>
            </a:r>
            <a:r>
              <a:rPr sz="1400" spc="-10" dirty="0">
                <a:latin typeface="Arial"/>
                <a:cs typeface="Arial"/>
              </a:rPr>
              <a:t>be proposed for transfer to the competitive environment  as part of the Comprehensive Privatisation Plan for </a:t>
            </a:r>
            <a:r>
              <a:rPr sz="1400" spc="-15" dirty="0">
                <a:latin typeface="Arial"/>
                <a:cs typeface="Arial"/>
              </a:rPr>
              <a:t>2016-2020,  </a:t>
            </a:r>
            <a:r>
              <a:rPr sz="1400" spc="-5" dirty="0">
                <a:latin typeface="Arial"/>
                <a:cs typeface="Arial"/>
              </a:rPr>
              <a:t>approved by </a:t>
            </a:r>
            <a:r>
              <a:rPr sz="1400" spc="-10" dirty="0">
                <a:latin typeface="Arial"/>
                <a:cs typeface="Arial"/>
              </a:rPr>
              <a:t>the Government of </a:t>
            </a:r>
            <a:r>
              <a:rPr sz="1400" spc="-5" dirty="0">
                <a:latin typeface="Arial"/>
                <a:cs typeface="Arial"/>
              </a:rPr>
              <a:t>the </a:t>
            </a:r>
            <a:r>
              <a:rPr sz="1400" spc="-10" dirty="0">
                <a:latin typeface="Arial"/>
                <a:cs typeface="Arial"/>
              </a:rPr>
              <a:t>Republic of Kazakhstan. The  </a:t>
            </a:r>
            <a:r>
              <a:rPr sz="1400" spc="-5" dirty="0">
                <a:latin typeface="Arial"/>
                <a:cs typeface="Arial"/>
              </a:rPr>
              <a:t>Astana </a:t>
            </a:r>
            <a:r>
              <a:rPr sz="1400" spc="-10" dirty="0">
                <a:latin typeface="Arial"/>
                <a:cs typeface="Arial"/>
              </a:rPr>
              <a:t>International Exchange is defined as the main platform for  </a:t>
            </a:r>
            <a:r>
              <a:rPr sz="1400" dirty="0">
                <a:latin typeface="Arial"/>
                <a:cs typeface="Arial"/>
              </a:rPr>
              <a:t>the </a:t>
            </a:r>
            <a:r>
              <a:rPr sz="1400" spc="-5" dirty="0">
                <a:latin typeface="Arial"/>
                <a:cs typeface="Arial"/>
              </a:rPr>
              <a:t>privatization of national</a:t>
            </a:r>
            <a:r>
              <a:rPr sz="1400" spc="-180" dirty="0">
                <a:latin typeface="Arial"/>
                <a:cs typeface="Arial"/>
              </a:rPr>
              <a:t> </a:t>
            </a:r>
            <a:r>
              <a:rPr sz="1400" spc="-5" dirty="0">
                <a:latin typeface="Arial"/>
                <a:cs typeface="Arial"/>
              </a:rPr>
              <a:t>companies.</a:t>
            </a:r>
            <a:endParaRPr sz="1400">
              <a:latin typeface="Arial"/>
              <a:cs typeface="Arial"/>
            </a:endParaRPr>
          </a:p>
        </p:txBody>
      </p:sp>
      <p:sp>
        <p:nvSpPr>
          <p:cNvPr id="7" name="object 7"/>
          <p:cNvSpPr/>
          <p:nvPr/>
        </p:nvSpPr>
        <p:spPr>
          <a:xfrm>
            <a:off x="492251" y="5725667"/>
            <a:ext cx="998219" cy="161544"/>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577595" y="4980432"/>
            <a:ext cx="809243" cy="810768"/>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781812" y="5346953"/>
            <a:ext cx="337820" cy="222885"/>
          </a:xfrm>
          <a:custGeom>
            <a:avLst/>
            <a:gdLst/>
            <a:ahLst/>
            <a:cxnLst/>
            <a:rect l="l" t="t" r="r" b="b"/>
            <a:pathLst>
              <a:path w="337819" h="222885">
                <a:moveTo>
                  <a:pt x="88252" y="0"/>
                </a:moveTo>
                <a:lnTo>
                  <a:pt x="33477" y="0"/>
                </a:lnTo>
                <a:lnTo>
                  <a:pt x="30441" y="3048"/>
                </a:lnTo>
                <a:lnTo>
                  <a:pt x="30441" y="9144"/>
                </a:lnTo>
                <a:lnTo>
                  <a:pt x="28676" y="61214"/>
                </a:lnTo>
                <a:lnTo>
                  <a:pt x="23202" y="109855"/>
                </a:lnTo>
                <a:lnTo>
                  <a:pt x="13741" y="158623"/>
                </a:lnTo>
                <a:lnTo>
                  <a:pt x="0" y="210693"/>
                </a:lnTo>
                <a:lnTo>
                  <a:pt x="0" y="216789"/>
                </a:lnTo>
                <a:lnTo>
                  <a:pt x="3047" y="219837"/>
                </a:lnTo>
                <a:lnTo>
                  <a:pt x="6083" y="219837"/>
                </a:lnTo>
                <a:lnTo>
                  <a:pt x="6083" y="222885"/>
                </a:lnTo>
                <a:lnTo>
                  <a:pt x="334733" y="222885"/>
                </a:lnTo>
                <a:lnTo>
                  <a:pt x="337781" y="216789"/>
                </a:lnTo>
                <a:lnTo>
                  <a:pt x="337781" y="210693"/>
                </a:lnTo>
                <a:lnTo>
                  <a:pt x="332490" y="189357"/>
                </a:lnTo>
                <a:lnTo>
                  <a:pt x="115633" y="189357"/>
                </a:lnTo>
                <a:lnTo>
                  <a:pt x="105892" y="143510"/>
                </a:lnTo>
                <a:lnTo>
                  <a:pt x="99288" y="100330"/>
                </a:lnTo>
                <a:lnTo>
                  <a:pt x="95529" y="56642"/>
                </a:lnTo>
                <a:lnTo>
                  <a:pt x="94335" y="9144"/>
                </a:lnTo>
                <a:lnTo>
                  <a:pt x="94335" y="3048"/>
                </a:lnTo>
                <a:lnTo>
                  <a:pt x="88252" y="0"/>
                </a:lnTo>
                <a:close/>
              </a:path>
              <a:path w="337819" h="222885">
                <a:moveTo>
                  <a:pt x="197802" y="0"/>
                </a:moveTo>
                <a:lnTo>
                  <a:pt x="143027" y="0"/>
                </a:lnTo>
                <a:lnTo>
                  <a:pt x="136944" y="3048"/>
                </a:lnTo>
                <a:lnTo>
                  <a:pt x="136944" y="9144"/>
                </a:lnTo>
                <a:lnTo>
                  <a:pt x="135750" y="56642"/>
                </a:lnTo>
                <a:lnTo>
                  <a:pt x="132003" y="100330"/>
                </a:lnTo>
                <a:lnTo>
                  <a:pt x="125387" y="143510"/>
                </a:lnTo>
                <a:lnTo>
                  <a:pt x="115633" y="189357"/>
                </a:lnTo>
                <a:lnTo>
                  <a:pt x="222148" y="189357"/>
                </a:lnTo>
                <a:lnTo>
                  <a:pt x="212394" y="143510"/>
                </a:lnTo>
                <a:lnTo>
                  <a:pt x="205790" y="100330"/>
                </a:lnTo>
                <a:lnTo>
                  <a:pt x="202031" y="56642"/>
                </a:lnTo>
                <a:lnTo>
                  <a:pt x="200837" y="9144"/>
                </a:lnTo>
                <a:lnTo>
                  <a:pt x="200837" y="3048"/>
                </a:lnTo>
                <a:lnTo>
                  <a:pt x="197802" y="0"/>
                </a:lnTo>
                <a:close/>
              </a:path>
              <a:path w="337819" h="222885">
                <a:moveTo>
                  <a:pt x="304304" y="0"/>
                </a:moveTo>
                <a:lnTo>
                  <a:pt x="249529" y="0"/>
                </a:lnTo>
                <a:lnTo>
                  <a:pt x="246494" y="3048"/>
                </a:lnTo>
                <a:lnTo>
                  <a:pt x="246494" y="9144"/>
                </a:lnTo>
                <a:lnTo>
                  <a:pt x="245249" y="56642"/>
                </a:lnTo>
                <a:lnTo>
                  <a:pt x="241160" y="100330"/>
                </a:lnTo>
                <a:lnTo>
                  <a:pt x="233654" y="143510"/>
                </a:lnTo>
                <a:lnTo>
                  <a:pt x="222148" y="189357"/>
                </a:lnTo>
                <a:lnTo>
                  <a:pt x="332490" y="189357"/>
                </a:lnTo>
                <a:lnTo>
                  <a:pt x="324523" y="157226"/>
                </a:lnTo>
                <a:lnTo>
                  <a:pt x="316103" y="108712"/>
                </a:lnTo>
                <a:lnTo>
                  <a:pt x="311670" y="60833"/>
                </a:lnTo>
                <a:lnTo>
                  <a:pt x="310388" y="9144"/>
                </a:lnTo>
                <a:lnTo>
                  <a:pt x="310388" y="3048"/>
                </a:lnTo>
                <a:lnTo>
                  <a:pt x="304304" y="0"/>
                </a:lnTo>
                <a:close/>
              </a:path>
            </a:pathLst>
          </a:custGeom>
          <a:solidFill>
            <a:srgbClr val="FFFFFF"/>
          </a:solidFill>
        </p:spPr>
        <p:txBody>
          <a:bodyPr wrap="square" lIns="0" tIns="0" rIns="0" bIns="0" rtlCol="0"/>
          <a:lstStyle/>
          <a:p>
            <a:endParaRPr/>
          </a:p>
        </p:txBody>
      </p:sp>
      <p:sp>
        <p:nvSpPr>
          <p:cNvPr id="10" name="object 10"/>
          <p:cNvSpPr/>
          <p:nvPr/>
        </p:nvSpPr>
        <p:spPr>
          <a:xfrm>
            <a:off x="827252" y="5202935"/>
            <a:ext cx="439420" cy="126364"/>
          </a:xfrm>
          <a:custGeom>
            <a:avLst/>
            <a:gdLst/>
            <a:ahLst/>
            <a:cxnLst/>
            <a:rect l="l" t="t" r="r" b="b"/>
            <a:pathLst>
              <a:path w="439419" h="126364">
                <a:moveTo>
                  <a:pt x="70332" y="0"/>
                </a:moveTo>
                <a:lnTo>
                  <a:pt x="12420" y="31241"/>
                </a:lnTo>
                <a:lnTo>
                  <a:pt x="622" y="77469"/>
                </a:lnTo>
                <a:lnTo>
                  <a:pt x="0" y="102107"/>
                </a:lnTo>
                <a:lnTo>
                  <a:pt x="241" y="125856"/>
                </a:lnTo>
                <a:lnTo>
                  <a:pt x="30721" y="125856"/>
                </a:lnTo>
                <a:lnTo>
                  <a:pt x="34391" y="104775"/>
                </a:lnTo>
                <a:lnTo>
                  <a:pt x="41770" y="87375"/>
                </a:lnTo>
                <a:lnTo>
                  <a:pt x="73380" y="64896"/>
                </a:lnTo>
                <a:lnTo>
                  <a:pt x="102107" y="57530"/>
                </a:lnTo>
                <a:lnTo>
                  <a:pt x="113004" y="55752"/>
                </a:lnTo>
                <a:lnTo>
                  <a:pt x="404355" y="55752"/>
                </a:lnTo>
                <a:lnTo>
                  <a:pt x="411264" y="54609"/>
                </a:lnTo>
                <a:lnTo>
                  <a:pt x="428840" y="44195"/>
                </a:lnTo>
                <a:lnTo>
                  <a:pt x="437845" y="30479"/>
                </a:lnTo>
                <a:lnTo>
                  <a:pt x="439127" y="16001"/>
                </a:lnTo>
                <a:lnTo>
                  <a:pt x="436791" y="12953"/>
                </a:lnTo>
                <a:lnTo>
                  <a:pt x="137388" y="12953"/>
                </a:lnTo>
                <a:lnTo>
                  <a:pt x="137388" y="9906"/>
                </a:lnTo>
                <a:lnTo>
                  <a:pt x="105003" y="2158"/>
                </a:lnTo>
                <a:lnTo>
                  <a:pt x="70332" y="0"/>
                </a:lnTo>
                <a:close/>
              </a:path>
              <a:path w="439419" h="126364">
                <a:moveTo>
                  <a:pt x="219671" y="55752"/>
                </a:moveTo>
                <a:lnTo>
                  <a:pt x="113004" y="55752"/>
                </a:lnTo>
                <a:lnTo>
                  <a:pt x="109486" y="73913"/>
                </a:lnTo>
                <a:lnTo>
                  <a:pt x="107670" y="91947"/>
                </a:lnTo>
                <a:lnTo>
                  <a:pt x="107010" y="109347"/>
                </a:lnTo>
                <a:lnTo>
                  <a:pt x="106908" y="125856"/>
                </a:lnTo>
                <a:lnTo>
                  <a:pt x="140436" y="125856"/>
                </a:lnTo>
                <a:lnTo>
                  <a:pt x="142773" y="104775"/>
                </a:lnTo>
                <a:lnTo>
                  <a:pt x="149961" y="87375"/>
                </a:lnTo>
                <a:lnTo>
                  <a:pt x="189687" y="61340"/>
                </a:lnTo>
                <a:lnTo>
                  <a:pt x="219671" y="55752"/>
                </a:lnTo>
                <a:close/>
              </a:path>
              <a:path w="439419" h="126364">
                <a:moveTo>
                  <a:pt x="404355" y="55752"/>
                </a:moveTo>
                <a:lnTo>
                  <a:pt x="219671" y="55752"/>
                </a:lnTo>
                <a:lnTo>
                  <a:pt x="216623" y="73913"/>
                </a:lnTo>
                <a:lnTo>
                  <a:pt x="215874" y="91947"/>
                </a:lnTo>
                <a:lnTo>
                  <a:pt x="216636" y="125856"/>
                </a:lnTo>
                <a:lnTo>
                  <a:pt x="247116" y="125856"/>
                </a:lnTo>
                <a:lnTo>
                  <a:pt x="250736" y="104775"/>
                </a:lnTo>
                <a:lnTo>
                  <a:pt x="257771" y="87375"/>
                </a:lnTo>
                <a:lnTo>
                  <a:pt x="305015" y="59562"/>
                </a:lnTo>
                <a:lnTo>
                  <a:pt x="342417" y="57150"/>
                </a:lnTo>
                <a:lnTo>
                  <a:pt x="394944" y="57150"/>
                </a:lnTo>
                <a:lnTo>
                  <a:pt x="404355" y="55752"/>
                </a:lnTo>
                <a:close/>
              </a:path>
              <a:path w="439419" h="126364">
                <a:moveTo>
                  <a:pt x="394944" y="57150"/>
                </a:moveTo>
                <a:lnTo>
                  <a:pt x="342417" y="57150"/>
                </a:lnTo>
                <a:lnTo>
                  <a:pt x="359879" y="58800"/>
                </a:lnTo>
                <a:lnTo>
                  <a:pt x="384263" y="58800"/>
                </a:lnTo>
                <a:lnTo>
                  <a:pt x="394944" y="57150"/>
                </a:lnTo>
                <a:close/>
              </a:path>
              <a:path w="439419" h="126364">
                <a:moveTo>
                  <a:pt x="192252" y="0"/>
                </a:moveTo>
                <a:lnTo>
                  <a:pt x="165201" y="2158"/>
                </a:lnTo>
                <a:lnTo>
                  <a:pt x="140436" y="12953"/>
                </a:lnTo>
                <a:lnTo>
                  <a:pt x="244068" y="12953"/>
                </a:lnTo>
                <a:lnTo>
                  <a:pt x="244068" y="9906"/>
                </a:lnTo>
                <a:lnTo>
                  <a:pt x="219290" y="3556"/>
                </a:lnTo>
                <a:lnTo>
                  <a:pt x="192252" y="0"/>
                </a:lnTo>
                <a:close/>
              </a:path>
              <a:path w="439419" h="126364">
                <a:moveTo>
                  <a:pt x="287121" y="381"/>
                </a:moveTo>
                <a:lnTo>
                  <a:pt x="266395" y="4190"/>
                </a:lnTo>
                <a:lnTo>
                  <a:pt x="247116" y="12953"/>
                </a:lnTo>
                <a:lnTo>
                  <a:pt x="436791" y="12953"/>
                </a:lnTo>
                <a:lnTo>
                  <a:pt x="432549" y="7493"/>
                </a:lnTo>
                <a:lnTo>
                  <a:pt x="373989" y="7493"/>
                </a:lnTo>
                <a:lnTo>
                  <a:pt x="332460" y="3809"/>
                </a:lnTo>
                <a:lnTo>
                  <a:pt x="329412" y="3809"/>
                </a:lnTo>
                <a:lnTo>
                  <a:pt x="308406" y="507"/>
                </a:lnTo>
                <a:lnTo>
                  <a:pt x="287121" y="381"/>
                </a:lnTo>
                <a:close/>
              </a:path>
              <a:path w="439419" h="126364">
                <a:moveTo>
                  <a:pt x="428459" y="2158"/>
                </a:moveTo>
                <a:lnTo>
                  <a:pt x="406361" y="3047"/>
                </a:lnTo>
                <a:lnTo>
                  <a:pt x="373989" y="7493"/>
                </a:lnTo>
                <a:lnTo>
                  <a:pt x="432549" y="7493"/>
                </a:lnTo>
                <a:lnTo>
                  <a:pt x="428459" y="2158"/>
                </a:lnTo>
                <a:close/>
              </a:path>
            </a:pathLst>
          </a:custGeom>
          <a:solidFill>
            <a:srgbClr val="FFFFFF"/>
          </a:solidFill>
        </p:spPr>
        <p:txBody>
          <a:bodyPr wrap="square" lIns="0" tIns="0" rIns="0" bIns="0" rtlCol="0"/>
          <a:lstStyle/>
          <a:p>
            <a:endParaRPr/>
          </a:p>
        </p:txBody>
      </p:sp>
      <p:sp>
        <p:nvSpPr>
          <p:cNvPr id="11" name="object 11"/>
          <p:cNvSpPr/>
          <p:nvPr/>
        </p:nvSpPr>
        <p:spPr>
          <a:xfrm>
            <a:off x="492251" y="3930396"/>
            <a:ext cx="998219" cy="163068"/>
          </a:xfrm>
          <a:prstGeom prst="rect">
            <a:avLst/>
          </a:prstGeom>
          <a:blipFill>
            <a:blip r:embed="rId2" cstate="print"/>
            <a:stretch>
              <a:fillRect/>
            </a:stretch>
          </a:blipFill>
        </p:spPr>
        <p:txBody>
          <a:bodyPr wrap="square" lIns="0" tIns="0" rIns="0" bIns="0" rtlCol="0"/>
          <a:lstStyle/>
          <a:p>
            <a:endParaRPr/>
          </a:p>
        </p:txBody>
      </p:sp>
      <p:sp>
        <p:nvSpPr>
          <p:cNvPr id="12" name="object 12"/>
          <p:cNvSpPr/>
          <p:nvPr/>
        </p:nvSpPr>
        <p:spPr>
          <a:xfrm>
            <a:off x="586740" y="3189732"/>
            <a:ext cx="809244" cy="810768"/>
          </a:xfrm>
          <a:prstGeom prst="rect">
            <a:avLst/>
          </a:prstGeom>
          <a:blipFill>
            <a:blip r:embed="rId3" cstate="print"/>
            <a:stretch>
              <a:fillRect/>
            </a:stretch>
          </a:blipFill>
        </p:spPr>
        <p:txBody>
          <a:bodyPr wrap="square" lIns="0" tIns="0" rIns="0" bIns="0" rtlCol="0"/>
          <a:lstStyle/>
          <a:p>
            <a:endParaRPr/>
          </a:p>
        </p:txBody>
      </p:sp>
      <p:sp>
        <p:nvSpPr>
          <p:cNvPr id="13" name="object 13"/>
          <p:cNvSpPr/>
          <p:nvPr/>
        </p:nvSpPr>
        <p:spPr>
          <a:xfrm>
            <a:off x="807313" y="3465576"/>
            <a:ext cx="267335" cy="347345"/>
          </a:xfrm>
          <a:custGeom>
            <a:avLst/>
            <a:gdLst/>
            <a:ahLst/>
            <a:cxnLst/>
            <a:rect l="l" t="t" r="r" b="b"/>
            <a:pathLst>
              <a:path w="267334" h="347345">
                <a:moveTo>
                  <a:pt x="48679" y="0"/>
                </a:moveTo>
                <a:lnTo>
                  <a:pt x="46316" y="2412"/>
                </a:lnTo>
                <a:lnTo>
                  <a:pt x="89979" y="36195"/>
                </a:lnTo>
                <a:lnTo>
                  <a:pt x="105752" y="61213"/>
                </a:lnTo>
                <a:lnTo>
                  <a:pt x="100533" y="80899"/>
                </a:lnTo>
                <a:lnTo>
                  <a:pt x="81241" y="98044"/>
                </a:lnTo>
                <a:lnTo>
                  <a:pt x="54813" y="115824"/>
                </a:lnTo>
                <a:lnTo>
                  <a:pt x="28181" y="137413"/>
                </a:lnTo>
                <a:lnTo>
                  <a:pt x="13525" y="156463"/>
                </a:lnTo>
                <a:lnTo>
                  <a:pt x="3670" y="180086"/>
                </a:lnTo>
                <a:lnTo>
                  <a:pt x="0" y="206756"/>
                </a:lnTo>
                <a:lnTo>
                  <a:pt x="3949" y="234823"/>
                </a:lnTo>
                <a:lnTo>
                  <a:pt x="40386" y="289179"/>
                </a:lnTo>
                <a:lnTo>
                  <a:pt x="75704" y="312293"/>
                </a:lnTo>
                <a:lnTo>
                  <a:pt x="124320" y="330707"/>
                </a:lnTo>
                <a:lnTo>
                  <a:pt x="187655" y="342900"/>
                </a:lnTo>
                <a:lnTo>
                  <a:pt x="267119" y="347344"/>
                </a:lnTo>
                <a:lnTo>
                  <a:pt x="262763" y="334391"/>
                </a:lnTo>
                <a:lnTo>
                  <a:pt x="252425" y="304292"/>
                </a:lnTo>
                <a:lnTo>
                  <a:pt x="240169" y="270763"/>
                </a:lnTo>
                <a:lnTo>
                  <a:pt x="230060" y="247142"/>
                </a:lnTo>
                <a:lnTo>
                  <a:pt x="157835" y="244856"/>
                </a:lnTo>
                <a:lnTo>
                  <a:pt x="110223" y="232029"/>
                </a:lnTo>
                <a:lnTo>
                  <a:pt x="84061" y="211581"/>
                </a:lnTo>
                <a:lnTo>
                  <a:pt x="76250" y="186436"/>
                </a:lnTo>
                <a:lnTo>
                  <a:pt x="83629" y="159385"/>
                </a:lnTo>
                <a:lnTo>
                  <a:pt x="103085" y="133476"/>
                </a:lnTo>
                <a:lnTo>
                  <a:pt x="118884" y="118490"/>
                </a:lnTo>
                <a:lnTo>
                  <a:pt x="133654" y="104012"/>
                </a:lnTo>
                <a:lnTo>
                  <a:pt x="144564" y="89915"/>
                </a:lnTo>
                <a:lnTo>
                  <a:pt x="148831" y="75819"/>
                </a:lnTo>
                <a:lnTo>
                  <a:pt x="144716" y="53975"/>
                </a:lnTo>
                <a:lnTo>
                  <a:pt x="129514" y="36702"/>
                </a:lnTo>
                <a:lnTo>
                  <a:pt x="98920" y="20065"/>
                </a:lnTo>
                <a:lnTo>
                  <a:pt x="48679" y="0"/>
                </a:lnTo>
                <a:close/>
              </a:path>
            </a:pathLst>
          </a:custGeom>
          <a:solidFill>
            <a:srgbClr val="FFFFFF"/>
          </a:solidFill>
        </p:spPr>
        <p:txBody>
          <a:bodyPr wrap="square" lIns="0" tIns="0" rIns="0" bIns="0" rtlCol="0"/>
          <a:lstStyle/>
          <a:p>
            <a:endParaRPr/>
          </a:p>
        </p:txBody>
      </p:sp>
      <p:sp>
        <p:nvSpPr>
          <p:cNvPr id="14" name="object 14"/>
          <p:cNvSpPr/>
          <p:nvPr/>
        </p:nvSpPr>
        <p:spPr>
          <a:xfrm>
            <a:off x="1037374" y="3512184"/>
            <a:ext cx="176530" cy="299720"/>
          </a:xfrm>
          <a:custGeom>
            <a:avLst/>
            <a:gdLst/>
            <a:ahLst/>
            <a:cxnLst/>
            <a:rect l="l" t="t" r="r" b="b"/>
            <a:pathLst>
              <a:path w="176530" h="299720">
                <a:moveTo>
                  <a:pt x="95415" y="0"/>
                </a:moveTo>
                <a:lnTo>
                  <a:pt x="57213" y="7874"/>
                </a:lnTo>
                <a:lnTo>
                  <a:pt x="27000" y="29082"/>
                </a:lnTo>
                <a:lnTo>
                  <a:pt x="7137" y="59562"/>
                </a:lnTo>
                <a:lnTo>
                  <a:pt x="0" y="95503"/>
                </a:lnTo>
                <a:lnTo>
                  <a:pt x="5118" y="127381"/>
                </a:lnTo>
                <a:lnTo>
                  <a:pt x="17932" y="153162"/>
                </a:lnTo>
                <a:lnTo>
                  <a:pt x="34594" y="178307"/>
                </a:lnTo>
                <a:lnTo>
                  <a:pt x="51257" y="208406"/>
                </a:lnTo>
                <a:lnTo>
                  <a:pt x="66687" y="247269"/>
                </a:lnTo>
                <a:lnTo>
                  <a:pt x="75996" y="275716"/>
                </a:lnTo>
                <a:lnTo>
                  <a:pt x="83972" y="293242"/>
                </a:lnTo>
                <a:lnTo>
                  <a:pt x="95415" y="299212"/>
                </a:lnTo>
                <a:lnTo>
                  <a:pt x="106845" y="293242"/>
                </a:lnTo>
                <a:lnTo>
                  <a:pt x="114731" y="275716"/>
                </a:lnTo>
                <a:lnTo>
                  <a:pt x="123799" y="247269"/>
                </a:lnTo>
                <a:lnTo>
                  <a:pt x="138785" y="208406"/>
                </a:lnTo>
                <a:lnTo>
                  <a:pt x="155575" y="178307"/>
                </a:lnTo>
                <a:lnTo>
                  <a:pt x="172504" y="153162"/>
                </a:lnTo>
                <a:lnTo>
                  <a:pt x="176110" y="146050"/>
                </a:lnTo>
                <a:lnTo>
                  <a:pt x="95415" y="146050"/>
                </a:lnTo>
                <a:lnTo>
                  <a:pt x="75552" y="141985"/>
                </a:lnTo>
                <a:lnTo>
                  <a:pt x="59537" y="131190"/>
                </a:lnTo>
                <a:lnTo>
                  <a:pt x="48844" y="115062"/>
                </a:lnTo>
                <a:lnTo>
                  <a:pt x="44945" y="95503"/>
                </a:lnTo>
                <a:lnTo>
                  <a:pt x="48844" y="75945"/>
                </a:lnTo>
                <a:lnTo>
                  <a:pt x="59537" y="59943"/>
                </a:lnTo>
                <a:lnTo>
                  <a:pt x="75552" y="49022"/>
                </a:lnTo>
                <a:lnTo>
                  <a:pt x="95415" y="44957"/>
                </a:lnTo>
                <a:lnTo>
                  <a:pt x="173964" y="44957"/>
                </a:lnTo>
                <a:lnTo>
                  <a:pt x="163525" y="29082"/>
                </a:lnTo>
                <a:lnTo>
                  <a:pt x="133273" y="7874"/>
                </a:lnTo>
                <a:lnTo>
                  <a:pt x="95415" y="0"/>
                </a:lnTo>
                <a:close/>
              </a:path>
            </a:pathLst>
          </a:custGeom>
          <a:solidFill>
            <a:srgbClr val="FFFFFF"/>
          </a:solidFill>
        </p:spPr>
        <p:txBody>
          <a:bodyPr wrap="square" lIns="0" tIns="0" rIns="0" bIns="0" rtlCol="0"/>
          <a:lstStyle/>
          <a:p>
            <a:endParaRPr/>
          </a:p>
        </p:txBody>
      </p:sp>
      <p:sp>
        <p:nvSpPr>
          <p:cNvPr id="15" name="object 15"/>
          <p:cNvSpPr/>
          <p:nvPr/>
        </p:nvSpPr>
        <p:spPr>
          <a:xfrm>
            <a:off x="1132789" y="3557142"/>
            <a:ext cx="95415" cy="101092"/>
          </a:xfrm>
          <a:prstGeom prst="rect">
            <a:avLst/>
          </a:prstGeom>
          <a:blipFill>
            <a:blip r:embed="rId4" cstate="print"/>
            <a:stretch>
              <a:fillRect/>
            </a:stretch>
          </a:blipFill>
        </p:spPr>
        <p:txBody>
          <a:bodyPr wrap="square" lIns="0" tIns="0" rIns="0" bIns="0" rtlCol="0"/>
          <a:lstStyle/>
          <a:p>
            <a:endParaRPr/>
          </a:p>
        </p:txBody>
      </p:sp>
      <p:sp>
        <p:nvSpPr>
          <p:cNvPr id="16" name="object 16"/>
          <p:cNvSpPr/>
          <p:nvPr/>
        </p:nvSpPr>
        <p:spPr>
          <a:xfrm>
            <a:off x="780287" y="3310128"/>
            <a:ext cx="91478" cy="142875"/>
          </a:xfrm>
          <a:prstGeom prst="rect">
            <a:avLst/>
          </a:prstGeom>
          <a:blipFill>
            <a:blip r:embed="rId5" cstate="print"/>
            <a:stretch>
              <a:fillRect/>
            </a:stretch>
          </a:blipFill>
        </p:spPr>
        <p:txBody>
          <a:bodyPr wrap="square" lIns="0" tIns="0" rIns="0" bIns="0" rtlCol="0"/>
          <a:lstStyle/>
          <a:p>
            <a:endParaRPr/>
          </a:p>
        </p:txBody>
      </p:sp>
      <p:sp>
        <p:nvSpPr>
          <p:cNvPr id="17" name="object 17"/>
          <p:cNvSpPr/>
          <p:nvPr/>
        </p:nvSpPr>
        <p:spPr>
          <a:xfrm>
            <a:off x="492251" y="2505455"/>
            <a:ext cx="998219" cy="161544"/>
          </a:xfrm>
          <a:prstGeom prst="rect">
            <a:avLst/>
          </a:prstGeom>
          <a:blipFill>
            <a:blip r:embed="rId2" cstate="print"/>
            <a:stretch>
              <a:fillRect/>
            </a:stretch>
          </a:blipFill>
        </p:spPr>
        <p:txBody>
          <a:bodyPr wrap="square" lIns="0" tIns="0" rIns="0" bIns="0" rtlCol="0"/>
          <a:lstStyle/>
          <a:p>
            <a:endParaRPr/>
          </a:p>
        </p:txBody>
      </p:sp>
      <p:sp>
        <p:nvSpPr>
          <p:cNvPr id="18" name="object 18"/>
          <p:cNvSpPr/>
          <p:nvPr/>
        </p:nvSpPr>
        <p:spPr>
          <a:xfrm>
            <a:off x="586740" y="1751076"/>
            <a:ext cx="809244" cy="810768"/>
          </a:xfrm>
          <a:prstGeom prst="rect">
            <a:avLst/>
          </a:prstGeom>
          <a:blipFill>
            <a:blip r:embed="rId6" cstate="print"/>
            <a:stretch>
              <a:fillRect/>
            </a:stretch>
          </a:blipFill>
        </p:spPr>
        <p:txBody>
          <a:bodyPr wrap="square" lIns="0" tIns="0" rIns="0" bIns="0" rtlCol="0"/>
          <a:lstStyle/>
          <a:p>
            <a:endParaRPr/>
          </a:p>
        </p:txBody>
      </p:sp>
      <p:sp>
        <p:nvSpPr>
          <p:cNvPr id="19" name="object 19"/>
          <p:cNvSpPr/>
          <p:nvPr/>
        </p:nvSpPr>
        <p:spPr>
          <a:xfrm>
            <a:off x="812291" y="1976627"/>
            <a:ext cx="299085" cy="273685"/>
          </a:xfrm>
          <a:custGeom>
            <a:avLst/>
            <a:gdLst/>
            <a:ahLst/>
            <a:cxnLst/>
            <a:rect l="l" t="t" r="r" b="b"/>
            <a:pathLst>
              <a:path w="299084" h="273685">
                <a:moveTo>
                  <a:pt x="107645" y="6731"/>
                </a:moveTo>
                <a:lnTo>
                  <a:pt x="66954" y="24892"/>
                </a:lnTo>
                <a:lnTo>
                  <a:pt x="25273" y="66801"/>
                </a:lnTo>
                <a:lnTo>
                  <a:pt x="2870" y="121031"/>
                </a:lnTo>
                <a:lnTo>
                  <a:pt x="0" y="150622"/>
                </a:lnTo>
                <a:lnTo>
                  <a:pt x="4584" y="187198"/>
                </a:lnTo>
                <a:lnTo>
                  <a:pt x="17614" y="220852"/>
                </a:lnTo>
                <a:lnTo>
                  <a:pt x="37909" y="249936"/>
                </a:lnTo>
                <a:lnTo>
                  <a:pt x="64363" y="273431"/>
                </a:lnTo>
                <a:lnTo>
                  <a:pt x="104317" y="273431"/>
                </a:lnTo>
                <a:lnTo>
                  <a:pt x="86677" y="265302"/>
                </a:lnTo>
                <a:lnTo>
                  <a:pt x="70611" y="254762"/>
                </a:lnTo>
                <a:lnTo>
                  <a:pt x="56400" y="242062"/>
                </a:lnTo>
                <a:lnTo>
                  <a:pt x="44386" y="227711"/>
                </a:lnTo>
                <a:lnTo>
                  <a:pt x="156146" y="227711"/>
                </a:lnTo>
                <a:lnTo>
                  <a:pt x="174231" y="208661"/>
                </a:lnTo>
                <a:lnTo>
                  <a:pt x="32181" y="208661"/>
                </a:lnTo>
                <a:lnTo>
                  <a:pt x="27444" y="197358"/>
                </a:lnTo>
                <a:lnTo>
                  <a:pt x="23444" y="185420"/>
                </a:lnTo>
                <a:lnTo>
                  <a:pt x="20472" y="172720"/>
                </a:lnTo>
                <a:lnTo>
                  <a:pt x="18859" y="159638"/>
                </a:lnTo>
                <a:lnTo>
                  <a:pt x="76568" y="159638"/>
                </a:lnTo>
                <a:lnTo>
                  <a:pt x="76568" y="140588"/>
                </a:lnTo>
                <a:lnTo>
                  <a:pt x="18859" y="140588"/>
                </a:lnTo>
                <a:lnTo>
                  <a:pt x="20485" y="127254"/>
                </a:lnTo>
                <a:lnTo>
                  <a:pt x="23583" y="114046"/>
                </a:lnTo>
                <a:lnTo>
                  <a:pt x="27914" y="101346"/>
                </a:lnTo>
                <a:lnTo>
                  <a:pt x="33286" y="89281"/>
                </a:lnTo>
                <a:lnTo>
                  <a:pt x="75463" y="89281"/>
                </a:lnTo>
                <a:lnTo>
                  <a:pt x="75463" y="71374"/>
                </a:lnTo>
                <a:lnTo>
                  <a:pt x="45504" y="71374"/>
                </a:lnTo>
                <a:lnTo>
                  <a:pt x="48831" y="65786"/>
                </a:lnTo>
                <a:lnTo>
                  <a:pt x="53263" y="61341"/>
                </a:lnTo>
                <a:lnTo>
                  <a:pt x="56591" y="56896"/>
                </a:lnTo>
                <a:lnTo>
                  <a:pt x="67995" y="46862"/>
                </a:lnTo>
                <a:lnTo>
                  <a:pt x="80454" y="38354"/>
                </a:lnTo>
                <a:lnTo>
                  <a:pt x="93738" y="31369"/>
                </a:lnTo>
                <a:lnTo>
                  <a:pt x="107645" y="25654"/>
                </a:lnTo>
                <a:lnTo>
                  <a:pt x="107645" y="6731"/>
                </a:lnTo>
                <a:close/>
              </a:path>
              <a:path w="299084" h="273685">
                <a:moveTo>
                  <a:pt x="104317" y="227711"/>
                </a:moveTo>
                <a:lnTo>
                  <a:pt x="83235" y="227711"/>
                </a:lnTo>
                <a:lnTo>
                  <a:pt x="88823" y="239395"/>
                </a:lnTo>
                <a:lnTo>
                  <a:pt x="95440" y="250951"/>
                </a:lnTo>
                <a:lnTo>
                  <a:pt x="103009" y="262509"/>
                </a:lnTo>
                <a:lnTo>
                  <a:pt x="110972" y="273431"/>
                </a:lnTo>
                <a:lnTo>
                  <a:pt x="135394" y="273431"/>
                </a:lnTo>
                <a:lnTo>
                  <a:pt x="126009" y="262509"/>
                </a:lnTo>
                <a:lnTo>
                  <a:pt x="117779" y="251333"/>
                </a:lnTo>
                <a:lnTo>
                  <a:pt x="110578" y="239775"/>
                </a:lnTo>
                <a:lnTo>
                  <a:pt x="104317" y="227711"/>
                </a:lnTo>
                <a:close/>
              </a:path>
              <a:path w="299084" h="273685">
                <a:moveTo>
                  <a:pt x="156146" y="227711"/>
                </a:moveTo>
                <a:lnTo>
                  <a:pt x="139826" y="227711"/>
                </a:lnTo>
                <a:lnTo>
                  <a:pt x="139826" y="248793"/>
                </a:lnTo>
                <a:lnTo>
                  <a:pt x="142049" y="243332"/>
                </a:lnTo>
                <a:lnTo>
                  <a:pt x="144271" y="238760"/>
                </a:lnTo>
                <a:lnTo>
                  <a:pt x="148717" y="235458"/>
                </a:lnTo>
                <a:lnTo>
                  <a:pt x="156146" y="227711"/>
                </a:lnTo>
                <a:close/>
              </a:path>
              <a:path w="299084" h="273685">
                <a:moveTo>
                  <a:pt x="76568" y="159638"/>
                </a:moveTo>
                <a:lnTo>
                  <a:pt x="67691" y="159638"/>
                </a:lnTo>
                <a:lnTo>
                  <a:pt x="68745" y="171831"/>
                </a:lnTo>
                <a:lnTo>
                  <a:pt x="70472" y="184531"/>
                </a:lnTo>
                <a:lnTo>
                  <a:pt x="72999" y="196723"/>
                </a:lnTo>
                <a:lnTo>
                  <a:pt x="76568" y="208661"/>
                </a:lnTo>
                <a:lnTo>
                  <a:pt x="76568" y="159638"/>
                </a:lnTo>
                <a:close/>
              </a:path>
              <a:path w="299084" h="273685">
                <a:moveTo>
                  <a:pt x="139826" y="71374"/>
                </a:moveTo>
                <a:lnTo>
                  <a:pt x="76568" y="71374"/>
                </a:lnTo>
                <a:lnTo>
                  <a:pt x="76568" y="208661"/>
                </a:lnTo>
                <a:lnTo>
                  <a:pt x="96545" y="208661"/>
                </a:lnTo>
                <a:lnTo>
                  <a:pt x="92811" y="196723"/>
                </a:lnTo>
                <a:lnTo>
                  <a:pt x="89890" y="184531"/>
                </a:lnTo>
                <a:lnTo>
                  <a:pt x="87807" y="172085"/>
                </a:lnTo>
                <a:lnTo>
                  <a:pt x="86563" y="159638"/>
                </a:lnTo>
                <a:lnTo>
                  <a:pt x="139826" y="159638"/>
                </a:lnTo>
                <a:lnTo>
                  <a:pt x="139826" y="140588"/>
                </a:lnTo>
                <a:lnTo>
                  <a:pt x="85445" y="140588"/>
                </a:lnTo>
                <a:lnTo>
                  <a:pt x="86525" y="127888"/>
                </a:lnTo>
                <a:lnTo>
                  <a:pt x="88226" y="114935"/>
                </a:lnTo>
                <a:lnTo>
                  <a:pt x="90754" y="101981"/>
                </a:lnTo>
                <a:lnTo>
                  <a:pt x="94322" y="89281"/>
                </a:lnTo>
                <a:lnTo>
                  <a:pt x="139826" y="89281"/>
                </a:lnTo>
                <a:lnTo>
                  <a:pt x="139826" y="71374"/>
                </a:lnTo>
                <a:close/>
              </a:path>
              <a:path w="299084" h="273685">
                <a:moveTo>
                  <a:pt x="149809" y="0"/>
                </a:moveTo>
                <a:lnTo>
                  <a:pt x="139826" y="1016"/>
                </a:lnTo>
                <a:lnTo>
                  <a:pt x="139826" y="208661"/>
                </a:lnTo>
                <a:lnTo>
                  <a:pt x="158686" y="208661"/>
                </a:lnTo>
                <a:lnTo>
                  <a:pt x="158686" y="159638"/>
                </a:lnTo>
                <a:lnTo>
                  <a:pt x="223685" y="159638"/>
                </a:lnTo>
                <a:lnTo>
                  <a:pt x="238594" y="144018"/>
                </a:lnTo>
                <a:lnTo>
                  <a:pt x="239712" y="144018"/>
                </a:lnTo>
                <a:lnTo>
                  <a:pt x="239712" y="142875"/>
                </a:lnTo>
                <a:lnTo>
                  <a:pt x="240830" y="142875"/>
                </a:lnTo>
                <a:lnTo>
                  <a:pt x="240830" y="141732"/>
                </a:lnTo>
                <a:lnTo>
                  <a:pt x="241922" y="141732"/>
                </a:lnTo>
                <a:lnTo>
                  <a:pt x="243039" y="140588"/>
                </a:lnTo>
                <a:lnTo>
                  <a:pt x="158686" y="140588"/>
                </a:lnTo>
                <a:lnTo>
                  <a:pt x="158686" y="89281"/>
                </a:lnTo>
                <a:lnTo>
                  <a:pt x="213080" y="89281"/>
                </a:lnTo>
                <a:lnTo>
                  <a:pt x="213080" y="71374"/>
                </a:lnTo>
                <a:lnTo>
                  <a:pt x="158686" y="71374"/>
                </a:lnTo>
                <a:lnTo>
                  <a:pt x="158686" y="18923"/>
                </a:lnTo>
                <a:lnTo>
                  <a:pt x="221488" y="18923"/>
                </a:lnTo>
                <a:lnTo>
                  <a:pt x="179247" y="2921"/>
                </a:lnTo>
                <a:lnTo>
                  <a:pt x="149809" y="0"/>
                </a:lnTo>
                <a:close/>
              </a:path>
              <a:path w="299084" h="273685">
                <a:moveTo>
                  <a:pt x="223685" y="159638"/>
                </a:moveTo>
                <a:lnTo>
                  <a:pt x="213080" y="159638"/>
                </a:lnTo>
                <a:lnTo>
                  <a:pt x="213080" y="162941"/>
                </a:lnTo>
                <a:lnTo>
                  <a:pt x="211963" y="167386"/>
                </a:lnTo>
                <a:lnTo>
                  <a:pt x="211963" y="171831"/>
                </a:lnTo>
                <a:lnTo>
                  <a:pt x="223685" y="159638"/>
                </a:lnTo>
                <a:close/>
              </a:path>
              <a:path w="299084" h="273685">
                <a:moveTo>
                  <a:pt x="76568" y="71374"/>
                </a:moveTo>
                <a:lnTo>
                  <a:pt x="75463" y="71374"/>
                </a:lnTo>
                <a:lnTo>
                  <a:pt x="75463" y="89281"/>
                </a:lnTo>
                <a:lnTo>
                  <a:pt x="71894" y="101981"/>
                </a:lnTo>
                <a:lnTo>
                  <a:pt x="69494" y="114935"/>
                </a:lnTo>
                <a:lnTo>
                  <a:pt x="68122" y="127888"/>
                </a:lnTo>
                <a:lnTo>
                  <a:pt x="67691" y="140588"/>
                </a:lnTo>
                <a:lnTo>
                  <a:pt x="76568" y="140588"/>
                </a:lnTo>
                <a:lnTo>
                  <a:pt x="76568" y="71374"/>
                </a:lnTo>
                <a:close/>
              </a:path>
              <a:path w="299084" h="273685">
                <a:moveTo>
                  <a:pt x="213080" y="89281"/>
                </a:moveTo>
                <a:lnTo>
                  <a:pt x="204203" y="89281"/>
                </a:lnTo>
                <a:lnTo>
                  <a:pt x="207924" y="101981"/>
                </a:lnTo>
                <a:lnTo>
                  <a:pt x="210718" y="114935"/>
                </a:lnTo>
                <a:lnTo>
                  <a:pt x="212470" y="127888"/>
                </a:lnTo>
                <a:lnTo>
                  <a:pt x="213080" y="140588"/>
                </a:lnTo>
                <a:lnTo>
                  <a:pt x="213080" y="89281"/>
                </a:lnTo>
                <a:close/>
              </a:path>
              <a:path w="299084" h="273685">
                <a:moveTo>
                  <a:pt x="213080" y="61468"/>
                </a:moveTo>
                <a:lnTo>
                  <a:pt x="213080" y="140588"/>
                </a:lnTo>
                <a:lnTo>
                  <a:pt x="231952" y="140588"/>
                </a:lnTo>
                <a:lnTo>
                  <a:pt x="231355" y="127888"/>
                </a:lnTo>
                <a:lnTo>
                  <a:pt x="229717" y="114935"/>
                </a:lnTo>
                <a:lnTo>
                  <a:pt x="227266" y="101981"/>
                </a:lnTo>
                <a:lnTo>
                  <a:pt x="224167" y="89281"/>
                </a:lnTo>
                <a:lnTo>
                  <a:pt x="286206" y="89281"/>
                </a:lnTo>
                <a:lnTo>
                  <a:pt x="284784" y="85471"/>
                </a:lnTo>
                <a:lnTo>
                  <a:pt x="276567" y="71374"/>
                </a:lnTo>
                <a:lnTo>
                  <a:pt x="217512" y="71374"/>
                </a:lnTo>
                <a:lnTo>
                  <a:pt x="213080" y="61468"/>
                </a:lnTo>
                <a:close/>
              </a:path>
              <a:path w="299084" h="273685">
                <a:moveTo>
                  <a:pt x="286206" y="89281"/>
                </a:moveTo>
                <a:lnTo>
                  <a:pt x="266344" y="89281"/>
                </a:lnTo>
                <a:lnTo>
                  <a:pt x="270929" y="100202"/>
                </a:lnTo>
                <a:lnTo>
                  <a:pt x="274675" y="111379"/>
                </a:lnTo>
                <a:lnTo>
                  <a:pt x="277583" y="122809"/>
                </a:lnTo>
                <a:lnTo>
                  <a:pt x="279666" y="135000"/>
                </a:lnTo>
                <a:lnTo>
                  <a:pt x="298526" y="135000"/>
                </a:lnTo>
                <a:lnTo>
                  <a:pt x="293789" y="109600"/>
                </a:lnTo>
                <a:lnTo>
                  <a:pt x="286206" y="89281"/>
                </a:lnTo>
                <a:close/>
              </a:path>
              <a:path w="299084" h="273685">
                <a:moveTo>
                  <a:pt x="139826" y="1016"/>
                </a:moveTo>
                <a:lnTo>
                  <a:pt x="120383" y="2921"/>
                </a:lnTo>
                <a:lnTo>
                  <a:pt x="107645" y="6731"/>
                </a:lnTo>
                <a:lnTo>
                  <a:pt x="107645" y="25654"/>
                </a:lnTo>
                <a:lnTo>
                  <a:pt x="99758" y="36575"/>
                </a:lnTo>
                <a:lnTo>
                  <a:pt x="92811" y="47751"/>
                </a:lnTo>
                <a:lnTo>
                  <a:pt x="86893" y="59182"/>
                </a:lnTo>
                <a:lnTo>
                  <a:pt x="82118" y="71374"/>
                </a:lnTo>
                <a:lnTo>
                  <a:pt x="102107" y="71374"/>
                </a:lnTo>
                <a:lnTo>
                  <a:pt x="109207" y="57404"/>
                </a:lnTo>
                <a:lnTo>
                  <a:pt x="117360" y="43942"/>
                </a:lnTo>
                <a:lnTo>
                  <a:pt x="126758" y="31114"/>
                </a:lnTo>
                <a:lnTo>
                  <a:pt x="137604" y="18923"/>
                </a:lnTo>
                <a:lnTo>
                  <a:pt x="139826" y="18923"/>
                </a:lnTo>
                <a:lnTo>
                  <a:pt x="139826" y="1016"/>
                </a:lnTo>
                <a:close/>
              </a:path>
              <a:path w="299084" h="273685">
                <a:moveTo>
                  <a:pt x="221488" y="18923"/>
                </a:moveTo>
                <a:lnTo>
                  <a:pt x="162026" y="18923"/>
                </a:lnTo>
                <a:lnTo>
                  <a:pt x="172402" y="31114"/>
                </a:lnTo>
                <a:lnTo>
                  <a:pt x="181864" y="43942"/>
                </a:lnTo>
                <a:lnTo>
                  <a:pt x="190271" y="57404"/>
                </a:lnTo>
                <a:lnTo>
                  <a:pt x="197548" y="71374"/>
                </a:lnTo>
                <a:lnTo>
                  <a:pt x="197548" y="34036"/>
                </a:lnTo>
                <a:lnTo>
                  <a:pt x="191998" y="25654"/>
                </a:lnTo>
                <a:lnTo>
                  <a:pt x="230742" y="25654"/>
                </a:lnTo>
                <a:lnTo>
                  <a:pt x="221488" y="18923"/>
                </a:lnTo>
                <a:close/>
              </a:path>
              <a:path w="299084" h="273685">
                <a:moveTo>
                  <a:pt x="197548" y="34036"/>
                </a:moveTo>
                <a:lnTo>
                  <a:pt x="197548" y="71374"/>
                </a:lnTo>
                <a:lnTo>
                  <a:pt x="213080" y="71374"/>
                </a:lnTo>
                <a:lnTo>
                  <a:pt x="197548" y="34036"/>
                </a:lnTo>
                <a:close/>
              </a:path>
              <a:path w="299084" h="273685">
                <a:moveTo>
                  <a:pt x="230742" y="25654"/>
                </a:moveTo>
                <a:lnTo>
                  <a:pt x="191998" y="25654"/>
                </a:lnTo>
                <a:lnTo>
                  <a:pt x="205727" y="31369"/>
                </a:lnTo>
                <a:lnTo>
                  <a:pt x="218630" y="38354"/>
                </a:lnTo>
                <a:lnTo>
                  <a:pt x="230695" y="46862"/>
                </a:lnTo>
                <a:lnTo>
                  <a:pt x="241922" y="56896"/>
                </a:lnTo>
                <a:lnTo>
                  <a:pt x="250799" y="65786"/>
                </a:lnTo>
                <a:lnTo>
                  <a:pt x="254139" y="71374"/>
                </a:lnTo>
                <a:lnTo>
                  <a:pt x="254139" y="42672"/>
                </a:lnTo>
                <a:lnTo>
                  <a:pt x="230742" y="25654"/>
                </a:lnTo>
                <a:close/>
              </a:path>
              <a:path w="299084" h="273685">
                <a:moveTo>
                  <a:pt x="254139" y="42672"/>
                </a:moveTo>
                <a:lnTo>
                  <a:pt x="254139" y="71374"/>
                </a:lnTo>
                <a:lnTo>
                  <a:pt x="276567" y="71374"/>
                </a:lnTo>
                <a:lnTo>
                  <a:pt x="271843" y="63373"/>
                </a:lnTo>
                <a:lnTo>
                  <a:pt x="255244" y="43561"/>
                </a:lnTo>
                <a:lnTo>
                  <a:pt x="254139" y="42672"/>
                </a:lnTo>
                <a:close/>
              </a:path>
            </a:pathLst>
          </a:custGeom>
          <a:solidFill>
            <a:srgbClr val="FFFFFF"/>
          </a:solidFill>
        </p:spPr>
        <p:txBody>
          <a:bodyPr wrap="square" lIns="0" tIns="0" rIns="0" bIns="0" rtlCol="0"/>
          <a:lstStyle/>
          <a:p>
            <a:endParaRPr/>
          </a:p>
        </p:txBody>
      </p:sp>
      <p:sp>
        <p:nvSpPr>
          <p:cNvPr id="20" name="object 20"/>
          <p:cNvSpPr/>
          <p:nvPr/>
        </p:nvSpPr>
        <p:spPr>
          <a:xfrm>
            <a:off x="843038" y="2129408"/>
            <a:ext cx="346075" cy="191770"/>
          </a:xfrm>
          <a:custGeom>
            <a:avLst/>
            <a:gdLst/>
            <a:ahLst/>
            <a:cxnLst/>
            <a:rect l="l" t="t" r="r" b="b"/>
            <a:pathLst>
              <a:path w="346075" h="191769">
                <a:moveTo>
                  <a:pt x="345935" y="64769"/>
                </a:moveTo>
                <a:lnTo>
                  <a:pt x="215785" y="64769"/>
                </a:lnTo>
                <a:lnTo>
                  <a:pt x="223570" y="72643"/>
                </a:lnTo>
                <a:lnTo>
                  <a:pt x="156844" y="139826"/>
                </a:lnTo>
                <a:lnTo>
                  <a:pt x="7785" y="139826"/>
                </a:lnTo>
                <a:lnTo>
                  <a:pt x="0" y="147574"/>
                </a:lnTo>
                <a:lnTo>
                  <a:pt x="0" y="171068"/>
                </a:lnTo>
                <a:lnTo>
                  <a:pt x="7785" y="177800"/>
                </a:lnTo>
                <a:lnTo>
                  <a:pt x="16687" y="177800"/>
                </a:lnTo>
                <a:lnTo>
                  <a:pt x="190207" y="191262"/>
                </a:lnTo>
                <a:lnTo>
                  <a:pt x="194652" y="191262"/>
                </a:lnTo>
                <a:lnTo>
                  <a:pt x="196888" y="190118"/>
                </a:lnTo>
                <a:lnTo>
                  <a:pt x="199110" y="190118"/>
                </a:lnTo>
                <a:lnTo>
                  <a:pt x="291439" y="97281"/>
                </a:lnTo>
                <a:lnTo>
                  <a:pt x="345935" y="97281"/>
                </a:lnTo>
                <a:lnTo>
                  <a:pt x="345935" y="64769"/>
                </a:lnTo>
                <a:close/>
              </a:path>
              <a:path w="346075" h="191769">
                <a:moveTo>
                  <a:pt x="284759" y="0"/>
                </a:moveTo>
                <a:lnTo>
                  <a:pt x="226923" y="0"/>
                </a:lnTo>
                <a:lnTo>
                  <a:pt x="222478" y="4444"/>
                </a:lnTo>
                <a:lnTo>
                  <a:pt x="221361" y="4444"/>
                </a:lnTo>
                <a:lnTo>
                  <a:pt x="221361" y="5587"/>
                </a:lnTo>
                <a:lnTo>
                  <a:pt x="132359" y="94995"/>
                </a:lnTo>
                <a:lnTo>
                  <a:pt x="128612" y="100583"/>
                </a:lnTo>
                <a:lnTo>
                  <a:pt x="127368" y="106806"/>
                </a:lnTo>
                <a:lnTo>
                  <a:pt x="128612" y="112902"/>
                </a:lnTo>
                <a:lnTo>
                  <a:pt x="132359" y="118490"/>
                </a:lnTo>
                <a:lnTo>
                  <a:pt x="135712" y="121919"/>
                </a:lnTo>
                <a:lnTo>
                  <a:pt x="141224" y="125602"/>
                </a:lnTo>
                <a:lnTo>
                  <a:pt x="147383" y="126873"/>
                </a:lnTo>
                <a:lnTo>
                  <a:pt x="153543" y="125602"/>
                </a:lnTo>
                <a:lnTo>
                  <a:pt x="159054" y="121919"/>
                </a:lnTo>
                <a:lnTo>
                  <a:pt x="215785" y="64769"/>
                </a:lnTo>
                <a:lnTo>
                  <a:pt x="345935" y="64769"/>
                </a:lnTo>
                <a:lnTo>
                  <a:pt x="345935" y="17906"/>
                </a:lnTo>
                <a:lnTo>
                  <a:pt x="308114" y="17906"/>
                </a:lnTo>
                <a:lnTo>
                  <a:pt x="307009" y="13335"/>
                </a:lnTo>
                <a:lnTo>
                  <a:pt x="297002" y="3301"/>
                </a:lnTo>
                <a:lnTo>
                  <a:pt x="291439" y="1142"/>
                </a:lnTo>
                <a:lnTo>
                  <a:pt x="284759" y="0"/>
                </a:lnTo>
                <a:close/>
              </a:path>
            </a:pathLst>
          </a:custGeom>
          <a:solidFill>
            <a:srgbClr val="FFFFFF"/>
          </a:solidFill>
        </p:spPr>
        <p:txBody>
          <a:bodyPr wrap="square" lIns="0" tIns="0" rIns="0" bIns="0" rtlCol="0"/>
          <a:lstStyle/>
          <a:p>
            <a:endParaRPr/>
          </a:p>
        </p:txBody>
      </p:sp>
      <p:sp>
        <p:nvSpPr>
          <p:cNvPr id="21" name="object 21"/>
          <p:cNvSpPr/>
          <p:nvPr/>
        </p:nvSpPr>
        <p:spPr>
          <a:xfrm>
            <a:off x="1224851" y="2134516"/>
            <a:ext cx="0" cy="105410"/>
          </a:xfrm>
          <a:custGeom>
            <a:avLst/>
            <a:gdLst/>
            <a:ahLst/>
            <a:cxnLst/>
            <a:rect l="l" t="t" r="r" b="b"/>
            <a:pathLst>
              <a:path h="105410">
                <a:moveTo>
                  <a:pt x="0" y="0"/>
                </a:moveTo>
                <a:lnTo>
                  <a:pt x="0" y="105255"/>
                </a:lnTo>
              </a:path>
            </a:pathLst>
          </a:custGeom>
          <a:ln w="43561">
            <a:solidFill>
              <a:srgbClr val="FFFFFF"/>
            </a:solidFill>
          </a:ln>
        </p:spPr>
        <p:txBody>
          <a:bodyPr wrap="square" lIns="0" tIns="0" rIns="0" bIns="0" rtlCol="0"/>
          <a:lstStyle/>
          <a:p>
            <a:endParaRPr/>
          </a:p>
        </p:txBody>
      </p:sp>
      <p:sp>
        <p:nvSpPr>
          <p:cNvPr id="22" name="object 22"/>
          <p:cNvSpPr/>
          <p:nvPr/>
        </p:nvSpPr>
        <p:spPr>
          <a:xfrm>
            <a:off x="7580376" y="1880616"/>
            <a:ext cx="2026920" cy="681227"/>
          </a:xfrm>
          <a:prstGeom prst="rect">
            <a:avLst/>
          </a:prstGeom>
          <a:blipFill>
            <a:blip r:embed="rId7" cstate="print"/>
            <a:stretch>
              <a:fillRect/>
            </a:stretch>
          </a:blipFill>
        </p:spPr>
        <p:txBody>
          <a:bodyPr wrap="square" lIns="0" tIns="0" rIns="0" bIns="0" rtlCol="0"/>
          <a:lstStyle/>
          <a:p>
            <a:endParaRPr/>
          </a:p>
        </p:txBody>
      </p:sp>
      <p:sp>
        <p:nvSpPr>
          <p:cNvPr id="23" name="object 23"/>
          <p:cNvSpPr/>
          <p:nvPr/>
        </p:nvSpPr>
        <p:spPr>
          <a:xfrm>
            <a:off x="8665464" y="2331783"/>
            <a:ext cx="297180" cy="288290"/>
          </a:xfrm>
          <a:custGeom>
            <a:avLst/>
            <a:gdLst/>
            <a:ahLst/>
            <a:cxnLst/>
            <a:rect l="l" t="t" r="r" b="b"/>
            <a:pathLst>
              <a:path w="297179" h="288289">
                <a:moveTo>
                  <a:pt x="0" y="287718"/>
                </a:moveTo>
                <a:lnTo>
                  <a:pt x="296748" y="287718"/>
                </a:lnTo>
                <a:lnTo>
                  <a:pt x="296748" y="0"/>
                </a:lnTo>
                <a:lnTo>
                  <a:pt x="0" y="0"/>
                </a:lnTo>
                <a:lnTo>
                  <a:pt x="0" y="287718"/>
                </a:lnTo>
                <a:close/>
              </a:path>
            </a:pathLst>
          </a:custGeom>
          <a:solidFill>
            <a:srgbClr val="FFFFFF"/>
          </a:solidFill>
        </p:spPr>
        <p:txBody>
          <a:bodyPr wrap="square" lIns="0" tIns="0" rIns="0" bIns="0" rtlCol="0"/>
          <a:lstStyle/>
          <a:p>
            <a:endParaRPr/>
          </a:p>
        </p:txBody>
      </p:sp>
      <p:sp>
        <p:nvSpPr>
          <p:cNvPr id="24" name="object 24"/>
          <p:cNvSpPr/>
          <p:nvPr/>
        </p:nvSpPr>
        <p:spPr>
          <a:xfrm>
            <a:off x="9831323" y="1871472"/>
            <a:ext cx="1389887" cy="580643"/>
          </a:xfrm>
          <a:prstGeom prst="rect">
            <a:avLst/>
          </a:prstGeom>
          <a:blipFill>
            <a:blip r:embed="rId8" cstate="print"/>
            <a:stretch>
              <a:fillRect/>
            </a:stretch>
          </a:blipFill>
        </p:spPr>
        <p:txBody>
          <a:bodyPr wrap="square" lIns="0" tIns="0" rIns="0" bIns="0" rtlCol="0"/>
          <a:lstStyle/>
          <a:p>
            <a:endParaRPr/>
          </a:p>
        </p:txBody>
      </p:sp>
      <p:sp>
        <p:nvSpPr>
          <p:cNvPr id="25" name="object 25"/>
          <p:cNvSpPr/>
          <p:nvPr/>
        </p:nvSpPr>
        <p:spPr>
          <a:xfrm>
            <a:off x="7821168" y="4244340"/>
            <a:ext cx="1539230" cy="694944"/>
          </a:xfrm>
          <a:prstGeom prst="rect">
            <a:avLst/>
          </a:prstGeom>
          <a:blipFill>
            <a:blip r:embed="rId9" cstate="print"/>
            <a:stretch>
              <a:fillRect/>
            </a:stretch>
          </a:blipFill>
        </p:spPr>
        <p:txBody>
          <a:bodyPr wrap="square" lIns="0" tIns="0" rIns="0" bIns="0" rtlCol="0"/>
          <a:lstStyle/>
          <a:p>
            <a:endParaRPr/>
          </a:p>
        </p:txBody>
      </p:sp>
      <p:sp>
        <p:nvSpPr>
          <p:cNvPr id="26" name="object 26"/>
          <p:cNvSpPr txBox="1"/>
          <p:nvPr/>
        </p:nvSpPr>
        <p:spPr>
          <a:xfrm>
            <a:off x="10011156" y="4843590"/>
            <a:ext cx="1009650" cy="255904"/>
          </a:xfrm>
          <a:prstGeom prst="rect">
            <a:avLst/>
          </a:prstGeom>
        </p:spPr>
        <p:txBody>
          <a:bodyPr vert="horz" wrap="square" lIns="0" tIns="0" rIns="0" bIns="0" rtlCol="0">
            <a:spAutoFit/>
          </a:bodyPr>
          <a:lstStyle/>
          <a:p>
            <a:pPr>
              <a:lnSpc>
                <a:spcPts val="1989"/>
              </a:lnSpc>
            </a:pPr>
            <a:r>
              <a:rPr sz="1800" b="1" spc="-5" dirty="0">
                <a:solidFill>
                  <a:srgbClr val="007680"/>
                </a:solidFill>
                <a:latin typeface="Arial"/>
                <a:cs typeface="Arial"/>
              </a:rPr>
              <a:t>55</a:t>
            </a:r>
            <a:r>
              <a:rPr sz="1800" b="1" spc="-7" baseline="18518" dirty="0">
                <a:solidFill>
                  <a:srgbClr val="007680"/>
                </a:solidFill>
                <a:latin typeface="Arial"/>
                <a:cs typeface="Arial"/>
              </a:rPr>
              <a:t>th</a:t>
            </a:r>
            <a:r>
              <a:rPr sz="1800" b="1" spc="15" baseline="18518" dirty="0">
                <a:solidFill>
                  <a:srgbClr val="007680"/>
                </a:solidFill>
                <a:latin typeface="Arial"/>
                <a:cs typeface="Arial"/>
              </a:rPr>
              <a:t> </a:t>
            </a:r>
            <a:r>
              <a:rPr sz="1800" b="1" spc="-5" dirty="0">
                <a:solidFill>
                  <a:srgbClr val="007680"/>
                </a:solidFill>
                <a:latin typeface="Arial"/>
                <a:cs typeface="Arial"/>
              </a:rPr>
              <a:t>Rank</a:t>
            </a:r>
            <a:endParaRPr sz="1800">
              <a:latin typeface="Arial"/>
              <a:cs typeface="Arial"/>
            </a:endParaRPr>
          </a:p>
        </p:txBody>
      </p:sp>
      <p:sp>
        <p:nvSpPr>
          <p:cNvPr id="27" name="object 27"/>
          <p:cNvSpPr/>
          <p:nvPr/>
        </p:nvSpPr>
        <p:spPr>
          <a:xfrm>
            <a:off x="9887711" y="4302252"/>
            <a:ext cx="1277111" cy="794004"/>
          </a:xfrm>
          <a:prstGeom prst="rect">
            <a:avLst/>
          </a:prstGeom>
          <a:blipFill>
            <a:blip r:embed="rId10" cstate="print"/>
            <a:stretch>
              <a:fillRect/>
            </a:stretch>
          </a:blipFill>
        </p:spPr>
        <p:txBody>
          <a:bodyPr wrap="square" lIns="0" tIns="0" rIns="0" bIns="0" rtlCol="0"/>
          <a:lstStyle/>
          <a:p>
            <a:endParaRPr/>
          </a:p>
        </p:txBody>
      </p:sp>
      <p:sp>
        <p:nvSpPr>
          <p:cNvPr id="28" name="object 28"/>
          <p:cNvSpPr/>
          <p:nvPr/>
        </p:nvSpPr>
        <p:spPr>
          <a:xfrm>
            <a:off x="7260590" y="1277619"/>
            <a:ext cx="2015489" cy="140970"/>
          </a:xfrm>
          <a:custGeom>
            <a:avLst/>
            <a:gdLst/>
            <a:ahLst/>
            <a:cxnLst/>
            <a:rect l="l" t="t" r="r" b="b"/>
            <a:pathLst>
              <a:path w="2015490" h="140969">
                <a:moveTo>
                  <a:pt x="0" y="140970"/>
                </a:moveTo>
                <a:lnTo>
                  <a:pt x="2015490" y="140970"/>
                </a:lnTo>
                <a:lnTo>
                  <a:pt x="2015490" y="0"/>
                </a:lnTo>
                <a:lnTo>
                  <a:pt x="0" y="0"/>
                </a:lnTo>
                <a:lnTo>
                  <a:pt x="0" y="140970"/>
                </a:lnTo>
                <a:close/>
              </a:path>
            </a:pathLst>
          </a:custGeom>
          <a:solidFill>
            <a:srgbClr val="006074"/>
          </a:solidFill>
        </p:spPr>
        <p:txBody>
          <a:bodyPr wrap="square" lIns="0" tIns="0" rIns="0" bIns="0" rtlCol="0"/>
          <a:lstStyle/>
          <a:p>
            <a:endParaRPr/>
          </a:p>
        </p:txBody>
      </p:sp>
      <p:sp>
        <p:nvSpPr>
          <p:cNvPr id="29" name="object 29"/>
          <p:cNvSpPr/>
          <p:nvPr/>
        </p:nvSpPr>
        <p:spPr>
          <a:xfrm>
            <a:off x="9901555" y="1277619"/>
            <a:ext cx="1920875" cy="140970"/>
          </a:xfrm>
          <a:custGeom>
            <a:avLst/>
            <a:gdLst/>
            <a:ahLst/>
            <a:cxnLst/>
            <a:rect l="l" t="t" r="r" b="b"/>
            <a:pathLst>
              <a:path w="1920875" h="140969">
                <a:moveTo>
                  <a:pt x="0" y="140970"/>
                </a:moveTo>
                <a:lnTo>
                  <a:pt x="1920875" y="140970"/>
                </a:lnTo>
                <a:lnTo>
                  <a:pt x="1920875" y="0"/>
                </a:lnTo>
                <a:lnTo>
                  <a:pt x="0" y="0"/>
                </a:lnTo>
                <a:lnTo>
                  <a:pt x="0" y="140970"/>
                </a:lnTo>
                <a:close/>
              </a:path>
            </a:pathLst>
          </a:custGeom>
          <a:solidFill>
            <a:srgbClr val="006074"/>
          </a:solidFill>
        </p:spPr>
        <p:txBody>
          <a:bodyPr wrap="square" lIns="0" tIns="0" rIns="0" bIns="0" rtlCol="0"/>
          <a:lstStyle/>
          <a:p>
            <a:endParaRPr/>
          </a:p>
        </p:txBody>
      </p:sp>
      <p:sp>
        <p:nvSpPr>
          <p:cNvPr id="30" name="object 30"/>
          <p:cNvSpPr/>
          <p:nvPr/>
        </p:nvSpPr>
        <p:spPr>
          <a:xfrm>
            <a:off x="7260590" y="1418577"/>
            <a:ext cx="147320" cy="4991735"/>
          </a:xfrm>
          <a:custGeom>
            <a:avLst/>
            <a:gdLst/>
            <a:ahLst/>
            <a:cxnLst/>
            <a:rect l="l" t="t" r="r" b="b"/>
            <a:pathLst>
              <a:path w="147320" h="4991735">
                <a:moveTo>
                  <a:pt x="0" y="4991481"/>
                </a:moveTo>
                <a:lnTo>
                  <a:pt x="147320" y="4991481"/>
                </a:lnTo>
                <a:lnTo>
                  <a:pt x="147320" y="0"/>
                </a:lnTo>
                <a:lnTo>
                  <a:pt x="0" y="0"/>
                </a:lnTo>
                <a:lnTo>
                  <a:pt x="0" y="4991481"/>
                </a:lnTo>
                <a:close/>
              </a:path>
            </a:pathLst>
          </a:custGeom>
          <a:solidFill>
            <a:srgbClr val="006074"/>
          </a:solidFill>
        </p:spPr>
        <p:txBody>
          <a:bodyPr wrap="square" lIns="0" tIns="0" rIns="0" bIns="0" rtlCol="0"/>
          <a:lstStyle/>
          <a:p>
            <a:endParaRPr/>
          </a:p>
        </p:txBody>
      </p:sp>
      <p:sp>
        <p:nvSpPr>
          <p:cNvPr id="31" name="object 31"/>
          <p:cNvSpPr/>
          <p:nvPr/>
        </p:nvSpPr>
        <p:spPr>
          <a:xfrm>
            <a:off x="11675744" y="1418577"/>
            <a:ext cx="146685" cy="4991735"/>
          </a:xfrm>
          <a:custGeom>
            <a:avLst/>
            <a:gdLst/>
            <a:ahLst/>
            <a:cxnLst/>
            <a:rect l="l" t="t" r="r" b="b"/>
            <a:pathLst>
              <a:path w="146684" h="4991735">
                <a:moveTo>
                  <a:pt x="0" y="4991481"/>
                </a:moveTo>
                <a:lnTo>
                  <a:pt x="146684" y="4991481"/>
                </a:lnTo>
                <a:lnTo>
                  <a:pt x="146684" y="0"/>
                </a:lnTo>
                <a:lnTo>
                  <a:pt x="0" y="0"/>
                </a:lnTo>
                <a:lnTo>
                  <a:pt x="0" y="4991481"/>
                </a:lnTo>
                <a:close/>
              </a:path>
            </a:pathLst>
          </a:custGeom>
          <a:solidFill>
            <a:srgbClr val="006074"/>
          </a:solidFill>
        </p:spPr>
        <p:txBody>
          <a:bodyPr wrap="square" lIns="0" tIns="0" rIns="0" bIns="0" rtlCol="0"/>
          <a:lstStyle/>
          <a:p>
            <a:endParaRPr/>
          </a:p>
        </p:txBody>
      </p:sp>
      <p:sp>
        <p:nvSpPr>
          <p:cNvPr id="32" name="object 32"/>
          <p:cNvSpPr/>
          <p:nvPr/>
        </p:nvSpPr>
        <p:spPr>
          <a:xfrm>
            <a:off x="7260590" y="6410058"/>
            <a:ext cx="4561840" cy="147320"/>
          </a:xfrm>
          <a:custGeom>
            <a:avLst/>
            <a:gdLst/>
            <a:ahLst/>
            <a:cxnLst/>
            <a:rect l="l" t="t" r="r" b="b"/>
            <a:pathLst>
              <a:path w="4561840" h="147320">
                <a:moveTo>
                  <a:pt x="0" y="147320"/>
                </a:moveTo>
                <a:lnTo>
                  <a:pt x="4561840" y="147320"/>
                </a:lnTo>
                <a:lnTo>
                  <a:pt x="4561840" y="0"/>
                </a:lnTo>
                <a:lnTo>
                  <a:pt x="0" y="0"/>
                </a:lnTo>
                <a:lnTo>
                  <a:pt x="0" y="147320"/>
                </a:lnTo>
                <a:close/>
              </a:path>
            </a:pathLst>
          </a:custGeom>
          <a:solidFill>
            <a:srgbClr val="006074"/>
          </a:solidFill>
        </p:spPr>
        <p:txBody>
          <a:bodyPr wrap="square" lIns="0" tIns="0" rIns="0" bIns="0" rtlCol="0"/>
          <a:lstStyle/>
          <a:p>
            <a:endParaRPr/>
          </a:p>
        </p:txBody>
      </p:sp>
      <p:sp>
        <p:nvSpPr>
          <p:cNvPr id="33" name="object 33"/>
          <p:cNvSpPr/>
          <p:nvPr/>
        </p:nvSpPr>
        <p:spPr>
          <a:xfrm>
            <a:off x="11675744" y="1418589"/>
            <a:ext cx="0" cy="5001260"/>
          </a:xfrm>
          <a:custGeom>
            <a:avLst/>
            <a:gdLst/>
            <a:ahLst/>
            <a:cxnLst/>
            <a:rect l="l" t="t" r="r" b="b"/>
            <a:pathLst>
              <a:path h="5001260">
                <a:moveTo>
                  <a:pt x="0" y="0"/>
                </a:moveTo>
                <a:lnTo>
                  <a:pt x="0" y="5000993"/>
                </a:lnTo>
              </a:path>
            </a:pathLst>
          </a:custGeom>
          <a:ln w="19050">
            <a:solidFill>
              <a:srgbClr val="006074"/>
            </a:solidFill>
          </a:ln>
        </p:spPr>
        <p:txBody>
          <a:bodyPr wrap="square" lIns="0" tIns="0" rIns="0" bIns="0" rtlCol="0"/>
          <a:lstStyle/>
          <a:p>
            <a:endParaRPr/>
          </a:p>
        </p:txBody>
      </p:sp>
      <p:sp>
        <p:nvSpPr>
          <p:cNvPr id="34" name="object 34"/>
          <p:cNvSpPr/>
          <p:nvPr/>
        </p:nvSpPr>
        <p:spPr>
          <a:xfrm>
            <a:off x="7407909" y="1418589"/>
            <a:ext cx="1868805" cy="0"/>
          </a:xfrm>
          <a:custGeom>
            <a:avLst/>
            <a:gdLst/>
            <a:ahLst/>
            <a:cxnLst/>
            <a:rect l="l" t="t" r="r" b="b"/>
            <a:pathLst>
              <a:path w="1868804">
                <a:moveTo>
                  <a:pt x="0" y="0"/>
                </a:moveTo>
                <a:lnTo>
                  <a:pt x="1868678" y="0"/>
                </a:lnTo>
              </a:path>
            </a:pathLst>
          </a:custGeom>
          <a:ln w="19050">
            <a:solidFill>
              <a:srgbClr val="006074"/>
            </a:solidFill>
          </a:ln>
        </p:spPr>
        <p:txBody>
          <a:bodyPr wrap="square" lIns="0" tIns="0" rIns="0" bIns="0" rtlCol="0"/>
          <a:lstStyle/>
          <a:p>
            <a:endParaRPr/>
          </a:p>
        </p:txBody>
      </p:sp>
      <p:sp>
        <p:nvSpPr>
          <p:cNvPr id="35" name="object 35"/>
          <p:cNvSpPr/>
          <p:nvPr/>
        </p:nvSpPr>
        <p:spPr>
          <a:xfrm>
            <a:off x="7407909" y="6410058"/>
            <a:ext cx="4277360" cy="0"/>
          </a:xfrm>
          <a:custGeom>
            <a:avLst/>
            <a:gdLst/>
            <a:ahLst/>
            <a:cxnLst/>
            <a:rect l="l" t="t" r="r" b="b"/>
            <a:pathLst>
              <a:path w="4277359">
                <a:moveTo>
                  <a:pt x="0" y="0"/>
                </a:moveTo>
                <a:lnTo>
                  <a:pt x="4277360" y="0"/>
                </a:lnTo>
              </a:path>
            </a:pathLst>
          </a:custGeom>
          <a:ln w="19050">
            <a:solidFill>
              <a:srgbClr val="006074"/>
            </a:solidFill>
          </a:ln>
        </p:spPr>
        <p:txBody>
          <a:bodyPr wrap="square" lIns="0" tIns="0" rIns="0" bIns="0" rtlCol="0"/>
          <a:lstStyle/>
          <a:p>
            <a:endParaRPr/>
          </a:p>
        </p:txBody>
      </p:sp>
      <p:sp>
        <p:nvSpPr>
          <p:cNvPr id="36" name="object 36"/>
          <p:cNvSpPr txBox="1"/>
          <p:nvPr/>
        </p:nvSpPr>
        <p:spPr>
          <a:xfrm>
            <a:off x="8021955" y="2630563"/>
            <a:ext cx="1147445" cy="1174750"/>
          </a:xfrm>
          <a:prstGeom prst="rect">
            <a:avLst/>
          </a:prstGeom>
        </p:spPr>
        <p:txBody>
          <a:bodyPr vert="horz" wrap="square" lIns="0" tIns="35560" rIns="0" bIns="0" rtlCol="0">
            <a:spAutoFit/>
          </a:bodyPr>
          <a:lstStyle/>
          <a:p>
            <a:pPr marL="635" algn="ctr">
              <a:lnSpc>
                <a:spcPct val="100000"/>
              </a:lnSpc>
              <a:spcBef>
                <a:spcPts val="280"/>
              </a:spcBef>
            </a:pPr>
            <a:r>
              <a:rPr sz="1400" b="1" spc="-5" dirty="0">
                <a:solidFill>
                  <a:srgbClr val="007680"/>
                </a:solidFill>
                <a:latin typeface="Arial"/>
                <a:cs typeface="Arial"/>
              </a:rPr>
              <a:t>72</a:t>
            </a:r>
            <a:r>
              <a:rPr sz="1350" b="1" spc="-7" baseline="18518" dirty="0">
                <a:solidFill>
                  <a:srgbClr val="007680"/>
                </a:solidFill>
                <a:latin typeface="Arial"/>
                <a:cs typeface="Arial"/>
              </a:rPr>
              <a:t>nd</a:t>
            </a:r>
            <a:r>
              <a:rPr sz="1350" b="1" spc="187" baseline="18518" dirty="0">
                <a:solidFill>
                  <a:srgbClr val="007680"/>
                </a:solidFill>
                <a:latin typeface="Arial"/>
                <a:cs typeface="Arial"/>
              </a:rPr>
              <a:t> </a:t>
            </a:r>
            <a:r>
              <a:rPr sz="1400" b="1" spc="-5" dirty="0">
                <a:solidFill>
                  <a:srgbClr val="007680"/>
                </a:solidFill>
                <a:latin typeface="Arial"/>
                <a:cs typeface="Arial"/>
              </a:rPr>
              <a:t>Rank</a:t>
            </a:r>
            <a:endParaRPr sz="1400">
              <a:latin typeface="Arial"/>
              <a:cs typeface="Arial"/>
            </a:endParaRPr>
          </a:p>
          <a:p>
            <a:pPr marL="25400" marR="30480" indent="15240" algn="ctr">
              <a:lnSpc>
                <a:spcPct val="97100"/>
              </a:lnSpc>
              <a:spcBef>
                <a:spcPts val="195"/>
              </a:spcBef>
            </a:pPr>
            <a:r>
              <a:rPr sz="1200" dirty="0">
                <a:latin typeface="Arial"/>
                <a:cs typeface="Arial"/>
              </a:rPr>
              <a:t>In the </a:t>
            </a:r>
            <a:r>
              <a:rPr sz="1200" spc="-10" dirty="0">
                <a:latin typeface="Arial"/>
                <a:cs typeface="Arial"/>
              </a:rPr>
              <a:t>world  </a:t>
            </a:r>
            <a:r>
              <a:rPr sz="1200" spc="-5" dirty="0">
                <a:latin typeface="Arial"/>
                <a:cs typeface="Arial"/>
              </a:rPr>
              <a:t>according </a:t>
            </a:r>
            <a:r>
              <a:rPr sz="1200" dirty="0">
                <a:latin typeface="Arial"/>
                <a:cs typeface="Arial"/>
              </a:rPr>
              <a:t>to</a:t>
            </a:r>
            <a:r>
              <a:rPr sz="1200" spc="-125" dirty="0">
                <a:latin typeface="Arial"/>
                <a:cs typeface="Arial"/>
              </a:rPr>
              <a:t> </a:t>
            </a:r>
            <a:r>
              <a:rPr sz="1200" dirty="0">
                <a:latin typeface="Arial"/>
                <a:cs typeface="Arial"/>
              </a:rPr>
              <a:t>the  </a:t>
            </a:r>
            <a:r>
              <a:rPr sz="1200" spc="-5" dirty="0">
                <a:latin typeface="Arial"/>
                <a:cs typeface="Arial"/>
              </a:rPr>
              <a:t>Global</a:t>
            </a:r>
            <a:r>
              <a:rPr sz="1200" spc="-70" dirty="0">
                <a:latin typeface="Arial"/>
                <a:cs typeface="Arial"/>
              </a:rPr>
              <a:t> </a:t>
            </a:r>
            <a:r>
              <a:rPr sz="1200" spc="-10" dirty="0">
                <a:latin typeface="Arial"/>
                <a:cs typeface="Arial"/>
              </a:rPr>
              <a:t>Financial  </a:t>
            </a:r>
            <a:r>
              <a:rPr sz="1200" spc="-5" dirty="0">
                <a:latin typeface="Arial"/>
                <a:cs typeface="Arial"/>
              </a:rPr>
              <a:t>Centres Index  (GFCI)</a:t>
            </a:r>
            <a:endParaRPr sz="1200">
              <a:latin typeface="Arial"/>
              <a:cs typeface="Arial"/>
            </a:endParaRPr>
          </a:p>
        </p:txBody>
      </p:sp>
      <p:sp>
        <p:nvSpPr>
          <p:cNvPr id="37" name="object 37"/>
          <p:cNvSpPr txBox="1"/>
          <p:nvPr/>
        </p:nvSpPr>
        <p:spPr>
          <a:xfrm>
            <a:off x="9797668" y="2541272"/>
            <a:ext cx="1604645" cy="1264285"/>
          </a:xfrm>
          <a:prstGeom prst="rect">
            <a:avLst/>
          </a:prstGeom>
        </p:spPr>
        <p:txBody>
          <a:bodyPr vert="horz" wrap="square" lIns="0" tIns="83820" rIns="0" bIns="0" rtlCol="0">
            <a:spAutoFit/>
          </a:bodyPr>
          <a:lstStyle/>
          <a:p>
            <a:pPr marR="143510" algn="ctr">
              <a:lnSpc>
                <a:spcPct val="100000"/>
              </a:lnSpc>
              <a:spcBef>
                <a:spcPts val="660"/>
              </a:spcBef>
            </a:pPr>
            <a:r>
              <a:rPr sz="1400" b="1" spc="-5" dirty="0">
                <a:solidFill>
                  <a:srgbClr val="007680"/>
                </a:solidFill>
                <a:latin typeface="Arial"/>
                <a:cs typeface="Arial"/>
              </a:rPr>
              <a:t>18</a:t>
            </a:r>
            <a:r>
              <a:rPr sz="1350" b="1" spc="-7" baseline="21604" dirty="0">
                <a:solidFill>
                  <a:srgbClr val="007680"/>
                </a:solidFill>
                <a:latin typeface="Arial"/>
                <a:cs typeface="Arial"/>
              </a:rPr>
              <a:t>th</a:t>
            </a:r>
            <a:r>
              <a:rPr sz="1350" b="1" spc="187" baseline="21604" dirty="0">
                <a:solidFill>
                  <a:srgbClr val="007680"/>
                </a:solidFill>
                <a:latin typeface="Arial"/>
                <a:cs typeface="Arial"/>
              </a:rPr>
              <a:t> </a:t>
            </a:r>
            <a:r>
              <a:rPr sz="1400" b="1" spc="-5" dirty="0">
                <a:solidFill>
                  <a:srgbClr val="007680"/>
                </a:solidFill>
                <a:latin typeface="Arial"/>
                <a:cs typeface="Arial"/>
              </a:rPr>
              <a:t>Rank</a:t>
            </a:r>
            <a:endParaRPr sz="1400">
              <a:latin typeface="Arial"/>
              <a:cs typeface="Arial"/>
            </a:endParaRPr>
          </a:p>
          <a:p>
            <a:pPr marL="24765" marR="30480" indent="24130" algn="ctr">
              <a:lnSpc>
                <a:spcPct val="97100"/>
              </a:lnSpc>
              <a:spcBef>
                <a:spcPts val="515"/>
              </a:spcBef>
            </a:pPr>
            <a:r>
              <a:rPr sz="1200" dirty="0">
                <a:solidFill>
                  <a:srgbClr val="002453"/>
                </a:solidFill>
                <a:latin typeface="Arial"/>
                <a:cs typeface="Arial"/>
              </a:rPr>
              <a:t>In </a:t>
            </a:r>
            <a:r>
              <a:rPr sz="1200" spc="-5" dirty="0">
                <a:solidFill>
                  <a:srgbClr val="002453"/>
                </a:solidFill>
                <a:latin typeface="Arial"/>
                <a:cs typeface="Arial"/>
              </a:rPr>
              <a:t>promotion and  </a:t>
            </a:r>
            <a:r>
              <a:rPr sz="1200" spc="-10" dirty="0">
                <a:solidFill>
                  <a:srgbClr val="002453"/>
                </a:solidFill>
                <a:latin typeface="Arial"/>
                <a:cs typeface="Arial"/>
              </a:rPr>
              <a:t>development </a:t>
            </a:r>
            <a:r>
              <a:rPr sz="1200" dirty="0">
                <a:solidFill>
                  <a:srgbClr val="002453"/>
                </a:solidFill>
                <a:latin typeface="Arial"/>
                <a:cs typeface="Arial"/>
              </a:rPr>
              <a:t>of</a:t>
            </a:r>
            <a:r>
              <a:rPr sz="1200" spc="-114" dirty="0">
                <a:solidFill>
                  <a:srgbClr val="002453"/>
                </a:solidFill>
                <a:latin typeface="Arial"/>
                <a:cs typeface="Arial"/>
              </a:rPr>
              <a:t> </a:t>
            </a:r>
            <a:r>
              <a:rPr sz="1200" spc="-5" dirty="0">
                <a:solidFill>
                  <a:srgbClr val="002453"/>
                </a:solidFill>
                <a:latin typeface="Arial"/>
                <a:cs typeface="Arial"/>
              </a:rPr>
              <a:t>Islamic  Finance according </a:t>
            </a:r>
            <a:r>
              <a:rPr sz="1200" dirty="0">
                <a:solidFill>
                  <a:srgbClr val="002453"/>
                </a:solidFill>
                <a:latin typeface="Arial"/>
                <a:cs typeface="Arial"/>
              </a:rPr>
              <a:t>to  the </a:t>
            </a:r>
            <a:r>
              <a:rPr sz="1200" spc="-5" dirty="0">
                <a:solidFill>
                  <a:srgbClr val="002453"/>
                </a:solidFill>
                <a:latin typeface="Arial"/>
                <a:cs typeface="Arial"/>
              </a:rPr>
              <a:t>Global </a:t>
            </a:r>
            <a:r>
              <a:rPr sz="1200" spc="-10" dirty="0">
                <a:solidFill>
                  <a:srgbClr val="002453"/>
                </a:solidFill>
                <a:latin typeface="Arial"/>
                <a:cs typeface="Arial"/>
              </a:rPr>
              <a:t>Islamic  </a:t>
            </a:r>
            <a:r>
              <a:rPr sz="1200" spc="-5" dirty="0">
                <a:solidFill>
                  <a:srgbClr val="002453"/>
                </a:solidFill>
                <a:latin typeface="Arial"/>
                <a:cs typeface="Arial"/>
              </a:rPr>
              <a:t>Finance</a:t>
            </a:r>
            <a:r>
              <a:rPr sz="1200" spc="-50" dirty="0">
                <a:solidFill>
                  <a:srgbClr val="002453"/>
                </a:solidFill>
                <a:latin typeface="Arial"/>
                <a:cs typeface="Arial"/>
              </a:rPr>
              <a:t> </a:t>
            </a:r>
            <a:r>
              <a:rPr sz="1200" spc="-10" dirty="0">
                <a:solidFill>
                  <a:srgbClr val="002453"/>
                </a:solidFill>
                <a:latin typeface="Arial"/>
                <a:cs typeface="Arial"/>
              </a:rPr>
              <a:t>Report</a:t>
            </a:r>
            <a:endParaRPr sz="1200">
              <a:latin typeface="Arial"/>
              <a:cs typeface="Arial"/>
            </a:endParaRPr>
          </a:p>
        </p:txBody>
      </p:sp>
      <p:sp>
        <p:nvSpPr>
          <p:cNvPr id="38" name="object 38"/>
          <p:cNvSpPr txBox="1"/>
          <p:nvPr/>
        </p:nvSpPr>
        <p:spPr>
          <a:xfrm>
            <a:off x="8058531" y="5072554"/>
            <a:ext cx="1216025" cy="1076960"/>
          </a:xfrm>
          <a:prstGeom prst="rect">
            <a:avLst/>
          </a:prstGeom>
        </p:spPr>
        <p:txBody>
          <a:bodyPr vert="horz" wrap="square" lIns="0" tIns="67310" rIns="0" bIns="0" rtlCol="0">
            <a:spAutoFit/>
          </a:bodyPr>
          <a:lstStyle/>
          <a:p>
            <a:pPr marR="52069" algn="ctr">
              <a:lnSpc>
                <a:spcPct val="100000"/>
              </a:lnSpc>
              <a:spcBef>
                <a:spcPts val="530"/>
              </a:spcBef>
            </a:pPr>
            <a:r>
              <a:rPr sz="1400" b="1" spc="-5" dirty="0">
                <a:solidFill>
                  <a:srgbClr val="007680"/>
                </a:solidFill>
                <a:latin typeface="Arial"/>
                <a:cs typeface="Arial"/>
              </a:rPr>
              <a:t>25</a:t>
            </a:r>
            <a:r>
              <a:rPr sz="1350" b="1" spc="-7" baseline="21604" dirty="0">
                <a:solidFill>
                  <a:srgbClr val="007680"/>
                </a:solidFill>
                <a:latin typeface="Arial"/>
                <a:cs typeface="Arial"/>
              </a:rPr>
              <a:t>th</a:t>
            </a:r>
            <a:r>
              <a:rPr sz="1350" b="1" spc="97" baseline="21604" dirty="0">
                <a:solidFill>
                  <a:srgbClr val="007680"/>
                </a:solidFill>
                <a:latin typeface="Arial"/>
                <a:cs typeface="Arial"/>
              </a:rPr>
              <a:t> </a:t>
            </a:r>
            <a:r>
              <a:rPr sz="1400" b="1" spc="-5" dirty="0">
                <a:solidFill>
                  <a:srgbClr val="007680"/>
                </a:solidFill>
                <a:latin typeface="Arial"/>
                <a:cs typeface="Arial"/>
              </a:rPr>
              <a:t>Rank</a:t>
            </a:r>
            <a:endParaRPr sz="1400">
              <a:latin typeface="Arial"/>
              <a:cs typeface="Arial"/>
            </a:endParaRPr>
          </a:p>
          <a:p>
            <a:pPr marL="24765" marR="30480" indent="12700" algn="ctr">
              <a:lnSpc>
                <a:spcPct val="100800"/>
              </a:lnSpc>
              <a:spcBef>
                <a:spcPts val="360"/>
              </a:spcBef>
            </a:pPr>
            <a:r>
              <a:rPr sz="1200" spc="-5" dirty="0">
                <a:solidFill>
                  <a:srgbClr val="002453"/>
                </a:solidFill>
                <a:latin typeface="Arial"/>
                <a:cs typeface="Arial"/>
              </a:rPr>
              <a:t>According </a:t>
            </a:r>
            <a:r>
              <a:rPr sz="1200" dirty="0">
                <a:solidFill>
                  <a:srgbClr val="002453"/>
                </a:solidFill>
                <a:latin typeface="Arial"/>
                <a:cs typeface="Arial"/>
              </a:rPr>
              <a:t>to the  </a:t>
            </a:r>
            <a:r>
              <a:rPr sz="1200" spc="-10" dirty="0">
                <a:solidFill>
                  <a:srgbClr val="002453"/>
                </a:solidFill>
                <a:latin typeface="Arial"/>
                <a:cs typeface="Arial"/>
              </a:rPr>
              <a:t>World’s </a:t>
            </a:r>
            <a:r>
              <a:rPr sz="1200" dirty="0">
                <a:solidFill>
                  <a:srgbClr val="002453"/>
                </a:solidFill>
                <a:latin typeface="Arial"/>
                <a:cs typeface="Arial"/>
              </a:rPr>
              <a:t>Bank  </a:t>
            </a:r>
            <a:r>
              <a:rPr sz="1200" spc="-5" dirty="0">
                <a:solidFill>
                  <a:srgbClr val="002453"/>
                </a:solidFill>
                <a:latin typeface="Arial"/>
                <a:cs typeface="Arial"/>
              </a:rPr>
              <a:t>“Doing</a:t>
            </a:r>
            <a:r>
              <a:rPr sz="1200" spc="-75" dirty="0">
                <a:solidFill>
                  <a:srgbClr val="002453"/>
                </a:solidFill>
                <a:latin typeface="Arial"/>
                <a:cs typeface="Arial"/>
              </a:rPr>
              <a:t> </a:t>
            </a:r>
            <a:r>
              <a:rPr sz="1200" spc="-10" dirty="0">
                <a:solidFill>
                  <a:srgbClr val="002453"/>
                </a:solidFill>
                <a:latin typeface="Arial"/>
                <a:cs typeface="Arial"/>
              </a:rPr>
              <a:t>Business”  </a:t>
            </a:r>
            <a:r>
              <a:rPr sz="1200" spc="-5" dirty="0">
                <a:solidFill>
                  <a:srgbClr val="002453"/>
                </a:solidFill>
                <a:latin typeface="Arial"/>
                <a:cs typeface="Arial"/>
              </a:rPr>
              <a:t>2019</a:t>
            </a:r>
            <a:r>
              <a:rPr sz="1200" spc="-55" dirty="0">
                <a:solidFill>
                  <a:srgbClr val="002453"/>
                </a:solidFill>
                <a:latin typeface="Arial"/>
                <a:cs typeface="Arial"/>
              </a:rPr>
              <a:t> </a:t>
            </a:r>
            <a:r>
              <a:rPr sz="1200" spc="-5" dirty="0">
                <a:solidFill>
                  <a:srgbClr val="002453"/>
                </a:solidFill>
                <a:latin typeface="Arial"/>
                <a:cs typeface="Arial"/>
              </a:rPr>
              <a:t>report</a:t>
            </a:r>
            <a:endParaRPr sz="1200">
              <a:latin typeface="Arial"/>
              <a:cs typeface="Arial"/>
            </a:endParaRPr>
          </a:p>
        </p:txBody>
      </p:sp>
      <p:sp>
        <p:nvSpPr>
          <p:cNvPr id="39" name="object 39"/>
          <p:cNvSpPr txBox="1"/>
          <p:nvPr/>
        </p:nvSpPr>
        <p:spPr>
          <a:xfrm>
            <a:off x="9993756" y="5366384"/>
            <a:ext cx="1237615" cy="941705"/>
          </a:xfrm>
          <a:prstGeom prst="rect">
            <a:avLst/>
          </a:prstGeom>
        </p:spPr>
        <p:txBody>
          <a:bodyPr vert="horz" wrap="square" lIns="0" tIns="10795" rIns="0" bIns="0" rtlCol="0">
            <a:spAutoFit/>
          </a:bodyPr>
          <a:lstStyle/>
          <a:p>
            <a:pPr marR="5080" indent="7620" algn="ctr">
              <a:lnSpc>
                <a:spcPct val="101099"/>
              </a:lnSpc>
              <a:spcBef>
                <a:spcPts val="85"/>
              </a:spcBef>
            </a:pPr>
            <a:r>
              <a:rPr sz="1200" dirty="0">
                <a:latin typeface="Arial"/>
                <a:cs typeface="Arial"/>
              </a:rPr>
              <a:t>In the </a:t>
            </a:r>
            <a:r>
              <a:rPr sz="1200" spc="-5" dirty="0">
                <a:latin typeface="Arial"/>
                <a:cs typeface="Arial"/>
              </a:rPr>
              <a:t>Global  </a:t>
            </a:r>
            <a:r>
              <a:rPr sz="1200" spc="-10" dirty="0">
                <a:latin typeface="Arial"/>
                <a:cs typeface="Arial"/>
              </a:rPr>
              <a:t>Competitiveness  </a:t>
            </a:r>
            <a:r>
              <a:rPr sz="1200" spc="-5" dirty="0">
                <a:latin typeface="Arial"/>
                <a:cs typeface="Arial"/>
              </a:rPr>
              <a:t>Index </a:t>
            </a:r>
            <a:r>
              <a:rPr sz="1200" dirty="0">
                <a:latin typeface="Arial"/>
                <a:cs typeface="Arial"/>
              </a:rPr>
              <a:t>of the</a:t>
            </a:r>
            <a:r>
              <a:rPr sz="1200" spc="-145" dirty="0">
                <a:latin typeface="Arial"/>
                <a:cs typeface="Arial"/>
              </a:rPr>
              <a:t> </a:t>
            </a:r>
            <a:r>
              <a:rPr sz="1200" spc="-10" dirty="0">
                <a:latin typeface="Arial"/>
                <a:cs typeface="Arial"/>
              </a:rPr>
              <a:t>World  </a:t>
            </a:r>
            <a:r>
              <a:rPr sz="1200" spc="-5" dirty="0">
                <a:latin typeface="Arial"/>
                <a:cs typeface="Arial"/>
              </a:rPr>
              <a:t>Economic</a:t>
            </a:r>
            <a:r>
              <a:rPr sz="1200" spc="-140" dirty="0">
                <a:latin typeface="Arial"/>
                <a:cs typeface="Arial"/>
              </a:rPr>
              <a:t> </a:t>
            </a:r>
            <a:r>
              <a:rPr sz="1200" dirty="0">
                <a:latin typeface="Arial"/>
                <a:cs typeface="Arial"/>
              </a:rPr>
              <a:t>Forum</a:t>
            </a:r>
            <a:endParaRPr sz="1200">
              <a:latin typeface="Arial"/>
              <a:cs typeface="Arial"/>
            </a:endParaRPr>
          </a:p>
          <a:p>
            <a:pPr algn="ctr">
              <a:lnSpc>
                <a:spcPts val="1405"/>
              </a:lnSpc>
            </a:pPr>
            <a:r>
              <a:rPr sz="1200" spc="-5" dirty="0">
                <a:latin typeface="Arial"/>
                <a:cs typeface="Arial"/>
              </a:rPr>
              <a:t>2019</a:t>
            </a:r>
            <a:endParaRPr sz="1200">
              <a:latin typeface="Arial"/>
              <a:cs typeface="Arial"/>
            </a:endParaRPr>
          </a:p>
        </p:txBody>
      </p:sp>
      <p:sp>
        <p:nvSpPr>
          <p:cNvPr id="40" name="object 40"/>
          <p:cNvSpPr/>
          <p:nvPr/>
        </p:nvSpPr>
        <p:spPr>
          <a:xfrm>
            <a:off x="9662159" y="1534667"/>
            <a:ext cx="249935" cy="240791"/>
          </a:xfrm>
          <a:prstGeom prst="rect">
            <a:avLst/>
          </a:prstGeom>
          <a:blipFill>
            <a:blip r:embed="rId11" cstate="print"/>
            <a:stretch>
              <a:fillRect/>
            </a:stretch>
          </a:blipFill>
        </p:spPr>
        <p:txBody>
          <a:bodyPr wrap="square" lIns="0" tIns="0" rIns="0" bIns="0" rtlCol="0"/>
          <a:lstStyle/>
          <a:p>
            <a:endParaRPr/>
          </a:p>
        </p:txBody>
      </p:sp>
      <p:sp>
        <p:nvSpPr>
          <p:cNvPr id="41" name="object 41"/>
          <p:cNvSpPr/>
          <p:nvPr/>
        </p:nvSpPr>
        <p:spPr>
          <a:xfrm>
            <a:off x="9265919" y="1534667"/>
            <a:ext cx="251459" cy="240791"/>
          </a:xfrm>
          <a:prstGeom prst="rect">
            <a:avLst/>
          </a:prstGeom>
          <a:blipFill>
            <a:blip r:embed="rId12" cstate="print"/>
            <a:stretch>
              <a:fillRect/>
            </a:stretch>
          </a:blipFill>
        </p:spPr>
        <p:txBody>
          <a:bodyPr wrap="square" lIns="0" tIns="0" rIns="0" bIns="0" rtlCol="0"/>
          <a:lstStyle/>
          <a:p>
            <a:endParaRPr/>
          </a:p>
        </p:txBody>
      </p:sp>
      <p:sp>
        <p:nvSpPr>
          <p:cNvPr id="42" name="object 42"/>
          <p:cNvSpPr/>
          <p:nvPr/>
        </p:nvSpPr>
        <p:spPr>
          <a:xfrm>
            <a:off x="9405619" y="1149477"/>
            <a:ext cx="368300" cy="365125"/>
          </a:xfrm>
          <a:custGeom>
            <a:avLst/>
            <a:gdLst/>
            <a:ahLst/>
            <a:cxnLst/>
            <a:rect l="l" t="t" r="r" b="b"/>
            <a:pathLst>
              <a:path w="368300" h="365125">
                <a:moveTo>
                  <a:pt x="184023" y="0"/>
                </a:moveTo>
                <a:lnTo>
                  <a:pt x="135254" y="6603"/>
                </a:lnTo>
                <a:lnTo>
                  <a:pt x="91312" y="25273"/>
                </a:lnTo>
                <a:lnTo>
                  <a:pt x="54101" y="53975"/>
                </a:lnTo>
                <a:lnTo>
                  <a:pt x="25146" y="91186"/>
                </a:lnTo>
                <a:lnTo>
                  <a:pt x="6603" y="135000"/>
                </a:lnTo>
                <a:lnTo>
                  <a:pt x="0" y="183642"/>
                </a:lnTo>
                <a:lnTo>
                  <a:pt x="6603" y="232028"/>
                </a:lnTo>
                <a:lnTo>
                  <a:pt x="25146" y="275336"/>
                </a:lnTo>
                <a:lnTo>
                  <a:pt x="54101" y="311912"/>
                </a:lnTo>
                <a:lnTo>
                  <a:pt x="91312" y="340106"/>
                </a:lnTo>
                <a:lnTo>
                  <a:pt x="135254" y="358139"/>
                </a:lnTo>
                <a:lnTo>
                  <a:pt x="184023" y="364617"/>
                </a:lnTo>
                <a:lnTo>
                  <a:pt x="232790" y="358139"/>
                </a:lnTo>
                <a:lnTo>
                  <a:pt x="276605" y="340106"/>
                </a:lnTo>
                <a:lnTo>
                  <a:pt x="288671" y="330962"/>
                </a:lnTo>
                <a:lnTo>
                  <a:pt x="184023" y="330962"/>
                </a:lnTo>
                <a:lnTo>
                  <a:pt x="136778" y="323342"/>
                </a:lnTo>
                <a:lnTo>
                  <a:pt x="96138" y="302133"/>
                </a:lnTo>
                <a:lnTo>
                  <a:pt x="64388" y="270128"/>
                </a:lnTo>
                <a:lnTo>
                  <a:pt x="43687" y="229743"/>
                </a:lnTo>
                <a:lnTo>
                  <a:pt x="36195" y="183642"/>
                </a:lnTo>
                <a:lnTo>
                  <a:pt x="43687" y="136525"/>
                </a:lnTo>
                <a:lnTo>
                  <a:pt x="64388" y="96012"/>
                </a:lnTo>
                <a:lnTo>
                  <a:pt x="96138" y="64262"/>
                </a:lnTo>
                <a:lnTo>
                  <a:pt x="136778" y="43687"/>
                </a:lnTo>
                <a:lnTo>
                  <a:pt x="184023" y="36195"/>
                </a:lnTo>
                <a:lnTo>
                  <a:pt x="290956" y="36195"/>
                </a:lnTo>
                <a:lnTo>
                  <a:pt x="232790" y="6603"/>
                </a:lnTo>
                <a:lnTo>
                  <a:pt x="184023" y="0"/>
                </a:lnTo>
                <a:close/>
              </a:path>
              <a:path w="368300" h="365125">
                <a:moveTo>
                  <a:pt x="331724" y="76962"/>
                </a:moveTo>
                <a:lnTo>
                  <a:pt x="331724" y="183642"/>
                </a:lnTo>
                <a:lnTo>
                  <a:pt x="324357" y="229743"/>
                </a:lnTo>
                <a:lnTo>
                  <a:pt x="303656" y="270128"/>
                </a:lnTo>
                <a:lnTo>
                  <a:pt x="271906" y="302133"/>
                </a:lnTo>
                <a:lnTo>
                  <a:pt x="231266" y="323342"/>
                </a:lnTo>
                <a:lnTo>
                  <a:pt x="184023" y="330962"/>
                </a:lnTo>
                <a:lnTo>
                  <a:pt x="288671" y="330962"/>
                </a:lnTo>
                <a:lnTo>
                  <a:pt x="313944" y="311912"/>
                </a:lnTo>
                <a:lnTo>
                  <a:pt x="342773" y="275336"/>
                </a:lnTo>
                <a:lnTo>
                  <a:pt x="361441" y="232028"/>
                </a:lnTo>
                <a:lnTo>
                  <a:pt x="368046" y="183642"/>
                </a:lnTo>
                <a:lnTo>
                  <a:pt x="361441" y="135000"/>
                </a:lnTo>
                <a:lnTo>
                  <a:pt x="342773" y="91186"/>
                </a:lnTo>
                <a:lnTo>
                  <a:pt x="331724" y="76962"/>
                </a:lnTo>
                <a:close/>
              </a:path>
              <a:path w="368300" h="365125">
                <a:moveTo>
                  <a:pt x="290956" y="36195"/>
                </a:moveTo>
                <a:lnTo>
                  <a:pt x="184023" y="36195"/>
                </a:lnTo>
                <a:lnTo>
                  <a:pt x="231266" y="43687"/>
                </a:lnTo>
                <a:lnTo>
                  <a:pt x="271906" y="64262"/>
                </a:lnTo>
                <a:lnTo>
                  <a:pt x="303656" y="96012"/>
                </a:lnTo>
                <a:lnTo>
                  <a:pt x="324357" y="136525"/>
                </a:lnTo>
                <a:lnTo>
                  <a:pt x="331724" y="183642"/>
                </a:lnTo>
                <a:lnTo>
                  <a:pt x="331724" y="76962"/>
                </a:lnTo>
                <a:lnTo>
                  <a:pt x="290956" y="36195"/>
                </a:lnTo>
                <a:close/>
              </a:path>
            </a:pathLst>
          </a:custGeom>
          <a:solidFill>
            <a:srgbClr val="006074"/>
          </a:solidFill>
        </p:spPr>
        <p:txBody>
          <a:bodyPr wrap="square" lIns="0" tIns="0" rIns="0" bIns="0" rtlCol="0"/>
          <a:lstStyle/>
          <a:p>
            <a:endParaRPr/>
          </a:p>
        </p:txBody>
      </p:sp>
      <p:sp>
        <p:nvSpPr>
          <p:cNvPr id="43" name="object 43"/>
          <p:cNvSpPr/>
          <p:nvPr/>
        </p:nvSpPr>
        <p:spPr>
          <a:xfrm>
            <a:off x="9276588" y="1021841"/>
            <a:ext cx="626110" cy="621030"/>
          </a:xfrm>
          <a:custGeom>
            <a:avLst/>
            <a:gdLst/>
            <a:ahLst/>
            <a:cxnLst/>
            <a:rect l="l" t="t" r="r" b="b"/>
            <a:pathLst>
              <a:path w="626109" h="621030">
                <a:moveTo>
                  <a:pt x="377697" y="552450"/>
                </a:moveTo>
                <a:lnTo>
                  <a:pt x="248411" y="552450"/>
                </a:lnTo>
                <a:lnTo>
                  <a:pt x="253491" y="560069"/>
                </a:lnTo>
                <a:lnTo>
                  <a:pt x="258698" y="565150"/>
                </a:lnTo>
                <a:lnTo>
                  <a:pt x="258698" y="568959"/>
                </a:lnTo>
                <a:lnTo>
                  <a:pt x="263905" y="572769"/>
                </a:lnTo>
                <a:lnTo>
                  <a:pt x="263905" y="575309"/>
                </a:lnTo>
                <a:lnTo>
                  <a:pt x="276859" y="588009"/>
                </a:lnTo>
                <a:lnTo>
                  <a:pt x="282701" y="595629"/>
                </a:lnTo>
                <a:lnTo>
                  <a:pt x="288416" y="601979"/>
                </a:lnTo>
                <a:lnTo>
                  <a:pt x="294258" y="607059"/>
                </a:lnTo>
                <a:lnTo>
                  <a:pt x="300100" y="610869"/>
                </a:lnTo>
                <a:lnTo>
                  <a:pt x="307847" y="619759"/>
                </a:lnTo>
                <a:lnTo>
                  <a:pt x="313054" y="621029"/>
                </a:lnTo>
                <a:lnTo>
                  <a:pt x="318261" y="619759"/>
                </a:lnTo>
                <a:lnTo>
                  <a:pt x="328548" y="608329"/>
                </a:lnTo>
                <a:lnTo>
                  <a:pt x="333755" y="607059"/>
                </a:lnTo>
                <a:lnTo>
                  <a:pt x="336295" y="600709"/>
                </a:lnTo>
                <a:lnTo>
                  <a:pt x="341502" y="598169"/>
                </a:lnTo>
                <a:lnTo>
                  <a:pt x="346709" y="594359"/>
                </a:lnTo>
                <a:lnTo>
                  <a:pt x="349250" y="588009"/>
                </a:lnTo>
                <a:lnTo>
                  <a:pt x="356996" y="581659"/>
                </a:lnTo>
                <a:lnTo>
                  <a:pt x="359663" y="575309"/>
                </a:lnTo>
                <a:lnTo>
                  <a:pt x="367410" y="568959"/>
                </a:lnTo>
                <a:lnTo>
                  <a:pt x="367410" y="565150"/>
                </a:lnTo>
                <a:lnTo>
                  <a:pt x="372490" y="560069"/>
                </a:lnTo>
                <a:lnTo>
                  <a:pt x="375157" y="556259"/>
                </a:lnTo>
                <a:lnTo>
                  <a:pt x="377697" y="552450"/>
                </a:lnTo>
                <a:close/>
              </a:path>
              <a:path w="626109" h="621030">
                <a:moveTo>
                  <a:pt x="168147" y="44450"/>
                </a:moveTo>
                <a:lnTo>
                  <a:pt x="157860" y="44450"/>
                </a:lnTo>
                <a:lnTo>
                  <a:pt x="155193" y="49529"/>
                </a:lnTo>
                <a:lnTo>
                  <a:pt x="152653" y="57150"/>
                </a:lnTo>
                <a:lnTo>
                  <a:pt x="149225" y="64769"/>
                </a:lnTo>
                <a:lnTo>
                  <a:pt x="139700" y="106679"/>
                </a:lnTo>
                <a:lnTo>
                  <a:pt x="138683" y="115569"/>
                </a:lnTo>
                <a:lnTo>
                  <a:pt x="137159" y="121919"/>
                </a:lnTo>
                <a:lnTo>
                  <a:pt x="137159" y="134619"/>
                </a:lnTo>
                <a:lnTo>
                  <a:pt x="134492" y="137159"/>
                </a:lnTo>
                <a:lnTo>
                  <a:pt x="116331" y="137159"/>
                </a:lnTo>
                <a:lnTo>
                  <a:pt x="108330" y="138429"/>
                </a:lnTo>
                <a:lnTo>
                  <a:pt x="99821" y="140969"/>
                </a:lnTo>
                <a:lnTo>
                  <a:pt x="90550" y="142239"/>
                </a:lnTo>
                <a:lnTo>
                  <a:pt x="82422" y="144779"/>
                </a:lnTo>
                <a:lnTo>
                  <a:pt x="65150" y="148589"/>
                </a:lnTo>
                <a:lnTo>
                  <a:pt x="56895" y="149859"/>
                </a:lnTo>
                <a:lnTo>
                  <a:pt x="49148" y="154939"/>
                </a:lnTo>
                <a:lnTo>
                  <a:pt x="43941" y="157479"/>
                </a:lnTo>
                <a:lnTo>
                  <a:pt x="43941" y="167639"/>
                </a:lnTo>
                <a:lnTo>
                  <a:pt x="46608" y="173989"/>
                </a:lnTo>
                <a:lnTo>
                  <a:pt x="47116" y="180339"/>
                </a:lnTo>
                <a:lnTo>
                  <a:pt x="48513" y="187959"/>
                </a:lnTo>
                <a:lnTo>
                  <a:pt x="50926" y="196850"/>
                </a:lnTo>
                <a:lnTo>
                  <a:pt x="54355" y="204469"/>
                </a:lnTo>
                <a:lnTo>
                  <a:pt x="56768" y="213359"/>
                </a:lnTo>
                <a:lnTo>
                  <a:pt x="59816" y="222250"/>
                </a:lnTo>
                <a:lnTo>
                  <a:pt x="63372" y="228600"/>
                </a:lnTo>
                <a:lnTo>
                  <a:pt x="67309" y="234950"/>
                </a:lnTo>
                <a:lnTo>
                  <a:pt x="67309" y="240029"/>
                </a:lnTo>
                <a:lnTo>
                  <a:pt x="72389" y="245109"/>
                </a:lnTo>
                <a:lnTo>
                  <a:pt x="72389" y="248919"/>
                </a:lnTo>
                <a:lnTo>
                  <a:pt x="69850" y="248919"/>
                </a:lnTo>
                <a:lnTo>
                  <a:pt x="69850" y="251459"/>
                </a:lnTo>
                <a:lnTo>
                  <a:pt x="59562" y="256539"/>
                </a:lnTo>
                <a:lnTo>
                  <a:pt x="54355" y="261619"/>
                </a:lnTo>
                <a:lnTo>
                  <a:pt x="51688" y="261619"/>
                </a:lnTo>
                <a:lnTo>
                  <a:pt x="51688" y="264159"/>
                </a:lnTo>
                <a:lnTo>
                  <a:pt x="49148" y="264159"/>
                </a:lnTo>
                <a:lnTo>
                  <a:pt x="43941" y="269239"/>
                </a:lnTo>
                <a:lnTo>
                  <a:pt x="38861" y="271779"/>
                </a:lnTo>
                <a:lnTo>
                  <a:pt x="36194" y="276859"/>
                </a:lnTo>
                <a:lnTo>
                  <a:pt x="28955" y="281939"/>
                </a:lnTo>
                <a:lnTo>
                  <a:pt x="22351" y="288289"/>
                </a:lnTo>
                <a:lnTo>
                  <a:pt x="16255" y="294639"/>
                </a:lnTo>
                <a:lnTo>
                  <a:pt x="10413" y="299719"/>
                </a:lnTo>
                <a:lnTo>
                  <a:pt x="5206" y="307339"/>
                </a:lnTo>
                <a:lnTo>
                  <a:pt x="0" y="312419"/>
                </a:lnTo>
                <a:lnTo>
                  <a:pt x="5206" y="317500"/>
                </a:lnTo>
                <a:lnTo>
                  <a:pt x="10413" y="326389"/>
                </a:lnTo>
                <a:lnTo>
                  <a:pt x="15493" y="328929"/>
                </a:lnTo>
                <a:lnTo>
                  <a:pt x="18160" y="334009"/>
                </a:lnTo>
                <a:lnTo>
                  <a:pt x="23240" y="336550"/>
                </a:lnTo>
                <a:lnTo>
                  <a:pt x="25907" y="341629"/>
                </a:lnTo>
                <a:lnTo>
                  <a:pt x="30987" y="344169"/>
                </a:lnTo>
                <a:lnTo>
                  <a:pt x="36194" y="349250"/>
                </a:lnTo>
                <a:lnTo>
                  <a:pt x="38861" y="354329"/>
                </a:lnTo>
                <a:lnTo>
                  <a:pt x="49148" y="359409"/>
                </a:lnTo>
                <a:lnTo>
                  <a:pt x="51688" y="361950"/>
                </a:lnTo>
                <a:lnTo>
                  <a:pt x="51688" y="364489"/>
                </a:lnTo>
                <a:lnTo>
                  <a:pt x="54355" y="364489"/>
                </a:lnTo>
                <a:lnTo>
                  <a:pt x="56895" y="367029"/>
                </a:lnTo>
                <a:lnTo>
                  <a:pt x="59562" y="367029"/>
                </a:lnTo>
                <a:lnTo>
                  <a:pt x="59562" y="369569"/>
                </a:lnTo>
                <a:lnTo>
                  <a:pt x="69850" y="374650"/>
                </a:lnTo>
                <a:lnTo>
                  <a:pt x="69850" y="377189"/>
                </a:lnTo>
                <a:lnTo>
                  <a:pt x="72389" y="377189"/>
                </a:lnTo>
                <a:lnTo>
                  <a:pt x="72389" y="379729"/>
                </a:lnTo>
                <a:lnTo>
                  <a:pt x="69850" y="379729"/>
                </a:lnTo>
                <a:lnTo>
                  <a:pt x="67309" y="384809"/>
                </a:lnTo>
                <a:lnTo>
                  <a:pt x="67309" y="389889"/>
                </a:lnTo>
                <a:lnTo>
                  <a:pt x="63372" y="396239"/>
                </a:lnTo>
                <a:lnTo>
                  <a:pt x="59816" y="403859"/>
                </a:lnTo>
                <a:lnTo>
                  <a:pt x="56768" y="411479"/>
                </a:lnTo>
                <a:lnTo>
                  <a:pt x="54355" y="419100"/>
                </a:lnTo>
                <a:lnTo>
                  <a:pt x="50926" y="427989"/>
                </a:lnTo>
                <a:lnTo>
                  <a:pt x="48513" y="436879"/>
                </a:lnTo>
                <a:lnTo>
                  <a:pt x="47116" y="444500"/>
                </a:lnTo>
                <a:lnTo>
                  <a:pt x="46608" y="452119"/>
                </a:lnTo>
                <a:lnTo>
                  <a:pt x="43941" y="457200"/>
                </a:lnTo>
                <a:lnTo>
                  <a:pt x="43941" y="467359"/>
                </a:lnTo>
                <a:lnTo>
                  <a:pt x="56895" y="473709"/>
                </a:lnTo>
                <a:lnTo>
                  <a:pt x="65150" y="476250"/>
                </a:lnTo>
                <a:lnTo>
                  <a:pt x="82422" y="481329"/>
                </a:lnTo>
                <a:lnTo>
                  <a:pt x="90550" y="483869"/>
                </a:lnTo>
                <a:lnTo>
                  <a:pt x="99821" y="485139"/>
                </a:lnTo>
                <a:lnTo>
                  <a:pt x="108330" y="486409"/>
                </a:lnTo>
                <a:lnTo>
                  <a:pt x="124205" y="488950"/>
                </a:lnTo>
                <a:lnTo>
                  <a:pt x="137159" y="488950"/>
                </a:lnTo>
                <a:lnTo>
                  <a:pt x="137159" y="501650"/>
                </a:lnTo>
                <a:lnTo>
                  <a:pt x="138683" y="509269"/>
                </a:lnTo>
                <a:lnTo>
                  <a:pt x="139700" y="516889"/>
                </a:lnTo>
                <a:lnTo>
                  <a:pt x="149225" y="557529"/>
                </a:lnTo>
                <a:lnTo>
                  <a:pt x="152653" y="565150"/>
                </a:lnTo>
                <a:lnTo>
                  <a:pt x="155193" y="575309"/>
                </a:lnTo>
                <a:lnTo>
                  <a:pt x="157860" y="581659"/>
                </a:lnTo>
                <a:lnTo>
                  <a:pt x="168147" y="581659"/>
                </a:lnTo>
                <a:lnTo>
                  <a:pt x="173354" y="577850"/>
                </a:lnTo>
                <a:lnTo>
                  <a:pt x="180085" y="575309"/>
                </a:lnTo>
                <a:lnTo>
                  <a:pt x="188213" y="575309"/>
                </a:lnTo>
                <a:lnTo>
                  <a:pt x="197357" y="571500"/>
                </a:lnTo>
                <a:lnTo>
                  <a:pt x="207009" y="570229"/>
                </a:lnTo>
                <a:lnTo>
                  <a:pt x="214629" y="566419"/>
                </a:lnTo>
                <a:lnTo>
                  <a:pt x="222122" y="563879"/>
                </a:lnTo>
                <a:lnTo>
                  <a:pt x="229107" y="560069"/>
                </a:lnTo>
                <a:lnTo>
                  <a:pt x="235457" y="557529"/>
                </a:lnTo>
                <a:lnTo>
                  <a:pt x="240537" y="556259"/>
                </a:lnTo>
                <a:lnTo>
                  <a:pt x="243204" y="556259"/>
                </a:lnTo>
                <a:lnTo>
                  <a:pt x="245744" y="552450"/>
                </a:lnTo>
                <a:lnTo>
                  <a:pt x="478662" y="552450"/>
                </a:lnTo>
                <a:lnTo>
                  <a:pt x="479551" y="549909"/>
                </a:lnTo>
                <a:lnTo>
                  <a:pt x="481837" y="543559"/>
                </a:lnTo>
                <a:lnTo>
                  <a:pt x="483742" y="534669"/>
                </a:lnTo>
                <a:lnTo>
                  <a:pt x="485266" y="525779"/>
                </a:lnTo>
                <a:lnTo>
                  <a:pt x="485775" y="521969"/>
                </a:lnTo>
                <a:lnTo>
                  <a:pt x="313054" y="521969"/>
                </a:lnTo>
                <a:lnTo>
                  <a:pt x="264794" y="516889"/>
                </a:lnTo>
                <a:lnTo>
                  <a:pt x="220598" y="500379"/>
                </a:lnTo>
                <a:lnTo>
                  <a:pt x="181736" y="474979"/>
                </a:lnTo>
                <a:lnTo>
                  <a:pt x="149351" y="443229"/>
                </a:lnTo>
                <a:lnTo>
                  <a:pt x="124713" y="403859"/>
                </a:lnTo>
                <a:lnTo>
                  <a:pt x="108965" y="360679"/>
                </a:lnTo>
                <a:lnTo>
                  <a:pt x="103504" y="312419"/>
                </a:lnTo>
                <a:lnTo>
                  <a:pt x="108965" y="264159"/>
                </a:lnTo>
                <a:lnTo>
                  <a:pt x="124713" y="220979"/>
                </a:lnTo>
                <a:lnTo>
                  <a:pt x="149351" y="181609"/>
                </a:lnTo>
                <a:lnTo>
                  <a:pt x="181736" y="149859"/>
                </a:lnTo>
                <a:lnTo>
                  <a:pt x="220598" y="124459"/>
                </a:lnTo>
                <a:lnTo>
                  <a:pt x="264794" y="109219"/>
                </a:lnTo>
                <a:lnTo>
                  <a:pt x="313054" y="104139"/>
                </a:lnTo>
                <a:lnTo>
                  <a:pt x="485832" y="104139"/>
                </a:lnTo>
                <a:lnTo>
                  <a:pt x="478616" y="72389"/>
                </a:lnTo>
                <a:lnTo>
                  <a:pt x="245744" y="72389"/>
                </a:lnTo>
                <a:lnTo>
                  <a:pt x="240537" y="67309"/>
                </a:lnTo>
                <a:lnTo>
                  <a:pt x="207009" y="54609"/>
                </a:lnTo>
                <a:lnTo>
                  <a:pt x="197357" y="50800"/>
                </a:lnTo>
                <a:lnTo>
                  <a:pt x="188213" y="48259"/>
                </a:lnTo>
                <a:lnTo>
                  <a:pt x="180085" y="46989"/>
                </a:lnTo>
                <a:lnTo>
                  <a:pt x="173354" y="46989"/>
                </a:lnTo>
                <a:lnTo>
                  <a:pt x="168147" y="44450"/>
                </a:lnTo>
                <a:close/>
              </a:path>
              <a:path w="626109" h="621030">
                <a:moveTo>
                  <a:pt x="478662" y="552450"/>
                </a:moveTo>
                <a:lnTo>
                  <a:pt x="380364" y="552450"/>
                </a:lnTo>
                <a:lnTo>
                  <a:pt x="382904" y="556259"/>
                </a:lnTo>
                <a:lnTo>
                  <a:pt x="385444" y="556259"/>
                </a:lnTo>
                <a:lnTo>
                  <a:pt x="390651" y="557529"/>
                </a:lnTo>
                <a:lnTo>
                  <a:pt x="396875" y="560069"/>
                </a:lnTo>
                <a:lnTo>
                  <a:pt x="403859" y="563879"/>
                </a:lnTo>
                <a:lnTo>
                  <a:pt x="411352" y="566419"/>
                </a:lnTo>
                <a:lnTo>
                  <a:pt x="419100" y="570229"/>
                </a:lnTo>
                <a:lnTo>
                  <a:pt x="428751" y="571500"/>
                </a:lnTo>
                <a:lnTo>
                  <a:pt x="437895" y="575309"/>
                </a:lnTo>
                <a:lnTo>
                  <a:pt x="446023" y="575309"/>
                </a:lnTo>
                <a:lnTo>
                  <a:pt x="452754" y="577850"/>
                </a:lnTo>
                <a:lnTo>
                  <a:pt x="457961" y="581659"/>
                </a:lnTo>
                <a:lnTo>
                  <a:pt x="468248" y="581659"/>
                </a:lnTo>
                <a:lnTo>
                  <a:pt x="470915" y="575309"/>
                </a:lnTo>
                <a:lnTo>
                  <a:pt x="473455" y="565150"/>
                </a:lnTo>
                <a:lnTo>
                  <a:pt x="476884" y="557529"/>
                </a:lnTo>
                <a:lnTo>
                  <a:pt x="478662" y="552450"/>
                </a:lnTo>
                <a:close/>
              </a:path>
              <a:path w="626109" h="621030">
                <a:moveTo>
                  <a:pt x="522604" y="139700"/>
                </a:moveTo>
                <a:lnTo>
                  <a:pt x="522604" y="312419"/>
                </a:lnTo>
                <a:lnTo>
                  <a:pt x="517143" y="360679"/>
                </a:lnTo>
                <a:lnTo>
                  <a:pt x="501395" y="403859"/>
                </a:lnTo>
                <a:lnTo>
                  <a:pt x="476757" y="443229"/>
                </a:lnTo>
                <a:lnTo>
                  <a:pt x="444372" y="474979"/>
                </a:lnTo>
                <a:lnTo>
                  <a:pt x="405510" y="500379"/>
                </a:lnTo>
                <a:lnTo>
                  <a:pt x="361314" y="516889"/>
                </a:lnTo>
                <a:lnTo>
                  <a:pt x="313054" y="521969"/>
                </a:lnTo>
                <a:lnTo>
                  <a:pt x="485775" y="521969"/>
                </a:lnTo>
                <a:lnTo>
                  <a:pt x="486409" y="516889"/>
                </a:lnTo>
                <a:lnTo>
                  <a:pt x="487425" y="509269"/>
                </a:lnTo>
                <a:lnTo>
                  <a:pt x="488950" y="501650"/>
                </a:lnTo>
                <a:lnTo>
                  <a:pt x="488950" y="488950"/>
                </a:lnTo>
                <a:lnTo>
                  <a:pt x="501903" y="488950"/>
                </a:lnTo>
                <a:lnTo>
                  <a:pt x="517778" y="486409"/>
                </a:lnTo>
                <a:lnTo>
                  <a:pt x="526287" y="485139"/>
                </a:lnTo>
                <a:lnTo>
                  <a:pt x="535558" y="483869"/>
                </a:lnTo>
                <a:lnTo>
                  <a:pt x="543686" y="481329"/>
                </a:lnTo>
                <a:lnTo>
                  <a:pt x="560958" y="476250"/>
                </a:lnTo>
                <a:lnTo>
                  <a:pt x="569213" y="473709"/>
                </a:lnTo>
                <a:lnTo>
                  <a:pt x="582040" y="467359"/>
                </a:lnTo>
                <a:lnTo>
                  <a:pt x="582040" y="457200"/>
                </a:lnTo>
                <a:lnTo>
                  <a:pt x="579501" y="452119"/>
                </a:lnTo>
                <a:lnTo>
                  <a:pt x="578992" y="444500"/>
                </a:lnTo>
                <a:lnTo>
                  <a:pt x="577595" y="436879"/>
                </a:lnTo>
                <a:lnTo>
                  <a:pt x="575182" y="427989"/>
                </a:lnTo>
                <a:lnTo>
                  <a:pt x="571753" y="419100"/>
                </a:lnTo>
                <a:lnTo>
                  <a:pt x="569340" y="411479"/>
                </a:lnTo>
                <a:lnTo>
                  <a:pt x="566292" y="403859"/>
                </a:lnTo>
                <a:lnTo>
                  <a:pt x="562609" y="396239"/>
                </a:lnTo>
                <a:lnTo>
                  <a:pt x="558800" y="389889"/>
                </a:lnTo>
                <a:lnTo>
                  <a:pt x="558800" y="384809"/>
                </a:lnTo>
                <a:lnTo>
                  <a:pt x="556259" y="379729"/>
                </a:lnTo>
                <a:lnTo>
                  <a:pt x="553592" y="379729"/>
                </a:lnTo>
                <a:lnTo>
                  <a:pt x="553592" y="377189"/>
                </a:lnTo>
                <a:lnTo>
                  <a:pt x="556259" y="377189"/>
                </a:lnTo>
                <a:lnTo>
                  <a:pt x="556259" y="374650"/>
                </a:lnTo>
                <a:lnTo>
                  <a:pt x="561339" y="372109"/>
                </a:lnTo>
                <a:lnTo>
                  <a:pt x="566546" y="367029"/>
                </a:lnTo>
                <a:lnTo>
                  <a:pt x="569213" y="367029"/>
                </a:lnTo>
                <a:lnTo>
                  <a:pt x="571753" y="364489"/>
                </a:lnTo>
                <a:lnTo>
                  <a:pt x="574293" y="364489"/>
                </a:lnTo>
                <a:lnTo>
                  <a:pt x="574293" y="361950"/>
                </a:lnTo>
                <a:lnTo>
                  <a:pt x="576960" y="359409"/>
                </a:lnTo>
                <a:lnTo>
                  <a:pt x="587247" y="354329"/>
                </a:lnTo>
                <a:lnTo>
                  <a:pt x="589787" y="349250"/>
                </a:lnTo>
                <a:lnTo>
                  <a:pt x="597153" y="342900"/>
                </a:lnTo>
                <a:lnTo>
                  <a:pt x="609853" y="330200"/>
                </a:lnTo>
                <a:lnTo>
                  <a:pt x="615695" y="326389"/>
                </a:lnTo>
                <a:lnTo>
                  <a:pt x="620902" y="317500"/>
                </a:lnTo>
                <a:lnTo>
                  <a:pt x="626109" y="312419"/>
                </a:lnTo>
                <a:lnTo>
                  <a:pt x="620902" y="307339"/>
                </a:lnTo>
                <a:lnTo>
                  <a:pt x="615695" y="299719"/>
                </a:lnTo>
                <a:lnTo>
                  <a:pt x="610488" y="297179"/>
                </a:lnTo>
                <a:lnTo>
                  <a:pt x="607948" y="292100"/>
                </a:lnTo>
                <a:lnTo>
                  <a:pt x="602741" y="289559"/>
                </a:lnTo>
                <a:lnTo>
                  <a:pt x="600201" y="284479"/>
                </a:lnTo>
                <a:lnTo>
                  <a:pt x="594994" y="279400"/>
                </a:lnTo>
                <a:lnTo>
                  <a:pt x="589787" y="276859"/>
                </a:lnTo>
                <a:lnTo>
                  <a:pt x="587247" y="271779"/>
                </a:lnTo>
                <a:lnTo>
                  <a:pt x="582040" y="269239"/>
                </a:lnTo>
                <a:lnTo>
                  <a:pt x="576960" y="264159"/>
                </a:lnTo>
                <a:lnTo>
                  <a:pt x="574293" y="264159"/>
                </a:lnTo>
                <a:lnTo>
                  <a:pt x="574293" y="261619"/>
                </a:lnTo>
                <a:lnTo>
                  <a:pt x="571753" y="261619"/>
                </a:lnTo>
                <a:lnTo>
                  <a:pt x="566546" y="256539"/>
                </a:lnTo>
                <a:lnTo>
                  <a:pt x="564006" y="256539"/>
                </a:lnTo>
                <a:lnTo>
                  <a:pt x="561339" y="254000"/>
                </a:lnTo>
                <a:lnTo>
                  <a:pt x="556259" y="251459"/>
                </a:lnTo>
                <a:lnTo>
                  <a:pt x="556259" y="248919"/>
                </a:lnTo>
                <a:lnTo>
                  <a:pt x="553592" y="248919"/>
                </a:lnTo>
                <a:lnTo>
                  <a:pt x="553592" y="245109"/>
                </a:lnTo>
                <a:lnTo>
                  <a:pt x="558800" y="240029"/>
                </a:lnTo>
                <a:lnTo>
                  <a:pt x="558800" y="234950"/>
                </a:lnTo>
                <a:lnTo>
                  <a:pt x="562609" y="228600"/>
                </a:lnTo>
                <a:lnTo>
                  <a:pt x="566292" y="222250"/>
                </a:lnTo>
                <a:lnTo>
                  <a:pt x="569340" y="213359"/>
                </a:lnTo>
                <a:lnTo>
                  <a:pt x="571753" y="204469"/>
                </a:lnTo>
                <a:lnTo>
                  <a:pt x="575182" y="196850"/>
                </a:lnTo>
                <a:lnTo>
                  <a:pt x="577595" y="187959"/>
                </a:lnTo>
                <a:lnTo>
                  <a:pt x="578992" y="180339"/>
                </a:lnTo>
                <a:lnTo>
                  <a:pt x="579501" y="173989"/>
                </a:lnTo>
                <a:lnTo>
                  <a:pt x="582040" y="167639"/>
                </a:lnTo>
                <a:lnTo>
                  <a:pt x="582040" y="157479"/>
                </a:lnTo>
                <a:lnTo>
                  <a:pt x="576960" y="154939"/>
                </a:lnTo>
                <a:lnTo>
                  <a:pt x="569213" y="149859"/>
                </a:lnTo>
                <a:lnTo>
                  <a:pt x="560958" y="148589"/>
                </a:lnTo>
                <a:lnTo>
                  <a:pt x="543686" y="144779"/>
                </a:lnTo>
                <a:lnTo>
                  <a:pt x="535558" y="142239"/>
                </a:lnTo>
                <a:lnTo>
                  <a:pt x="526287" y="140969"/>
                </a:lnTo>
                <a:lnTo>
                  <a:pt x="522604" y="139700"/>
                </a:lnTo>
                <a:close/>
              </a:path>
              <a:path w="626109" h="621030">
                <a:moveTo>
                  <a:pt x="485832" y="104139"/>
                </a:moveTo>
                <a:lnTo>
                  <a:pt x="313054" y="104139"/>
                </a:lnTo>
                <a:lnTo>
                  <a:pt x="361314" y="109219"/>
                </a:lnTo>
                <a:lnTo>
                  <a:pt x="405510" y="124459"/>
                </a:lnTo>
                <a:lnTo>
                  <a:pt x="444372" y="149859"/>
                </a:lnTo>
                <a:lnTo>
                  <a:pt x="476757" y="181609"/>
                </a:lnTo>
                <a:lnTo>
                  <a:pt x="501395" y="220979"/>
                </a:lnTo>
                <a:lnTo>
                  <a:pt x="517143" y="264159"/>
                </a:lnTo>
                <a:lnTo>
                  <a:pt x="522604" y="312419"/>
                </a:lnTo>
                <a:lnTo>
                  <a:pt x="522604" y="139700"/>
                </a:lnTo>
                <a:lnTo>
                  <a:pt x="517778" y="138429"/>
                </a:lnTo>
                <a:lnTo>
                  <a:pt x="509650" y="137159"/>
                </a:lnTo>
                <a:lnTo>
                  <a:pt x="491489" y="137159"/>
                </a:lnTo>
                <a:lnTo>
                  <a:pt x="488950" y="134619"/>
                </a:lnTo>
                <a:lnTo>
                  <a:pt x="488950" y="121919"/>
                </a:lnTo>
                <a:lnTo>
                  <a:pt x="487425" y="115569"/>
                </a:lnTo>
                <a:lnTo>
                  <a:pt x="486409" y="106679"/>
                </a:lnTo>
                <a:lnTo>
                  <a:pt x="485832" y="104139"/>
                </a:lnTo>
                <a:close/>
              </a:path>
              <a:path w="626109" h="621030">
                <a:moveTo>
                  <a:pt x="377697" y="69850"/>
                </a:moveTo>
                <a:lnTo>
                  <a:pt x="248411" y="69850"/>
                </a:lnTo>
                <a:lnTo>
                  <a:pt x="245744" y="72389"/>
                </a:lnTo>
                <a:lnTo>
                  <a:pt x="380364" y="72389"/>
                </a:lnTo>
                <a:lnTo>
                  <a:pt x="377697" y="69850"/>
                </a:lnTo>
                <a:close/>
              </a:path>
              <a:path w="626109" h="621030">
                <a:moveTo>
                  <a:pt x="468248" y="44450"/>
                </a:moveTo>
                <a:lnTo>
                  <a:pt x="457961" y="44450"/>
                </a:lnTo>
                <a:lnTo>
                  <a:pt x="452754" y="46989"/>
                </a:lnTo>
                <a:lnTo>
                  <a:pt x="446023" y="46989"/>
                </a:lnTo>
                <a:lnTo>
                  <a:pt x="437895" y="48259"/>
                </a:lnTo>
                <a:lnTo>
                  <a:pt x="428751" y="50800"/>
                </a:lnTo>
                <a:lnTo>
                  <a:pt x="419100" y="54609"/>
                </a:lnTo>
                <a:lnTo>
                  <a:pt x="411352" y="57150"/>
                </a:lnTo>
                <a:lnTo>
                  <a:pt x="380364" y="72389"/>
                </a:lnTo>
                <a:lnTo>
                  <a:pt x="478616" y="72389"/>
                </a:lnTo>
                <a:lnTo>
                  <a:pt x="476884" y="64769"/>
                </a:lnTo>
                <a:lnTo>
                  <a:pt x="473455" y="57150"/>
                </a:lnTo>
                <a:lnTo>
                  <a:pt x="470915" y="49529"/>
                </a:lnTo>
                <a:lnTo>
                  <a:pt x="468248" y="44450"/>
                </a:lnTo>
                <a:close/>
              </a:path>
              <a:path w="626109" h="621030">
                <a:moveTo>
                  <a:pt x="369950" y="59689"/>
                </a:moveTo>
                <a:lnTo>
                  <a:pt x="256158" y="59689"/>
                </a:lnTo>
                <a:lnTo>
                  <a:pt x="253491" y="64769"/>
                </a:lnTo>
                <a:lnTo>
                  <a:pt x="250951" y="67309"/>
                </a:lnTo>
                <a:lnTo>
                  <a:pt x="250951" y="69850"/>
                </a:lnTo>
                <a:lnTo>
                  <a:pt x="375157" y="69850"/>
                </a:lnTo>
                <a:lnTo>
                  <a:pt x="375157" y="67309"/>
                </a:lnTo>
                <a:lnTo>
                  <a:pt x="372490" y="64769"/>
                </a:lnTo>
                <a:lnTo>
                  <a:pt x="369950" y="59689"/>
                </a:lnTo>
                <a:close/>
              </a:path>
              <a:path w="626109" h="621030">
                <a:moveTo>
                  <a:pt x="364743" y="52069"/>
                </a:moveTo>
                <a:lnTo>
                  <a:pt x="261238" y="52069"/>
                </a:lnTo>
                <a:lnTo>
                  <a:pt x="261238" y="54609"/>
                </a:lnTo>
                <a:lnTo>
                  <a:pt x="258698" y="57150"/>
                </a:lnTo>
                <a:lnTo>
                  <a:pt x="258698" y="59689"/>
                </a:lnTo>
                <a:lnTo>
                  <a:pt x="367410" y="59689"/>
                </a:lnTo>
                <a:lnTo>
                  <a:pt x="367410" y="57150"/>
                </a:lnTo>
                <a:lnTo>
                  <a:pt x="364743" y="54609"/>
                </a:lnTo>
                <a:lnTo>
                  <a:pt x="364743" y="52069"/>
                </a:lnTo>
                <a:close/>
              </a:path>
              <a:path w="626109" h="621030">
                <a:moveTo>
                  <a:pt x="313054" y="0"/>
                </a:moveTo>
                <a:lnTo>
                  <a:pt x="307847" y="5079"/>
                </a:lnTo>
                <a:lnTo>
                  <a:pt x="300100" y="10159"/>
                </a:lnTo>
                <a:lnTo>
                  <a:pt x="297560" y="15239"/>
                </a:lnTo>
                <a:lnTo>
                  <a:pt x="292353" y="17779"/>
                </a:lnTo>
                <a:lnTo>
                  <a:pt x="279400" y="31750"/>
                </a:lnTo>
                <a:lnTo>
                  <a:pt x="276859" y="36829"/>
                </a:lnTo>
                <a:lnTo>
                  <a:pt x="271652" y="39369"/>
                </a:lnTo>
                <a:lnTo>
                  <a:pt x="266445" y="49529"/>
                </a:lnTo>
                <a:lnTo>
                  <a:pt x="263905" y="52069"/>
                </a:lnTo>
                <a:lnTo>
                  <a:pt x="362203" y="52069"/>
                </a:lnTo>
                <a:lnTo>
                  <a:pt x="359663" y="49529"/>
                </a:lnTo>
                <a:lnTo>
                  <a:pt x="354456" y="39369"/>
                </a:lnTo>
                <a:lnTo>
                  <a:pt x="349250" y="36829"/>
                </a:lnTo>
                <a:lnTo>
                  <a:pt x="343407" y="29209"/>
                </a:lnTo>
                <a:lnTo>
                  <a:pt x="326008" y="10159"/>
                </a:lnTo>
                <a:lnTo>
                  <a:pt x="318261" y="5079"/>
                </a:lnTo>
                <a:lnTo>
                  <a:pt x="313054" y="0"/>
                </a:lnTo>
                <a:close/>
              </a:path>
            </a:pathLst>
          </a:custGeom>
          <a:solidFill>
            <a:srgbClr val="006074"/>
          </a:solidFill>
        </p:spPr>
        <p:txBody>
          <a:bodyPr wrap="square" lIns="0" tIns="0" rIns="0" bIns="0" rtlCol="0"/>
          <a:lstStyle/>
          <a:p>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72440" y="1523"/>
            <a:ext cx="379095" cy="549910"/>
          </a:xfrm>
          <a:custGeom>
            <a:avLst/>
            <a:gdLst/>
            <a:ahLst/>
            <a:cxnLst/>
            <a:rect l="l" t="t" r="r" b="b"/>
            <a:pathLst>
              <a:path w="379094" h="549910">
                <a:moveTo>
                  <a:pt x="0" y="549783"/>
                </a:moveTo>
                <a:lnTo>
                  <a:pt x="379018" y="549783"/>
                </a:lnTo>
                <a:lnTo>
                  <a:pt x="379018" y="0"/>
                </a:lnTo>
                <a:lnTo>
                  <a:pt x="0" y="0"/>
                </a:lnTo>
                <a:lnTo>
                  <a:pt x="0" y="549783"/>
                </a:lnTo>
                <a:close/>
              </a:path>
            </a:pathLst>
          </a:custGeom>
          <a:solidFill>
            <a:srgbClr val="EC6B17"/>
          </a:solidFill>
        </p:spPr>
        <p:txBody>
          <a:bodyPr wrap="square" lIns="0" tIns="0" rIns="0" bIns="0" rtlCol="0"/>
          <a:lstStyle/>
          <a:p>
            <a:endParaRPr/>
          </a:p>
        </p:txBody>
      </p:sp>
      <p:sp>
        <p:nvSpPr>
          <p:cNvPr id="3" name="object 3"/>
          <p:cNvSpPr/>
          <p:nvPr/>
        </p:nvSpPr>
        <p:spPr>
          <a:xfrm>
            <a:off x="685800" y="286511"/>
            <a:ext cx="185928" cy="188976"/>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33400" y="254634"/>
            <a:ext cx="364490" cy="373380"/>
          </a:xfrm>
          <a:custGeom>
            <a:avLst/>
            <a:gdLst/>
            <a:ahLst/>
            <a:cxnLst/>
            <a:rect l="l" t="t" r="r" b="b"/>
            <a:pathLst>
              <a:path w="364490" h="373380">
                <a:moveTo>
                  <a:pt x="118529" y="0"/>
                </a:moveTo>
                <a:lnTo>
                  <a:pt x="98298" y="24511"/>
                </a:lnTo>
                <a:lnTo>
                  <a:pt x="83337" y="51181"/>
                </a:lnTo>
                <a:lnTo>
                  <a:pt x="73393" y="79629"/>
                </a:lnTo>
                <a:lnTo>
                  <a:pt x="68160" y="109093"/>
                </a:lnTo>
                <a:lnTo>
                  <a:pt x="0" y="109093"/>
                </a:lnTo>
                <a:lnTo>
                  <a:pt x="0" y="137922"/>
                </a:lnTo>
                <a:lnTo>
                  <a:pt x="6299" y="182880"/>
                </a:lnTo>
                <a:lnTo>
                  <a:pt x="20739" y="226314"/>
                </a:lnTo>
                <a:lnTo>
                  <a:pt x="43332" y="266954"/>
                </a:lnTo>
                <a:lnTo>
                  <a:pt x="74079" y="303530"/>
                </a:lnTo>
                <a:lnTo>
                  <a:pt x="117271" y="337566"/>
                </a:lnTo>
                <a:lnTo>
                  <a:pt x="165455" y="360553"/>
                </a:lnTo>
                <a:lnTo>
                  <a:pt x="216598" y="372364"/>
                </a:lnTo>
                <a:lnTo>
                  <a:pt x="268681" y="372999"/>
                </a:lnTo>
                <a:lnTo>
                  <a:pt x="310375" y="365506"/>
                </a:lnTo>
                <a:lnTo>
                  <a:pt x="350418" y="350901"/>
                </a:lnTo>
                <a:lnTo>
                  <a:pt x="364070" y="342900"/>
                </a:lnTo>
                <a:lnTo>
                  <a:pt x="248691" y="342900"/>
                </a:lnTo>
                <a:lnTo>
                  <a:pt x="231762" y="342265"/>
                </a:lnTo>
                <a:lnTo>
                  <a:pt x="215011" y="340360"/>
                </a:lnTo>
                <a:lnTo>
                  <a:pt x="198539" y="337185"/>
                </a:lnTo>
                <a:lnTo>
                  <a:pt x="200571" y="329311"/>
                </a:lnTo>
                <a:lnTo>
                  <a:pt x="170891" y="329311"/>
                </a:lnTo>
                <a:lnTo>
                  <a:pt x="131127" y="309118"/>
                </a:lnTo>
                <a:lnTo>
                  <a:pt x="95808" y="280670"/>
                </a:lnTo>
                <a:lnTo>
                  <a:pt x="69951" y="250190"/>
                </a:lnTo>
                <a:lnTo>
                  <a:pt x="50380" y="215646"/>
                </a:lnTo>
                <a:lnTo>
                  <a:pt x="37477" y="177927"/>
                </a:lnTo>
                <a:lnTo>
                  <a:pt x="31610" y="137922"/>
                </a:lnTo>
                <a:lnTo>
                  <a:pt x="97586" y="137922"/>
                </a:lnTo>
                <a:lnTo>
                  <a:pt x="96773" y="133858"/>
                </a:lnTo>
                <a:lnTo>
                  <a:pt x="99771" y="93472"/>
                </a:lnTo>
                <a:lnTo>
                  <a:pt x="113868" y="54991"/>
                </a:lnTo>
                <a:lnTo>
                  <a:pt x="139280" y="20828"/>
                </a:lnTo>
                <a:lnTo>
                  <a:pt x="138290" y="20828"/>
                </a:lnTo>
                <a:lnTo>
                  <a:pt x="150101" y="10287"/>
                </a:lnTo>
                <a:lnTo>
                  <a:pt x="162940" y="1016"/>
                </a:lnTo>
                <a:lnTo>
                  <a:pt x="118529" y="1016"/>
                </a:lnTo>
                <a:lnTo>
                  <a:pt x="118529" y="0"/>
                </a:lnTo>
                <a:close/>
              </a:path>
            </a:pathLst>
          </a:custGeom>
          <a:solidFill>
            <a:srgbClr val="FFFFFF">
              <a:alpha val="19999"/>
            </a:srgbClr>
          </a:solidFill>
        </p:spPr>
        <p:txBody>
          <a:bodyPr wrap="square" lIns="0" tIns="0" rIns="0" bIns="0" rtlCol="0"/>
          <a:lstStyle/>
          <a:p>
            <a:endParaRPr/>
          </a:p>
        </p:txBody>
      </p:sp>
      <p:sp>
        <p:nvSpPr>
          <p:cNvPr id="5" name="object 5"/>
          <p:cNvSpPr/>
          <p:nvPr/>
        </p:nvSpPr>
        <p:spPr>
          <a:xfrm>
            <a:off x="782091" y="523366"/>
            <a:ext cx="173088" cy="7416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601560" y="392556"/>
            <a:ext cx="273050" cy="191770"/>
          </a:xfrm>
          <a:custGeom>
            <a:avLst/>
            <a:gdLst/>
            <a:ahLst/>
            <a:cxnLst/>
            <a:rect l="l" t="t" r="r" b="b"/>
            <a:pathLst>
              <a:path w="273050" h="191770">
                <a:moveTo>
                  <a:pt x="29425" y="0"/>
                </a:moveTo>
                <a:lnTo>
                  <a:pt x="0" y="0"/>
                </a:lnTo>
                <a:lnTo>
                  <a:pt x="4978" y="30860"/>
                </a:lnTo>
                <a:lnTo>
                  <a:pt x="31254" y="88264"/>
                </a:lnTo>
                <a:lnTo>
                  <a:pt x="66205" y="125475"/>
                </a:lnTo>
                <a:lnTo>
                  <a:pt x="112598" y="152653"/>
                </a:lnTo>
                <a:lnTo>
                  <a:pt x="102730" y="191388"/>
                </a:lnTo>
                <a:lnTo>
                  <a:pt x="132410" y="191388"/>
                </a:lnTo>
                <a:lnTo>
                  <a:pt x="140258" y="160654"/>
                </a:lnTo>
                <a:lnTo>
                  <a:pt x="210566" y="160654"/>
                </a:lnTo>
                <a:lnTo>
                  <a:pt x="226441" y="157098"/>
                </a:lnTo>
                <a:lnTo>
                  <a:pt x="247307" y="149351"/>
                </a:lnTo>
                <a:lnTo>
                  <a:pt x="266700" y="138810"/>
                </a:lnTo>
                <a:lnTo>
                  <a:pt x="272618" y="135762"/>
                </a:lnTo>
                <a:lnTo>
                  <a:pt x="272618" y="134873"/>
                </a:lnTo>
                <a:lnTo>
                  <a:pt x="175818" y="134873"/>
                </a:lnTo>
                <a:lnTo>
                  <a:pt x="130594" y="127762"/>
                </a:lnTo>
                <a:lnTo>
                  <a:pt x="91122" y="107950"/>
                </a:lnTo>
                <a:lnTo>
                  <a:pt x="59410" y="77469"/>
                </a:lnTo>
                <a:lnTo>
                  <a:pt x="37528" y="38607"/>
                </a:lnTo>
                <a:lnTo>
                  <a:pt x="37528" y="37591"/>
                </a:lnTo>
                <a:lnTo>
                  <a:pt x="36537" y="36702"/>
                </a:lnTo>
                <a:lnTo>
                  <a:pt x="36537" y="35687"/>
                </a:lnTo>
                <a:lnTo>
                  <a:pt x="29425" y="0"/>
                </a:lnTo>
                <a:close/>
              </a:path>
            </a:pathLst>
          </a:custGeom>
          <a:solidFill>
            <a:srgbClr val="FFFFFF">
              <a:alpha val="19999"/>
            </a:srgbClr>
          </a:solidFill>
        </p:spPr>
        <p:txBody>
          <a:bodyPr wrap="square" lIns="0" tIns="0" rIns="0" bIns="0" rtlCol="0"/>
          <a:lstStyle/>
          <a:p>
            <a:endParaRPr/>
          </a:p>
        </p:txBody>
      </p:sp>
      <p:sp>
        <p:nvSpPr>
          <p:cNvPr id="7" name="object 7"/>
          <p:cNvSpPr/>
          <p:nvPr/>
        </p:nvSpPr>
        <p:spPr>
          <a:xfrm>
            <a:off x="741819" y="553212"/>
            <a:ext cx="70485" cy="3175"/>
          </a:xfrm>
          <a:custGeom>
            <a:avLst/>
            <a:gdLst/>
            <a:ahLst/>
            <a:cxnLst/>
            <a:rect l="l" t="t" r="r" b="b"/>
            <a:pathLst>
              <a:path w="70484" h="3175">
                <a:moveTo>
                  <a:pt x="70307" y="0"/>
                </a:moveTo>
                <a:lnTo>
                  <a:pt x="0" y="0"/>
                </a:lnTo>
                <a:lnTo>
                  <a:pt x="11849" y="1904"/>
                </a:lnTo>
                <a:lnTo>
                  <a:pt x="16789" y="2921"/>
                </a:lnTo>
                <a:lnTo>
                  <a:pt x="41490" y="2921"/>
                </a:lnTo>
                <a:lnTo>
                  <a:pt x="64211" y="1270"/>
                </a:lnTo>
                <a:lnTo>
                  <a:pt x="70307" y="0"/>
                </a:lnTo>
                <a:close/>
              </a:path>
            </a:pathLst>
          </a:custGeom>
          <a:solidFill>
            <a:srgbClr val="FFFFFF">
              <a:alpha val="19999"/>
            </a:srgbClr>
          </a:solidFill>
        </p:spPr>
        <p:txBody>
          <a:bodyPr wrap="square" lIns="0" tIns="0" rIns="0" bIns="0" rtlCol="0"/>
          <a:lstStyle/>
          <a:p>
            <a:endParaRPr/>
          </a:p>
        </p:txBody>
      </p:sp>
      <p:sp>
        <p:nvSpPr>
          <p:cNvPr id="8" name="object 8"/>
          <p:cNvSpPr/>
          <p:nvPr/>
        </p:nvSpPr>
        <p:spPr>
          <a:xfrm>
            <a:off x="777379" y="483743"/>
            <a:ext cx="146685" cy="43815"/>
          </a:xfrm>
          <a:custGeom>
            <a:avLst/>
            <a:gdLst/>
            <a:ahLst/>
            <a:cxnLst/>
            <a:rect l="l" t="t" r="r" b="b"/>
            <a:pathLst>
              <a:path w="146684" h="43815">
                <a:moveTo>
                  <a:pt x="105689" y="0"/>
                </a:moveTo>
                <a:lnTo>
                  <a:pt x="104711" y="0"/>
                </a:lnTo>
                <a:lnTo>
                  <a:pt x="104711" y="1016"/>
                </a:lnTo>
                <a:lnTo>
                  <a:pt x="82791" y="18923"/>
                </a:lnTo>
                <a:lnTo>
                  <a:pt x="57543" y="32385"/>
                </a:lnTo>
                <a:lnTo>
                  <a:pt x="29692" y="40767"/>
                </a:lnTo>
                <a:lnTo>
                  <a:pt x="0" y="43687"/>
                </a:lnTo>
                <a:lnTo>
                  <a:pt x="97790" y="43687"/>
                </a:lnTo>
                <a:lnTo>
                  <a:pt x="99771" y="42672"/>
                </a:lnTo>
                <a:lnTo>
                  <a:pt x="101739" y="40640"/>
                </a:lnTo>
                <a:lnTo>
                  <a:pt x="103720" y="39624"/>
                </a:lnTo>
                <a:lnTo>
                  <a:pt x="146189" y="39624"/>
                </a:lnTo>
                <a:lnTo>
                  <a:pt x="126441" y="19812"/>
                </a:lnTo>
                <a:lnTo>
                  <a:pt x="105689" y="0"/>
                </a:lnTo>
                <a:close/>
              </a:path>
            </a:pathLst>
          </a:custGeom>
          <a:solidFill>
            <a:srgbClr val="FFFFFF">
              <a:alpha val="19999"/>
            </a:srgbClr>
          </a:solidFill>
        </p:spPr>
        <p:txBody>
          <a:bodyPr wrap="square" lIns="0" tIns="0" rIns="0" bIns="0" rtlCol="0"/>
          <a:lstStyle/>
          <a:p>
            <a:endParaRPr/>
          </a:p>
        </p:txBody>
      </p:sp>
      <p:sp>
        <p:nvSpPr>
          <p:cNvPr id="9" name="object 9"/>
          <p:cNvSpPr/>
          <p:nvPr/>
        </p:nvSpPr>
        <p:spPr>
          <a:xfrm>
            <a:off x="534390" y="135636"/>
            <a:ext cx="364490" cy="228600"/>
          </a:xfrm>
          <a:custGeom>
            <a:avLst/>
            <a:gdLst/>
            <a:ahLst/>
            <a:cxnLst/>
            <a:rect l="l" t="t" r="r" b="b"/>
            <a:pathLst>
              <a:path w="364490" h="228600">
                <a:moveTo>
                  <a:pt x="222250" y="0"/>
                </a:moveTo>
                <a:lnTo>
                  <a:pt x="180543" y="7366"/>
                </a:lnTo>
                <a:lnTo>
                  <a:pt x="140512" y="22098"/>
                </a:lnTo>
                <a:lnTo>
                  <a:pt x="103060" y="43815"/>
                </a:lnTo>
                <a:lnTo>
                  <a:pt x="69138" y="72390"/>
                </a:lnTo>
                <a:lnTo>
                  <a:pt x="40970" y="107188"/>
                </a:lnTo>
                <a:lnTo>
                  <a:pt x="20116" y="145415"/>
                </a:lnTo>
                <a:lnTo>
                  <a:pt x="6489" y="186055"/>
                </a:lnTo>
                <a:lnTo>
                  <a:pt x="0" y="228092"/>
                </a:lnTo>
                <a:lnTo>
                  <a:pt x="30619" y="228092"/>
                </a:lnTo>
                <a:lnTo>
                  <a:pt x="36855" y="191516"/>
                </a:lnTo>
                <a:lnTo>
                  <a:pt x="49390" y="156464"/>
                </a:lnTo>
                <a:lnTo>
                  <a:pt x="91859" y="95250"/>
                </a:lnTo>
                <a:lnTo>
                  <a:pt x="130378" y="63246"/>
                </a:lnTo>
                <a:lnTo>
                  <a:pt x="174828" y="41656"/>
                </a:lnTo>
                <a:lnTo>
                  <a:pt x="204266" y="41656"/>
                </a:lnTo>
                <a:lnTo>
                  <a:pt x="202488" y="34671"/>
                </a:lnTo>
                <a:lnTo>
                  <a:pt x="210388" y="32766"/>
                </a:lnTo>
                <a:lnTo>
                  <a:pt x="217309" y="31750"/>
                </a:lnTo>
                <a:lnTo>
                  <a:pt x="225209" y="30734"/>
                </a:lnTo>
                <a:lnTo>
                  <a:pt x="364401" y="30734"/>
                </a:lnTo>
                <a:lnTo>
                  <a:pt x="325970" y="12446"/>
                </a:lnTo>
                <a:lnTo>
                  <a:pt x="274751" y="508"/>
                </a:lnTo>
                <a:lnTo>
                  <a:pt x="222250" y="0"/>
                </a:lnTo>
                <a:close/>
              </a:path>
            </a:pathLst>
          </a:custGeom>
          <a:solidFill>
            <a:srgbClr val="FFFFFF">
              <a:alpha val="19999"/>
            </a:srgbClr>
          </a:solidFill>
        </p:spPr>
        <p:txBody>
          <a:bodyPr wrap="square" lIns="0" tIns="0" rIns="0" bIns="0" rtlCol="0"/>
          <a:lstStyle/>
          <a:p>
            <a:endParaRPr/>
          </a:p>
        </p:txBody>
      </p:sp>
      <p:sp>
        <p:nvSpPr>
          <p:cNvPr id="10" name="object 10"/>
          <p:cNvSpPr/>
          <p:nvPr/>
        </p:nvSpPr>
        <p:spPr>
          <a:xfrm>
            <a:off x="651929" y="166370"/>
            <a:ext cx="308190" cy="117094"/>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1507997" y="3726307"/>
            <a:ext cx="133350" cy="361315"/>
          </a:xfrm>
          <a:custGeom>
            <a:avLst/>
            <a:gdLst/>
            <a:ahLst/>
            <a:cxnLst/>
            <a:rect l="l" t="t" r="r" b="b"/>
            <a:pathLst>
              <a:path w="133350" h="361314">
                <a:moveTo>
                  <a:pt x="0" y="2794"/>
                </a:moveTo>
                <a:lnTo>
                  <a:pt x="2793" y="0"/>
                </a:lnTo>
                <a:lnTo>
                  <a:pt x="0" y="0"/>
                </a:lnTo>
                <a:lnTo>
                  <a:pt x="0" y="2794"/>
                </a:lnTo>
                <a:lnTo>
                  <a:pt x="132841" y="360934"/>
                </a:lnTo>
              </a:path>
            </a:pathLst>
          </a:custGeom>
          <a:ln w="9143">
            <a:solidFill>
              <a:srgbClr val="097E87"/>
            </a:solidFill>
          </a:ln>
        </p:spPr>
        <p:txBody>
          <a:bodyPr wrap="square" lIns="0" tIns="0" rIns="0" bIns="0" rtlCol="0"/>
          <a:lstStyle/>
          <a:p>
            <a:endParaRPr/>
          </a:p>
        </p:txBody>
      </p:sp>
      <p:sp>
        <p:nvSpPr>
          <p:cNvPr id="12" name="object 12"/>
          <p:cNvSpPr/>
          <p:nvPr/>
        </p:nvSpPr>
        <p:spPr>
          <a:xfrm>
            <a:off x="1033640" y="3259201"/>
            <a:ext cx="477520" cy="467359"/>
          </a:xfrm>
          <a:custGeom>
            <a:avLst/>
            <a:gdLst/>
            <a:ahLst/>
            <a:cxnLst/>
            <a:rect l="l" t="t" r="r" b="b"/>
            <a:pathLst>
              <a:path w="477519" h="467360">
                <a:moveTo>
                  <a:pt x="477151" y="467106"/>
                </a:moveTo>
                <a:lnTo>
                  <a:pt x="471563" y="461518"/>
                </a:lnTo>
                <a:lnTo>
                  <a:pt x="474357" y="467106"/>
                </a:lnTo>
                <a:lnTo>
                  <a:pt x="0" y="381888"/>
                </a:lnTo>
                <a:lnTo>
                  <a:pt x="153911" y="0"/>
                </a:lnTo>
                <a:lnTo>
                  <a:pt x="471563" y="461518"/>
                </a:lnTo>
              </a:path>
            </a:pathLst>
          </a:custGeom>
          <a:ln w="9144">
            <a:solidFill>
              <a:srgbClr val="097E87"/>
            </a:solidFill>
          </a:ln>
        </p:spPr>
        <p:txBody>
          <a:bodyPr wrap="square" lIns="0" tIns="0" rIns="0" bIns="0" rtlCol="0"/>
          <a:lstStyle/>
          <a:p>
            <a:endParaRPr/>
          </a:p>
        </p:txBody>
      </p:sp>
      <p:sp>
        <p:nvSpPr>
          <p:cNvPr id="13" name="object 13"/>
          <p:cNvSpPr/>
          <p:nvPr/>
        </p:nvSpPr>
        <p:spPr>
          <a:xfrm>
            <a:off x="1505203" y="3350133"/>
            <a:ext cx="363855" cy="376555"/>
          </a:xfrm>
          <a:custGeom>
            <a:avLst/>
            <a:gdLst/>
            <a:ahLst/>
            <a:cxnLst/>
            <a:rect l="l" t="t" r="r" b="b"/>
            <a:pathLst>
              <a:path w="363855" h="376554">
                <a:moveTo>
                  <a:pt x="5587" y="376173"/>
                </a:moveTo>
                <a:lnTo>
                  <a:pt x="363728" y="39115"/>
                </a:lnTo>
                <a:lnTo>
                  <a:pt x="55880" y="0"/>
                </a:lnTo>
                <a:lnTo>
                  <a:pt x="0" y="370585"/>
                </a:lnTo>
              </a:path>
            </a:pathLst>
          </a:custGeom>
          <a:ln w="9144">
            <a:solidFill>
              <a:srgbClr val="097E87"/>
            </a:solidFill>
          </a:ln>
        </p:spPr>
        <p:txBody>
          <a:bodyPr wrap="square" lIns="0" tIns="0" rIns="0" bIns="0" rtlCol="0"/>
          <a:lstStyle/>
          <a:p>
            <a:endParaRPr/>
          </a:p>
        </p:txBody>
      </p:sp>
      <p:sp>
        <p:nvSpPr>
          <p:cNvPr id="14" name="object 14"/>
          <p:cNvSpPr/>
          <p:nvPr/>
        </p:nvSpPr>
        <p:spPr>
          <a:xfrm>
            <a:off x="1510791" y="3389248"/>
            <a:ext cx="387985" cy="337185"/>
          </a:xfrm>
          <a:custGeom>
            <a:avLst/>
            <a:gdLst/>
            <a:ahLst/>
            <a:cxnLst/>
            <a:rect l="l" t="t" r="r" b="b"/>
            <a:pathLst>
              <a:path w="387985" h="337185">
                <a:moveTo>
                  <a:pt x="0" y="337057"/>
                </a:moveTo>
                <a:lnTo>
                  <a:pt x="387603" y="331469"/>
                </a:lnTo>
                <a:lnTo>
                  <a:pt x="358140" y="0"/>
                </a:lnTo>
              </a:path>
            </a:pathLst>
          </a:custGeom>
          <a:ln w="9144">
            <a:solidFill>
              <a:srgbClr val="097E87"/>
            </a:solidFill>
          </a:ln>
        </p:spPr>
        <p:txBody>
          <a:bodyPr wrap="square" lIns="0" tIns="0" rIns="0" bIns="0" rtlCol="0"/>
          <a:lstStyle/>
          <a:p>
            <a:endParaRPr/>
          </a:p>
        </p:txBody>
      </p:sp>
      <p:sp>
        <p:nvSpPr>
          <p:cNvPr id="15" name="object 15"/>
          <p:cNvSpPr/>
          <p:nvPr/>
        </p:nvSpPr>
        <p:spPr>
          <a:xfrm>
            <a:off x="1179156" y="2980817"/>
            <a:ext cx="435609" cy="369570"/>
          </a:xfrm>
          <a:custGeom>
            <a:avLst/>
            <a:gdLst/>
            <a:ahLst/>
            <a:cxnLst/>
            <a:rect l="l" t="t" r="r" b="b"/>
            <a:pathLst>
              <a:path w="435609" h="369570">
                <a:moveTo>
                  <a:pt x="435140" y="0"/>
                </a:moveTo>
                <a:lnTo>
                  <a:pt x="0" y="270002"/>
                </a:lnTo>
                <a:lnTo>
                  <a:pt x="2806" y="270002"/>
                </a:lnTo>
                <a:lnTo>
                  <a:pt x="11201" y="272796"/>
                </a:lnTo>
                <a:lnTo>
                  <a:pt x="381927" y="369316"/>
                </a:lnTo>
                <a:lnTo>
                  <a:pt x="435140" y="0"/>
                </a:lnTo>
              </a:path>
            </a:pathLst>
          </a:custGeom>
          <a:ln w="9144">
            <a:solidFill>
              <a:srgbClr val="097E87"/>
            </a:solidFill>
          </a:ln>
        </p:spPr>
        <p:txBody>
          <a:bodyPr wrap="square" lIns="0" tIns="0" rIns="0" bIns="0" rtlCol="0"/>
          <a:lstStyle/>
          <a:p>
            <a:endParaRPr/>
          </a:p>
        </p:txBody>
      </p:sp>
      <p:sp>
        <p:nvSpPr>
          <p:cNvPr id="16" name="object 16"/>
          <p:cNvSpPr/>
          <p:nvPr/>
        </p:nvSpPr>
        <p:spPr>
          <a:xfrm>
            <a:off x="64007" y="2758439"/>
            <a:ext cx="2000885" cy="2366645"/>
          </a:xfrm>
          <a:custGeom>
            <a:avLst/>
            <a:gdLst/>
            <a:ahLst/>
            <a:cxnLst/>
            <a:rect l="l" t="t" r="r" b="b"/>
            <a:pathLst>
              <a:path w="2000885" h="2366645">
                <a:moveTo>
                  <a:pt x="1834388" y="962279"/>
                </a:moveTo>
                <a:lnTo>
                  <a:pt x="2000885" y="1339977"/>
                </a:lnTo>
                <a:lnTo>
                  <a:pt x="1834388" y="1447673"/>
                </a:lnTo>
                <a:lnTo>
                  <a:pt x="1818894" y="1726057"/>
                </a:lnTo>
                <a:lnTo>
                  <a:pt x="1760220" y="1986153"/>
                </a:lnTo>
                <a:lnTo>
                  <a:pt x="1467739" y="1987550"/>
                </a:lnTo>
                <a:lnTo>
                  <a:pt x="1326388" y="2361057"/>
                </a:lnTo>
                <a:lnTo>
                  <a:pt x="992022" y="2358263"/>
                </a:lnTo>
                <a:lnTo>
                  <a:pt x="700989" y="2358263"/>
                </a:lnTo>
                <a:lnTo>
                  <a:pt x="432346" y="2366645"/>
                </a:lnTo>
                <a:lnTo>
                  <a:pt x="447738" y="2049145"/>
                </a:lnTo>
                <a:lnTo>
                  <a:pt x="386168" y="1650492"/>
                </a:lnTo>
                <a:lnTo>
                  <a:pt x="85344" y="1303655"/>
                </a:lnTo>
                <a:lnTo>
                  <a:pt x="0" y="721740"/>
                </a:lnTo>
                <a:lnTo>
                  <a:pt x="341401" y="173482"/>
                </a:lnTo>
                <a:lnTo>
                  <a:pt x="1042390" y="0"/>
                </a:lnTo>
                <a:lnTo>
                  <a:pt x="1550289" y="222376"/>
                </a:lnTo>
                <a:lnTo>
                  <a:pt x="1804924" y="630809"/>
                </a:lnTo>
              </a:path>
            </a:pathLst>
          </a:custGeom>
          <a:ln w="9144">
            <a:solidFill>
              <a:srgbClr val="097E87"/>
            </a:solidFill>
          </a:ln>
        </p:spPr>
        <p:txBody>
          <a:bodyPr wrap="square" lIns="0" tIns="0" rIns="0" bIns="0" rtlCol="0"/>
          <a:lstStyle/>
          <a:p>
            <a:endParaRPr/>
          </a:p>
        </p:txBody>
      </p:sp>
      <p:sp>
        <p:nvSpPr>
          <p:cNvPr id="17" name="object 17"/>
          <p:cNvSpPr/>
          <p:nvPr/>
        </p:nvSpPr>
        <p:spPr>
          <a:xfrm>
            <a:off x="0" y="1638300"/>
            <a:ext cx="3049523" cy="4668012"/>
          </a:xfrm>
          <a:prstGeom prst="rect">
            <a:avLst/>
          </a:prstGeom>
          <a:blipFill>
            <a:blip r:embed="rId5" cstate="print"/>
            <a:stretch>
              <a:fillRect/>
            </a:stretch>
          </a:blipFill>
        </p:spPr>
        <p:txBody>
          <a:bodyPr wrap="square" lIns="0" tIns="0" rIns="0" bIns="0" rtlCol="0"/>
          <a:lstStyle/>
          <a:p>
            <a:endParaRPr/>
          </a:p>
        </p:txBody>
      </p:sp>
      <p:sp>
        <p:nvSpPr>
          <p:cNvPr id="18" name="object 18"/>
          <p:cNvSpPr txBox="1"/>
          <p:nvPr/>
        </p:nvSpPr>
        <p:spPr>
          <a:xfrm>
            <a:off x="554532" y="1465834"/>
            <a:ext cx="10936605" cy="5203190"/>
          </a:xfrm>
          <a:prstGeom prst="rect">
            <a:avLst/>
          </a:prstGeom>
        </p:spPr>
        <p:txBody>
          <a:bodyPr vert="horz" wrap="square" lIns="0" tIns="12700" rIns="0" bIns="0" rtlCol="0">
            <a:spAutoFit/>
          </a:bodyPr>
          <a:lstStyle/>
          <a:p>
            <a:pPr marL="1026160">
              <a:lnSpc>
                <a:spcPts val="1420"/>
              </a:lnSpc>
              <a:spcBef>
                <a:spcPts val="100"/>
              </a:spcBef>
            </a:pPr>
            <a:r>
              <a:rPr sz="1200" b="1" spc="-5" dirty="0">
                <a:solidFill>
                  <a:srgbClr val="097E87"/>
                </a:solidFill>
                <a:latin typeface="Arial"/>
                <a:cs typeface="Arial"/>
              </a:rPr>
              <a:t>Liberalized Currency</a:t>
            </a:r>
            <a:r>
              <a:rPr sz="1200" b="1" spc="-75" dirty="0">
                <a:solidFill>
                  <a:srgbClr val="097E87"/>
                </a:solidFill>
                <a:latin typeface="Arial"/>
                <a:cs typeface="Arial"/>
              </a:rPr>
              <a:t> </a:t>
            </a:r>
            <a:r>
              <a:rPr sz="1200" b="1" spc="-5" dirty="0">
                <a:solidFill>
                  <a:srgbClr val="097E87"/>
                </a:solidFill>
                <a:latin typeface="Arial"/>
                <a:cs typeface="Arial"/>
              </a:rPr>
              <a:t>Control</a:t>
            </a:r>
            <a:endParaRPr sz="1200">
              <a:latin typeface="Arial"/>
              <a:cs typeface="Arial"/>
            </a:endParaRPr>
          </a:p>
          <a:p>
            <a:pPr marL="1012190" marR="95885">
              <a:lnSpc>
                <a:spcPts val="1300"/>
              </a:lnSpc>
              <a:spcBef>
                <a:spcPts val="140"/>
              </a:spcBef>
            </a:pPr>
            <a:r>
              <a:rPr sz="1200" spc="-15" dirty="0">
                <a:solidFill>
                  <a:srgbClr val="002352"/>
                </a:solidFill>
                <a:latin typeface="Arial"/>
                <a:cs typeface="Arial"/>
              </a:rPr>
              <a:t>Transactions</a:t>
            </a:r>
            <a:r>
              <a:rPr sz="1200" spc="-45" dirty="0">
                <a:solidFill>
                  <a:srgbClr val="002352"/>
                </a:solidFill>
                <a:latin typeface="Arial"/>
                <a:cs typeface="Arial"/>
              </a:rPr>
              <a:t> </a:t>
            </a:r>
            <a:r>
              <a:rPr sz="1200" dirty="0">
                <a:solidFill>
                  <a:srgbClr val="002352"/>
                </a:solidFill>
                <a:latin typeface="Arial"/>
                <a:cs typeface="Arial"/>
              </a:rPr>
              <a:t>of</a:t>
            </a:r>
            <a:r>
              <a:rPr sz="1200" spc="-75" dirty="0">
                <a:solidFill>
                  <a:srgbClr val="002352"/>
                </a:solidFill>
                <a:latin typeface="Arial"/>
                <a:cs typeface="Arial"/>
              </a:rPr>
              <a:t> </a:t>
            </a:r>
            <a:r>
              <a:rPr sz="1200" dirty="0">
                <a:solidFill>
                  <a:srgbClr val="002352"/>
                </a:solidFill>
                <a:latin typeface="Arial"/>
                <a:cs typeface="Arial"/>
              </a:rPr>
              <a:t>AIFC</a:t>
            </a:r>
            <a:r>
              <a:rPr sz="1200" spc="-15" dirty="0">
                <a:solidFill>
                  <a:srgbClr val="002352"/>
                </a:solidFill>
                <a:latin typeface="Arial"/>
                <a:cs typeface="Arial"/>
              </a:rPr>
              <a:t> </a:t>
            </a:r>
            <a:r>
              <a:rPr sz="1200" spc="-5" dirty="0">
                <a:solidFill>
                  <a:srgbClr val="002352"/>
                </a:solidFill>
                <a:latin typeface="Arial"/>
                <a:cs typeface="Arial"/>
              </a:rPr>
              <a:t>Participants</a:t>
            </a:r>
            <a:r>
              <a:rPr sz="1200" spc="-35" dirty="0">
                <a:solidFill>
                  <a:srgbClr val="002352"/>
                </a:solidFill>
                <a:latin typeface="Arial"/>
                <a:cs typeface="Arial"/>
              </a:rPr>
              <a:t> </a:t>
            </a:r>
            <a:r>
              <a:rPr sz="1200" dirty="0">
                <a:solidFill>
                  <a:srgbClr val="002352"/>
                </a:solidFill>
                <a:latin typeface="Arial"/>
                <a:cs typeface="Arial"/>
              </a:rPr>
              <a:t>may</a:t>
            </a:r>
            <a:r>
              <a:rPr sz="1200" spc="-30" dirty="0">
                <a:solidFill>
                  <a:srgbClr val="002352"/>
                </a:solidFill>
                <a:latin typeface="Arial"/>
                <a:cs typeface="Arial"/>
              </a:rPr>
              <a:t> </a:t>
            </a:r>
            <a:r>
              <a:rPr sz="1200" spc="-5" dirty="0">
                <a:solidFill>
                  <a:srgbClr val="002352"/>
                </a:solidFill>
                <a:latin typeface="Arial"/>
                <a:cs typeface="Arial"/>
              </a:rPr>
              <a:t>be</a:t>
            </a:r>
            <a:r>
              <a:rPr sz="1200" spc="-20" dirty="0">
                <a:solidFill>
                  <a:srgbClr val="002352"/>
                </a:solidFill>
                <a:latin typeface="Arial"/>
                <a:cs typeface="Arial"/>
              </a:rPr>
              <a:t> </a:t>
            </a:r>
            <a:r>
              <a:rPr sz="1200" spc="-10" dirty="0">
                <a:solidFill>
                  <a:srgbClr val="002352"/>
                </a:solidFill>
                <a:latin typeface="Arial"/>
                <a:cs typeface="Arial"/>
              </a:rPr>
              <a:t>denominated</a:t>
            </a:r>
            <a:r>
              <a:rPr sz="1200" spc="-45" dirty="0">
                <a:solidFill>
                  <a:srgbClr val="002352"/>
                </a:solidFill>
                <a:latin typeface="Arial"/>
                <a:cs typeface="Arial"/>
              </a:rPr>
              <a:t> </a:t>
            </a:r>
            <a:r>
              <a:rPr sz="1200" spc="-5" dirty="0">
                <a:solidFill>
                  <a:srgbClr val="002352"/>
                </a:solidFill>
                <a:latin typeface="Arial"/>
                <a:cs typeface="Arial"/>
              </a:rPr>
              <a:t>and</a:t>
            </a:r>
            <a:r>
              <a:rPr sz="1200" spc="-35" dirty="0">
                <a:solidFill>
                  <a:srgbClr val="002352"/>
                </a:solidFill>
                <a:latin typeface="Arial"/>
                <a:cs typeface="Arial"/>
              </a:rPr>
              <a:t> </a:t>
            </a:r>
            <a:r>
              <a:rPr sz="1200" spc="-5" dirty="0">
                <a:solidFill>
                  <a:srgbClr val="002352"/>
                </a:solidFill>
                <a:latin typeface="Arial"/>
                <a:cs typeface="Arial"/>
              </a:rPr>
              <a:t>executed</a:t>
            </a:r>
            <a:r>
              <a:rPr sz="1200" spc="-35" dirty="0">
                <a:solidFill>
                  <a:srgbClr val="002352"/>
                </a:solidFill>
                <a:latin typeface="Arial"/>
                <a:cs typeface="Arial"/>
              </a:rPr>
              <a:t> </a:t>
            </a:r>
            <a:r>
              <a:rPr sz="1200" spc="-5" dirty="0">
                <a:solidFill>
                  <a:srgbClr val="002352"/>
                </a:solidFill>
                <a:latin typeface="Arial"/>
                <a:cs typeface="Arial"/>
              </a:rPr>
              <a:t>in</a:t>
            </a:r>
            <a:r>
              <a:rPr sz="1200" spc="10" dirty="0">
                <a:solidFill>
                  <a:srgbClr val="002352"/>
                </a:solidFill>
                <a:latin typeface="Arial"/>
                <a:cs typeface="Arial"/>
              </a:rPr>
              <a:t> </a:t>
            </a:r>
            <a:r>
              <a:rPr sz="1200" spc="-5" dirty="0">
                <a:solidFill>
                  <a:srgbClr val="002352"/>
                </a:solidFill>
                <a:latin typeface="Arial"/>
                <a:cs typeface="Arial"/>
              </a:rPr>
              <a:t>a</a:t>
            </a:r>
            <a:r>
              <a:rPr sz="1200" spc="5" dirty="0">
                <a:solidFill>
                  <a:srgbClr val="002352"/>
                </a:solidFill>
                <a:latin typeface="Arial"/>
                <a:cs typeface="Arial"/>
              </a:rPr>
              <a:t> </a:t>
            </a:r>
            <a:r>
              <a:rPr sz="1200" spc="-5" dirty="0">
                <a:solidFill>
                  <a:srgbClr val="002352"/>
                </a:solidFill>
                <a:latin typeface="Arial"/>
                <a:cs typeface="Arial"/>
              </a:rPr>
              <a:t>currency</a:t>
            </a:r>
            <a:r>
              <a:rPr sz="1200" spc="-45" dirty="0">
                <a:solidFill>
                  <a:srgbClr val="002352"/>
                </a:solidFill>
                <a:latin typeface="Arial"/>
                <a:cs typeface="Arial"/>
              </a:rPr>
              <a:t> </a:t>
            </a:r>
            <a:r>
              <a:rPr sz="1200" spc="-5" dirty="0">
                <a:solidFill>
                  <a:srgbClr val="002352"/>
                </a:solidFill>
                <a:latin typeface="Arial"/>
                <a:cs typeface="Arial"/>
              </a:rPr>
              <a:t>agreed</a:t>
            </a:r>
            <a:r>
              <a:rPr sz="1200" spc="-45" dirty="0">
                <a:solidFill>
                  <a:srgbClr val="002352"/>
                </a:solidFill>
                <a:latin typeface="Arial"/>
                <a:cs typeface="Arial"/>
              </a:rPr>
              <a:t> </a:t>
            </a:r>
            <a:r>
              <a:rPr sz="1200" spc="-5" dirty="0">
                <a:solidFill>
                  <a:srgbClr val="002352"/>
                </a:solidFill>
                <a:latin typeface="Arial"/>
                <a:cs typeface="Arial"/>
              </a:rPr>
              <a:t>between</a:t>
            </a:r>
            <a:r>
              <a:rPr sz="1200" spc="-45" dirty="0">
                <a:solidFill>
                  <a:srgbClr val="002352"/>
                </a:solidFill>
                <a:latin typeface="Arial"/>
                <a:cs typeface="Arial"/>
              </a:rPr>
              <a:t> </a:t>
            </a:r>
            <a:r>
              <a:rPr sz="1200" dirty="0">
                <a:solidFill>
                  <a:srgbClr val="002352"/>
                </a:solidFill>
                <a:latin typeface="Arial"/>
                <a:cs typeface="Arial"/>
              </a:rPr>
              <a:t>them.</a:t>
            </a:r>
            <a:r>
              <a:rPr sz="1200" spc="-35" dirty="0">
                <a:solidFill>
                  <a:srgbClr val="002352"/>
                </a:solidFill>
                <a:latin typeface="Arial"/>
                <a:cs typeface="Arial"/>
              </a:rPr>
              <a:t> </a:t>
            </a:r>
            <a:r>
              <a:rPr sz="1200" spc="-20" dirty="0">
                <a:solidFill>
                  <a:srgbClr val="002352"/>
                </a:solidFill>
                <a:latin typeface="Arial"/>
                <a:cs typeface="Arial"/>
              </a:rPr>
              <a:t>Trades</a:t>
            </a:r>
            <a:r>
              <a:rPr sz="1200" spc="-25" dirty="0">
                <a:solidFill>
                  <a:srgbClr val="002352"/>
                </a:solidFill>
                <a:latin typeface="Arial"/>
                <a:cs typeface="Arial"/>
              </a:rPr>
              <a:t> </a:t>
            </a:r>
            <a:r>
              <a:rPr sz="1200" dirty="0">
                <a:solidFill>
                  <a:srgbClr val="002352"/>
                </a:solidFill>
                <a:latin typeface="Arial"/>
                <a:cs typeface="Arial"/>
              </a:rPr>
              <a:t>at</a:t>
            </a:r>
            <a:r>
              <a:rPr sz="1200" spc="-75" dirty="0">
                <a:solidFill>
                  <a:srgbClr val="002352"/>
                </a:solidFill>
                <a:latin typeface="Arial"/>
                <a:cs typeface="Arial"/>
              </a:rPr>
              <a:t> </a:t>
            </a:r>
            <a:r>
              <a:rPr sz="1200" spc="-5" dirty="0">
                <a:solidFill>
                  <a:srgbClr val="002352"/>
                </a:solidFill>
                <a:latin typeface="Arial"/>
                <a:cs typeface="Arial"/>
              </a:rPr>
              <a:t>Astana</a:t>
            </a:r>
            <a:r>
              <a:rPr sz="1200" spc="-45" dirty="0">
                <a:solidFill>
                  <a:srgbClr val="002352"/>
                </a:solidFill>
                <a:latin typeface="Arial"/>
                <a:cs typeface="Arial"/>
              </a:rPr>
              <a:t> </a:t>
            </a:r>
            <a:r>
              <a:rPr sz="1200" spc="-10" dirty="0">
                <a:solidFill>
                  <a:srgbClr val="002352"/>
                </a:solidFill>
                <a:latin typeface="Arial"/>
                <a:cs typeface="Arial"/>
              </a:rPr>
              <a:t>International</a:t>
            </a:r>
            <a:r>
              <a:rPr sz="1200" spc="-30" dirty="0">
                <a:solidFill>
                  <a:srgbClr val="002352"/>
                </a:solidFill>
                <a:latin typeface="Arial"/>
                <a:cs typeface="Arial"/>
              </a:rPr>
              <a:t> </a:t>
            </a:r>
            <a:r>
              <a:rPr sz="1200" spc="-10" dirty="0">
                <a:solidFill>
                  <a:srgbClr val="002352"/>
                </a:solidFill>
                <a:latin typeface="Arial"/>
                <a:cs typeface="Arial"/>
              </a:rPr>
              <a:t>Exchange  </a:t>
            </a:r>
            <a:r>
              <a:rPr sz="1200" spc="-5" dirty="0">
                <a:solidFill>
                  <a:srgbClr val="002352"/>
                </a:solidFill>
                <a:latin typeface="Arial"/>
                <a:cs typeface="Arial"/>
              </a:rPr>
              <a:t>are</a:t>
            </a:r>
            <a:r>
              <a:rPr sz="1200" spc="-35" dirty="0">
                <a:solidFill>
                  <a:srgbClr val="002352"/>
                </a:solidFill>
                <a:latin typeface="Arial"/>
                <a:cs typeface="Arial"/>
              </a:rPr>
              <a:t> </a:t>
            </a:r>
            <a:r>
              <a:rPr sz="1200" dirty="0">
                <a:solidFill>
                  <a:srgbClr val="002352"/>
                </a:solidFill>
                <a:latin typeface="Arial"/>
                <a:cs typeface="Arial"/>
              </a:rPr>
              <a:t>to</a:t>
            </a:r>
            <a:r>
              <a:rPr sz="1200" spc="5" dirty="0">
                <a:solidFill>
                  <a:srgbClr val="002352"/>
                </a:solidFill>
                <a:latin typeface="Arial"/>
                <a:cs typeface="Arial"/>
              </a:rPr>
              <a:t> </a:t>
            </a:r>
            <a:r>
              <a:rPr sz="1200" spc="-5" dirty="0">
                <a:solidFill>
                  <a:srgbClr val="002352"/>
                </a:solidFill>
                <a:latin typeface="Arial"/>
                <a:cs typeface="Arial"/>
              </a:rPr>
              <a:t>be</a:t>
            </a:r>
            <a:r>
              <a:rPr sz="1200" spc="-30" dirty="0">
                <a:solidFill>
                  <a:srgbClr val="002352"/>
                </a:solidFill>
                <a:latin typeface="Arial"/>
                <a:cs typeface="Arial"/>
              </a:rPr>
              <a:t> </a:t>
            </a:r>
            <a:r>
              <a:rPr sz="1200" spc="-10" dirty="0">
                <a:solidFill>
                  <a:srgbClr val="002352"/>
                </a:solidFill>
                <a:latin typeface="Arial"/>
                <a:cs typeface="Arial"/>
              </a:rPr>
              <a:t>denominated</a:t>
            </a:r>
            <a:r>
              <a:rPr sz="1200" spc="-55" dirty="0">
                <a:solidFill>
                  <a:srgbClr val="002352"/>
                </a:solidFill>
                <a:latin typeface="Arial"/>
                <a:cs typeface="Arial"/>
              </a:rPr>
              <a:t> </a:t>
            </a:r>
            <a:r>
              <a:rPr sz="1200" spc="-5" dirty="0">
                <a:solidFill>
                  <a:srgbClr val="002352"/>
                </a:solidFill>
                <a:latin typeface="Arial"/>
                <a:cs typeface="Arial"/>
              </a:rPr>
              <a:t>and</a:t>
            </a:r>
            <a:r>
              <a:rPr sz="1200" spc="-45" dirty="0">
                <a:solidFill>
                  <a:srgbClr val="002352"/>
                </a:solidFill>
                <a:latin typeface="Arial"/>
                <a:cs typeface="Arial"/>
              </a:rPr>
              <a:t> </a:t>
            </a:r>
            <a:r>
              <a:rPr sz="1200" spc="-5" dirty="0">
                <a:solidFill>
                  <a:srgbClr val="002352"/>
                </a:solidFill>
                <a:latin typeface="Arial"/>
                <a:cs typeface="Arial"/>
              </a:rPr>
              <a:t>executed</a:t>
            </a:r>
            <a:r>
              <a:rPr sz="1200" spc="-45" dirty="0">
                <a:solidFill>
                  <a:srgbClr val="002352"/>
                </a:solidFill>
                <a:latin typeface="Arial"/>
                <a:cs typeface="Arial"/>
              </a:rPr>
              <a:t> </a:t>
            </a:r>
            <a:r>
              <a:rPr sz="1200" spc="-5" dirty="0">
                <a:solidFill>
                  <a:srgbClr val="002352"/>
                </a:solidFill>
                <a:latin typeface="Arial"/>
                <a:cs typeface="Arial"/>
              </a:rPr>
              <a:t>in</a:t>
            </a:r>
            <a:r>
              <a:rPr sz="1200" spc="-20" dirty="0">
                <a:solidFill>
                  <a:srgbClr val="002352"/>
                </a:solidFill>
                <a:latin typeface="Arial"/>
                <a:cs typeface="Arial"/>
              </a:rPr>
              <a:t> </a:t>
            </a:r>
            <a:r>
              <a:rPr sz="1200" spc="-5" dirty="0">
                <a:solidFill>
                  <a:srgbClr val="002352"/>
                </a:solidFill>
                <a:latin typeface="Arial"/>
                <a:cs typeface="Arial"/>
              </a:rPr>
              <a:t>US</a:t>
            </a:r>
            <a:r>
              <a:rPr sz="1200" spc="-25" dirty="0">
                <a:solidFill>
                  <a:srgbClr val="002352"/>
                </a:solidFill>
                <a:latin typeface="Arial"/>
                <a:cs typeface="Arial"/>
              </a:rPr>
              <a:t> </a:t>
            </a:r>
            <a:r>
              <a:rPr sz="1200" spc="-5" dirty="0">
                <a:solidFill>
                  <a:srgbClr val="002352"/>
                </a:solidFill>
                <a:latin typeface="Arial"/>
                <a:cs typeface="Arial"/>
              </a:rPr>
              <a:t>dollars,</a:t>
            </a:r>
            <a:r>
              <a:rPr sz="1200" spc="-50" dirty="0">
                <a:solidFill>
                  <a:srgbClr val="002352"/>
                </a:solidFill>
                <a:latin typeface="Arial"/>
                <a:cs typeface="Arial"/>
              </a:rPr>
              <a:t> </a:t>
            </a:r>
            <a:r>
              <a:rPr sz="1200" spc="-5" dirty="0">
                <a:solidFill>
                  <a:srgbClr val="002352"/>
                </a:solidFill>
                <a:latin typeface="Arial"/>
                <a:cs typeface="Arial"/>
              </a:rPr>
              <a:t>euro,</a:t>
            </a:r>
            <a:r>
              <a:rPr sz="1200" spc="-40" dirty="0">
                <a:solidFill>
                  <a:srgbClr val="002352"/>
                </a:solidFill>
                <a:latin typeface="Arial"/>
                <a:cs typeface="Arial"/>
              </a:rPr>
              <a:t> </a:t>
            </a:r>
            <a:r>
              <a:rPr sz="1200" spc="-5" dirty="0">
                <a:solidFill>
                  <a:srgbClr val="002352"/>
                </a:solidFill>
                <a:latin typeface="Arial"/>
                <a:cs typeface="Arial"/>
              </a:rPr>
              <a:t>RNB,</a:t>
            </a:r>
            <a:r>
              <a:rPr sz="1200" spc="-20" dirty="0">
                <a:solidFill>
                  <a:srgbClr val="002352"/>
                </a:solidFill>
                <a:latin typeface="Arial"/>
                <a:cs typeface="Arial"/>
              </a:rPr>
              <a:t> </a:t>
            </a:r>
            <a:r>
              <a:rPr sz="1200" spc="-5" dirty="0">
                <a:solidFill>
                  <a:srgbClr val="002352"/>
                </a:solidFill>
                <a:latin typeface="Arial"/>
                <a:cs typeface="Arial"/>
              </a:rPr>
              <a:t>rubles</a:t>
            </a:r>
            <a:r>
              <a:rPr sz="1200" spc="-15" dirty="0">
                <a:solidFill>
                  <a:srgbClr val="002352"/>
                </a:solidFill>
                <a:latin typeface="Arial"/>
                <a:cs typeface="Arial"/>
              </a:rPr>
              <a:t> </a:t>
            </a:r>
            <a:r>
              <a:rPr sz="1200" dirty="0">
                <a:solidFill>
                  <a:srgbClr val="002352"/>
                </a:solidFill>
                <a:latin typeface="Arial"/>
                <a:cs typeface="Arial"/>
              </a:rPr>
              <a:t>&amp;</a:t>
            </a:r>
            <a:r>
              <a:rPr sz="1200" spc="30" dirty="0">
                <a:solidFill>
                  <a:srgbClr val="002352"/>
                </a:solidFill>
                <a:latin typeface="Arial"/>
                <a:cs typeface="Arial"/>
              </a:rPr>
              <a:t> </a:t>
            </a:r>
            <a:r>
              <a:rPr sz="1200" spc="-5" dirty="0">
                <a:solidFill>
                  <a:srgbClr val="002352"/>
                </a:solidFill>
                <a:latin typeface="Arial"/>
                <a:cs typeface="Arial"/>
              </a:rPr>
              <a:t>tenge.</a:t>
            </a:r>
            <a:endParaRPr sz="1200">
              <a:latin typeface="Arial"/>
              <a:cs typeface="Arial"/>
            </a:endParaRPr>
          </a:p>
          <a:p>
            <a:pPr marL="2139950">
              <a:lnSpc>
                <a:spcPts val="1415"/>
              </a:lnSpc>
              <a:spcBef>
                <a:spcPts val="545"/>
              </a:spcBef>
            </a:pPr>
            <a:r>
              <a:rPr sz="1200" b="1" spc="-5" dirty="0">
                <a:solidFill>
                  <a:srgbClr val="007680"/>
                </a:solidFill>
                <a:latin typeface="Arial"/>
                <a:cs typeface="Arial"/>
              </a:rPr>
              <a:t>Worldwide Regulatory Standards &amp; </a:t>
            </a:r>
            <a:r>
              <a:rPr sz="1200" b="1" spc="-15" dirty="0">
                <a:solidFill>
                  <a:srgbClr val="007680"/>
                </a:solidFill>
                <a:latin typeface="Arial"/>
                <a:cs typeface="Arial"/>
              </a:rPr>
              <a:t>AIFC</a:t>
            </a:r>
            <a:r>
              <a:rPr sz="1200" b="1" spc="-160" dirty="0">
                <a:solidFill>
                  <a:srgbClr val="007680"/>
                </a:solidFill>
                <a:latin typeface="Arial"/>
                <a:cs typeface="Arial"/>
              </a:rPr>
              <a:t> </a:t>
            </a:r>
            <a:r>
              <a:rPr sz="1200" b="1" spc="-5" dirty="0">
                <a:solidFill>
                  <a:srgbClr val="007680"/>
                </a:solidFill>
                <a:latin typeface="Arial"/>
                <a:cs typeface="Arial"/>
              </a:rPr>
              <a:t>Court</a:t>
            </a:r>
            <a:endParaRPr sz="1200">
              <a:latin typeface="Arial"/>
              <a:cs typeface="Arial"/>
            </a:endParaRPr>
          </a:p>
          <a:p>
            <a:pPr marL="2139950" marR="5080">
              <a:lnSpc>
                <a:spcPts val="1310"/>
              </a:lnSpc>
              <a:spcBef>
                <a:spcPts val="125"/>
              </a:spcBef>
            </a:pPr>
            <a:r>
              <a:rPr sz="1200" dirty="0">
                <a:solidFill>
                  <a:srgbClr val="002352"/>
                </a:solidFill>
                <a:latin typeface="Arial"/>
                <a:cs typeface="Arial"/>
              </a:rPr>
              <a:t>AIFC</a:t>
            </a:r>
            <a:r>
              <a:rPr sz="1200" spc="-15" dirty="0">
                <a:solidFill>
                  <a:srgbClr val="002352"/>
                </a:solidFill>
                <a:latin typeface="Arial"/>
                <a:cs typeface="Arial"/>
              </a:rPr>
              <a:t> </a:t>
            </a:r>
            <a:r>
              <a:rPr sz="1200" spc="-5" dirty="0">
                <a:solidFill>
                  <a:srgbClr val="002352"/>
                </a:solidFill>
                <a:latin typeface="Arial"/>
                <a:cs typeface="Arial"/>
              </a:rPr>
              <a:t>law</a:t>
            </a:r>
            <a:r>
              <a:rPr sz="1200" spc="-15" dirty="0">
                <a:solidFill>
                  <a:srgbClr val="002352"/>
                </a:solidFill>
                <a:latin typeface="Arial"/>
                <a:cs typeface="Arial"/>
              </a:rPr>
              <a:t> </a:t>
            </a:r>
            <a:r>
              <a:rPr sz="1200" spc="-5" dirty="0">
                <a:solidFill>
                  <a:srgbClr val="002352"/>
                </a:solidFill>
                <a:latin typeface="Arial"/>
                <a:cs typeface="Arial"/>
              </a:rPr>
              <a:t>is</a:t>
            </a:r>
            <a:r>
              <a:rPr sz="1200" spc="-15" dirty="0">
                <a:solidFill>
                  <a:srgbClr val="002352"/>
                </a:solidFill>
                <a:latin typeface="Arial"/>
                <a:cs typeface="Arial"/>
              </a:rPr>
              <a:t> </a:t>
            </a:r>
            <a:r>
              <a:rPr sz="1200" spc="-10" dirty="0">
                <a:solidFill>
                  <a:srgbClr val="002352"/>
                </a:solidFill>
                <a:latin typeface="Arial"/>
                <a:cs typeface="Arial"/>
              </a:rPr>
              <a:t>developed</a:t>
            </a:r>
            <a:r>
              <a:rPr sz="1200" spc="-35" dirty="0">
                <a:solidFill>
                  <a:srgbClr val="002352"/>
                </a:solidFill>
                <a:latin typeface="Arial"/>
                <a:cs typeface="Arial"/>
              </a:rPr>
              <a:t> </a:t>
            </a:r>
            <a:r>
              <a:rPr sz="1200" spc="-5" dirty="0">
                <a:solidFill>
                  <a:srgbClr val="002352"/>
                </a:solidFill>
                <a:latin typeface="Arial"/>
                <a:cs typeface="Arial"/>
              </a:rPr>
              <a:t>based</a:t>
            </a:r>
            <a:r>
              <a:rPr sz="1200" spc="-45" dirty="0">
                <a:solidFill>
                  <a:srgbClr val="002352"/>
                </a:solidFill>
                <a:latin typeface="Arial"/>
                <a:cs typeface="Arial"/>
              </a:rPr>
              <a:t> </a:t>
            </a:r>
            <a:r>
              <a:rPr sz="1200" spc="-5" dirty="0">
                <a:solidFill>
                  <a:srgbClr val="002352"/>
                </a:solidFill>
                <a:latin typeface="Arial"/>
                <a:cs typeface="Arial"/>
              </a:rPr>
              <a:t>on</a:t>
            </a:r>
            <a:r>
              <a:rPr sz="1200" spc="-15" dirty="0">
                <a:solidFill>
                  <a:srgbClr val="002352"/>
                </a:solidFill>
                <a:latin typeface="Arial"/>
                <a:cs typeface="Arial"/>
              </a:rPr>
              <a:t> </a:t>
            </a:r>
            <a:r>
              <a:rPr sz="1200" spc="-10" dirty="0">
                <a:solidFill>
                  <a:srgbClr val="002352"/>
                </a:solidFill>
                <a:latin typeface="Arial"/>
                <a:cs typeface="Arial"/>
              </a:rPr>
              <a:t>experience</a:t>
            </a:r>
            <a:r>
              <a:rPr sz="1200" spc="-45" dirty="0">
                <a:solidFill>
                  <a:srgbClr val="002352"/>
                </a:solidFill>
                <a:latin typeface="Arial"/>
                <a:cs typeface="Arial"/>
              </a:rPr>
              <a:t> </a:t>
            </a:r>
            <a:r>
              <a:rPr sz="1200" dirty="0">
                <a:solidFill>
                  <a:srgbClr val="002352"/>
                </a:solidFill>
                <a:latin typeface="Arial"/>
                <a:cs typeface="Arial"/>
              </a:rPr>
              <a:t>of </a:t>
            </a:r>
            <a:r>
              <a:rPr sz="1200" spc="-5" dirty="0">
                <a:solidFill>
                  <a:srgbClr val="002352"/>
                </a:solidFill>
                <a:latin typeface="Arial"/>
                <a:cs typeface="Arial"/>
              </a:rPr>
              <a:t>common</a:t>
            </a:r>
            <a:r>
              <a:rPr sz="1200" spc="-45" dirty="0">
                <a:solidFill>
                  <a:srgbClr val="002352"/>
                </a:solidFill>
                <a:latin typeface="Arial"/>
                <a:cs typeface="Arial"/>
              </a:rPr>
              <a:t> </a:t>
            </a:r>
            <a:r>
              <a:rPr sz="1200" spc="-5" dirty="0">
                <a:solidFill>
                  <a:srgbClr val="002352"/>
                </a:solidFill>
                <a:latin typeface="Arial"/>
                <a:cs typeface="Arial"/>
              </a:rPr>
              <a:t>law</a:t>
            </a:r>
            <a:r>
              <a:rPr sz="1200" spc="-15" dirty="0">
                <a:solidFill>
                  <a:srgbClr val="002352"/>
                </a:solidFill>
                <a:latin typeface="Arial"/>
                <a:cs typeface="Arial"/>
              </a:rPr>
              <a:t> </a:t>
            </a:r>
            <a:r>
              <a:rPr sz="1200" spc="-10" dirty="0">
                <a:solidFill>
                  <a:srgbClr val="002352"/>
                </a:solidFill>
                <a:latin typeface="Arial"/>
                <a:cs typeface="Arial"/>
              </a:rPr>
              <a:t>countries.</a:t>
            </a:r>
            <a:r>
              <a:rPr sz="1200" spc="-45" dirty="0">
                <a:solidFill>
                  <a:srgbClr val="002352"/>
                </a:solidFill>
                <a:latin typeface="Arial"/>
                <a:cs typeface="Arial"/>
              </a:rPr>
              <a:t> </a:t>
            </a:r>
            <a:r>
              <a:rPr sz="1200" dirty="0">
                <a:solidFill>
                  <a:srgbClr val="002352"/>
                </a:solidFill>
                <a:latin typeface="Arial"/>
                <a:cs typeface="Arial"/>
              </a:rPr>
              <a:t>The</a:t>
            </a:r>
            <a:r>
              <a:rPr sz="1200" spc="-105" dirty="0">
                <a:solidFill>
                  <a:srgbClr val="002352"/>
                </a:solidFill>
                <a:latin typeface="Arial"/>
                <a:cs typeface="Arial"/>
              </a:rPr>
              <a:t> </a:t>
            </a:r>
            <a:r>
              <a:rPr sz="1200" dirty="0">
                <a:solidFill>
                  <a:srgbClr val="002352"/>
                </a:solidFill>
                <a:latin typeface="Arial"/>
                <a:cs typeface="Arial"/>
              </a:rPr>
              <a:t>AIFC</a:t>
            </a:r>
            <a:r>
              <a:rPr sz="1200" spc="-5" dirty="0">
                <a:solidFill>
                  <a:srgbClr val="002352"/>
                </a:solidFill>
                <a:latin typeface="Arial"/>
                <a:cs typeface="Arial"/>
              </a:rPr>
              <a:t> </a:t>
            </a:r>
            <a:r>
              <a:rPr sz="1200" dirty="0">
                <a:solidFill>
                  <a:srgbClr val="002352"/>
                </a:solidFill>
                <a:latin typeface="Arial"/>
                <a:cs typeface="Arial"/>
              </a:rPr>
              <a:t>Court</a:t>
            </a:r>
            <a:r>
              <a:rPr sz="1200" spc="-40" dirty="0">
                <a:solidFill>
                  <a:srgbClr val="002352"/>
                </a:solidFill>
                <a:latin typeface="Arial"/>
                <a:cs typeface="Arial"/>
              </a:rPr>
              <a:t> </a:t>
            </a:r>
            <a:r>
              <a:rPr sz="1200" spc="-5" dirty="0">
                <a:solidFill>
                  <a:srgbClr val="002352"/>
                </a:solidFill>
                <a:latin typeface="Arial"/>
                <a:cs typeface="Arial"/>
              </a:rPr>
              <a:t>is</a:t>
            </a:r>
            <a:r>
              <a:rPr sz="1200" dirty="0">
                <a:solidFill>
                  <a:srgbClr val="002352"/>
                </a:solidFill>
                <a:latin typeface="Arial"/>
                <a:cs typeface="Arial"/>
              </a:rPr>
              <a:t> the</a:t>
            </a:r>
            <a:r>
              <a:rPr sz="1200" spc="10" dirty="0">
                <a:solidFill>
                  <a:srgbClr val="002352"/>
                </a:solidFill>
                <a:latin typeface="Arial"/>
                <a:cs typeface="Arial"/>
              </a:rPr>
              <a:t> </a:t>
            </a:r>
            <a:r>
              <a:rPr sz="1200" spc="-20" dirty="0">
                <a:solidFill>
                  <a:srgbClr val="002352"/>
                </a:solidFill>
                <a:latin typeface="Arial"/>
                <a:cs typeface="Arial"/>
              </a:rPr>
              <a:t>region’s</a:t>
            </a:r>
            <a:r>
              <a:rPr sz="1200" spc="-25" dirty="0">
                <a:solidFill>
                  <a:srgbClr val="002352"/>
                </a:solidFill>
                <a:latin typeface="Arial"/>
                <a:cs typeface="Arial"/>
              </a:rPr>
              <a:t> </a:t>
            </a:r>
            <a:r>
              <a:rPr sz="1200" dirty="0">
                <a:solidFill>
                  <a:srgbClr val="002352"/>
                </a:solidFill>
                <a:latin typeface="Arial"/>
                <a:cs typeface="Arial"/>
              </a:rPr>
              <a:t>first</a:t>
            </a:r>
            <a:r>
              <a:rPr sz="1200" spc="-5" dirty="0">
                <a:solidFill>
                  <a:srgbClr val="002352"/>
                </a:solidFill>
                <a:latin typeface="Arial"/>
                <a:cs typeface="Arial"/>
              </a:rPr>
              <a:t> </a:t>
            </a:r>
            <a:r>
              <a:rPr sz="1200" spc="-10" dirty="0">
                <a:solidFill>
                  <a:srgbClr val="002352"/>
                </a:solidFill>
                <a:latin typeface="Arial"/>
                <a:cs typeface="Arial"/>
              </a:rPr>
              <a:t>independent</a:t>
            </a:r>
            <a:r>
              <a:rPr sz="1200" spc="-25" dirty="0">
                <a:solidFill>
                  <a:srgbClr val="002352"/>
                </a:solidFill>
                <a:latin typeface="Arial"/>
                <a:cs typeface="Arial"/>
              </a:rPr>
              <a:t> </a:t>
            </a:r>
            <a:r>
              <a:rPr sz="1200" spc="-5" dirty="0">
                <a:solidFill>
                  <a:srgbClr val="002352"/>
                </a:solidFill>
                <a:latin typeface="Arial"/>
                <a:cs typeface="Arial"/>
              </a:rPr>
              <a:t>common</a:t>
            </a:r>
            <a:r>
              <a:rPr sz="1200" spc="-45" dirty="0">
                <a:solidFill>
                  <a:srgbClr val="002352"/>
                </a:solidFill>
                <a:latin typeface="Arial"/>
                <a:cs typeface="Arial"/>
              </a:rPr>
              <a:t> </a:t>
            </a:r>
            <a:r>
              <a:rPr sz="1200" spc="-5" dirty="0">
                <a:solidFill>
                  <a:srgbClr val="002352"/>
                </a:solidFill>
                <a:latin typeface="Arial"/>
                <a:cs typeface="Arial"/>
              </a:rPr>
              <a:t>law  </a:t>
            </a:r>
            <a:r>
              <a:rPr sz="1200" dirty="0">
                <a:solidFill>
                  <a:srgbClr val="002352"/>
                </a:solidFill>
                <a:latin typeface="Arial"/>
                <a:cs typeface="Arial"/>
              </a:rPr>
              <a:t>court</a:t>
            </a:r>
            <a:r>
              <a:rPr sz="1200" spc="-50" dirty="0">
                <a:solidFill>
                  <a:srgbClr val="002352"/>
                </a:solidFill>
                <a:latin typeface="Arial"/>
                <a:cs typeface="Arial"/>
              </a:rPr>
              <a:t> </a:t>
            </a:r>
            <a:r>
              <a:rPr sz="1200" spc="-5" dirty="0">
                <a:solidFill>
                  <a:srgbClr val="002352"/>
                </a:solidFill>
                <a:latin typeface="Arial"/>
                <a:cs typeface="Arial"/>
              </a:rPr>
              <a:t>system</a:t>
            </a:r>
            <a:r>
              <a:rPr sz="1200" spc="-30" dirty="0">
                <a:solidFill>
                  <a:srgbClr val="002352"/>
                </a:solidFill>
                <a:latin typeface="Arial"/>
                <a:cs typeface="Arial"/>
              </a:rPr>
              <a:t> </a:t>
            </a:r>
            <a:r>
              <a:rPr sz="1200" dirty="0">
                <a:solidFill>
                  <a:srgbClr val="002352"/>
                </a:solidFill>
                <a:latin typeface="Arial"/>
                <a:cs typeface="Arial"/>
              </a:rPr>
              <a:t>for</a:t>
            </a:r>
            <a:r>
              <a:rPr sz="1200" spc="-40" dirty="0">
                <a:solidFill>
                  <a:srgbClr val="002352"/>
                </a:solidFill>
                <a:latin typeface="Arial"/>
                <a:cs typeface="Arial"/>
              </a:rPr>
              <a:t> </a:t>
            </a:r>
            <a:r>
              <a:rPr sz="1200" dirty="0">
                <a:solidFill>
                  <a:srgbClr val="002352"/>
                </a:solidFill>
                <a:latin typeface="Arial"/>
                <a:cs typeface="Arial"/>
              </a:rPr>
              <a:t>the</a:t>
            </a:r>
            <a:r>
              <a:rPr sz="1200" spc="-30" dirty="0">
                <a:solidFill>
                  <a:srgbClr val="002352"/>
                </a:solidFill>
                <a:latin typeface="Arial"/>
                <a:cs typeface="Arial"/>
              </a:rPr>
              <a:t> </a:t>
            </a:r>
            <a:r>
              <a:rPr sz="1200" spc="-5" dirty="0">
                <a:solidFill>
                  <a:srgbClr val="002352"/>
                </a:solidFill>
                <a:latin typeface="Arial"/>
                <a:cs typeface="Arial"/>
              </a:rPr>
              <a:t>resolution</a:t>
            </a:r>
            <a:r>
              <a:rPr sz="1200" spc="-55" dirty="0">
                <a:solidFill>
                  <a:srgbClr val="002352"/>
                </a:solidFill>
                <a:latin typeface="Arial"/>
                <a:cs typeface="Arial"/>
              </a:rPr>
              <a:t> </a:t>
            </a:r>
            <a:r>
              <a:rPr sz="1200" dirty="0">
                <a:solidFill>
                  <a:srgbClr val="002352"/>
                </a:solidFill>
                <a:latin typeface="Arial"/>
                <a:cs typeface="Arial"/>
              </a:rPr>
              <a:t>of</a:t>
            </a:r>
            <a:r>
              <a:rPr sz="1200" spc="-10" dirty="0">
                <a:solidFill>
                  <a:srgbClr val="002352"/>
                </a:solidFill>
                <a:latin typeface="Arial"/>
                <a:cs typeface="Arial"/>
              </a:rPr>
              <a:t> </a:t>
            </a:r>
            <a:r>
              <a:rPr sz="1200" spc="-5" dirty="0">
                <a:solidFill>
                  <a:srgbClr val="002352"/>
                </a:solidFill>
                <a:latin typeface="Arial"/>
                <a:cs typeface="Arial"/>
              </a:rPr>
              <a:t>civil</a:t>
            </a:r>
            <a:r>
              <a:rPr sz="1200" spc="-30" dirty="0">
                <a:solidFill>
                  <a:srgbClr val="002352"/>
                </a:solidFill>
                <a:latin typeface="Arial"/>
                <a:cs typeface="Arial"/>
              </a:rPr>
              <a:t> </a:t>
            </a:r>
            <a:r>
              <a:rPr sz="1200" spc="-5" dirty="0">
                <a:solidFill>
                  <a:srgbClr val="002352"/>
                </a:solidFill>
                <a:latin typeface="Arial"/>
                <a:cs typeface="Arial"/>
              </a:rPr>
              <a:t>and</a:t>
            </a:r>
            <a:r>
              <a:rPr sz="1200" spc="-45" dirty="0">
                <a:solidFill>
                  <a:srgbClr val="002352"/>
                </a:solidFill>
                <a:latin typeface="Arial"/>
                <a:cs typeface="Arial"/>
              </a:rPr>
              <a:t> </a:t>
            </a:r>
            <a:r>
              <a:rPr sz="1200" spc="-5" dirty="0">
                <a:solidFill>
                  <a:srgbClr val="002352"/>
                </a:solidFill>
                <a:latin typeface="Arial"/>
                <a:cs typeface="Arial"/>
              </a:rPr>
              <a:t>commercial</a:t>
            </a:r>
            <a:r>
              <a:rPr sz="1200" spc="5" dirty="0">
                <a:solidFill>
                  <a:srgbClr val="002352"/>
                </a:solidFill>
                <a:latin typeface="Arial"/>
                <a:cs typeface="Arial"/>
              </a:rPr>
              <a:t> </a:t>
            </a:r>
            <a:r>
              <a:rPr sz="1200" spc="-5" dirty="0">
                <a:solidFill>
                  <a:srgbClr val="002352"/>
                </a:solidFill>
                <a:latin typeface="Arial"/>
                <a:cs typeface="Arial"/>
              </a:rPr>
              <a:t>disputes.</a:t>
            </a:r>
            <a:endParaRPr sz="1200">
              <a:latin typeface="Arial"/>
              <a:cs typeface="Arial"/>
            </a:endParaRPr>
          </a:p>
          <a:p>
            <a:pPr marL="2470785">
              <a:lnSpc>
                <a:spcPts val="1415"/>
              </a:lnSpc>
              <a:spcBef>
                <a:spcPts val="935"/>
              </a:spcBef>
            </a:pPr>
            <a:r>
              <a:rPr sz="1200" b="1" dirty="0">
                <a:solidFill>
                  <a:srgbClr val="007680"/>
                </a:solidFill>
                <a:latin typeface="Arial"/>
                <a:cs typeface="Arial"/>
              </a:rPr>
              <a:t>English</a:t>
            </a:r>
            <a:r>
              <a:rPr sz="1200" b="1" spc="-85" dirty="0">
                <a:solidFill>
                  <a:srgbClr val="007680"/>
                </a:solidFill>
                <a:latin typeface="Arial"/>
                <a:cs typeface="Arial"/>
              </a:rPr>
              <a:t> </a:t>
            </a:r>
            <a:r>
              <a:rPr sz="1200" b="1" spc="-5" dirty="0">
                <a:solidFill>
                  <a:srgbClr val="007680"/>
                </a:solidFill>
                <a:latin typeface="Arial"/>
                <a:cs typeface="Arial"/>
              </a:rPr>
              <a:t>Language</a:t>
            </a:r>
            <a:endParaRPr sz="1200">
              <a:latin typeface="Arial"/>
              <a:cs typeface="Arial"/>
            </a:endParaRPr>
          </a:p>
          <a:p>
            <a:pPr marL="2484755" marR="143510">
              <a:lnSpc>
                <a:spcPts val="1310"/>
              </a:lnSpc>
              <a:spcBef>
                <a:spcPts val="130"/>
              </a:spcBef>
            </a:pPr>
            <a:r>
              <a:rPr sz="1200" dirty="0">
                <a:solidFill>
                  <a:srgbClr val="002453"/>
                </a:solidFill>
                <a:latin typeface="Arial"/>
                <a:cs typeface="Arial"/>
              </a:rPr>
              <a:t>The</a:t>
            </a:r>
            <a:r>
              <a:rPr sz="1200" spc="-40" dirty="0">
                <a:solidFill>
                  <a:srgbClr val="002453"/>
                </a:solidFill>
                <a:latin typeface="Arial"/>
                <a:cs typeface="Arial"/>
              </a:rPr>
              <a:t> </a:t>
            </a:r>
            <a:r>
              <a:rPr sz="1200" spc="-10" dirty="0">
                <a:solidFill>
                  <a:srgbClr val="002453"/>
                </a:solidFill>
                <a:latin typeface="Arial"/>
                <a:cs typeface="Arial"/>
              </a:rPr>
              <a:t>official</a:t>
            </a:r>
            <a:r>
              <a:rPr sz="1200" spc="-35" dirty="0">
                <a:solidFill>
                  <a:srgbClr val="002453"/>
                </a:solidFill>
                <a:latin typeface="Arial"/>
                <a:cs typeface="Arial"/>
              </a:rPr>
              <a:t> </a:t>
            </a:r>
            <a:r>
              <a:rPr sz="1200" spc="-15" dirty="0">
                <a:solidFill>
                  <a:srgbClr val="002453"/>
                </a:solidFill>
                <a:latin typeface="Arial"/>
                <a:cs typeface="Arial"/>
              </a:rPr>
              <a:t>language</a:t>
            </a:r>
            <a:r>
              <a:rPr sz="1200" spc="-35" dirty="0">
                <a:solidFill>
                  <a:srgbClr val="002453"/>
                </a:solidFill>
                <a:latin typeface="Arial"/>
                <a:cs typeface="Arial"/>
              </a:rPr>
              <a:t> </a:t>
            </a:r>
            <a:r>
              <a:rPr sz="1200" dirty="0">
                <a:solidFill>
                  <a:srgbClr val="002453"/>
                </a:solidFill>
                <a:latin typeface="Arial"/>
                <a:cs typeface="Arial"/>
              </a:rPr>
              <a:t>of</a:t>
            </a:r>
            <a:r>
              <a:rPr sz="1200" spc="-80" dirty="0">
                <a:solidFill>
                  <a:srgbClr val="002453"/>
                </a:solidFill>
                <a:latin typeface="Arial"/>
                <a:cs typeface="Arial"/>
              </a:rPr>
              <a:t> </a:t>
            </a:r>
            <a:r>
              <a:rPr sz="1200" dirty="0">
                <a:solidFill>
                  <a:srgbClr val="002453"/>
                </a:solidFill>
                <a:latin typeface="Arial"/>
                <a:cs typeface="Arial"/>
              </a:rPr>
              <a:t>AIFC</a:t>
            </a:r>
            <a:r>
              <a:rPr sz="1200" spc="-15" dirty="0">
                <a:solidFill>
                  <a:srgbClr val="002453"/>
                </a:solidFill>
                <a:latin typeface="Arial"/>
                <a:cs typeface="Arial"/>
              </a:rPr>
              <a:t> </a:t>
            </a:r>
            <a:r>
              <a:rPr sz="1200" spc="-5" dirty="0">
                <a:solidFill>
                  <a:srgbClr val="002453"/>
                </a:solidFill>
                <a:latin typeface="Arial"/>
                <a:cs typeface="Arial"/>
              </a:rPr>
              <a:t>is </a:t>
            </a:r>
            <a:r>
              <a:rPr sz="1200" spc="-10" dirty="0">
                <a:solidFill>
                  <a:srgbClr val="002453"/>
                </a:solidFill>
                <a:latin typeface="Arial"/>
                <a:cs typeface="Arial"/>
              </a:rPr>
              <a:t>English.</a:t>
            </a:r>
            <a:r>
              <a:rPr sz="1200" spc="-100" dirty="0">
                <a:solidFill>
                  <a:srgbClr val="002453"/>
                </a:solidFill>
                <a:latin typeface="Arial"/>
                <a:cs typeface="Arial"/>
              </a:rPr>
              <a:t> </a:t>
            </a:r>
            <a:r>
              <a:rPr sz="1200" dirty="0">
                <a:solidFill>
                  <a:srgbClr val="002453"/>
                </a:solidFill>
                <a:latin typeface="Arial"/>
                <a:cs typeface="Arial"/>
              </a:rPr>
              <a:t>AIFC</a:t>
            </a:r>
            <a:r>
              <a:rPr sz="1200" spc="-80" dirty="0">
                <a:solidFill>
                  <a:srgbClr val="002453"/>
                </a:solidFill>
                <a:latin typeface="Arial"/>
                <a:cs typeface="Arial"/>
              </a:rPr>
              <a:t> </a:t>
            </a:r>
            <a:r>
              <a:rPr sz="1200" dirty="0">
                <a:solidFill>
                  <a:srgbClr val="002453"/>
                </a:solidFill>
                <a:latin typeface="Arial"/>
                <a:cs typeface="Arial"/>
              </a:rPr>
              <a:t>Acts,</a:t>
            </a:r>
            <a:r>
              <a:rPr sz="1200" spc="-20" dirty="0">
                <a:solidFill>
                  <a:srgbClr val="002453"/>
                </a:solidFill>
                <a:latin typeface="Arial"/>
                <a:cs typeface="Arial"/>
              </a:rPr>
              <a:t> </a:t>
            </a:r>
            <a:r>
              <a:rPr sz="1200" dirty="0">
                <a:solidFill>
                  <a:srgbClr val="002453"/>
                </a:solidFill>
                <a:latin typeface="Arial"/>
                <a:cs typeface="Arial"/>
              </a:rPr>
              <a:t>court</a:t>
            </a:r>
            <a:r>
              <a:rPr sz="1200" spc="-30" dirty="0">
                <a:solidFill>
                  <a:srgbClr val="002453"/>
                </a:solidFill>
                <a:latin typeface="Arial"/>
                <a:cs typeface="Arial"/>
              </a:rPr>
              <a:t> </a:t>
            </a:r>
            <a:r>
              <a:rPr sz="1200" spc="-10" dirty="0">
                <a:solidFill>
                  <a:srgbClr val="002453"/>
                </a:solidFill>
                <a:latin typeface="Arial"/>
                <a:cs typeface="Arial"/>
              </a:rPr>
              <a:t>proceedings,</a:t>
            </a:r>
            <a:r>
              <a:rPr sz="1200" spc="-35" dirty="0">
                <a:solidFill>
                  <a:srgbClr val="002453"/>
                </a:solidFill>
                <a:latin typeface="Arial"/>
                <a:cs typeface="Arial"/>
              </a:rPr>
              <a:t> </a:t>
            </a:r>
            <a:r>
              <a:rPr sz="1200" spc="-5" dirty="0">
                <a:solidFill>
                  <a:srgbClr val="002453"/>
                </a:solidFill>
                <a:latin typeface="Arial"/>
                <a:cs typeface="Arial"/>
              </a:rPr>
              <a:t>records,</a:t>
            </a:r>
            <a:r>
              <a:rPr sz="1200" spc="-30" dirty="0">
                <a:solidFill>
                  <a:srgbClr val="002453"/>
                </a:solidFill>
                <a:latin typeface="Arial"/>
                <a:cs typeface="Arial"/>
              </a:rPr>
              <a:t> </a:t>
            </a:r>
            <a:r>
              <a:rPr sz="1200" spc="-5" dirty="0">
                <a:solidFill>
                  <a:srgbClr val="002453"/>
                </a:solidFill>
                <a:latin typeface="Arial"/>
                <a:cs typeface="Arial"/>
              </a:rPr>
              <a:t>all</a:t>
            </a:r>
            <a:r>
              <a:rPr sz="1200" spc="-30" dirty="0">
                <a:solidFill>
                  <a:srgbClr val="002453"/>
                </a:solidFill>
                <a:latin typeface="Arial"/>
                <a:cs typeface="Arial"/>
              </a:rPr>
              <a:t> </a:t>
            </a:r>
            <a:r>
              <a:rPr sz="1200" spc="-5" dirty="0">
                <a:solidFill>
                  <a:srgbClr val="002453"/>
                </a:solidFill>
                <a:latin typeface="Arial"/>
                <a:cs typeface="Arial"/>
              </a:rPr>
              <a:t>transactions,</a:t>
            </a:r>
            <a:r>
              <a:rPr sz="1200" spc="-40" dirty="0">
                <a:solidFill>
                  <a:srgbClr val="002453"/>
                </a:solidFill>
                <a:latin typeface="Arial"/>
                <a:cs typeface="Arial"/>
              </a:rPr>
              <a:t> </a:t>
            </a:r>
            <a:r>
              <a:rPr sz="1200" spc="-10" dirty="0">
                <a:solidFill>
                  <a:srgbClr val="002453"/>
                </a:solidFill>
                <a:latin typeface="Arial"/>
                <a:cs typeface="Arial"/>
              </a:rPr>
              <a:t>responses</a:t>
            </a:r>
            <a:r>
              <a:rPr sz="1200" dirty="0">
                <a:solidFill>
                  <a:srgbClr val="002453"/>
                </a:solidFill>
                <a:latin typeface="Arial"/>
                <a:cs typeface="Arial"/>
              </a:rPr>
              <a:t> to</a:t>
            </a:r>
            <a:r>
              <a:rPr sz="1200" spc="5" dirty="0">
                <a:solidFill>
                  <a:srgbClr val="002453"/>
                </a:solidFill>
                <a:latin typeface="Arial"/>
                <a:cs typeface="Arial"/>
              </a:rPr>
              <a:t> </a:t>
            </a:r>
            <a:r>
              <a:rPr sz="1200" spc="-5" dirty="0">
                <a:solidFill>
                  <a:srgbClr val="002453"/>
                </a:solidFill>
                <a:latin typeface="Arial"/>
                <a:cs typeface="Arial"/>
              </a:rPr>
              <a:t>requests</a:t>
            </a:r>
            <a:r>
              <a:rPr sz="1200" spc="315" dirty="0">
                <a:solidFill>
                  <a:srgbClr val="002453"/>
                </a:solidFill>
                <a:latin typeface="Arial"/>
                <a:cs typeface="Arial"/>
              </a:rPr>
              <a:t> </a:t>
            </a:r>
            <a:r>
              <a:rPr sz="1200" dirty="0">
                <a:solidFill>
                  <a:srgbClr val="002453"/>
                </a:solidFill>
                <a:latin typeface="Arial"/>
                <a:cs typeface="Arial"/>
              </a:rPr>
              <a:t>must  </a:t>
            </a:r>
            <a:r>
              <a:rPr sz="1200" spc="-5" dirty="0">
                <a:solidFill>
                  <a:srgbClr val="002453"/>
                </a:solidFill>
                <a:latin typeface="Arial"/>
                <a:cs typeface="Arial"/>
              </a:rPr>
              <a:t>be in</a:t>
            </a:r>
            <a:r>
              <a:rPr sz="1200" spc="-35" dirty="0">
                <a:solidFill>
                  <a:srgbClr val="002453"/>
                </a:solidFill>
                <a:latin typeface="Arial"/>
                <a:cs typeface="Arial"/>
              </a:rPr>
              <a:t> </a:t>
            </a:r>
            <a:r>
              <a:rPr sz="1200" spc="-10" dirty="0">
                <a:solidFill>
                  <a:srgbClr val="002453"/>
                </a:solidFill>
                <a:latin typeface="Arial"/>
                <a:cs typeface="Arial"/>
              </a:rPr>
              <a:t>English.</a:t>
            </a:r>
            <a:endParaRPr sz="1200">
              <a:latin typeface="Arial"/>
              <a:cs typeface="Arial"/>
            </a:endParaRPr>
          </a:p>
          <a:p>
            <a:pPr marL="2629535">
              <a:lnSpc>
                <a:spcPts val="1425"/>
              </a:lnSpc>
              <a:spcBef>
                <a:spcPts val="730"/>
              </a:spcBef>
            </a:pPr>
            <a:r>
              <a:rPr sz="1200" b="1" spc="-10" dirty="0">
                <a:solidFill>
                  <a:srgbClr val="097E87"/>
                </a:solidFill>
                <a:latin typeface="Arial"/>
                <a:cs typeface="Arial"/>
              </a:rPr>
              <a:t>Preferential </a:t>
            </a:r>
            <a:r>
              <a:rPr sz="1200" b="1" spc="-55" dirty="0">
                <a:solidFill>
                  <a:srgbClr val="097E87"/>
                </a:solidFill>
                <a:latin typeface="Arial"/>
                <a:cs typeface="Arial"/>
              </a:rPr>
              <a:t>Tax</a:t>
            </a:r>
            <a:r>
              <a:rPr sz="1200" b="1" spc="-80" dirty="0">
                <a:solidFill>
                  <a:srgbClr val="097E87"/>
                </a:solidFill>
                <a:latin typeface="Arial"/>
                <a:cs typeface="Arial"/>
              </a:rPr>
              <a:t> </a:t>
            </a:r>
            <a:r>
              <a:rPr sz="1200" b="1" dirty="0">
                <a:solidFill>
                  <a:srgbClr val="097E87"/>
                </a:solidFill>
                <a:latin typeface="Arial"/>
                <a:cs typeface="Arial"/>
              </a:rPr>
              <a:t>Regime</a:t>
            </a:r>
            <a:endParaRPr sz="1200">
              <a:latin typeface="Arial"/>
              <a:cs typeface="Arial"/>
            </a:endParaRPr>
          </a:p>
          <a:p>
            <a:pPr marL="2629535" marR="259079">
              <a:lnSpc>
                <a:spcPct val="90300"/>
              </a:lnSpc>
              <a:spcBef>
                <a:spcPts val="125"/>
              </a:spcBef>
            </a:pPr>
            <a:r>
              <a:rPr sz="1200" dirty="0">
                <a:solidFill>
                  <a:srgbClr val="002453"/>
                </a:solidFill>
                <a:latin typeface="Arial"/>
                <a:cs typeface="Arial"/>
              </a:rPr>
              <a:t>AIFC </a:t>
            </a:r>
            <a:r>
              <a:rPr sz="1200" spc="-10" dirty="0">
                <a:solidFill>
                  <a:srgbClr val="002453"/>
                </a:solidFill>
                <a:latin typeface="Arial"/>
                <a:cs typeface="Arial"/>
              </a:rPr>
              <a:t>participants </a:t>
            </a:r>
            <a:r>
              <a:rPr sz="1200" spc="-5" dirty="0">
                <a:solidFill>
                  <a:srgbClr val="002453"/>
                </a:solidFill>
                <a:latin typeface="Arial"/>
                <a:cs typeface="Arial"/>
              </a:rPr>
              <a:t>and </a:t>
            </a:r>
            <a:r>
              <a:rPr sz="1200" dirty="0">
                <a:solidFill>
                  <a:srgbClr val="002453"/>
                </a:solidFill>
                <a:latin typeface="Arial"/>
                <a:cs typeface="Arial"/>
              </a:rPr>
              <a:t>their </a:t>
            </a:r>
            <a:r>
              <a:rPr sz="1200" spc="-5" dirty="0">
                <a:solidFill>
                  <a:srgbClr val="002453"/>
                </a:solidFill>
                <a:latin typeface="Arial"/>
                <a:cs typeface="Arial"/>
              </a:rPr>
              <a:t>foreign </a:t>
            </a:r>
            <a:r>
              <a:rPr sz="1200" spc="-10" dirty="0">
                <a:solidFill>
                  <a:srgbClr val="002453"/>
                </a:solidFill>
                <a:latin typeface="Arial"/>
                <a:cs typeface="Arial"/>
              </a:rPr>
              <a:t>employees </a:t>
            </a:r>
            <a:r>
              <a:rPr sz="1200" spc="-5" dirty="0">
                <a:solidFill>
                  <a:srgbClr val="002453"/>
                </a:solidFill>
                <a:latin typeface="Arial"/>
                <a:cs typeface="Arial"/>
              </a:rPr>
              <a:t>are </a:t>
            </a:r>
            <a:r>
              <a:rPr sz="1200" spc="-10" dirty="0">
                <a:solidFill>
                  <a:srgbClr val="002453"/>
                </a:solidFill>
                <a:latin typeface="Arial"/>
                <a:cs typeface="Arial"/>
              </a:rPr>
              <a:t>exempted </a:t>
            </a:r>
            <a:r>
              <a:rPr sz="1200" dirty="0">
                <a:solidFill>
                  <a:srgbClr val="002453"/>
                </a:solidFill>
                <a:latin typeface="Arial"/>
                <a:cs typeface="Arial"/>
              </a:rPr>
              <a:t>from </a:t>
            </a:r>
            <a:r>
              <a:rPr sz="1200" spc="-5" dirty="0">
                <a:solidFill>
                  <a:srgbClr val="002453"/>
                </a:solidFill>
                <a:latin typeface="Arial"/>
                <a:cs typeface="Arial"/>
              </a:rPr>
              <a:t>corporate </a:t>
            </a:r>
            <a:r>
              <a:rPr sz="1200" dirty="0">
                <a:solidFill>
                  <a:srgbClr val="002453"/>
                </a:solidFill>
                <a:latin typeface="Arial"/>
                <a:cs typeface="Arial"/>
              </a:rPr>
              <a:t>tax </a:t>
            </a:r>
            <a:r>
              <a:rPr sz="1200" spc="-5" dirty="0">
                <a:solidFill>
                  <a:srgbClr val="002453"/>
                </a:solidFill>
                <a:latin typeface="Arial"/>
                <a:cs typeface="Arial"/>
              </a:rPr>
              <a:t>income </a:t>
            </a:r>
            <a:r>
              <a:rPr sz="1200" spc="-10" dirty="0">
                <a:solidFill>
                  <a:srgbClr val="002453"/>
                </a:solidFill>
                <a:latin typeface="Arial"/>
                <a:cs typeface="Arial"/>
              </a:rPr>
              <a:t>received </a:t>
            </a:r>
            <a:r>
              <a:rPr sz="1200" dirty="0">
                <a:solidFill>
                  <a:srgbClr val="002453"/>
                </a:solidFill>
                <a:latin typeface="Arial"/>
                <a:cs typeface="Arial"/>
              </a:rPr>
              <a:t>from </a:t>
            </a:r>
            <a:r>
              <a:rPr sz="1200" spc="-5" dirty="0">
                <a:solidFill>
                  <a:srgbClr val="002453"/>
                </a:solidFill>
                <a:latin typeface="Arial"/>
                <a:cs typeface="Arial"/>
              </a:rPr>
              <a:t>providing </a:t>
            </a:r>
            <a:r>
              <a:rPr sz="1200" dirty="0">
                <a:solidFill>
                  <a:srgbClr val="002453"/>
                </a:solidFill>
                <a:latin typeface="Arial"/>
                <a:cs typeface="Arial"/>
              </a:rPr>
              <a:t>the  </a:t>
            </a:r>
            <a:r>
              <a:rPr sz="1200" spc="-10" dirty="0">
                <a:solidFill>
                  <a:srgbClr val="002453"/>
                </a:solidFill>
                <a:latin typeface="Arial"/>
                <a:cs typeface="Arial"/>
              </a:rPr>
              <a:t>financial </a:t>
            </a:r>
            <a:r>
              <a:rPr sz="1200" spc="-5" dirty="0">
                <a:solidFill>
                  <a:srgbClr val="002453"/>
                </a:solidFill>
                <a:latin typeface="Arial"/>
                <a:cs typeface="Arial"/>
              </a:rPr>
              <a:t>and </a:t>
            </a:r>
            <a:r>
              <a:rPr sz="1200" spc="-10" dirty="0">
                <a:solidFill>
                  <a:srgbClr val="002453"/>
                </a:solidFill>
                <a:latin typeface="Arial"/>
                <a:cs typeface="Arial"/>
              </a:rPr>
              <a:t>ancillary </a:t>
            </a:r>
            <a:r>
              <a:rPr sz="1200" spc="-5" dirty="0">
                <a:solidFill>
                  <a:srgbClr val="002453"/>
                </a:solidFill>
                <a:latin typeface="Arial"/>
                <a:cs typeface="Arial"/>
              </a:rPr>
              <a:t>services (ancillary or </a:t>
            </a:r>
            <a:r>
              <a:rPr sz="1200" spc="-10" dirty="0">
                <a:solidFill>
                  <a:srgbClr val="002453"/>
                </a:solidFill>
                <a:latin typeface="Arial"/>
                <a:cs typeface="Arial"/>
              </a:rPr>
              <a:t>consulting </a:t>
            </a:r>
            <a:r>
              <a:rPr sz="1200" spc="-5" dirty="0">
                <a:solidFill>
                  <a:srgbClr val="002453"/>
                </a:solidFill>
                <a:latin typeface="Arial"/>
                <a:cs typeface="Arial"/>
              </a:rPr>
              <a:t>services provided </a:t>
            </a:r>
            <a:r>
              <a:rPr sz="1200" dirty="0">
                <a:solidFill>
                  <a:srgbClr val="002453"/>
                </a:solidFill>
                <a:latin typeface="Arial"/>
                <a:cs typeface="Arial"/>
              </a:rPr>
              <a:t>to </a:t>
            </a:r>
            <a:r>
              <a:rPr sz="1200" spc="-10" dirty="0">
                <a:solidFill>
                  <a:srgbClr val="002453"/>
                </a:solidFill>
                <a:latin typeface="Arial"/>
                <a:cs typeface="Arial"/>
              </a:rPr>
              <a:t>companies </a:t>
            </a:r>
            <a:r>
              <a:rPr sz="1200" spc="-5" dirty="0">
                <a:solidFill>
                  <a:srgbClr val="002453"/>
                </a:solidFill>
                <a:latin typeface="Arial"/>
                <a:cs typeface="Arial"/>
              </a:rPr>
              <a:t>with regulated activities), </a:t>
            </a:r>
            <a:r>
              <a:rPr sz="1200" dirty="0">
                <a:solidFill>
                  <a:srgbClr val="002453"/>
                </a:solidFill>
                <a:latin typeface="Arial"/>
                <a:cs typeface="Arial"/>
              </a:rPr>
              <a:t>from  </a:t>
            </a:r>
            <a:r>
              <a:rPr sz="1200" spc="-5" dirty="0">
                <a:solidFill>
                  <a:srgbClr val="002453"/>
                </a:solidFill>
                <a:latin typeface="Arial"/>
                <a:cs typeface="Arial"/>
              </a:rPr>
              <a:t>capital</a:t>
            </a:r>
            <a:r>
              <a:rPr sz="1200" spc="-45" dirty="0">
                <a:solidFill>
                  <a:srgbClr val="002453"/>
                </a:solidFill>
                <a:latin typeface="Arial"/>
                <a:cs typeface="Arial"/>
              </a:rPr>
              <a:t> </a:t>
            </a:r>
            <a:r>
              <a:rPr sz="1200" spc="-5" dirty="0">
                <a:solidFill>
                  <a:srgbClr val="002453"/>
                </a:solidFill>
                <a:latin typeface="Arial"/>
                <a:cs typeface="Arial"/>
              </a:rPr>
              <a:t>gains</a:t>
            </a:r>
            <a:r>
              <a:rPr sz="1200" spc="-35" dirty="0">
                <a:solidFill>
                  <a:srgbClr val="002453"/>
                </a:solidFill>
                <a:latin typeface="Arial"/>
                <a:cs typeface="Arial"/>
              </a:rPr>
              <a:t> </a:t>
            </a:r>
            <a:r>
              <a:rPr sz="1200" spc="-5" dirty="0">
                <a:solidFill>
                  <a:srgbClr val="002453"/>
                </a:solidFill>
                <a:latin typeface="Arial"/>
                <a:cs typeface="Arial"/>
              </a:rPr>
              <a:t>as</a:t>
            </a:r>
            <a:r>
              <a:rPr sz="1200" spc="-20" dirty="0">
                <a:solidFill>
                  <a:srgbClr val="002453"/>
                </a:solidFill>
                <a:latin typeface="Arial"/>
                <a:cs typeface="Arial"/>
              </a:rPr>
              <a:t> </a:t>
            </a:r>
            <a:r>
              <a:rPr sz="1200" spc="-5" dirty="0">
                <a:solidFill>
                  <a:srgbClr val="002453"/>
                </a:solidFill>
                <a:latin typeface="Arial"/>
                <a:cs typeface="Arial"/>
              </a:rPr>
              <a:t>well</a:t>
            </a:r>
            <a:r>
              <a:rPr sz="1200" spc="-20" dirty="0">
                <a:solidFill>
                  <a:srgbClr val="002453"/>
                </a:solidFill>
                <a:latin typeface="Arial"/>
                <a:cs typeface="Arial"/>
              </a:rPr>
              <a:t> </a:t>
            </a:r>
            <a:r>
              <a:rPr sz="1200" spc="-5" dirty="0">
                <a:solidFill>
                  <a:srgbClr val="002453"/>
                </a:solidFill>
                <a:latin typeface="Arial"/>
                <a:cs typeface="Arial"/>
              </a:rPr>
              <a:t>as</a:t>
            </a:r>
            <a:r>
              <a:rPr sz="1200" spc="-20" dirty="0">
                <a:solidFill>
                  <a:srgbClr val="002453"/>
                </a:solidFill>
                <a:latin typeface="Arial"/>
                <a:cs typeface="Arial"/>
              </a:rPr>
              <a:t> </a:t>
            </a:r>
            <a:r>
              <a:rPr sz="1200" dirty="0">
                <a:solidFill>
                  <a:srgbClr val="002453"/>
                </a:solidFill>
                <a:latin typeface="Arial"/>
                <a:cs typeface="Arial"/>
              </a:rPr>
              <a:t>from</a:t>
            </a:r>
            <a:r>
              <a:rPr sz="1200" spc="-15" dirty="0">
                <a:solidFill>
                  <a:srgbClr val="002453"/>
                </a:solidFill>
                <a:latin typeface="Arial"/>
                <a:cs typeface="Arial"/>
              </a:rPr>
              <a:t> </a:t>
            </a:r>
            <a:r>
              <a:rPr sz="1200" spc="-10" dirty="0">
                <a:solidFill>
                  <a:srgbClr val="002453"/>
                </a:solidFill>
                <a:latin typeface="Arial"/>
                <a:cs typeface="Arial"/>
              </a:rPr>
              <a:t>dividends</a:t>
            </a:r>
            <a:r>
              <a:rPr sz="1200" spc="-45" dirty="0">
                <a:solidFill>
                  <a:srgbClr val="002453"/>
                </a:solidFill>
                <a:latin typeface="Arial"/>
                <a:cs typeface="Arial"/>
              </a:rPr>
              <a:t> </a:t>
            </a:r>
            <a:r>
              <a:rPr sz="1200" spc="-5" dirty="0">
                <a:solidFill>
                  <a:srgbClr val="002453"/>
                </a:solidFill>
                <a:latin typeface="Arial"/>
                <a:cs typeface="Arial"/>
              </a:rPr>
              <a:t>and</a:t>
            </a:r>
            <a:r>
              <a:rPr sz="1200" spc="-20" dirty="0">
                <a:solidFill>
                  <a:srgbClr val="002453"/>
                </a:solidFill>
                <a:latin typeface="Arial"/>
                <a:cs typeface="Arial"/>
              </a:rPr>
              <a:t> </a:t>
            </a:r>
            <a:r>
              <a:rPr sz="1200" spc="-5" dirty="0">
                <a:solidFill>
                  <a:srgbClr val="002352"/>
                </a:solidFill>
                <a:latin typeface="Arial"/>
                <a:cs typeface="Arial"/>
              </a:rPr>
              <a:t>income</a:t>
            </a:r>
            <a:r>
              <a:rPr sz="1200" spc="-45" dirty="0">
                <a:solidFill>
                  <a:srgbClr val="002352"/>
                </a:solidFill>
                <a:latin typeface="Arial"/>
                <a:cs typeface="Arial"/>
              </a:rPr>
              <a:t> </a:t>
            </a:r>
            <a:r>
              <a:rPr sz="1200" dirty="0">
                <a:solidFill>
                  <a:srgbClr val="002352"/>
                </a:solidFill>
                <a:latin typeface="Arial"/>
                <a:cs typeface="Arial"/>
              </a:rPr>
              <a:t>from</a:t>
            </a:r>
            <a:r>
              <a:rPr sz="1200" spc="-35" dirty="0">
                <a:solidFill>
                  <a:srgbClr val="002352"/>
                </a:solidFill>
                <a:latin typeface="Arial"/>
                <a:cs typeface="Arial"/>
              </a:rPr>
              <a:t> </a:t>
            </a:r>
            <a:r>
              <a:rPr sz="1200" dirty="0">
                <a:solidFill>
                  <a:srgbClr val="002352"/>
                </a:solidFill>
                <a:latin typeface="Arial"/>
                <a:cs typeface="Arial"/>
              </a:rPr>
              <a:t>the</a:t>
            </a:r>
            <a:r>
              <a:rPr sz="1200" spc="-20" dirty="0">
                <a:solidFill>
                  <a:srgbClr val="002352"/>
                </a:solidFill>
                <a:latin typeface="Arial"/>
                <a:cs typeface="Arial"/>
              </a:rPr>
              <a:t> </a:t>
            </a:r>
            <a:r>
              <a:rPr sz="1200" spc="-5" dirty="0">
                <a:solidFill>
                  <a:srgbClr val="002352"/>
                </a:solidFill>
                <a:latin typeface="Arial"/>
                <a:cs typeface="Arial"/>
              </a:rPr>
              <a:t>increase</a:t>
            </a:r>
            <a:r>
              <a:rPr sz="1200" spc="-40" dirty="0">
                <a:solidFill>
                  <a:srgbClr val="002352"/>
                </a:solidFill>
                <a:latin typeface="Arial"/>
                <a:cs typeface="Arial"/>
              </a:rPr>
              <a:t> </a:t>
            </a:r>
            <a:r>
              <a:rPr sz="1200" spc="-5" dirty="0">
                <a:solidFill>
                  <a:srgbClr val="002352"/>
                </a:solidFill>
                <a:latin typeface="Arial"/>
                <a:cs typeface="Arial"/>
              </a:rPr>
              <a:t>in</a:t>
            </a:r>
            <a:r>
              <a:rPr sz="1200" spc="-10" dirty="0">
                <a:solidFill>
                  <a:srgbClr val="002352"/>
                </a:solidFill>
                <a:latin typeface="Arial"/>
                <a:cs typeface="Arial"/>
              </a:rPr>
              <a:t> </a:t>
            </a:r>
            <a:r>
              <a:rPr sz="1200" spc="-5" dirty="0">
                <a:solidFill>
                  <a:srgbClr val="002352"/>
                </a:solidFill>
                <a:latin typeface="Arial"/>
                <a:cs typeface="Arial"/>
              </a:rPr>
              <a:t>value</a:t>
            </a:r>
            <a:r>
              <a:rPr sz="1200" spc="-35" dirty="0">
                <a:solidFill>
                  <a:srgbClr val="002352"/>
                </a:solidFill>
                <a:latin typeface="Arial"/>
                <a:cs typeface="Arial"/>
              </a:rPr>
              <a:t> </a:t>
            </a:r>
            <a:r>
              <a:rPr sz="1200" spc="-5" dirty="0">
                <a:solidFill>
                  <a:srgbClr val="002352"/>
                </a:solidFill>
                <a:latin typeface="Arial"/>
                <a:cs typeface="Arial"/>
              </a:rPr>
              <a:t>when</a:t>
            </a:r>
            <a:r>
              <a:rPr sz="1200" spc="-35" dirty="0">
                <a:solidFill>
                  <a:srgbClr val="002352"/>
                </a:solidFill>
                <a:latin typeface="Arial"/>
                <a:cs typeface="Arial"/>
              </a:rPr>
              <a:t> </a:t>
            </a:r>
            <a:r>
              <a:rPr sz="1200" spc="-5" dirty="0">
                <a:solidFill>
                  <a:srgbClr val="002352"/>
                </a:solidFill>
                <a:latin typeface="Arial"/>
                <a:cs typeface="Arial"/>
              </a:rPr>
              <a:t>selling</a:t>
            </a:r>
            <a:r>
              <a:rPr sz="1200" spc="-40" dirty="0">
                <a:solidFill>
                  <a:srgbClr val="002352"/>
                </a:solidFill>
                <a:latin typeface="Arial"/>
                <a:cs typeface="Arial"/>
              </a:rPr>
              <a:t> </a:t>
            </a:r>
            <a:r>
              <a:rPr sz="1200" spc="-5" dirty="0">
                <a:solidFill>
                  <a:srgbClr val="002352"/>
                </a:solidFill>
                <a:latin typeface="Arial"/>
                <a:cs typeface="Arial"/>
              </a:rPr>
              <a:t>securities</a:t>
            </a:r>
            <a:r>
              <a:rPr sz="1200" spc="-40" dirty="0">
                <a:solidFill>
                  <a:srgbClr val="002352"/>
                </a:solidFill>
                <a:latin typeface="Arial"/>
                <a:cs typeface="Arial"/>
              </a:rPr>
              <a:t> </a:t>
            </a:r>
            <a:r>
              <a:rPr sz="1200" dirty="0">
                <a:solidFill>
                  <a:srgbClr val="002352"/>
                </a:solidFill>
                <a:latin typeface="Arial"/>
                <a:cs typeface="Arial"/>
              </a:rPr>
              <a:t>that</a:t>
            </a:r>
            <a:r>
              <a:rPr sz="1200" spc="-25" dirty="0">
                <a:solidFill>
                  <a:srgbClr val="002352"/>
                </a:solidFill>
                <a:latin typeface="Arial"/>
                <a:cs typeface="Arial"/>
              </a:rPr>
              <a:t> </a:t>
            </a:r>
            <a:r>
              <a:rPr sz="1200" spc="-5" dirty="0">
                <a:solidFill>
                  <a:srgbClr val="002352"/>
                </a:solidFill>
                <a:latin typeface="Arial"/>
                <a:cs typeface="Arial"/>
              </a:rPr>
              <a:t>are</a:t>
            </a:r>
            <a:r>
              <a:rPr sz="1200" spc="-30" dirty="0">
                <a:solidFill>
                  <a:srgbClr val="002352"/>
                </a:solidFill>
                <a:latin typeface="Arial"/>
                <a:cs typeface="Arial"/>
              </a:rPr>
              <a:t> </a:t>
            </a:r>
            <a:r>
              <a:rPr sz="1200" spc="-5" dirty="0">
                <a:solidFill>
                  <a:srgbClr val="002352"/>
                </a:solidFill>
                <a:latin typeface="Arial"/>
                <a:cs typeface="Arial"/>
              </a:rPr>
              <a:t>on</a:t>
            </a:r>
            <a:r>
              <a:rPr sz="1200" spc="-20" dirty="0">
                <a:solidFill>
                  <a:srgbClr val="002352"/>
                </a:solidFill>
                <a:latin typeface="Arial"/>
                <a:cs typeface="Arial"/>
              </a:rPr>
              <a:t> </a:t>
            </a:r>
            <a:r>
              <a:rPr sz="1200" dirty="0">
                <a:solidFill>
                  <a:srgbClr val="002352"/>
                </a:solidFill>
                <a:latin typeface="Arial"/>
                <a:cs typeface="Arial"/>
              </a:rPr>
              <a:t>the</a:t>
            </a:r>
            <a:r>
              <a:rPr sz="1200" spc="-25" dirty="0">
                <a:solidFill>
                  <a:srgbClr val="002352"/>
                </a:solidFill>
                <a:latin typeface="Arial"/>
                <a:cs typeface="Arial"/>
              </a:rPr>
              <a:t> </a:t>
            </a:r>
            <a:r>
              <a:rPr sz="1200" spc="-5" dirty="0">
                <a:solidFill>
                  <a:srgbClr val="002352"/>
                </a:solidFill>
                <a:latin typeface="Arial"/>
                <a:cs typeface="Arial"/>
              </a:rPr>
              <a:t>date  </a:t>
            </a:r>
            <a:r>
              <a:rPr sz="1200" dirty="0">
                <a:solidFill>
                  <a:srgbClr val="002352"/>
                </a:solidFill>
                <a:latin typeface="Arial"/>
                <a:cs typeface="Arial"/>
              </a:rPr>
              <a:t>of</a:t>
            </a:r>
            <a:r>
              <a:rPr sz="1200" spc="-25" dirty="0">
                <a:solidFill>
                  <a:srgbClr val="002352"/>
                </a:solidFill>
                <a:latin typeface="Arial"/>
                <a:cs typeface="Arial"/>
              </a:rPr>
              <a:t> </a:t>
            </a:r>
            <a:r>
              <a:rPr sz="1200" spc="-5" dirty="0">
                <a:solidFill>
                  <a:srgbClr val="002352"/>
                </a:solidFill>
                <a:latin typeface="Arial"/>
                <a:cs typeface="Arial"/>
              </a:rPr>
              <a:t>sale</a:t>
            </a:r>
            <a:r>
              <a:rPr sz="1200" spc="-35" dirty="0">
                <a:solidFill>
                  <a:srgbClr val="002352"/>
                </a:solidFill>
                <a:latin typeface="Arial"/>
                <a:cs typeface="Arial"/>
              </a:rPr>
              <a:t> </a:t>
            </a:r>
            <a:r>
              <a:rPr sz="1200" spc="-5" dirty="0">
                <a:solidFill>
                  <a:srgbClr val="002352"/>
                </a:solidFill>
                <a:latin typeface="Arial"/>
                <a:cs typeface="Arial"/>
              </a:rPr>
              <a:t>in</a:t>
            </a:r>
            <a:r>
              <a:rPr sz="1200" spc="-35" dirty="0">
                <a:solidFill>
                  <a:srgbClr val="002352"/>
                </a:solidFill>
                <a:latin typeface="Arial"/>
                <a:cs typeface="Arial"/>
              </a:rPr>
              <a:t> </a:t>
            </a:r>
            <a:r>
              <a:rPr sz="1200" dirty="0">
                <a:solidFill>
                  <a:srgbClr val="002352"/>
                </a:solidFill>
                <a:latin typeface="Arial"/>
                <a:cs typeface="Arial"/>
              </a:rPr>
              <a:t>the</a:t>
            </a:r>
            <a:r>
              <a:rPr sz="1200" spc="-30" dirty="0">
                <a:solidFill>
                  <a:srgbClr val="002352"/>
                </a:solidFill>
                <a:latin typeface="Arial"/>
                <a:cs typeface="Arial"/>
              </a:rPr>
              <a:t> </a:t>
            </a:r>
            <a:r>
              <a:rPr sz="1200" spc="-10" dirty="0">
                <a:solidFill>
                  <a:srgbClr val="002352"/>
                </a:solidFill>
                <a:latin typeface="Arial"/>
                <a:cs typeface="Arial"/>
              </a:rPr>
              <a:t>official</a:t>
            </a:r>
            <a:r>
              <a:rPr sz="1200" spc="-50" dirty="0">
                <a:solidFill>
                  <a:srgbClr val="002352"/>
                </a:solidFill>
                <a:latin typeface="Arial"/>
                <a:cs typeface="Arial"/>
              </a:rPr>
              <a:t> </a:t>
            </a:r>
            <a:r>
              <a:rPr sz="1200" spc="-5" dirty="0">
                <a:solidFill>
                  <a:srgbClr val="002352"/>
                </a:solidFill>
                <a:latin typeface="Arial"/>
                <a:cs typeface="Arial"/>
              </a:rPr>
              <a:t>lists</a:t>
            </a:r>
            <a:r>
              <a:rPr sz="1200" spc="-20" dirty="0">
                <a:solidFill>
                  <a:srgbClr val="002352"/>
                </a:solidFill>
                <a:latin typeface="Arial"/>
                <a:cs typeface="Arial"/>
              </a:rPr>
              <a:t> </a:t>
            </a:r>
            <a:r>
              <a:rPr sz="1200" dirty="0">
                <a:solidFill>
                  <a:srgbClr val="002352"/>
                </a:solidFill>
                <a:latin typeface="Arial"/>
                <a:cs typeface="Arial"/>
              </a:rPr>
              <a:t>of</a:t>
            </a:r>
            <a:r>
              <a:rPr sz="1200" spc="-25" dirty="0">
                <a:solidFill>
                  <a:srgbClr val="002352"/>
                </a:solidFill>
                <a:latin typeface="Arial"/>
                <a:cs typeface="Arial"/>
              </a:rPr>
              <a:t> </a:t>
            </a:r>
            <a:r>
              <a:rPr sz="1200" dirty="0">
                <a:solidFill>
                  <a:srgbClr val="002352"/>
                </a:solidFill>
                <a:latin typeface="Arial"/>
                <a:cs typeface="Arial"/>
              </a:rPr>
              <a:t>the</a:t>
            </a:r>
            <a:r>
              <a:rPr sz="1200" spc="-30" dirty="0">
                <a:solidFill>
                  <a:srgbClr val="002352"/>
                </a:solidFill>
                <a:latin typeface="Arial"/>
                <a:cs typeface="Arial"/>
              </a:rPr>
              <a:t> </a:t>
            </a:r>
            <a:r>
              <a:rPr sz="1200" dirty="0">
                <a:solidFill>
                  <a:srgbClr val="002352"/>
                </a:solidFill>
                <a:latin typeface="Arial"/>
                <a:cs typeface="Arial"/>
              </a:rPr>
              <a:t>stock</a:t>
            </a:r>
            <a:r>
              <a:rPr sz="1200" spc="-35" dirty="0">
                <a:solidFill>
                  <a:srgbClr val="002352"/>
                </a:solidFill>
                <a:latin typeface="Arial"/>
                <a:cs typeface="Arial"/>
              </a:rPr>
              <a:t> </a:t>
            </a:r>
            <a:r>
              <a:rPr sz="1200" spc="-10" dirty="0">
                <a:solidFill>
                  <a:srgbClr val="002352"/>
                </a:solidFill>
                <a:latin typeface="Arial"/>
                <a:cs typeface="Arial"/>
              </a:rPr>
              <a:t>exchange</a:t>
            </a:r>
            <a:r>
              <a:rPr sz="1200" spc="-20" dirty="0">
                <a:solidFill>
                  <a:srgbClr val="002352"/>
                </a:solidFill>
                <a:latin typeface="Arial"/>
                <a:cs typeface="Arial"/>
              </a:rPr>
              <a:t> </a:t>
            </a:r>
            <a:r>
              <a:rPr sz="1200" spc="-5" dirty="0">
                <a:solidFill>
                  <a:srgbClr val="002453"/>
                </a:solidFill>
                <a:latin typeface="Arial"/>
                <a:cs typeface="Arial"/>
              </a:rPr>
              <a:t>until</a:t>
            </a:r>
            <a:r>
              <a:rPr sz="1200" dirty="0">
                <a:solidFill>
                  <a:srgbClr val="002453"/>
                </a:solidFill>
                <a:latin typeface="Arial"/>
                <a:cs typeface="Arial"/>
              </a:rPr>
              <a:t> </a:t>
            </a:r>
            <a:r>
              <a:rPr sz="1200" spc="-5" dirty="0">
                <a:solidFill>
                  <a:srgbClr val="002453"/>
                </a:solidFill>
                <a:latin typeface="Arial"/>
                <a:cs typeface="Arial"/>
              </a:rPr>
              <a:t>2066.</a:t>
            </a:r>
            <a:endParaRPr sz="1200">
              <a:latin typeface="Arial"/>
              <a:cs typeface="Arial"/>
            </a:endParaRPr>
          </a:p>
          <a:p>
            <a:pPr marL="2505710">
              <a:lnSpc>
                <a:spcPts val="1420"/>
              </a:lnSpc>
              <a:spcBef>
                <a:spcPts val="550"/>
              </a:spcBef>
            </a:pPr>
            <a:r>
              <a:rPr sz="1200" b="1" spc="-5" dirty="0">
                <a:solidFill>
                  <a:srgbClr val="097E87"/>
                </a:solidFill>
                <a:latin typeface="Arial"/>
                <a:cs typeface="Arial"/>
              </a:rPr>
              <a:t>Redomiciliation</a:t>
            </a:r>
            <a:endParaRPr sz="1200">
              <a:latin typeface="Arial"/>
              <a:cs typeface="Arial"/>
            </a:endParaRPr>
          </a:p>
          <a:p>
            <a:pPr marL="2505710" marR="967740">
              <a:lnSpc>
                <a:spcPts val="1300"/>
              </a:lnSpc>
              <a:spcBef>
                <a:spcPts val="145"/>
              </a:spcBef>
            </a:pPr>
            <a:r>
              <a:rPr sz="1200" dirty="0">
                <a:solidFill>
                  <a:srgbClr val="002453"/>
                </a:solidFill>
                <a:latin typeface="Arial"/>
                <a:cs typeface="Arial"/>
              </a:rPr>
              <a:t>AIFC</a:t>
            </a:r>
            <a:r>
              <a:rPr sz="1200" spc="-20" dirty="0">
                <a:solidFill>
                  <a:srgbClr val="002453"/>
                </a:solidFill>
                <a:latin typeface="Arial"/>
                <a:cs typeface="Arial"/>
              </a:rPr>
              <a:t> </a:t>
            </a:r>
            <a:r>
              <a:rPr sz="1200" spc="-5" dirty="0">
                <a:solidFill>
                  <a:srgbClr val="002453"/>
                </a:solidFill>
                <a:latin typeface="Arial"/>
                <a:cs typeface="Arial"/>
              </a:rPr>
              <a:t>has</a:t>
            </a:r>
            <a:r>
              <a:rPr sz="1200" spc="-25" dirty="0">
                <a:solidFill>
                  <a:srgbClr val="002453"/>
                </a:solidFill>
                <a:latin typeface="Arial"/>
                <a:cs typeface="Arial"/>
              </a:rPr>
              <a:t> </a:t>
            </a:r>
            <a:r>
              <a:rPr sz="1200" dirty="0">
                <a:solidFill>
                  <a:srgbClr val="002453"/>
                </a:solidFill>
                <a:latin typeface="Arial"/>
                <a:cs typeface="Arial"/>
              </a:rPr>
              <a:t>acts</a:t>
            </a:r>
            <a:r>
              <a:rPr sz="1200" spc="-30" dirty="0">
                <a:solidFill>
                  <a:srgbClr val="002453"/>
                </a:solidFill>
                <a:latin typeface="Arial"/>
                <a:cs typeface="Arial"/>
              </a:rPr>
              <a:t> </a:t>
            </a:r>
            <a:r>
              <a:rPr sz="1200" dirty="0">
                <a:solidFill>
                  <a:srgbClr val="002453"/>
                </a:solidFill>
                <a:latin typeface="Arial"/>
                <a:cs typeface="Arial"/>
              </a:rPr>
              <a:t>that</a:t>
            </a:r>
            <a:r>
              <a:rPr sz="1200" spc="-30" dirty="0">
                <a:solidFill>
                  <a:srgbClr val="002453"/>
                </a:solidFill>
                <a:latin typeface="Arial"/>
                <a:cs typeface="Arial"/>
              </a:rPr>
              <a:t> </a:t>
            </a:r>
            <a:r>
              <a:rPr sz="1200" spc="-5" dirty="0">
                <a:solidFill>
                  <a:srgbClr val="002453"/>
                </a:solidFill>
                <a:latin typeface="Arial"/>
                <a:cs typeface="Arial"/>
              </a:rPr>
              <a:t>allow</a:t>
            </a:r>
            <a:r>
              <a:rPr sz="1200" spc="-40" dirty="0">
                <a:solidFill>
                  <a:srgbClr val="002453"/>
                </a:solidFill>
                <a:latin typeface="Arial"/>
                <a:cs typeface="Arial"/>
              </a:rPr>
              <a:t> </a:t>
            </a:r>
            <a:r>
              <a:rPr sz="1200" dirty="0">
                <a:solidFill>
                  <a:srgbClr val="002453"/>
                </a:solidFill>
                <a:latin typeface="Arial"/>
                <a:cs typeface="Arial"/>
              </a:rPr>
              <a:t>the</a:t>
            </a:r>
            <a:r>
              <a:rPr sz="1200" spc="-25" dirty="0">
                <a:solidFill>
                  <a:srgbClr val="002453"/>
                </a:solidFill>
                <a:latin typeface="Arial"/>
                <a:cs typeface="Arial"/>
              </a:rPr>
              <a:t> </a:t>
            </a:r>
            <a:r>
              <a:rPr sz="1200" spc="-5" dirty="0">
                <a:solidFill>
                  <a:srgbClr val="002453"/>
                </a:solidFill>
                <a:latin typeface="Arial"/>
                <a:cs typeface="Arial"/>
              </a:rPr>
              <a:t>transfer</a:t>
            </a:r>
            <a:r>
              <a:rPr sz="1200" spc="-30" dirty="0">
                <a:solidFill>
                  <a:srgbClr val="002453"/>
                </a:solidFill>
                <a:latin typeface="Arial"/>
                <a:cs typeface="Arial"/>
              </a:rPr>
              <a:t> </a:t>
            </a:r>
            <a:r>
              <a:rPr sz="1200" dirty="0">
                <a:solidFill>
                  <a:srgbClr val="002453"/>
                </a:solidFill>
                <a:latin typeface="Arial"/>
                <a:cs typeface="Arial"/>
              </a:rPr>
              <a:t>of</a:t>
            </a:r>
            <a:r>
              <a:rPr sz="1200" spc="-20" dirty="0">
                <a:solidFill>
                  <a:srgbClr val="002453"/>
                </a:solidFill>
                <a:latin typeface="Arial"/>
                <a:cs typeface="Arial"/>
              </a:rPr>
              <a:t> </a:t>
            </a:r>
            <a:r>
              <a:rPr sz="1200" spc="-10" dirty="0">
                <a:solidFill>
                  <a:srgbClr val="002453"/>
                </a:solidFill>
                <a:latin typeface="Arial"/>
                <a:cs typeface="Arial"/>
              </a:rPr>
              <a:t>companies</a:t>
            </a:r>
            <a:r>
              <a:rPr sz="1200" spc="-40" dirty="0">
                <a:solidFill>
                  <a:srgbClr val="002453"/>
                </a:solidFill>
                <a:latin typeface="Arial"/>
                <a:cs typeface="Arial"/>
              </a:rPr>
              <a:t> </a:t>
            </a:r>
            <a:r>
              <a:rPr sz="1200" dirty="0">
                <a:solidFill>
                  <a:srgbClr val="002453"/>
                </a:solidFill>
                <a:latin typeface="Arial"/>
                <a:cs typeface="Arial"/>
              </a:rPr>
              <a:t>from</a:t>
            </a:r>
            <a:r>
              <a:rPr sz="1200" spc="-35" dirty="0">
                <a:solidFill>
                  <a:srgbClr val="002453"/>
                </a:solidFill>
                <a:latin typeface="Arial"/>
                <a:cs typeface="Arial"/>
              </a:rPr>
              <a:t> </a:t>
            </a:r>
            <a:r>
              <a:rPr sz="1200" spc="-5" dirty="0">
                <a:solidFill>
                  <a:srgbClr val="002453"/>
                </a:solidFill>
                <a:latin typeface="Arial"/>
                <a:cs typeface="Arial"/>
              </a:rPr>
              <a:t>other</a:t>
            </a:r>
            <a:r>
              <a:rPr sz="1200" spc="-30" dirty="0">
                <a:solidFill>
                  <a:srgbClr val="002453"/>
                </a:solidFill>
                <a:latin typeface="Arial"/>
                <a:cs typeface="Arial"/>
              </a:rPr>
              <a:t> </a:t>
            </a:r>
            <a:r>
              <a:rPr sz="1200" spc="-10" dirty="0">
                <a:solidFill>
                  <a:srgbClr val="002453"/>
                </a:solidFill>
                <a:latin typeface="Arial"/>
                <a:cs typeface="Arial"/>
              </a:rPr>
              <a:t>jurisdictions.</a:t>
            </a:r>
            <a:r>
              <a:rPr sz="1200" dirty="0">
                <a:solidFill>
                  <a:srgbClr val="002453"/>
                </a:solidFill>
                <a:latin typeface="Arial"/>
                <a:cs typeface="Arial"/>
              </a:rPr>
              <a:t> On</a:t>
            </a:r>
            <a:r>
              <a:rPr sz="1200" spc="5" dirty="0">
                <a:solidFill>
                  <a:srgbClr val="002453"/>
                </a:solidFill>
                <a:latin typeface="Arial"/>
                <a:cs typeface="Arial"/>
              </a:rPr>
              <a:t> </a:t>
            </a:r>
            <a:r>
              <a:rPr sz="1200" spc="-5" dirty="0">
                <a:solidFill>
                  <a:srgbClr val="002453"/>
                </a:solidFill>
                <a:latin typeface="Arial"/>
                <a:cs typeface="Arial"/>
              </a:rPr>
              <a:t>December</a:t>
            </a:r>
            <a:r>
              <a:rPr sz="1200" spc="-35" dirty="0">
                <a:solidFill>
                  <a:srgbClr val="002453"/>
                </a:solidFill>
                <a:latin typeface="Arial"/>
                <a:cs typeface="Arial"/>
              </a:rPr>
              <a:t> </a:t>
            </a:r>
            <a:r>
              <a:rPr sz="1200" spc="-5" dirty="0">
                <a:solidFill>
                  <a:srgbClr val="002453"/>
                </a:solidFill>
                <a:latin typeface="Arial"/>
                <a:cs typeface="Arial"/>
              </a:rPr>
              <a:t>24,</a:t>
            </a:r>
            <a:r>
              <a:rPr sz="1200" spc="-25" dirty="0">
                <a:solidFill>
                  <a:srgbClr val="002453"/>
                </a:solidFill>
                <a:latin typeface="Arial"/>
                <a:cs typeface="Arial"/>
              </a:rPr>
              <a:t> </a:t>
            </a:r>
            <a:r>
              <a:rPr sz="1200" spc="-5" dirty="0">
                <a:solidFill>
                  <a:srgbClr val="002453"/>
                </a:solidFill>
                <a:latin typeface="Arial"/>
                <a:cs typeface="Arial"/>
              </a:rPr>
              <a:t>2019,</a:t>
            </a:r>
            <a:r>
              <a:rPr sz="1200" spc="-40" dirty="0">
                <a:solidFill>
                  <a:srgbClr val="002453"/>
                </a:solidFill>
                <a:latin typeface="Arial"/>
                <a:cs typeface="Arial"/>
              </a:rPr>
              <a:t> </a:t>
            </a:r>
            <a:r>
              <a:rPr sz="1200" spc="-5" dirty="0">
                <a:solidFill>
                  <a:srgbClr val="002453"/>
                </a:solidFill>
                <a:latin typeface="Arial"/>
                <a:cs typeface="Arial"/>
              </a:rPr>
              <a:t>Kazakhstan  </a:t>
            </a:r>
            <a:r>
              <a:rPr sz="1200" spc="-15" dirty="0">
                <a:solidFill>
                  <a:srgbClr val="002453"/>
                </a:solidFill>
                <a:latin typeface="Arial"/>
                <a:cs typeface="Arial"/>
              </a:rPr>
              <a:t>Energy</a:t>
            </a:r>
            <a:r>
              <a:rPr sz="1200" spc="-25" dirty="0">
                <a:solidFill>
                  <a:srgbClr val="002453"/>
                </a:solidFill>
                <a:latin typeface="Arial"/>
                <a:cs typeface="Arial"/>
              </a:rPr>
              <a:t> </a:t>
            </a:r>
            <a:r>
              <a:rPr sz="1200" spc="-10" dirty="0">
                <a:solidFill>
                  <a:srgbClr val="002453"/>
                </a:solidFill>
                <a:latin typeface="Arial"/>
                <a:cs typeface="Arial"/>
              </a:rPr>
              <a:t>Reinsurance</a:t>
            </a:r>
            <a:r>
              <a:rPr sz="1200" spc="-55" dirty="0">
                <a:solidFill>
                  <a:srgbClr val="002453"/>
                </a:solidFill>
                <a:latin typeface="Arial"/>
                <a:cs typeface="Arial"/>
              </a:rPr>
              <a:t> </a:t>
            </a:r>
            <a:r>
              <a:rPr sz="1200" spc="-10" dirty="0">
                <a:solidFill>
                  <a:srgbClr val="002453"/>
                </a:solidFill>
                <a:latin typeface="Arial"/>
                <a:cs typeface="Arial"/>
              </a:rPr>
              <a:t>Company</a:t>
            </a:r>
            <a:r>
              <a:rPr sz="1200" spc="-50" dirty="0">
                <a:solidFill>
                  <a:srgbClr val="002453"/>
                </a:solidFill>
                <a:latin typeface="Arial"/>
                <a:cs typeface="Arial"/>
              </a:rPr>
              <a:t> </a:t>
            </a:r>
            <a:r>
              <a:rPr sz="1200" dirty="0">
                <a:solidFill>
                  <a:srgbClr val="002453"/>
                </a:solidFill>
                <a:latin typeface="Arial"/>
                <a:cs typeface="Arial"/>
              </a:rPr>
              <a:t>Ltd.</a:t>
            </a:r>
            <a:r>
              <a:rPr sz="1200" spc="-35" dirty="0">
                <a:solidFill>
                  <a:srgbClr val="002453"/>
                </a:solidFill>
                <a:latin typeface="Arial"/>
                <a:cs typeface="Arial"/>
              </a:rPr>
              <a:t> </a:t>
            </a:r>
            <a:r>
              <a:rPr sz="1200" spc="-10" dirty="0">
                <a:solidFill>
                  <a:srgbClr val="002453"/>
                </a:solidFill>
                <a:latin typeface="Arial"/>
                <a:cs typeface="Arial"/>
              </a:rPr>
              <a:t>redomiciled</a:t>
            </a:r>
            <a:r>
              <a:rPr sz="1200" spc="-55" dirty="0">
                <a:solidFill>
                  <a:srgbClr val="002453"/>
                </a:solidFill>
                <a:latin typeface="Arial"/>
                <a:cs typeface="Arial"/>
              </a:rPr>
              <a:t> </a:t>
            </a:r>
            <a:r>
              <a:rPr sz="1200" dirty="0">
                <a:solidFill>
                  <a:srgbClr val="002453"/>
                </a:solidFill>
                <a:latin typeface="Arial"/>
                <a:cs typeface="Arial"/>
              </a:rPr>
              <a:t>from</a:t>
            </a:r>
            <a:r>
              <a:rPr sz="1200" spc="-35" dirty="0">
                <a:solidFill>
                  <a:srgbClr val="002453"/>
                </a:solidFill>
                <a:latin typeface="Arial"/>
                <a:cs typeface="Arial"/>
              </a:rPr>
              <a:t> </a:t>
            </a:r>
            <a:r>
              <a:rPr sz="1200" spc="-5" dirty="0">
                <a:solidFill>
                  <a:srgbClr val="002453"/>
                </a:solidFill>
                <a:latin typeface="Arial"/>
                <a:cs typeface="Arial"/>
              </a:rPr>
              <a:t>Bermuda</a:t>
            </a:r>
            <a:r>
              <a:rPr sz="1200" spc="-45" dirty="0">
                <a:solidFill>
                  <a:srgbClr val="002453"/>
                </a:solidFill>
                <a:latin typeface="Arial"/>
                <a:cs typeface="Arial"/>
              </a:rPr>
              <a:t> </a:t>
            </a:r>
            <a:r>
              <a:rPr sz="1200" dirty="0">
                <a:solidFill>
                  <a:srgbClr val="002453"/>
                </a:solidFill>
                <a:latin typeface="Arial"/>
                <a:cs typeface="Arial"/>
              </a:rPr>
              <a:t>to</a:t>
            </a:r>
            <a:r>
              <a:rPr sz="1200" spc="5" dirty="0">
                <a:solidFill>
                  <a:srgbClr val="002453"/>
                </a:solidFill>
                <a:latin typeface="Arial"/>
                <a:cs typeface="Arial"/>
              </a:rPr>
              <a:t> </a:t>
            </a:r>
            <a:r>
              <a:rPr sz="1200" dirty="0">
                <a:solidFill>
                  <a:srgbClr val="002453"/>
                </a:solidFill>
                <a:latin typeface="Arial"/>
                <a:cs typeface="Arial"/>
              </a:rPr>
              <a:t>the</a:t>
            </a:r>
            <a:r>
              <a:rPr sz="1200" spc="-125" dirty="0">
                <a:solidFill>
                  <a:srgbClr val="002453"/>
                </a:solidFill>
                <a:latin typeface="Arial"/>
                <a:cs typeface="Arial"/>
              </a:rPr>
              <a:t> </a:t>
            </a:r>
            <a:r>
              <a:rPr sz="1200" dirty="0">
                <a:solidFill>
                  <a:srgbClr val="002453"/>
                </a:solidFill>
                <a:latin typeface="Arial"/>
                <a:cs typeface="Arial"/>
              </a:rPr>
              <a:t>AIFC.</a:t>
            </a:r>
            <a:endParaRPr sz="1200">
              <a:latin typeface="Arial"/>
              <a:cs typeface="Arial"/>
            </a:endParaRPr>
          </a:p>
          <a:p>
            <a:pPr marL="2199640">
              <a:lnSpc>
                <a:spcPts val="1420"/>
              </a:lnSpc>
              <a:spcBef>
                <a:spcPts val="445"/>
              </a:spcBef>
            </a:pPr>
            <a:r>
              <a:rPr sz="1200" b="1" spc="-5" dirty="0">
                <a:solidFill>
                  <a:srgbClr val="097E87"/>
                </a:solidFill>
                <a:latin typeface="Arial"/>
                <a:cs typeface="Arial"/>
              </a:rPr>
              <a:t>Recognized </a:t>
            </a:r>
            <a:r>
              <a:rPr sz="1200" b="1" dirty="0">
                <a:solidFill>
                  <a:srgbClr val="097E87"/>
                </a:solidFill>
                <a:latin typeface="Arial"/>
                <a:cs typeface="Arial"/>
              </a:rPr>
              <a:t>Stock</a:t>
            </a:r>
            <a:r>
              <a:rPr sz="1200" b="1" spc="-65" dirty="0">
                <a:solidFill>
                  <a:srgbClr val="097E87"/>
                </a:solidFill>
                <a:latin typeface="Arial"/>
                <a:cs typeface="Arial"/>
              </a:rPr>
              <a:t> </a:t>
            </a:r>
            <a:r>
              <a:rPr sz="1200" b="1" spc="-5" dirty="0">
                <a:solidFill>
                  <a:srgbClr val="097E87"/>
                </a:solidFill>
                <a:latin typeface="Arial"/>
                <a:cs typeface="Arial"/>
              </a:rPr>
              <a:t>Exchange</a:t>
            </a:r>
            <a:endParaRPr sz="1200">
              <a:latin typeface="Arial"/>
              <a:cs typeface="Arial"/>
            </a:endParaRPr>
          </a:p>
          <a:p>
            <a:pPr marL="2199640" marR="713105">
              <a:lnSpc>
                <a:spcPts val="1310"/>
              </a:lnSpc>
              <a:spcBef>
                <a:spcPts val="130"/>
              </a:spcBef>
            </a:pPr>
            <a:r>
              <a:rPr sz="1200" dirty="0">
                <a:solidFill>
                  <a:srgbClr val="002453"/>
                </a:solidFill>
                <a:latin typeface="Arial"/>
                <a:cs typeface="Arial"/>
              </a:rPr>
              <a:t>In</a:t>
            </a:r>
            <a:r>
              <a:rPr sz="1200" spc="5" dirty="0">
                <a:solidFill>
                  <a:srgbClr val="002453"/>
                </a:solidFill>
                <a:latin typeface="Arial"/>
                <a:cs typeface="Arial"/>
              </a:rPr>
              <a:t> </a:t>
            </a:r>
            <a:r>
              <a:rPr sz="1200" spc="-5" dirty="0">
                <a:solidFill>
                  <a:srgbClr val="002453"/>
                </a:solidFill>
                <a:latin typeface="Arial"/>
                <a:cs typeface="Arial"/>
              </a:rPr>
              <a:t>2019</a:t>
            </a:r>
            <a:r>
              <a:rPr sz="1200" spc="-50" dirty="0">
                <a:solidFill>
                  <a:srgbClr val="002453"/>
                </a:solidFill>
                <a:latin typeface="Arial"/>
                <a:cs typeface="Arial"/>
              </a:rPr>
              <a:t> </a:t>
            </a:r>
            <a:r>
              <a:rPr sz="1200" dirty="0">
                <a:solidFill>
                  <a:srgbClr val="002453"/>
                </a:solidFill>
                <a:latin typeface="Arial"/>
                <a:cs typeface="Arial"/>
              </a:rPr>
              <a:t>the</a:t>
            </a:r>
            <a:r>
              <a:rPr sz="1200" spc="-20" dirty="0">
                <a:solidFill>
                  <a:srgbClr val="002453"/>
                </a:solidFill>
                <a:latin typeface="Arial"/>
                <a:cs typeface="Arial"/>
              </a:rPr>
              <a:t> </a:t>
            </a:r>
            <a:r>
              <a:rPr sz="1200" spc="-5" dirty="0">
                <a:solidFill>
                  <a:srgbClr val="002453"/>
                </a:solidFill>
                <a:latin typeface="Arial"/>
                <a:cs typeface="Arial"/>
              </a:rPr>
              <a:t>United</a:t>
            </a:r>
            <a:r>
              <a:rPr sz="1200" spc="-25" dirty="0">
                <a:solidFill>
                  <a:srgbClr val="002453"/>
                </a:solidFill>
                <a:latin typeface="Arial"/>
                <a:cs typeface="Arial"/>
              </a:rPr>
              <a:t> </a:t>
            </a:r>
            <a:r>
              <a:rPr sz="1200" spc="-15" dirty="0">
                <a:solidFill>
                  <a:srgbClr val="002453"/>
                </a:solidFill>
                <a:latin typeface="Arial"/>
                <a:cs typeface="Arial"/>
              </a:rPr>
              <a:t>Kingdom’s</a:t>
            </a:r>
            <a:r>
              <a:rPr sz="1200" spc="-30" dirty="0">
                <a:solidFill>
                  <a:srgbClr val="002453"/>
                </a:solidFill>
                <a:latin typeface="Arial"/>
                <a:cs typeface="Arial"/>
              </a:rPr>
              <a:t> </a:t>
            </a:r>
            <a:r>
              <a:rPr sz="1200" spc="-5" dirty="0">
                <a:solidFill>
                  <a:srgbClr val="002453"/>
                </a:solidFill>
                <a:latin typeface="Arial"/>
                <a:cs typeface="Arial"/>
              </a:rPr>
              <a:t>HM</a:t>
            </a:r>
            <a:r>
              <a:rPr sz="1200" spc="-10" dirty="0">
                <a:solidFill>
                  <a:srgbClr val="002453"/>
                </a:solidFill>
                <a:latin typeface="Arial"/>
                <a:cs typeface="Arial"/>
              </a:rPr>
              <a:t> Revenue</a:t>
            </a:r>
            <a:r>
              <a:rPr sz="1200" spc="-45" dirty="0">
                <a:solidFill>
                  <a:srgbClr val="002453"/>
                </a:solidFill>
                <a:latin typeface="Arial"/>
                <a:cs typeface="Arial"/>
              </a:rPr>
              <a:t> </a:t>
            </a:r>
            <a:r>
              <a:rPr sz="1200" dirty="0">
                <a:solidFill>
                  <a:srgbClr val="002453"/>
                </a:solidFill>
                <a:latin typeface="Arial"/>
                <a:cs typeface="Arial"/>
              </a:rPr>
              <a:t>and</a:t>
            </a:r>
            <a:r>
              <a:rPr sz="1200" spc="-20" dirty="0">
                <a:solidFill>
                  <a:srgbClr val="002453"/>
                </a:solidFill>
                <a:latin typeface="Arial"/>
                <a:cs typeface="Arial"/>
              </a:rPr>
              <a:t> </a:t>
            </a:r>
            <a:r>
              <a:rPr sz="1200" spc="-5" dirty="0">
                <a:solidFill>
                  <a:srgbClr val="002453"/>
                </a:solidFill>
                <a:latin typeface="Arial"/>
                <a:cs typeface="Arial"/>
              </a:rPr>
              <a:t>Customs</a:t>
            </a:r>
            <a:r>
              <a:rPr sz="1200" spc="-45" dirty="0">
                <a:solidFill>
                  <a:srgbClr val="002453"/>
                </a:solidFill>
                <a:latin typeface="Arial"/>
                <a:cs typeface="Arial"/>
              </a:rPr>
              <a:t> </a:t>
            </a:r>
            <a:r>
              <a:rPr sz="1200" spc="-5" dirty="0">
                <a:solidFill>
                  <a:srgbClr val="002453"/>
                </a:solidFill>
                <a:latin typeface="Arial"/>
                <a:cs typeface="Arial"/>
              </a:rPr>
              <a:t>granted</a:t>
            </a:r>
            <a:r>
              <a:rPr sz="1200" spc="-45" dirty="0">
                <a:solidFill>
                  <a:srgbClr val="002453"/>
                </a:solidFill>
                <a:latin typeface="Arial"/>
                <a:cs typeface="Arial"/>
              </a:rPr>
              <a:t> </a:t>
            </a:r>
            <a:r>
              <a:rPr sz="1200" dirty="0">
                <a:solidFill>
                  <a:srgbClr val="002453"/>
                </a:solidFill>
                <a:latin typeface="Arial"/>
                <a:cs typeface="Arial"/>
              </a:rPr>
              <a:t>the</a:t>
            </a:r>
            <a:r>
              <a:rPr sz="1200" spc="-80" dirty="0">
                <a:solidFill>
                  <a:srgbClr val="002453"/>
                </a:solidFill>
                <a:latin typeface="Arial"/>
                <a:cs typeface="Arial"/>
              </a:rPr>
              <a:t> </a:t>
            </a:r>
            <a:r>
              <a:rPr sz="1200" spc="-5" dirty="0">
                <a:solidFill>
                  <a:srgbClr val="002453"/>
                </a:solidFill>
                <a:latin typeface="Arial"/>
                <a:cs typeface="Arial"/>
              </a:rPr>
              <a:t>Astana</a:t>
            </a:r>
            <a:r>
              <a:rPr sz="1200" spc="-45" dirty="0">
                <a:solidFill>
                  <a:srgbClr val="002453"/>
                </a:solidFill>
                <a:latin typeface="Arial"/>
                <a:cs typeface="Arial"/>
              </a:rPr>
              <a:t> </a:t>
            </a:r>
            <a:r>
              <a:rPr sz="1200" spc="-5" dirty="0">
                <a:solidFill>
                  <a:srgbClr val="002453"/>
                </a:solidFill>
                <a:latin typeface="Arial"/>
                <a:cs typeface="Arial"/>
              </a:rPr>
              <a:t>International</a:t>
            </a:r>
            <a:r>
              <a:rPr sz="1200" spc="-45" dirty="0">
                <a:solidFill>
                  <a:srgbClr val="002453"/>
                </a:solidFill>
                <a:latin typeface="Arial"/>
                <a:cs typeface="Arial"/>
              </a:rPr>
              <a:t> </a:t>
            </a:r>
            <a:r>
              <a:rPr sz="1200" spc="-10" dirty="0">
                <a:solidFill>
                  <a:srgbClr val="002453"/>
                </a:solidFill>
                <a:latin typeface="Arial"/>
                <a:cs typeface="Arial"/>
              </a:rPr>
              <a:t>Exchange</a:t>
            </a:r>
            <a:r>
              <a:rPr sz="1200" spc="-35" dirty="0">
                <a:solidFill>
                  <a:srgbClr val="002453"/>
                </a:solidFill>
                <a:latin typeface="Arial"/>
                <a:cs typeface="Arial"/>
              </a:rPr>
              <a:t> </a:t>
            </a:r>
            <a:r>
              <a:rPr sz="1200" spc="-10" dirty="0">
                <a:solidFill>
                  <a:srgbClr val="002453"/>
                </a:solidFill>
                <a:latin typeface="Arial"/>
                <a:cs typeface="Arial"/>
              </a:rPr>
              <a:t>“Recognized</a:t>
            </a:r>
            <a:r>
              <a:rPr sz="1200" spc="-45" dirty="0">
                <a:solidFill>
                  <a:srgbClr val="002453"/>
                </a:solidFill>
                <a:latin typeface="Arial"/>
                <a:cs typeface="Arial"/>
              </a:rPr>
              <a:t> </a:t>
            </a:r>
            <a:r>
              <a:rPr sz="1200" dirty="0">
                <a:solidFill>
                  <a:srgbClr val="002453"/>
                </a:solidFill>
                <a:latin typeface="Arial"/>
                <a:cs typeface="Arial"/>
              </a:rPr>
              <a:t>Stock  </a:t>
            </a:r>
            <a:r>
              <a:rPr sz="1200" spc="-10" dirty="0">
                <a:solidFill>
                  <a:srgbClr val="002453"/>
                </a:solidFill>
                <a:latin typeface="Arial"/>
                <a:cs typeface="Arial"/>
              </a:rPr>
              <a:t>Exchange”</a:t>
            </a:r>
            <a:r>
              <a:rPr sz="1200" spc="-45" dirty="0">
                <a:solidFill>
                  <a:srgbClr val="002453"/>
                </a:solidFill>
                <a:latin typeface="Arial"/>
                <a:cs typeface="Arial"/>
              </a:rPr>
              <a:t> </a:t>
            </a:r>
            <a:r>
              <a:rPr sz="1200" spc="-5" dirty="0">
                <a:solidFill>
                  <a:srgbClr val="002453"/>
                </a:solidFill>
                <a:latin typeface="Arial"/>
                <a:cs typeface="Arial"/>
              </a:rPr>
              <a:t>status.</a:t>
            </a:r>
            <a:endParaRPr sz="1200">
              <a:latin typeface="Arial"/>
              <a:cs typeface="Arial"/>
            </a:endParaRPr>
          </a:p>
          <a:p>
            <a:pPr marL="1571625">
              <a:lnSpc>
                <a:spcPts val="1415"/>
              </a:lnSpc>
              <a:spcBef>
                <a:spcPts val="935"/>
              </a:spcBef>
            </a:pPr>
            <a:r>
              <a:rPr sz="1200" b="1" spc="-5" dirty="0">
                <a:solidFill>
                  <a:srgbClr val="097E87"/>
                </a:solidFill>
                <a:latin typeface="Arial"/>
                <a:cs typeface="Arial"/>
              </a:rPr>
              <a:t>Special organizational-legal</a:t>
            </a:r>
            <a:r>
              <a:rPr sz="1200" b="1" spc="-55" dirty="0">
                <a:solidFill>
                  <a:srgbClr val="097E87"/>
                </a:solidFill>
                <a:latin typeface="Arial"/>
                <a:cs typeface="Arial"/>
              </a:rPr>
              <a:t> </a:t>
            </a:r>
            <a:r>
              <a:rPr sz="1200" b="1" spc="-5" dirty="0">
                <a:solidFill>
                  <a:srgbClr val="097E87"/>
                </a:solidFill>
                <a:latin typeface="Arial"/>
                <a:cs typeface="Arial"/>
              </a:rPr>
              <a:t>forms</a:t>
            </a:r>
            <a:endParaRPr sz="1200">
              <a:latin typeface="Arial"/>
              <a:cs typeface="Arial"/>
            </a:endParaRPr>
          </a:p>
          <a:p>
            <a:pPr marL="1571625" marR="640080">
              <a:lnSpc>
                <a:spcPts val="1310"/>
              </a:lnSpc>
              <a:spcBef>
                <a:spcPts val="125"/>
              </a:spcBef>
            </a:pPr>
            <a:r>
              <a:rPr sz="1200" spc="-5" dirty="0">
                <a:solidFill>
                  <a:srgbClr val="002352"/>
                </a:solidFill>
                <a:latin typeface="Arial"/>
                <a:cs typeface="Arial"/>
              </a:rPr>
              <a:t>There</a:t>
            </a:r>
            <a:r>
              <a:rPr sz="1200" spc="-40" dirty="0">
                <a:solidFill>
                  <a:srgbClr val="002352"/>
                </a:solidFill>
                <a:latin typeface="Arial"/>
                <a:cs typeface="Arial"/>
              </a:rPr>
              <a:t> </a:t>
            </a:r>
            <a:r>
              <a:rPr sz="1200" spc="-5" dirty="0">
                <a:solidFill>
                  <a:srgbClr val="002352"/>
                </a:solidFill>
                <a:latin typeface="Arial"/>
                <a:cs typeface="Arial"/>
              </a:rPr>
              <a:t>are</a:t>
            </a:r>
            <a:r>
              <a:rPr sz="1200" spc="-25" dirty="0">
                <a:solidFill>
                  <a:srgbClr val="002352"/>
                </a:solidFill>
                <a:latin typeface="Arial"/>
                <a:cs typeface="Arial"/>
              </a:rPr>
              <a:t> </a:t>
            </a:r>
            <a:r>
              <a:rPr sz="1200" spc="-5" dirty="0">
                <a:solidFill>
                  <a:srgbClr val="002352"/>
                </a:solidFill>
                <a:latin typeface="Arial"/>
                <a:cs typeface="Arial"/>
              </a:rPr>
              <a:t>15</a:t>
            </a:r>
            <a:r>
              <a:rPr sz="1200" spc="-10" dirty="0">
                <a:solidFill>
                  <a:srgbClr val="002352"/>
                </a:solidFill>
                <a:latin typeface="Arial"/>
                <a:cs typeface="Arial"/>
              </a:rPr>
              <a:t> </a:t>
            </a:r>
            <a:r>
              <a:rPr sz="1200" spc="-5" dirty="0">
                <a:solidFill>
                  <a:srgbClr val="002352"/>
                </a:solidFill>
                <a:latin typeface="Arial"/>
                <a:cs typeface="Arial"/>
              </a:rPr>
              <a:t>types</a:t>
            </a:r>
            <a:r>
              <a:rPr sz="1200" spc="-25" dirty="0">
                <a:solidFill>
                  <a:srgbClr val="002352"/>
                </a:solidFill>
                <a:latin typeface="Arial"/>
                <a:cs typeface="Arial"/>
              </a:rPr>
              <a:t> </a:t>
            </a:r>
            <a:r>
              <a:rPr sz="1200" dirty="0">
                <a:solidFill>
                  <a:srgbClr val="002352"/>
                </a:solidFill>
                <a:latin typeface="Arial"/>
                <a:cs typeface="Arial"/>
              </a:rPr>
              <a:t>of</a:t>
            </a:r>
            <a:r>
              <a:rPr sz="1200" spc="-15" dirty="0">
                <a:solidFill>
                  <a:srgbClr val="002352"/>
                </a:solidFill>
                <a:latin typeface="Arial"/>
                <a:cs typeface="Arial"/>
              </a:rPr>
              <a:t> </a:t>
            </a:r>
            <a:r>
              <a:rPr sz="1200" spc="-10" dirty="0">
                <a:solidFill>
                  <a:srgbClr val="002352"/>
                </a:solidFill>
                <a:latin typeface="Arial"/>
                <a:cs typeface="Arial"/>
              </a:rPr>
              <a:t>organizational-legal</a:t>
            </a:r>
            <a:r>
              <a:rPr sz="1200" spc="-40" dirty="0">
                <a:solidFill>
                  <a:srgbClr val="002352"/>
                </a:solidFill>
                <a:latin typeface="Arial"/>
                <a:cs typeface="Arial"/>
              </a:rPr>
              <a:t> </a:t>
            </a:r>
            <a:r>
              <a:rPr sz="1200" dirty="0">
                <a:solidFill>
                  <a:srgbClr val="002352"/>
                </a:solidFill>
                <a:latin typeface="Arial"/>
                <a:cs typeface="Arial"/>
              </a:rPr>
              <a:t>forms</a:t>
            </a:r>
            <a:r>
              <a:rPr sz="1200" spc="-45" dirty="0">
                <a:solidFill>
                  <a:srgbClr val="002352"/>
                </a:solidFill>
                <a:latin typeface="Arial"/>
                <a:cs typeface="Arial"/>
              </a:rPr>
              <a:t> </a:t>
            </a:r>
            <a:r>
              <a:rPr sz="1200" dirty="0">
                <a:solidFill>
                  <a:srgbClr val="002352"/>
                </a:solidFill>
                <a:latin typeface="Arial"/>
                <a:cs typeface="Arial"/>
              </a:rPr>
              <a:t>for</a:t>
            </a:r>
            <a:r>
              <a:rPr sz="1200" spc="-15" dirty="0">
                <a:solidFill>
                  <a:srgbClr val="002352"/>
                </a:solidFill>
                <a:latin typeface="Arial"/>
                <a:cs typeface="Arial"/>
              </a:rPr>
              <a:t> </a:t>
            </a:r>
            <a:r>
              <a:rPr sz="1200" spc="-10" dirty="0">
                <a:solidFill>
                  <a:srgbClr val="002352"/>
                </a:solidFill>
                <a:latin typeface="Arial"/>
                <a:cs typeface="Arial"/>
              </a:rPr>
              <a:t>incorporating</a:t>
            </a:r>
            <a:r>
              <a:rPr sz="1200" spc="-35" dirty="0">
                <a:solidFill>
                  <a:srgbClr val="002352"/>
                </a:solidFill>
                <a:latin typeface="Arial"/>
                <a:cs typeface="Arial"/>
              </a:rPr>
              <a:t> </a:t>
            </a:r>
            <a:r>
              <a:rPr sz="1200" spc="-5" dirty="0">
                <a:solidFill>
                  <a:srgbClr val="002352"/>
                </a:solidFill>
                <a:latin typeface="Arial"/>
                <a:cs typeface="Arial"/>
              </a:rPr>
              <a:t>new</a:t>
            </a:r>
            <a:r>
              <a:rPr sz="1200" spc="-30" dirty="0">
                <a:solidFill>
                  <a:srgbClr val="002352"/>
                </a:solidFill>
                <a:latin typeface="Arial"/>
                <a:cs typeface="Arial"/>
              </a:rPr>
              <a:t> </a:t>
            </a:r>
            <a:r>
              <a:rPr sz="1200" spc="-5" dirty="0">
                <a:solidFill>
                  <a:srgbClr val="002352"/>
                </a:solidFill>
                <a:latin typeface="Arial"/>
                <a:cs typeface="Arial"/>
              </a:rPr>
              <a:t>legal</a:t>
            </a:r>
            <a:r>
              <a:rPr sz="1200" spc="-30" dirty="0">
                <a:solidFill>
                  <a:srgbClr val="002352"/>
                </a:solidFill>
                <a:latin typeface="Arial"/>
                <a:cs typeface="Arial"/>
              </a:rPr>
              <a:t> </a:t>
            </a:r>
            <a:r>
              <a:rPr sz="1200" spc="-5" dirty="0">
                <a:solidFill>
                  <a:srgbClr val="002352"/>
                </a:solidFill>
                <a:latin typeface="Arial"/>
                <a:cs typeface="Arial"/>
              </a:rPr>
              <a:t>entities.</a:t>
            </a:r>
            <a:r>
              <a:rPr sz="1200" spc="-90" dirty="0">
                <a:solidFill>
                  <a:srgbClr val="002352"/>
                </a:solidFill>
                <a:latin typeface="Arial"/>
                <a:cs typeface="Arial"/>
              </a:rPr>
              <a:t> </a:t>
            </a:r>
            <a:r>
              <a:rPr sz="1200" dirty="0">
                <a:solidFill>
                  <a:srgbClr val="002352"/>
                </a:solidFill>
                <a:latin typeface="Arial"/>
                <a:cs typeface="Arial"/>
              </a:rPr>
              <a:t>A</a:t>
            </a:r>
            <a:r>
              <a:rPr sz="1200" spc="-60" dirty="0">
                <a:solidFill>
                  <a:srgbClr val="002352"/>
                </a:solidFill>
                <a:latin typeface="Arial"/>
                <a:cs typeface="Arial"/>
              </a:rPr>
              <a:t> </a:t>
            </a:r>
            <a:r>
              <a:rPr sz="1200" spc="-5" dirty="0">
                <a:solidFill>
                  <a:srgbClr val="002352"/>
                </a:solidFill>
                <a:latin typeface="Arial"/>
                <a:cs typeface="Arial"/>
              </a:rPr>
              <a:t>company</a:t>
            </a:r>
            <a:r>
              <a:rPr sz="1200" spc="-45" dirty="0">
                <a:solidFill>
                  <a:srgbClr val="002352"/>
                </a:solidFill>
                <a:latin typeface="Arial"/>
                <a:cs typeface="Arial"/>
              </a:rPr>
              <a:t> </a:t>
            </a:r>
            <a:r>
              <a:rPr sz="1200" spc="-5" dirty="0">
                <a:solidFill>
                  <a:srgbClr val="002352"/>
                </a:solidFill>
                <a:latin typeface="Arial"/>
                <a:cs typeface="Arial"/>
              </a:rPr>
              <a:t>can</a:t>
            </a:r>
            <a:r>
              <a:rPr sz="1200" spc="-20" dirty="0">
                <a:solidFill>
                  <a:srgbClr val="002352"/>
                </a:solidFill>
                <a:latin typeface="Arial"/>
                <a:cs typeface="Arial"/>
              </a:rPr>
              <a:t> </a:t>
            </a:r>
            <a:r>
              <a:rPr sz="1200" spc="-5" dirty="0">
                <a:solidFill>
                  <a:srgbClr val="002352"/>
                </a:solidFill>
                <a:latin typeface="Arial"/>
                <a:cs typeface="Arial"/>
              </a:rPr>
              <a:t>be</a:t>
            </a:r>
            <a:r>
              <a:rPr sz="1200" spc="-20" dirty="0">
                <a:solidFill>
                  <a:srgbClr val="002352"/>
                </a:solidFill>
                <a:latin typeface="Arial"/>
                <a:cs typeface="Arial"/>
              </a:rPr>
              <a:t> </a:t>
            </a:r>
            <a:r>
              <a:rPr sz="1200" spc="-5" dirty="0">
                <a:solidFill>
                  <a:srgbClr val="002352"/>
                </a:solidFill>
                <a:latin typeface="Arial"/>
                <a:cs typeface="Arial"/>
              </a:rPr>
              <a:t>created</a:t>
            </a:r>
            <a:r>
              <a:rPr sz="1200" spc="-45" dirty="0">
                <a:solidFill>
                  <a:srgbClr val="002352"/>
                </a:solidFill>
                <a:latin typeface="Arial"/>
                <a:cs typeface="Arial"/>
              </a:rPr>
              <a:t> </a:t>
            </a:r>
            <a:r>
              <a:rPr sz="1200" spc="-5" dirty="0">
                <a:solidFill>
                  <a:srgbClr val="002352"/>
                </a:solidFill>
                <a:latin typeface="Arial"/>
                <a:cs typeface="Arial"/>
              </a:rPr>
              <a:t>with</a:t>
            </a:r>
            <a:r>
              <a:rPr sz="1200" dirty="0">
                <a:solidFill>
                  <a:srgbClr val="002352"/>
                </a:solidFill>
                <a:latin typeface="Arial"/>
                <a:cs typeface="Arial"/>
              </a:rPr>
              <a:t> </a:t>
            </a:r>
            <a:r>
              <a:rPr sz="1200" spc="-5" dirty="0">
                <a:solidFill>
                  <a:srgbClr val="002352"/>
                </a:solidFill>
                <a:latin typeface="Arial"/>
                <a:cs typeface="Arial"/>
              </a:rPr>
              <a:t>a</a:t>
            </a:r>
            <a:r>
              <a:rPr sz="1200" spc="15" dirty="0">
                <a:solidFill>
                  <a:srgbClr val="002352"/>
                </a:solidFill>
                <a:latin typeface="Arial"/>
                <a:cs typeface="Arial"/>
              </a:rPr>
              <a:t> </a:t>
            </a:r>
            <a:r>
              <a:rPr sz="1200" spc="-5" dirty="0">
                <a:solidFill>
                  <a:srgbClr val="002352"/>
                </a:solidFill>
                <a:latin typeface="Arial"/>
                <a:cs typeface="Arial"/>
              </a:rPr>
              <a:t>share</a:t>
            </a:r>
            <a:r>
              <a:rPr sz="1200" spc="-50" dirty="0">
                <a:solidFill>
                  <a:srgbClr val="002352"/>
                </a:solidFill>
                <a:latin typeface="Arial"/>
                <a:cs typeface="Arial"/>
              </a:rPr>
              <a:t> </a:t>
            </a:r>
            <a:r>
              <a:rPr sz="1200" spc="-5" dirty="0">
                <a:solidFill>
                  <a:srgbClr val="002352"/>
                </a:solidFill>
                <a:latin typeface="Arial"/>
                <a:cs typeface="Arial"/>
              </a:rPr>
              <a:t>capital  </a:t>
            </a:r>
            <a:r>
              <a:rPr sz="1200" dirty="0">
                <a:solidFill>
                  <a:srgbClr val="002352"/>
                </a:solidFill>
                <a:latin typeface="Arial"/>
                <a:cs typeface="Arial"/>
              </a:rPr>
              <a:t>of </a:t>
            </a:r>
            <a:r>
              <a:rPr sz="1200" spc="-5" dirty="0">
                <a:solidFill>
                  <a:srgbClr val="002352"/>
                </a:solidFill>
                <a:latin typeface="Arial"/>
                <a:cs typeface="Arial"/>
              </a:rPr>
              <a:t>1</a:t>
            </a:r>
            <a:r>
              <a:rPr sz="1200" spc="-20" dirty="0">
                <a:solidFill>
                  <a:srgbClr val="002352"/>
                </a:solidFill>
                <a:latin typeface="Arial"/>
                <a:cs typeface="Arial"/>
              </a:rPr>
              <a:t> </a:t>
            </a:r>
            <a:r>
              <a:rPr sz="1200" dirty="0">
                <a:solidFill>
                  <a:srgbClr val="002352"/>
                </a:solidFill>
                <a:latin typeface="Arial"/>
                <a:cs typeface="Arial"/>
              </a:rPr>
              <a:t>USD.</a:t>
            </a:r>
            <a:endParaRPr sz="1200">
              <a:latin typeface="Arial"/>
              <a:cs typeface="Arial"/>
            </a:endParaRPr>
          </a:p>
          <a:p>
            <a:pPr marL="599440">
              <a:lnSpc>
                <a:spcPts val="1150"/>
              </a:lnSpc>
            </a:pPr>
            <a:r>
              <a:rPr sz="1200" b="1" spc="-15" dirty="0">
                <a:solidFill>
                  <a:srgbClr val="097E87"/>
                </a:solidFill>
                <a:latin typeface="Arial"/>
                <a:cs typeface="Arial"/>
              </a:rPr>
              <a:t>Visa</a:t>
            </a:r>
            <a:r>
              <a:rPr sz="1200" b="1" spc="-35" dirty="0">
                <a:solidFill>
                  <a:srgbClr val="097E87"/>
                </a:solidFill>
                <a:latin typeface="Arial"/>
                <a:cs typeface="Arial"/>
              </a:rPr>
              <a:t> </a:t>
            </a:r>
            <a:r>
              <a:rPr sz="1200" b="1" spc="-5" dirty="0">
                <a:solidFill>
                  <a:srgbClr val="097E87"/>
                </a:solidFill>
                <a:latin typeface="Arial"/>
                <a:cs typeface="Arial"/>
              </a:rPr>
              <a:t>support</a:t>
            </a:r>
            <a:endParaRPr sz="1200">
              <a:latin typeface="Arial"/>
              <a:cs typeface="Arial"/>
            </a:endParaRPr>
          </a:p>
          <a:p>
            <a:pPr marL="599440">
              <a:lnSpc>
                <a:spcPts val="1415"/>
              </a:lnSpc>
            </a:pPr>
            <a:r>
              <a:rPr sz="1200" dirty="0">
                <a:solidFill>
                  <a:srgbClr val="002352"/>
                </a:solidFill>
                <a:latin typeface="Arial"/>
                <a:cs typeface="Arial"/>
              </a:rPr>
              <a:t>AIFC </a:t>
            </a:r>
            <a:r>
              <a:rPr sz="1200" spc="-5" dirty="0">
                <a:solidFill>
                  <a:srgbClr val="002352"/>
                </a:solidFill>
                <a:latin typeface="Arial"/>
                <a:cs typeface="Arial"/>
              </a:rPr>
              <a:t>provides visa support </a:t>
            </a:r>
            <a:r>
              <a:rPr sz="1200" dirty="0">
                <a:solidFill>
                  <a:srgbClr val="002352"/>
                </a:solidFill>
                <a:latin typeface="Arial"/>
                <a:cs typeface="Arial"/>
              </a:rPr>
              <a:t>to </a:t>
            </a:r>
            <a:r>
              <a:rPr sz="1200" spc="-5" dirty="0">
                <a:solidFill>
                  <a:srgbClr val="002352"/>
                </a:solidFill>
                <a:latin typeface="Arial"/>
                <a:cs typeface="Arial"/>
              </a:rPr>
              <a:t>foreign citizens on a </a:t>
            </a:r>
            <a:r>
              <a:rPr sz="1200" spc="-10" dirty="0">
                <a:solidFill>
                  <a:srgbClr val="002352"/>
                </a:solidFill>
                <a:latin typeface="Arial"/>
                <a:cs typeface="Arial"/>
              </a:rPr>
              <a:t>"one-stop-shop"</a:t>
            </a:r>
            <a:r>
              <a:rPr sz="1200" spc="-235" dirty="0">
                <a:solidFill>
                  <a:srgbClr val="002352"/>
                </a:solidFill>
                <a:latin typeface="Arial"/>
                <a:cs typeface="Arial"/>
              </a:rPr>
              <a:t> </a:t>
            </a:r>
            <a:r>
              <a:rPr sz="1200" spc="-5" dirty="0">
                <a:solidFill>
                  <a:srgbClr val="002352"/>
                </a:solidFill>
                <a:latin typeface="Arial"/>
                <a:cs typeface="Arial"/>
              </a:rPr>
              <a:t>basis</a:t>
            </a:r>
            <a:endParaRPr sz="1200">
              <a:latin typeface="Arial"/>
              <a:cs typeface="Arial"/>
            </a:endParaRPr>
          </a:p>
          <a:p>
            <a:pPr marL="12700">
              <a:lnSpc>
                <a:spcPct val="100000"/>
              </a:lnSpc>
              <a:spcBef>
                <a:spcPts val="1005"/>
              </a:spcBef>
            </a:pPr>
            <a:r>
              <a:rPr sz="1100" dirty="0">
                <a:solidFill>
                  <a:srgbClr val="097E87"/>
                </a:solidFill>
                <a:latin typeface="Arial"/>
                <a:cs typeface="Arial"/>
              </a:rPr>
              <a:t>3</a:t>
            </a:r>
            <a:endParaRPr sz="1100">
              <a:latin typeface="Arial"/>
              <a:cs typeface="Arial"/>
            </a:endParaRPr>
          </a:p>
        </p:txBody>
      </p:sp>
      <p:sp>
        <p:nvSpPr>
          <p:cNvPr id="19" name="object 19"/>
          <p:cNvSpPr txBox="1"/>
          <p:nvPr/>
        </p:nvSpPr>
        <p:spPr>
          <a:xfrm>
            <a:off x="1090371" y="364363"/>
            <a:ext cx="2172335" cy="193675"/>
          </a:xfrm>
          <a:prstGeom prst="rect">
            <a:avLst/>
          </a:prstGeom>
        </p:spPr>
        <p:txBody>
          <a:bodyPr vert="horz" wrap="square" lIns="0" tIns="13335" rIns="0" bIns="0" rtlCol="0">
            <a:spAutoFit/>
          </a:bodyPr>
          <a:lstStyle/>
          <a:p>
            <a:pPr marL="12700">
              <a:lnSpc>
                <a:spcPct val="100000"/>
              </a:lnSpc>
              <a:spcBef>
                <a:spcPts val="105"/>
              </a:spcBef>
            </a:pPr>
            <a:r>
              <a:rPr sz="1100" spc="-25" dirty="0">
                <a:solidFill>
                  <a:srgbClr val="888888"/>
                </a:solidFill>
                <a:latin typeface="Arial"/>
                <a:cs typeface="Arial"/>
              </a:rPr>
              <a:t>Astana</a:t>
            </a:r>
            <a:r>
              <a:rPr sz="1100" spc="-204" dirty="0">
                <a:solidFill>
                  <a:srgbClr val="888888"/>
                </a:solidFill>
                <a:latin typeface="Arial"/>
                <a:cs typeface="Arial"/>
              </a:rPr>
              <a:t> </a:t>
            </a:r>
            <a:r>
              <a:rPr sz="1100" spc="-30" dirty="0">
                <a:solidFill>
                  <a:srgbClr val="888888"/>
                </a:solidFill>
                <a:latin typeface="Arial"/>
                <a:cs typeface="Arial"/>
              </a:rPr>
              <a:t>International</a:t>
            </a:r>
            <a:r>
              <a:rPr sz="1100" spc="-195" dirty="0">
                <a:solidFill>
                  <a:srgbClr val="888888"/>
                </a:solidFill>
                <a:latin typeface="Arial"/>
                <a:cs typeface="Arial"/>
              </a:rPr>
              <a:t> </a:t>
            </a:r>
            <a:r>
              <a:rPr sz="1100" spc="-25" dirty="0">
                <a:solidFill>
                  <a:srgbClr val="888888"/>
                </a:solidFill>
                <a:latin typeface="Arial"/>
                <a:cs typeface="Arial"/>
              </a:rPr>
              <a:t>Financial</a:t>
            </a:r>
            <a:r>
              <a:rPr sz="1100" spc="-110" dirty="0">
                <a:solidFill>
                  <a:srgbClr val="888888"/>
                </a:solidFill>
                <a:latin typeface="Arial"/>
                <a:cs typeface="Arial"/>
              </a:rPr>
              <a:t> </a:t>
            </a:r>
            <a:r>
              <a:rPr sz="1100" spc="-20" dirty="0">
                <a:solidFill>
                  <a:srgbClr val="888888"/>
                </a:solidFill>
                <a:latin typeface="Arial"/>
                <a:cs typeface="Arial"/>
              </a:rPr>
              <a:t>Centre</a:t>
            </a:r>
            <a:endParaRPr sz="1100">
              <a:latin typeface="Arial"/>
              <a:cs typeface="Arial"/>
            </a:endParaRPr>
          </a:p>
        </p:txBody>
      </p:sp>
      <p:sp>
        <p:nvSpPr>
          <p:cNvPr id="20" name="object 20"/>
          <p:cNvSpPr txBox="1">
            <a:spLocks noGrp="1"/>
          </p:cNvSpPr>
          <p:nvPr>
            <p:ph type="title"/>
          </p:nvPr>
        </p:nvSpPr>
        <p:spPr>
          <a:xfrm>
            <a:off x="446938" y="640207"/>
            <a:ext cx="7626984" cy="696595"/>
          </a:xfrm>
          <a:prstGeom prst="rect">
            <a:avLst/>
          </a:prstGeom>
        </p:spPr>
        <p:txBody>
          <a:bodyPr vert="horz" wrap="square" lIns="0" tIns="13335" rIns="0" bIns="0" rtlCol="0">
            <a:spAutoFit/>
          </a:bodyPr>
          <a:lstStyle/>
          <a:p>
            <a:pPr marL="12700">
              <a:lnSpc>
                <a:spcPct val="100000"/>
              </a:lnSpc>
              <a:spcBef>
                <a:spcPts val="105"/>
              </a:spcBef>
            </a:pPr>
            <a:r>
              <a:rPr sz="4400" b="0" u="none" dirty="0">
                <a:latin typeface="Calibri Light"/>
                <a:cs typeface="Calibri Light"/>
              </a:rPr>
              <a:t>A </a:t>
            </a:r>
            <a:r>
              <a:rPr sz="4400" b="0" u="none" spc="-5" dirty="0">
                <a:latin typeface="Calibri Light"/>
                <a:cs typeface="Calibri Light"/>
              </a:rPr>
              <a:t>summary of </a:t>
            </a:r>
            <a:r>
              <a:rPr sz="4400" b="0" u="none" dirty="0">
                <a:latin typeface="Calibri Light"/>
                <a:cs typeface="Calibri Light"/>
              </a:rPr>
              <a:t>the </a:t>
            </a:r>
            <a:r>
              <a:rPr sz="4400" b="0" u="none" spc="-10" dirty="0">
                <a:latin typeface="Calibri Light"/>
                <a:cs typeface="Calibri Light"/>
              </a:rPr>
              <a:t>benefits </a:t>
            </a:r>
            <a:r>
              <a:rPr sz="4400" b="0" u="none" spc="-5" dirty="0">
                <a:latin typeface="Calibri Light"/>
                <a:cs typeface="Calibri Light"/>
              </a:rPr>
              <a:t>of</a:t>
            </a:r>
            <a:r>
              <a:rPr sz="4400" b="0" u="none" spc="-434" dirty="0">
                <a:latin typeface="Calibri Light"/>
                <a:cs typeface="Calibri Light"/>
              </a:rPr>
              <a:t> </a:t>
            </a:r>
            <a:r>
              <a:rPr sz="4400" b="0" u="none" spc="-15" dirty="0">
                <a:latin typeface="Calibri Light"/>
                <a:cs typeface="Calibri Light"/>
              </a:rPr>
              <a:t>AIFC</a:t>
            </a:r>
            <a:endParaRPr sz="4400">
              <a:latin typeface="Calibri Light"/>
              <a:cs typeface="Calibri Light"/>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72440" y="6330696"/>
            <a:ext cx="11227435" cy="0"/>
          </a:xfrm>
          <a:custGeom>
            <a:avLst/>
            <a:gdLst/>
            <a:ahLst/>
            <a:cxnLst/>
            <a:rect l="l" t="t" r="r" b="b"/>
            <a:pathLst>
              <a:path w="11227435">
                <a:moveTo>
                  <a:pt x="0" y="0"/>
                </a:moveTo>
                <a:lnTo>
                  <a:pt x="11226927" y="0"/>
                </a:lnTo>
              </a:path>
            </a:pathLst>
          </a:custGeom>
          <a:ln w="12192">
            <a:solidFill>
              <a:srgbClr val="898D8F"/>
            </a:solidFill>
          </a:ln>
        </p:spPr>
        <p:txBody>
          <a:bodyPr wrap="square" lIns="0" tIns="0" rIns="0" bIns="0" rtlCol="0"/>
          <a:lstStyle/>
          <a:p>
            <a:endParaRPr/>
          </a:p>
        </p:txBody>
      </p:sp>
      <p:sp>
        <p:nvSpPr>
          <p:cNvPr id="3" name="object 3"/>
          <p:cNvSpPr/>
          <p:nvPr/>
        </p:nvSpPr>
        <p:spPr>
          <a:xfrm>
            <a:off x="728472" y="6475476"/>
            <a:ext cx="0" cy="125095"/>
          </a:xfrm>
          <a:custGeom>
            <a:avLst/>
            <a:gdLst/>
            <a:ahLst/>
            <a:cxnLst/>
            <a:rect l="l" t="t" r="r" b="b"/>
            <a:pathLst>
              <a:path h="125095">
                <a:moveTo>
                  <a:pt x="0" y="124790"/>
                </a:moveTo>
                <a:lnTo>
                  <a:pt x="0" y="0"/>
                </a:lnTo>
              </a:path>
            </a:pathLst>
          </a:custGeom>
          <a:ln w="9144">
            <a:solidFill>
              <a:srgbClr val="888888"/>
            </a:solidFill>
          </a:ln>
        </p:spPr>
        <p:txBody>
          <a:bodyPr wrap="square" lIns="0" tIns="0" rIns="0" bIns="0" rtlCol="0"/>
          <a:lstStyle/>
          <a:p>
            <a:endParaRPr/>
          </a:p>
        </p:txBody>
      </p:sp>
      <p:sp>
        <p:nvSpPr>
          <p:cNvPr id="4" name="object 4"/>
          <p:cNvSpPr/>
          <p:nvPr/>
        </p:nvSpPr>
        <p:spPr>
          <a:xfrm>
            <a:off x="472440" y="1523"/>
            <a:ext cx="379095" cy="549910"/>
          </a:xfrm>
          <a:custGeom>
            <a:avLst/>
            <a:gdLst/>
            <a:ahLst/>
            <a:cxnLst/>
            <a:rect l="l" t="t" r="r" b="b"/>
            <a:pathLst>
              <a:path w="379094" h="549910">
                <a:moveTo>
                  <a:pt x="0" y="549783"/>
                </a:moveTo>
                <a:lnTo>
                  <a:pt x="379018" y="549783"/>
                </a:lnTo>
                <a:lnTo>
                  <a:pt x="379018" y="0"/>
                </a:lnTo>
                <a:lnTo>
                  <a:pt x="0" y="0"/>
                </a:lnTo>
                <a:lnTo>
                  <a:pt x="0" y="549783"/>
                </a:lnTo>
                <a:close/>
              </a:path>
            </a:pathLst>
          </a:custGeom>
          <a:solidFill>
            <a:srgbClr val="EC6B17"/>
          </a:solidFill>
        </p:spPr>
        <p:txBody>
          <a:bodyPr wrap="square" lIns="0" tIns="0" rIns="0" bIns="0" rtlCol="0"/>
          <a:lstStyle/>
          <a:p>
            <a:endParaRPr/>
          </a:p>
        </p:txBody>
      </p:sp>
      <p:sp>
        <p:nvSpPr>
          <p:cNvPr id="5" name="object 5"/>
          <p:cNvSpPr/>
          <p:nvPr/>
        </p:nvSpPr>
        <p:spPr>
          <a:xfrm>
            <a:off x="685800" y="286511"/>
            <a:ext cx="185928" cy="188976"/>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533400" y="254634"/>
            <a:ext cx="364490" cy="373380"/>
          </a:xfrm>
          <a:custGeom>
            <a:avLst/>
            <a:gdLst/>
            <a:ahLst/>
            <a:cxnLst/>
            <a:rect l="l" t="t" r="r" b="b"/>
            <a:pathLst>
              <a:path w="364490" h="373380">
                <a:moveTo>
                  <a:pt x="118529" y="0"/>
                </a:moveTo>
                <a:lnTo>
                  <a:pt x="98298" y="24511"/>
                </a:lnTo>
                <a:lnTo>
                  <a:pt x="83337" y="51181"/>
                </a:lnTo>
                <a:lnTo>
                  <a:pt x="73393" y="79629"/>
                </a:lnTo>
                <a:lnTo>
                  <a:pt x="68160" y="109093"/>
                </a:lnTo>
                <a:lnTo>
                  <a:pt x="0" y="109093"/>
                </a:lnTo>
                <a:lnTo>
                  <a:pt x="0" y="137922"/>
                </a:lnTo>
                <a:lnTo>
                  <a:pt x="6299" y="182880"/>
                </a:lnTo>
                <a:lnTo>
                  <a:pt x="20739" y="226314"/>
                </a:lnTo>
                <a:lnTo>
                  <a:pt x="43332" y="266954"/>
                </a:lnTo>
                <a:lnTo>
                  <a:pt x="74079" y="303530"/>
                </a:lnTo>
                <a:lnTo>
                  <a:pt x="117271" y="337566"/>
                </a:lnTo>
                <a:lnTo>
                  <a:pt x="165455" y="360553"/>
                </a:lnTo>
                <a:lnTo>
                  <a:pt x="216598" y="372364"/>
                </a:lnTo>
                <a:lnTo>
                  <a:pt x="268681" y="372999"/>
                </a:lnTo>
                <a:lnTo>
                  <a:pt x="310375" y="365506"/>
                </a:lnTo>
                <a:lnTo>
                  <a:pt x="350418" y="350901"/>
                </a:lnTo>
                <a:lnTo>
                  <a:pt x="364070" y="342900"/>
                </a:lnTo>
                <a:lnTo>
                  <a:pt x="248691" y="342900"/>
                </a:lnTo>
                <a:lnTo>
                  <a:pt x="231762" y="342265"/>
                </a:lnTo>
                <a:lnTo>
                  <a:pt x="215011" y="340360"/>
                </a:lnTo>
                <a:lnTo>
                  <a:pt x="198539" y="337185"/>
                </a:lnTo>
                <a:lnTo>
                  <a:pt x="200571" y="329311"/>
                </a:lnTo>
                <a:lnTo>
                  <a:pt x="170891" y="329311"/>
                </a:lnTo>
                <a:lnTo>
                  <a:pt x="131127" y="309118"/>
                </a:lnTo>
                <a:lnTo>
                  <a:pt x="95808" y="280670"/>
                </a:lnTo>
                <a:lnTo>
                  <a:pt x="69951" y="250190"/>
                </a:lnTo>
                <a:lnTo>
                  <a:pt x="50380" y="215646"/>
                </a:lnTo>
                <a:lnTo>
                  <a:pt x="37477" y="177927"/>
                </a:lnTo>
                <a:lnTo>
                  <a:pt x="31610" y="137922"/>
                </a:lnTo>
                <a:lnTo>
                  <a:pt x="97586" y="137922"/>
                </a:lnTo>
                <a:lnTo>
                  <a:pt x="96773" y="133858"/>
                </a:lnTo>
                <a:lnTo>
                  <a:pt x="99771" y="93472"/>
                </a:lnTo>
                <a:lnTo>
                  <a:pt x="113868" y="54991"/>
                </a:lnTo>
                <a:lnTo>
                  <a:pt x="139280" y="20828"/>
                </a:lnTo>
                <a:lnTo>
                  <a:pt x="138290" y="20828"/>
                </a:lnTo>
                <a:lnTo>
                  <a:pt x="150101" y="10287"/>
                </a:lnTo>
                <a:lnTo>
                  <a:pt x="162940" y="1016"/>
                </a:lnTo>
                <a:lnTo>
                  <a:pt x="118529" y="1016"/>
                </a:lnTo>
                <a:lnTo>
                  <a:pt x="118529" y="0"/>
                </a:lnTo>
                <a:close/>
              </a:path>
            </a:pathLst>
          </a:custGeom>
          <a:solidFill>
            <a:srgbClr val="FFFFFF">
              <a:alpha val="19999"/>
            </a:srgbClr>
          </a:solidFill>
        </p:spPr>
        <p:txBody>
          <a:bodyPr wrap="square" lIns="0" tIns="0" rIns="0" bIns="0" rtlCol="0"/>
          <a:lstStyle/>
          <a:p>
            <a:endParaRPr/>
          </a:p>
        </p:txBody>
      </p:sp>
      <p:sp>
        <p:nvSpPr>
          <p:cNvPr id="7" name="object 7"/>
          <p:cNvSpPr/>
          <p:nvPr/>
        </p:nvSpPr>
        <p:spPr>
          <a:xfrm>
            <a:off x="782091" y="523366"/>
            <a:ext cx="173088" cy="74168"/>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601560" y="392556"/>
            <a:ext cx="273050" cy="191770"/>
          </a:xfrm>
          <a:custGeom>
            <a:avLst/>
            <a:gdLst/>
            <a:ahLst/>
            <a:cxnLst/>
            <a:rect l="l" t="t" r="r" b="b"/>
            <a:pathLst>
              <a:path w="273050" h="191770">
                <a:moveTo>
                  <a:pt x="29425" y="0"/>
                </a:moveTo>
                <a:lnTo>
                  <a:pt x="0" y="0"/>
                </a:lnTo>
                <a:lnTo>
                  <a:pt x="4978" y="30860"/>
                </a:lnTo>
                <a:lnTo>
                  <a:pt x="31254" y="88264"/>
                </a:lnTo>
                <a:lnTo>
                  <a:pt x="66205" y="125475"/>
                </a:lnTo>
                <a:lnTo>
                  <a:pt x="112598" y="152653"/>
                </a:lnTo>
                <a:lnTo>
                  <a:pt x="102730" y="191388"/>
                </a:lnTo>
                <a:lnTo>
                  <a:pt x="132410" y="191388"/>
                </a:lnTo>
                <a:lnTo>
                  <a:pt x="140258" y="160654"/>
                </a:lnTo>
                <a:lnTo>
                  <a:pt x="210566" y="160654"/>
                </a:lnTo>
                <a:lnTo>
                  <a:pt x="226441" y="157098"/>
                </a:lnTo>
                <a:lnTo>
                  <a:pt x="247307" y="149351"/>
                </a:lnTo>
                <a:lnTo>
                  <a:pt x="266700" y="138810"/>
                </a:lnTo>
                <a:lnTo>
                  <a:pt x="272618" y="135762"/>
                </a:lnTo>
                <a:lnTo>
                  <a:pt x="272618" y="134873"/>
                </a:lnTo>
                <a:lnTo>
                  <a:pt x="175818" y="134873"/>
                </a:lnTo>
                <a:lnTo>
                  <a:pt x="130594" y="127762"/>
                </a:lnTo>
                <a:lnTo>
                  <a:pt x="91122" y="107950"/>
                </a:lnTo>
                <a:lnTo>
                  <a:pt x="59410" y="77469"/>
                </a:lnTo>
                <a:lnTo>
                  <a:pt x="37528" y="38607"/>
                </a:lnTo>
                <a:lnTo>
                  <a:pt x="37528" y="37591"/>
                </a:lnTo>
                <a:lnTo>
                  <a:pt x="36537" y="36702"/>
                </a:lnTo>
                <a:lnTo>
                  <a:pt x="36537" y="35687"/>
                </a:lnTo>
                <a:lnTo>
                  <a:pt x="29425" y="0"/>
                </a:lnTo>
                <a:close/>
              </a:path>
            </a:pathLst>
          </a:custGeom>
          <a:solidFill>
            <a:srgbClr val="FFFFFF">
              <a:alpha val="19999"/>
            </a:srgbClr>
          </a:solidFill>
        </p:spPr>
        <p:txBody>
          <a:bodyPr wrap="square" lIns="0" tIns="0" rIns="0" bIns="0" rtlCol="0"/>
          <a:lstStyle/>
          <a:p>
            <a:endParaRPr/>
          </a:p>
        </p:txBody>
      </p:sp>
      <p:sp>
        <p:nvSpPr>
          <p:cNvPr id="9" name="object 9"/>
          <p:cNvSpPr/>
          <p:nvPr/>
        </p:nvSpPr>
        <p:spPr>
          <a:xfrm>
            <a:off x="741819" y="553212"/>
            <a:ext cx="70485" cy="3175"/>
          </a:xfrm>
          <a:custGeom>
            <a:avLst/>
            <a:gdLst/>
            <a:ahLst/>
            <a:cxnLst/>
            <a:rect l="l" t="t" r="r" b="b"/>
            <a:pathLst>
              <a:path w="70484" h="3175">
                <a:moveTo>
                  <a:pt x="70307" y="0"/>
                </a:moveTo>
                <a:lnTo>
                  <a:pt x="0" y="0"/>
                </a:lnTo>
                <a:lnTo>
                  <a:pt x="11849" y="1904"/>
                </a:lnTo>
                <a:lnTo>
                  <a:pt x="16789" y="2921"/>
                </a:lnTo>
                <a:lnTo>
                  <a:pt x="41490" y="2921"/>
                </a:lnTo>
                <a:lnTo>
                  <a:pt x="64211" y="1270"/>
                </a:lnTo>
                <a:lnTo>
                  <a:pt x="70307" y="0"/>
                </a:lnTo>
                <a:close/>
              </a:path>
            </a:pathLst>
          </a:custGeom>
          <a:solidFill>
            <a:srgbClr val="FFFFFF">
              <a:alpha val="19999"/>
            </a:srgbClr>
          </a:solidFill>
        </p:spPr>
        <p:txBody>
          <a:bodyPr wrap="square" lIns="0" tIns="0" rIns="0" bIns="0" rtlCol="0"/>
          <a:lstStyle/>
          <a:p>
            <a:endParaRPr/>
          </a:p>
        </p:txBody>
      </p:sp>
      <p:sp>
        <p:nvSpPr>
          <p:cNvPr id="10" name="object 10"/>
          <p:cNvSpPr/>
          <p:nvPr/>
        </p:nvSpPr>
        <p:spPr>
          <a:xfrm>
            <a:off x="777379" y="483743"/>
            <a:ext cx="146685" cy="43815"/>
          </a:xfrm>
          <a:custGeom>
            <a:avLst/>
            <a:gdLst/>
            <a:ahLst/>
            <a:cxnLst/>
            <a:rect l="l" t="t" r="r" b="b"/>
            <a:pathLst>
              <a:path w="146684" h="43815">
                <a:moveTo>
                  <a:pt x="105689" y="0"/>
                </a:moveTo>
                <a:lnTo>
                  <a:pt x="104711" y="0"/>
                </a:lnTo>
                <a:lnTo>
                  <a:pt x="104711" y="1016"/>
                </a:lnTo>
                <a:lnTo>
                  <a:pt x="82791" y="18923"/>
                </a:lnTo>
                <a:lnTo>
                  <a:pt x="57543" y="32385"/>
                </a:lnTo>
                <a:lnTo>
                  <a:pt x="29692" y="40767"/>
                </a:lnTo>
                <a:lnTo>
                  <a:pt x="0" y="43687"/>
                </a:lnTo>
                <a:lnTo>
                  <a:pt x="97790" y="43687"/>
                </a:lnTo>
                <a:lnTo>
                  <a:pt x="99771" y="42672"/>
                </a:lnTo>
                <a:lnTo>
                  <a:pt x="101739" y="40640"/>
                </a:lnTo>
                <a:lnTo>
                  <a:pt x="103720" y="39624"/>
                </a:lnTo>
                <a:lnTo>
                  <a:pt x="146189" y="39624"/>
                </a:lnTo>
                <a:lnTo>
                  <a:pt x="126441" y="19812"/>
                </a:lnTo>
                <a:lnTo>
                  <a:pt x="105689" y="0"/>
                </a:lnTo>
                <a:close/>
              </a:path>
            </a:pathLst>
          </a:custGeom>
          <a:solidFill>
            <a:srgbClr val="FFFFFF">
              <a:alpha val="19999"/>
            </a:srgbClr>
          </a:solidFill>
        </p:spPr>
        <p:txBody>
          <a:bodyPr wrap="square" lIns="0" tIns="0" rIns="0" bIns="0" rtlCol="0"/>
          <a:lstStyle/>
          <a:p>
            <a:endParaRPr/>
          </a:p>
        </p:txBody>
      </p:sp>
      <p:sp>
        <p:nvSpPr>
          <p:cNvPr id="11" name="object 11"/>
          <p:cNvSpPr/>
          <p:nvPr/>
        </p:nvSpPr>
        <p:spPr>
          <a:xfrm>
            <a:off x="534390" y="135636"/>
            <a:ext cx="364490" cy="228600"/>
          </a:xfrm>
          <a:custGeom>
            <a:avLst/>
            <a:gdLst/>
            <a:ahLst/>
            <a:cxnLst/>
            <a:rect l="l" t="t" r="r" b="b"/>
            <a:pathLst>
              <a:path w="364490" h="228600">
                <a:moveTo>
                  <a:pt x="222250" y="0"/>
                </a:moveTo>
                <a:lnTo>
                  <a:pt x="180543" y="7366"/>
                </a:lnTo>
                <a:lnTo>
                  <a:pt x="140512" y="22098"/>
                </a:lnTo>
                <a:lnTo>
                  <a:pt x="103060" y="43815"/>
                </a:lnTo>
                <a:lnTo>
                  <a:pt x="69138" y="72390"/>
                </a:lnTo>
                <a:lnTo>
                  <a:pt x="40970" y="107188"/>
                </a:lnTo>
                <a:lnTo>
                  <a:pt x="20116" y="145415"/>
                </a:lnTo>
                <a:lnTo>
                  <a:pt x="6489" y="186055"/>
                </a:lnTo>
                <a:lnTo>
                  <a:pt x="0" y="228092"/>
                </a:lnTo>
                <a:lnTo>
                  <a:pt x="30619" y="228092"/>
                </a:lnTo>
                <a:lnTo>
                  <a:pt x="36855" y="191516"/>
                </a:lnTo>
                <a:lnTo>
                  <a:pt x="49390" y="156464"/>
                </a:lnTo>
                <a:lnTo>
                  <a:pt x="91859" y="95250"/>
                </a:lnTo>
                <a:lnTo>
                  <a:pt x="130378" y="63246"/>
                </a:lnTo>
                <a:lnTo>
                  <a:pt x="174828" y="41656"/>
                </a:lnTo>
                <a:lnTo>
                  <a:pt x="204266" y="41656"/>
                </a:lnTo>
                <a:lnTo>
                  <a:pt x="202488" y="34671"/>
                </a:lnTo>
                <a:lnTo>
                  <a:pt x="210388" y="32766"/>
                </a:lnTo>
                <a:lnTo>
                  <a:pt x="217309" y="31750"/>
                </a:lnTo>
                <a:lnTo>
                  <a:pt x="225209" y="30734"/>
                </a:lnTo>
                <a:lnTo>
                  <a:pt x="364401" y="30734"/>
                </a:lnTo>
                <a:lnTo>
                  <a:pt x="325970" y="12446"/>
                </a:lnTo>
                <a:lnTo>
                  <a:pt x="274751" y="508"/>
                </a:lnTo>
                <a:lnTo>
                  <a:pt x="222250" y="0"/>
                </a:lnTo>
                <a:close/>
              </a:path>
            </a:pathLst>
          </a:custGeom>
          <a:solidFill>
            <a:srgbClr val="FFFFFF">
              <a:alpha val="19999"/>
            </a:srgbClr>
          </a:solidFill>
        </p:spPr>
        <p:txBody>
          <a:bodyPr wrap="square" lIns="0" tIns="0" rIns="0" bIns="0" rtlCol="0"/>
          <a:lstStyle/>
          <a:p>
            <a:endParaRPr/>
          </a:p>
        </p:txBody>
      </p:sp>
      <p:sp>
        <p:nvSpPr>
          <p:cNvPr id="12" name="object 12"/>
          <p:cNvSpPr/>
          <p:nvPr/>
        </p:nvSpPr>
        <p:spPr>
          <a:xfrm>
            <a:off x="651929" y="166370"/>
            <a:ext cx="308190" cy="117094"/>
          </a:xfrm>
          <a:prstGeom prst="rect">
            <a:avLst/>
          </a:prstGeom>
          <a:blipFill>
            <a:blip r:embed="rId4" cstate="print"/>
            <a:stretch>
              <a:fillRect/>
            </a:stretch>
          </a:blipFill>
        </p:spPr>
        <p:txBody>
          <a:bodyPr wrap="square" lIns="0" tIns="0" rIns="0" bIns="0" rtlCol="0"/>
          <a:lstStyle/>
          <a:p>
            <a:endParaRPr/>
          </a:p>
        </p:txBody>
      </p:sp>
      <p:sp>
        <p:nvSpPr>
          <p:cNvPr id="13" name="object 13"/>
          <p:cNvSpPr txBox="1"/>
          <p:nvPr/>
        </p:nvSpPr>
        <p:spPr>
          <a:xfrm>
            <a:off x="5043296" y="1842643"/>
            <a:ext cx="3098165" cy="526415"/>
          </a:xfrm>
          <a:prstGeom prst="rect">
            <a:avLst/>
          </a:prstGeom>
        </p:spPr>
        <p:txBody>
          <a:bodyPr vert="horz" wrap="square" lIns="0" tIns="19685" rIns="0" bIns="0" rtlCol="0">
            <a:spAutoFit/>
          </a:bodyPr>
          <a:lstStyle/>
          <a:p>
            <a:pPr marL="12700" marR="5080">
              <a:lnSpc>
                <a:spcPts val="1310"/>
              </a:lnSpc>
              <a:spcBef>
                <a:spcPts val="155"/>
              </a:spcBef>
            </a:pPr>
            <a:r>
              <a:rPr sz="1100" spc="-5" dirty="0">
                <a:solidFill>
                  <a:srgbClr val="09224B"/>
                </a:solidFill>
                <a:latin typeface="Arial"/>
                <a:cs typeface="Arial"/>
              </a:rPr>
              <a:t>Until </a:t>
            </a:r>
            <a:r>
              <a:rPr sz="1100" dirty="0">
                <a:solidFill>
                  <a:srgbClr val="09224B"/>
                </a:solidFill>
                <a:latin typeface="Arial"/>
                <a:cs typeface="Arial"/>
              </a:rPr>
              <a:t>1 January </a:t>
            </a:r>
            <a:r>
              <a:rPr sz="1100" spc="-5" dirty="0">
                <a:solidFill>
                  <a:srgbClr val="09224B"/>
                </a:solidFill>
                <a:latin typeface="Arial"/>
                <a:cs typeface="Arial"/>
              </a:rPr>
              <a:t>2066, </a:t>
            </a:r>
            <a:r>
              <a:rPr sz="1100" dirty="0">
                <a:solidFill>
                  <a:srgbClr val="09224B"/>
                </a:solidFill>
                <a:latin typeface="Arial"/>
                <a:cs typeface="Arial"/>
              </a:rPr>
              <a:t>legal and </a:t>
            </a:r>
            <a:r>
              <a:rPr sz="1100" spc="-5" dirty="0">
                <a:solidFill>
                  <a:srgbClr val="09224B"/>
                </a:solidFill>
                <a:latin typeface="Arial"/>
                <a:cs typeface="Arial"/>
              </a:rPr>
              <a:t>natural </a:t>
            </a:r>
            <a:r>
              <a:rPr sz="1100" dirty="0">
                <a:solidFill>
                  <a:srgbClr val="09224B"/>
                </a:solidFill>
                <a:latin typeface="Arial"/>
                <a:cs typeface="Arial"/>
              </a:rPr>
              <a:t>persons  </a:t>
            </a:r>
            <a:r>
              <a:rPr sz="1100" spc="-5" dirty="0">
                <a:solidFill>
                  <a:srgbClr val="09224B"/>
                </a:solidFill>
                <a:latin typeface="Arial"/>
                <a:cs typeface="Arial"/>
              </a:rPr>
              <a:t>(any) </a:t>
            </a:r>
            <a:r>
              <a:rPr sz="1100" dirty="0">
                <a:solidFill>
                  <a:srgbClr val="09224B"/>
                </a:solidFill>
                <a:latin typeface="Arial"/>
                <a:cs typeface="Arial"/>
              </a:rPr>
              <a:t>are </a:t>
            </a:r>
            <a:r>
              <a:rPr sz="1100" spc="-5" dirty="0">
                <a:solidFill>
                  <a:srgbClr val="09224B"/>
                </a:solidFill>
                <a:latin typeface="Arial"/>
                <a:cs typeface="Arial"/>
              </a:rPr>
              <a:t>exempt from personal and corporate  </a:t>
            </a:r>
            <a:r>
              <a:rPr sz="1100" dirty="0">
                <a:solidFill>
                  <a:srgbClr val="09224B"/>
                </a:solidFill>
                <a:latin typeface="Arial"/>
                <a:cs typeface="Arial"/>
              </a:rPr>
              <a:t>income tax on income </a:t>
            </a:r>
            <a:r>
              <a:rPr sz="1100" spc="-5" dirty="0">
                <a:solidFill>
                  <a:srgbClr val="09224B"/>
                </a:solidFill>
                <a:latin typeface="Arial"/>
                <a:cs typeface="Arial"/>
              </a:rPr>
              <a:t>received from </a:t>
            </a:r>
            <a:r>
              <a:rPr sz="1100" dirty="0">
                <a:solidFill>
                  <a:srgbClr val="09224B"/>
                </a:solidFill>
                <a:latin typeface="Arial"/>
                <a:cs typeface="Arial"/>
              </a:rPr>
              <a:t>the</a:t>
            </a:r>
            <a:r>
              <a:rPr sz="1100" spc="-250" dirty="0">
                <a:solidFill>
                  <a:srgbClr val="09224B"/>
                </a:solidFill>
                <a:latin typeface="Arial"/>
                <a:cs typeface="Arial"/>
              </a:rPr>
              <a:t> </a:t>
            </a:r>
            <a:r>
              <a:rPr sz="1100" spc="-5" dirty="0">
                <a:solidFill>
                  <a:srgbClr val="09224B"/>
                </a:solidFill>
                <a:latin typeface="Arial"/>
                <a:cs typeface="Arial"/>
              </a:rPr>
              <a:t>following</a:t>
            </a:r>
            <a:r>
              <a:rPr sz="1100" spc="-5" dirty="0">
                <a:solidFill>
                  <a:srgbClr val="A6A6A6"/>
                </a:solidFill>
                <a:latin typeface="Arial"/>
                <a:cs typeface="Arial"/>
              </a:rPr>
              <a:t>:</a:t>
            </a:r>
            <a:endParaRPr sz="1100">
              <a:latin typeface="Arial"/>
              <a:cs typeface="Arial"/>
            </a:endParaRPr>
          </a:p>
        </p:txBody>
      </p:sp>
      <p:sp>
        <p:nvSpPr>
          <p:cNvPr id="14" name="object 14"/>
          <p:cNvSpPr txBox="1"/>
          <p:nvPr/>
        </p:nvSpPr>
        <p:spPr>
          <a:xfrm>
            <a:off x="5043296" y="2375992"/>
            <a:ext cx="3219450" cy="1909445"/>
          </a:xfrm>
          <a:prstGeom prst="rect">
            <a:avLst/>
          </a:prstGeom>
        </p:spPr>
        <p:txBody>
          <a:bodyPr vert="horz" wrap="square" lIns="0" tIns="13335" rIns="0" bIns="0" rtlCol="0">
            <a:spAutoFit/>
          </a:bodyPr>
          <a:lstStyle/>
          <a:p>
            <a:pPr marL="286385" marR="50800" indent="-274320">
              <a:lnSpc>
                <a:spcPct val="100000"/>
              </a:lnSpc>
              <a:spcBef>
                <a:spcPts val="105"/>
              </a:spcBef>
              <a:buFont typeface="Wingdings"/>
              <a:buChar char=""/>
              <a:tabLst>
                <a:tab pos="286385" algn="l"/>
                <a:tab pos="287020" algn="l"/>
              </a:tabLst>
            </a:pPr>
            <a:r>
              <a:rPr sz="1100" dirty="0">
                <a:solidFill>
                  <a:srgbClr val="A6A6A6"/>
                </a:solidFill>
                <a:latin typeface="Arial"/>
                <a:cs typeface="Arial"/>
              </a:rPr>
              <a:t>profits </a:t>
            </a:r>
            <a:r>
              <a:rPr sz="1100" spc="-5" dirty="0">
                <a:solidFill>
                  <a:srgbClr val="A6A6A6"/>
                </a:solidFill>
                <a:latin typeface="Arial"/>
                <a:cs typeface="Arial"/>
              </a:rPr>
              <a:t>from </a:t>
            </a:r>
            <a:r>
              <a:rPr sz="1100" dirty="0">
                <a:solidFill>
                  <a:srgbClr val="A6A6A6"/>
                </a:solidFill>
                <a:latin typeface="Arial"/>
                <a:cs typeface="Arial"/>
              </a:rPr>
              <a:t>the </a:t>
            </a:r>
            <a:r>
              <a:rPr sz="1100" spc="-5" dirty="0">
                <a:solidFill>
                  <a:srgbClr val="A6A6A6"/>
                </a:solidFill>
                <a:latin typeface="Arial"/>
                <a:cs typeface="Arial"/>
              </a:rPr>
              <a:t>sale </a:t>
            </a:r>
            <a:r>
              <a:rPr sz="1100" dirty="0">
                <a:solidFill>
                  <a:srgbClr val="A6A6A6"/>
                </a:solidFill>
                <a:latin typeface="Arial"/>
                <a:cs typeface="Arial"/>
              </a:rPr>
              <a:t>of shares of </a:t>
            </a:r>
            <a:r>
              <a:rPr sz="1100" spc="-5" dirty="0">
                <a:solidFill>
                  <a:srgbClr val="A6A6A6"/>
                </a:solidFill>
                <a:latin typeface="Arial"/>
                <a:cs typeface="Arial"/>
              </a:rPr>
              <a:t>AIFC  Participants </a:t>
            </a:r>
            <a:r>
              <a:rPr sz="1100" dirty="0">
                <a:solidFill>
                  <a:srgbClr val="A6A6A6"/>
                </a:solidFill>
                <a:latin typeface="Arial"/>
                <a:cs typeface="Arial"/>
              </a:rPr>
              <a:t>that are legal persons </a:t>
            </a:r>
            <a:r>
              <a:rPr sz="1100" spc="-5" dirty="0">
                <a:solidFill>
                  <a:srgbClr val="A6A6A6"/>
                </a:solidFill>
                <a:latin typeface="Arial"/>
                <a:cs typeface="Arial"/>
              </a:rPr>
              <a:t>registered  </a:t>
            </a:r>
            <a:r>
              <a:rPr sz="1100" dirty="0">
                <a:solidFill>
                  <a:srgbClr val="A6A6A6"/>
                </a:solidFill>
                <a:latin typeface="Arial"/>
                <a:cs typeface="Arial"/>
              </a:rPr>
              <a:t>under the </a:t>
            </a:r>
            <a:r>
              <a:rPr sz="1100" spc="-5" dirty="0">
                <a:solidFill>
                  <a:srgbClr val="A6A6A6"/>
                </a:solidFill>
                <a:latin typeface="Arial"/>
                <a:cs typeface="Arial"/>
              </a:rPr>
              <a:t>Acting </a:t>
            </a:r>
            <a:r>
              <a:rPr sz="1100" dirty="0">
                <a:solidFill>
                  <a:srgbClr val="A6A6A6"/>
                </a:solidFill>
                <a:latin typeface="Arial"/>
                <a:cs typeface="Arial"/>
              </a:rPr>
              <a:t>Law of the AIFC or stakes </a:t>
            </a:r>
            <a:r>
              <a:rPr sz="1100" spc="-5" dirty="0">
                <a:solidFill>
                  <a:srgbClr val="A6A6A6"/>
                </a:solidFill>
                <a:latin typeface="Arial"/>
                <a:cs typeface="Arial"/>
              </a:rPr>
              <a:t>in  </a:t>
            </a:r>
            <a:r>
              <a:rPr sz="1100" dirty="0">
                <a:solidFill>
                  <a:srgbClr val="A6A6A6"/>
                </a:solidFill>
                <a:latin typeface="Arial"/>
                <a:cs typeface="Arial"/>
              </a:rPr>
              <a:t>the </a:t>
            </a:r>
            <a:r>
              <a:rPr sz="1100" spc="-5" dirty="0">
                <a:solidFill>
                  <a:srgbClr val="A6A6A6"/>
                </a:solidFill>
                <a:latin typeface="Arial"/>
                <a:cs typeface="Arial"/>
              </a:rPr>
              <a:t>capital </a:t>
            </a:r>
            <a:r>
              <a:rPr sz="1100" dirty="0">
                <a:solidFill>
                  <a:srgbClr val="A6A6A6"/>
                </a:solidFill>
                <a:latin typeface="Arial"/>
                <a:cs typeface="Arial"/>
              </a:rPr>
              <a:t>of AIFC </a:t>
            </a:r>
            <a:r>
              <a:rPr sz="1100" spc="-5" dirty="0">
                <a:solidFill>
                  <a:srgbClr val="A6A6A6"/>
                </a:solidFill>
                <a:latin typeface="Arial"/>
                <a:cs typeface="Arial"/>
              </a:rPr>
              <a:t>Participants </a:t>
            </a:r>
            <a:r>
              <a:rPr sz="1100" dirty="0">
                <a:solidFill>
                  <a:srgbClr val="A6A6A6"/>
                </a:solidFill>
                <a:latin typeface="Arial"/>
                <a:cs typeface="Arial"/>
              </a:rPr>
              <a:t>that are legal  persons </a:t>
            </a:r>
            <a:r>
              <a:rPr sz="1100" spc="-5" dirty="0">
                <a:solidFill>
                  <a:srgbClr val="A6A6A6"/>
                </a:solidFill>
                <a:latin typeface="Arial"/>
                <a:cs typeface="Arial"/>
              </a:rPr>
              <a:t>registered under </a:t>
            </a:r>
            <a:r>
              <a:rPr sz="1100" dirty="0">
                <a:solidFill>
                  <a:srgbClr val="A6A6A6"/>
                </a:solidFill>
                <a:latin typeface="Arial"/>
                <a:cs typeface="Arial"/>
              </a:rPr>
              <a:t>the</a:t>
            </a:r>
            <a:r>
              <a:rPr sz="1100" spc="-229" dirty="0">
                <a:solidFill>
                  <a:srgbClr val="A6A6A6"/>
                </a:solidFill>
                <a:latin typeface="Arial"/>
                <a:cs typeface="Arial"/>
              </a:rPr>
              <a:t> </a:t>
            </a:r>
            <a:r>
              <a:rPr sz="1100" spc="-5" dirty="0">
                <a:solidFill>
                  <a:srgbClr val="A6A6A6"/>
                </a:solidFill>
                <a:latin typeface="Arial"/>
                <a:cs typeface="Arial"/>
              </a:rPr>
              <a:t>Acting </a:t>
            </a:r>
            <a:r>
              <a:rPr sz="1100" dirty="0">
                <a:solidFill>
                  <a:srgbClr val="A6A6A6"/>
                </a:solidFill>
                <a:latin typeface="Arial"/>
                <a:cs typeface="Arial"/>
              </a:rPr>
              <a:t>Law of the  </a:t>
            </a:r>
            <a:r>
              <a:rPr sz="1100" spc="-5" dirty="0">
                <a:solidFill>
                  <a:srgbClr val="A6A6A6"/>
                </a:solidFill>
                <a:latin typeface="Arial"/>
                <a:cs typeface="Arial"/>
              </a:rPr>
              <a:t>AIFC;</a:t>
            </a:r>
            <a:endParaRPr sz="1100">
              <a:latin typeface="Arial"/>
              <a:cs typeface="Arial"/>
            </a:endParaRPr>
          </a:p>
          <a:p>
            <a:pPr marL="286385" marR="5080" indent="-274320">
              <a:lnSpc>
                <a:spcPct val="100000"/>
              </a:lnSpc>
              <a:spcBef>
                <a:spcPts val="305"/>
              </a:spcBef>
              <a:buFont typeface="Wingdings"/>
              <a:buChar char=""/>
              <a:tabLst>
                <a:tab pos="286385" algn="l"/>
                <a:tab pos="287020" algn="l"/>
              </a:tabLst>
            </a:pPr>
            <a:r>
              <a:rPr sz="1100" spc="-5" dirty="0">
                <a:solidFill>
                  <a:srgbClr val="A6A6A6"/>
                </a:solidFill>
                <a:latin typeface="Arial"/>
                <a:cs typeface="Arial"/>
              </a:rPr>
              <a:t>dividends from </a:t>
            </a:r>
            <a:r>
              <a:rPr sz="1100" dirty="0">
                <a:solidFill>
                  <a:srgbClr val="A6A6A6"/>
                </a:solidFill>
                <a:latin typeface="Arial"/>
                <a:cs typeface="Arial"/>
              </a:rPr>
              <a:t>shares of AIFC </a:t>
            </a:r>
            <a:r>
              <a:rPr sz="1100" spc="-5" dirty="0">
                <a:solidFill>
                  <a:srgbClr val="A6A6A6"/>
                </a:solidFill>
                <a:latin typeface="Arial"/>
                <a:cs typeface="Arial"/>
              </a:rPr>
              <a:t>Participants </a:t>
            </a:r>
            <a:r>
              <a:rPr sz="1100" dirty="0">
                <a:solidFill>
                  <a:srgbClr val="A6A6A6"/>
                </a:solidFill>
                <a:latin typeface="Arial"/>
                <a:cs typeface="Arial"/>
              </a:rPr>
              <a:t>that  are legal persons </a:t>
            </a:r>
            <a:r>
              <a:rPr sz="1100" spc="-5" dirty="0">
                <a:solidFill>
                  <a:srgbClr val="A6A6A6"/>
                </a:solidFill>
                <a:latin typeface="Arial"/>
                <a:cs typeface="Arial"/>
              </a:rPr>
              <a:t>registered under </a:t>
            </a:r>
            <a:r>
              <a:rPr sz="1100" dirty="0">
                <a:solidFill>
                  <a:srgbClr val="A6A6A6"/>
                </a:solidFill>
                <a:latin typeface="Arial"/>
                <a:cs typeface="Arial"/>
              </a:rPr>
              <a:t>the </a:t>
            </a:r>
            <a:r>
              <a:rPr sz="1100" spc="-5" dirty="0">
                <a:solidFill>
                  <a:srgbClr val="A6A6A6"/>
                </a:solidFill>
                <a:latin typeface="Arial"/>
                <a:cs typeface="Arial"/>
              </a:rPr>
              <a:t>Acting  </a:t>
            </a:r>
            <a:r>
              <a:rPr sz="1100" dirty="0">
                <a:solidFill>
                  <a:srgbClr val="A6A6A6"/>
                </a:solidFill>
                <a:latin typeface="Arial"/>
                <a:cs typeface="Arial"/>
              </a:rPr>
              <a:t>Law</a:t>
            </a:r>
            <a:r>
              <a:rPr sz="1100" spc="-5" dirty="0">
                <a:solidFill>
                  <a:srgbClr val="A6A6A6"/>
                </a:solidFill>
                <a:latin typeface="Arial"/>
                <a:cs typeface="Arial"/>
              </a:rPr>
              <a:t> </a:t>
            </a:r>
            <a:r>
              <a:rPr sz="1100" dirty="0">
                <a:solidFill>
                  <a:srgbClr val="A6A6A6"/>
                </a:solidFill>
                <a:latin typeface="Arial"/>
                <a:cs typeface="Arial"/>
              </a:rPr>
              <a:t>of</a:t>
            </a:r>
            <a:r>
              <a:rPr sz="1100" spc="-15" dirty="0">
                <a:solidFill>
                  <a:srgbClr val="A6A6A6"/>
                </a:solidFill>
                <a:latin typeface="Arial"/>
                <a:cs typeface="Arial"/>
              </a:rPr>
              <a:t> </a:t>
            </a:r>
            <a:r>
              <a:rPr sz="1100" dirty="0">
                <a:solidFill>
                  <a:srgbClr val="A6A6A6"/>
                </a:solidFill>
                <a:latin typeface="Arial"/>
                <a:cs typeface="Arial"/>
              </a:rPr>
              <a:t>the</a:t>
            </a:r>
            <a:r>
              <a:rPr sz="1100" spc="-50" dirty="0">
                <a:solidFill>
                  <a:srgbClr val="A6A6A6"/>
                </a:solidFill>
                <a:latin typeface="Arial"/>
                <a:cs typeface="Arial"/>
              </a:rPr>
              <a:t> </a:t>
            </a:r>
            <a:r>
              <a:rPr sz="1100" dirty="0">
                <a:solidFill>
                  <a:srgbClr val="A6A6A6"/>
                </a:solidFill>
                <a:latin typeface="Arial"/>
                <a:cs typeface="Arial"/>
              </a:rPr>
              <a:t>AIFC</a:t>
            </a:r>
            <a:r>
              <a:rPr sz="1100" spc="-35" dirty="0">
                <a:solidFill>
                  <a:srgbClr val="A6A6A6"/>
                </a:solidFill>
                <a:latin typeface="Arial"/>
                <a:cs typeface="Arial"/>
              </a:rPr>
              <a:t> </a:t>
            </a:r>
            <a:r>
              <a:rPr sz="1100" dirty="0">
                <a:solidFill>
                  <a:srgbClr val="A6A6A6"/>
                </a:solidFill>
                <a:latin typeface="Arial"/>
                <a:cs typeface="Arial"/>
              </a:rPr>
              <a:t>or</a:t>
            </a:r>
            <a:r>
              <a:rPr sz="1100" spc="-5" dirty="0">
                <a:solidFill>
                  <a:srgbClr val="A6A6A6"/>
                </a:solidFill>
                <a:latin typeface="Arial"/>
                <a:cs typeface="Arial"/>
              </a:rPr>
              <a:t> stakes</a:t>
            </a:r>
            <a:r>
              <a:rPr sz="1100" spc="-55" dirty="0">
                <a:solidFill>
                  <a:srgbClr val="A6A6A6"/>
                </a:solidFill>
                <a:latin typeface="Arial"/>
                <a:cs typeface="Arial"/>
              </a:rPr>
              <a:t> </a:t>
            </a:r>
            <a:r>
              <a:rPr sz="1100" spc="-5" dirty="0">
                <a:solidFill>
                  <a:srgbClr val="A6A6A6"/>
                </a:solidFill>
                <a:latin typeface="Arial"/>
                <a:cs typeface="Arial"/>
              </a:rPr>
              <a:t>in</a:t>
            </a:r>
            <a:r>
              <a:rPr sz="1100" dirty="0">
                <a:solidFill>
                  <a:srgbClr val="A6A6A6"/>
                </a:solidFill>
                <a:latin typeface="Arial"/>
                <a:cs typeface="Arial"/>
              </a:rPr>
              <a:t> the</a:t>
            </a:r>
            <a:r>
              <a:rPr sz="1100" spc="-35" dirty="0">
                <a:solidFill>
                  <a:srgbClr val="A6A6A6"/>
                </a:solidFill>
                <a:latin typeface="Arial"/>
                <a:cs typeface="Arial"/>
              </a:rPr>
              <a:t> </a:t>
            </a:r>
            <a:r>
              <a:rPr sz="1100" spc="-5" dirty="0">
                <a:solidFill>
                  <a:srgbClr val="A6A6A6"/>
                </a:solidFill>
                <a:latin typeface="Arial"/>
                <a:cs typeface="Arial"/>
              </a:rPr>
              <a:t>capital</a:t>
            </a:r>
            <a:r>
              <a:rPr sz="1100" spc="-50" dirty="0">
                <a:solidFill>
                  <a:srgbClr val="A6A6A6"/>
                </a:solidFill>
                <a:latin typeface="Arial"/>
                <a:cs typeface="Arial"/>
              </a:rPr>
              <a:t> </a:t>
            </a:r>
            <a:r>
              <a:rPr sz="1100" dirty="0">
                <a:solidFill>
                  <a:srgbClr val="A6A6A6"/>
                </a:solidFill>
                <a:latin typeface="Arial"/>
                <a:cs typeface="Arial"/>
              </a:rPr>
              <a:t>of</a:t>
            </a:r>
            <a:r>
              <a:rPr sz="1100" spc="-15" dirty="0">
                <a:solidFill>
                  <a:srgbClr val="A6A6A6"/>
                </a:solidFill>
                <a:latin typeface="Arial"/>
                <a:cs typeface="Arial"/>
              </a:rPr>
              <a:t> </a:t>
            </a:r>
            <a:r>
              <a:rPr sz="1100" dirty="0">
                <a:solidFill>
                  <a:srgbClr val="A6A6A6"/>
                </a:solidFill>
                <a:latin typeface="Arial"/>
                <a:cs typeface="Arial"/>
              </a:rPr>
              <a:t>AIFC  </a:t>
            </a:r>
            <a:r>
              <a:rPr sz="1100" spc="-5" dirty="0">
                <a:solidFill>
                  <a:srgbClr val="A6A6A6"/>
                </a:solidFill>
                <a:latin typeface="Arial"/>
                <a:cs typeface="Arial"/>
              </a:rPr>
              <a:t>Participants </a:t>
            </a:r>
            <a:r>
              <a:rPr sz="1100" dirty="0">
                <a:solidFill>
                  <a:srgbClr val="A6A6A6"/>
                </a:solidFill>
                <a:latin typeface="Arial"/>
                <a:cs typeface="Arial"/>
              </a:rPr>
              <a:t>that are legal persons </a:t>
            </a:r>
            <a:r>
              <a:rPr sz="1100" spc="-5" dirty="0">
                <a:solidFill>
                  <a:srgbClr val="A6A6A6"/>
                </a:solidFill>
                <a:latin typeface="Arial"/>
                <a:cs typeface="Arial"/>
              </a:rPr>
              <a:t>registered  under </a:t>
            </a:r>
            <a:r>
              <a:rPr sz="1100" dirty="0">
                <a:solidFill>
                  <a:srgbClr val="A6A6A6"/>
                </a:solidFill>
                <a:latin typeface="Arial"/>
                <a:cs typeface="Arial"/>
              </a:rPr>
              <a:t>the </a:t>
            </a:r>
            <a:r>
              <a:rPr sz="1100" spc="-5" dirty="0">
                <a:solidFill>
                  <a:srgbClr val="A6A6A6"/>
                </a:solidFill>
                <a:latin typeface="Arial"/>
                <a:cs typeface="Arial"/>
              </a:rPr>
              <a:t>Acting </a:t>
            </a:r>
            <a:r>
              <a:rPr sz="1100" dirty="0">
                <a:solidFill>
                  <a:srgbClr val="A6A6A6"/>
                </a:solidFill>
                <a:latin typeface="Arial"/>
                <a:cs typeface="Arial"/>
              </a:rPr>
              <a:t>Law of the</a:t>
            </a:r>
            <a:r>
              <a:rPr sz="1100" spc="-195" dirty="0">
                <a:solidFill>
                  <a:srgbClr val="A6A6A6"/>
                </a:solidFill>
                <a:latin typeface="Arial"/>
                <a:cs typeface="Arial"/>
              </a:rPr>
              <a:t> </a:t>
            </a:r>
            <a:r>
              <a:rPr sz="1100" dirty="0">
                <a:solidFill>
                  <a:srgbClr val="A6A6A6"/>
                </a:solidFill>
                <a:latin typeface="Arial"/>
                <a:cs typeface="Arial"/>
              </a:rPr>
              <a:t>AIFC</a:t>
            </a:r>
            <a:endParaRPr sz="1100">
              <a:latin typeface="Arial"/>
              <a:cs typeface="Arial"/>
            </a:endParaRPr>
          </a:p>
        </p:txBody>
      </p:sp>
      <p:sp>
        <p:nvSpPr>
          <p:cNvPr id="15" name="object 15"/>
          <p:cNvSpPr txBox="1"/>
          <p:nvPr/>
        </p:nvSpPr>
        <p:spPr>
          <a:xfrm>
            <a:off x="638657" y="1823085"/>
            <a:ext cx="3677920" cy="360045"/>
          </a:xfrm>
          <a:prstGeom prst="rect">
            <a:avLst/>
          </a:prstGeom>
        </p:spPr>
        <p:txBody>
          <a:bodyPr vert="horz" wrap="square" lIns="0" tIns="19685" rIns="0" bIns="0" rtlCol="0">
            <a:spAutoFit/>
          </a:bodyPr>
          <a:lstStyle/>
          <a:p>
            <a:pPr marL="12700" marR="5080">
              <a:lnSpc>
                <a:spcPts val="1310"/>
              </a:lnSpc>
              <a:spcBef>
                <a:spcPts val="155"/>
              </a:spcBef>
            </a:pPr>
            <a:r>
              <a:rPr sz="1100" spc="-5" dirty="0">
                <a:solidFill>
                  <a:srgbClr val="09224B"/>
                </a:solidFill>
                <a:latin typeface="Arial"/>
                <a:cs typeface="Arial"/>
              </a:rPr>
              <a:t>Exemption</a:t>
            </a:r>
            <a:r>
              <a:rPr sz="1100" spc="-60" dirty="0">
                <a:solidFill>
                  <a:srgbClr val="09224B"/>
                </a:solidFill>
                <a:latin typeface="Arial"/>
                <a:cs typeface="Arial"/>
              </a:rPr>
              <a:t> </a:t>
            </a:r>
            <a:r>
              <a:rPr sz="1100" dirty="0">
                <a:solidFill>
                  <a:srgbClr val="09224B"/>
                </a:solidFill>
                <a:latin typeface="Arial"/>
                <a:cs typeface="Arial"/>
              </a:rPr>
              <a:t>from</a:t>
            </a:r>
            <a:r>
              <a:rPr sz="1100" spc="-65" dirty="0">
                <a:solidFill>
                  <a:srgbClr val="09224B"/>
                </a:solidFill>
                <a:latin typeface="Arial"/>
                <a:cs typeface="Arial"/>
              </a:rPr>
              <a:t> </a:t>
            </a:r>
            <a:r>
              <a:rPr sz="1100" spc="-5" dirty="0">
                <a:solidFill>
                  <a:srgbClr val="09224B"/>
                </a:solidFill>
                <a:latin typeface="Arial"/>
                <a:cs typeface="Arial"/>
              </a:rPr>
              <a:t>CIT</a:t>
            </a:r>
            <a:r>
              <a:rPr sz="1100" spc="-15" dirty="0">
                <a:solidFill>
                  <a:srgbClr val="09224B"/>
                </a:solidFill>
                <a:latin typeface="Arial"/>
                <a:cs typeface="Arial"/>
              </a:rPr>
              <a:t> </a:t>
            </a:r>
            <a:r>
              <a:rPr sz="1100" dirty="0">
                <a:solidFill>
                  <a:srgbClr val="09224B"/>
                </a:solidFill>
                <a:latin typeface="Arial"/>
                <a:cs typeface="Arial"/>
              </a:rPr>
              <a:t>and</a:t>
            </a:r>
            <a:r>
              <a:rPr sz="1100" spc="-10" dirty="0">
                <a:solidFill>
                  <a:srgbClr val="09224B"/>
                </a:solidFill>
                <a:latin typeface="Arial"/>
                <a:cs typeface="Arial"/>
              </a:rPr>
              <a:t> </a:t>
            </a:r>
            <a:r>
              <a:rPr sz="1100" dirty="0">
                <a:solidFill>
                  <a:srgbClr val="09224B"/>
                </a:solidFill>
                <a:latin typeface="Arial"/>
                <a:cs typeface="Arial"/>
              </a:rPr>
              <a:t>VAT </a:t>
            </a:r>
            <a:r>
              <a:rPr sz="1100" spc="-5" dirty="0">
                <a:solidFill>
                  <a:srgbClr val="09224B"/>
                </a:solidFill>
                <a:latin typeface="Arial"/>
                <a:cs typeface="Arial"/>
              </a:rPr>
              <a:t>until</a:t>
            </a:r>
            <a:r>
              <a:rPr sz="1100" spc="-35" dirty="0">
                <a:solidFill>
                  <a:srgbClr val="09224B"/>
                </a:solidFill>
                <a:latin typeface="Arial"/>
                <a:cs typeface="Arial"/>
              </a:rPr>
              <a:t> </a:t>
            </a:r>
            <a:r>
              <a:rPr sz="1100" dirty="0">
                <a:solidFill>
                  <a:srgbClr val="09224B"/>
                </a:solidFill>
                <a:latin typeface="Arial"/>
                <a:cs typeface="Arial"/>
              </a:rPr>
              <a:t>1</a:t>
            </a:r>
            <a:r>
              <a:rPr sz="1100" spc="-10" dirty="0">
                <a:solidFill>
                  <a:srgbClr val="09224B"/>
                </a:solidFill>
                <a:latin typeface="Arial"/>
                <a:cs typeface="Arial"/>
              </a:rPr>
              <a:t> </a:t>
            </a:r>
            <a:r>
              <a:rPr sz="1100" dirty="0">
                <a:solidFill>
                  <a:srgbClr val="09224B"/>
                </a:solidFill>
                <a:latin typeface="Arial"/>
                <a:cs typeface="Arial"/>
              </a:rPr>
              <a:t>January</a:t>
            </a:r>
            <a:r>
              <a:rPr sz="1100" spc="-55" dirty="0">
                <a:solidFill>
                  <a:srgbClr val="09224B"/>
                </a:solidFill>
                <a:latin typeface="Arial"/>
                <a:cs typeface="Arial"/>
              </a:rPr>
              <a:t> </a:t>
            </a:r>
            <a:r>
              <a:rPr sz="1100" spc="-5" dirty="0">
                <a:solidFill>
                  <a:srgbClr val="09224B"/>
                </a:solidFill>
                <a:latin typeface="Arial"/>
                <a:cs typeface="Arial"/>
              </a:rPr>
              <a:t>2066</a:t>
            </a:r>
            <a:r>
              <a:rPr sz="1100" spc="-10" dirty="0">
                <a:solidFill>
                  <a:srgbClr val="09224B"/>
                </a:solidFill>
                <a:latin typeface="Arial"/>
                <a:cs typeface="Arial"/>
              </a:rPr>
              <a:t> </a:t>
            </a:r>
            <a:r>
              <a:rPr sz="1100" spc="5" dirty="0">
                <a:solidFill>
                  <a:srgbClr val="09224B"/>
                </a:solidFill>
                <a:latin typeface="Arial"/>
                <a:cs typeface="Arial"/>
              </a:rPr>
              <a:t>for</a:t>
            </a:r>
            <a:r>
              <a:rPr sz="1100" spc="-55" dirty="0">
                <a:solidFill>
                  <a:srgbClr val="09224B"/>
                </a:solidFill>
                <a:latin typeface="Arial"/>
                <a:cs typeface="Arial"/>
              </a:rPr>
              <a:t> </a:t>
            </a:r>
            <a:r>
              <a:rPr sz="1100" dirty="0">
                <a:solidFill>
                  <a:srgbClr val="09224B"/>
                </a:solidFill>
                <a:latin typeface="Arial"/>
                <a:cs typeface="Arial"/>
              </a:rPr>
              <a:t>AIFC  </a:t>
            </a:r>
            <a:r>
              <a:rPr sz="1100" spc="-5" dirty="0">
                <a:solidFill>
                  <a:srgbClr val="09224B"/>
                </a:solidFill>
                <a:latin typeface="Arial"/>
                <a:cs typeface="Arial"/>
              </a:rPr>
              <a:t>participants </a:t>
            </a:r>
            <a:r>
              <a:rPr sz="1100" dirty="0">
                <a:solidFill>
                  <a:srgbClr val="09224B"/>
                </a:solidFill>
                <a:latin typeface="Arial"/>
                <a:cs typeface="Arial"/>
              </a:rPr>
              <a:t>on </a:t>
            </a:r>
            <a:r>
              <a:rPr sz="1100" spc="-5" dirty="0">
                <a:solidFill>
                  <a:srgbClr val="09224B"/>
                </a:solidFill>
                <a:latin typeface="Arial"/>
                <a:cs typeface="Arial"/>
              </a:rPr>
              <a:t>income </a:t>
            </a:r>
            <a:r>
              <a:rPr sz="1100" dirty="0">
                <a:solidFill>
                  <a:srgbClr val="09224B"/>
                </a:solidFill>
                <a:latin typeface="Arial"/>
                <a:cs typeface="Arial"/>
              </a:rPr>
              <a:t>from </a:t>
            </a:r>
            <a:r>
              <a:rPr sz="1100" spc="-5" dirty="0">
                <a:solidFill>
                  <a:srgbClr val="09224B"/>
                </a:solidFill>
                <a:latin typeface="Arial"/>
                <a:cs typeface="Arial"/>
              </a:rPr>
              <a:t>providing </a:t>
            </a:r>
            <a:r>
              <a:rPr sz="1100" dirty="0">
                <a:solidFill>
                  <a:srgbClr val="09224B"/>
                </a:solidFill>
                <a:latin typeface="Arial"/>
                <a:cs typeface="Arial"/>
              </a:rPr>
              <a:t>financial</a:t>
            </a:r>
            <a:r>
              <a:rPr sz="1100" spc="-150" dirty="0">
                <a:solidFill>
                  <a:srgbClr val="09224B"/>
                </a:solidFill>
                <a:latin typeface="Arial"/>
                <a:cs typeface="Arial"/>
              </a:rPr>
              <a:t> </a:t>
            </a:r>
            <a:r>
              <a:rPr sz="1100" spc="-5" dirty="0">
                <a:solidFill>
                  <a:srgbClr val="09224B"/>
                </a:solidFill>
                <a:latin typeface="Arial"/>
                <a:cs typeface="Arial"/>
              </a:rPr>
              <a:t>services:</a:t>
            </a:r>
            <a:endParaRPr sz="1100">
              <a:latin typeface="Arial"/>
              <a:cs typeface="Arial"/>
            </a:endParaRPr>
          </a:p>
        </p:txBody>
      </p:sp>
      <p:sp>
        <p:nvSpPr>
          <p:cNvPr id="16" name="object 16"/>
          <p:cNvSpPr txBox="1"/>
          <p:nvPr/>
        </p:nvSpPr>
        <p:spPr>
          <a:xfrm>
            <a:off x="638657" y="2146528"/>
            <a:ext cx="3862704" cy="1560830"/>
          </a:xfrm>
          <a:prstGeom prst="rect">
            <a:avLst/>
          </a:prstGeom>
        </p:spPr>
        <p:txBody>
          <a:bodyPr vert="horz" wrap="square" lIns="0" tIns="50800" rIns="0" bIns="0" rtlCol="0">
            <a:spAutoFit/>
          </a:bodyPr>
          <a:lstStyle/>
          <a:p>
            <a:pPr marL="287020" indent="-274320">
              <a:lnSpc>
                <a:spcPct val="100000"/>
              </a:lnSpc>
              <a:spcBef>
                <a:spcPts val="400"/>
              </a:spcBef>
              <a:buFont typeface="Wingdings"/>
              <a:buChar char=""/>
              <a:tabLst>
                <a:tab pos="286385" algn="l"/>
                <a:tab pos="287020" algn="l"/>
              </a:tabLst>
            </a:pPr>
            <a:r>
              <a:rPr sz="1100" dirty="0">
                <a:solidFill>
                  <a:srgbClr val="A6A6A6"/>
                </a:solidFill>
                <a:latin typeface="Arial"/>
                <a:cs typeface="Arial"/>
              </a:rPr>
              <a:t>Islamic banking</a:t>
            </a:r>
            <a:r>
              <a:rPr sz="1100" spc="-80" dirty="0">
                <a:solidFill>
                  <a:srgbClr val="A6A6A6"/>
                </a:solidFill>
                <a:latin typeface="Arial"/>
                <a:cs typeface="Arial"/>
              </a:rPr>
              <a:t> </a:t>
            </a:r>
            <a:r>
              <a:rPr sz="1100" spc="-5" dirty="0">
                <a:solidFill>
                  <a:srgbClr val="A6A6A6"/>
                </a:solidFill>
                <a:latin typeface="Arial"/>
                <a:cs typeface="Arial"/>
              </a:rPr>
              <a:t>services;</a:t>
            </a:r>
            <a:endParaRPr sz="1100">
              <a:latin typeface="Arial"/>
              <a:cs typeface="Arial"/>
            </a:endParaRPr>
          </a:p>
          <a:p>
            <a:pPr marL="287020" indent="-274320">
              <a:lnSpc>
                <a:spcPct val="100000"/>
              </a:lnSpc>
              <a:spcBef>
                <a:spcPts val="300"/>
              </a:spcBef>
              <a:buFont typeface="Wingdings"/>
              <a:buChar char=""/>
              <a:tabLst>
                <a:tab pos="286385" algn="l"/>
                <a:tab pos="287020" algn="l"/>
              </a:tabLst>
            </a:pPr>
            <a:r>
              <a:rPr sz="1100" spc="-5" dirty="0">
                <a:solidFill>
                  <a:srgbClr val="A6A6A6"/>
                </a:solidFill>
                <a:latin typeface="Arial"/>
                <a:cs typeface="Arial"/>
              </a:rPr>
              <a:t>reinsurance </a:t>
            </a:r>
            <a:r>
              <a:rPr sz="1100" dirty="0">
                <a:solidFill>
                  <a:srgbClr val="A6A6A6"/>
                </a:solidFill>
                <a:latin typeface="Arial"/>
                <a:cs typeface="Arial"/>
              </a:rPr>
              <a:t>and </a:t>
            </a:r>
            <a:r>
              <a:rPr sz="1100" spc="-5" dirty="0">
                <a:solidFill>
                  <a:srgbClr val="A6A6A6"/>
                </a:solidFill>
                <a:latin typeface="Arial"/>
                <a:cs typeface="Arial"/>
              </a:rPr>
              <a:t>insurance brokerage</a:t>
            </a:r>
            <a:r>
              <a:rPr sz="1100" spc="-125" dirty="0">
                <a:solidFill>
                  <a:srgbClr val="A6A6A6"/>
                </a:solidFill>
                <a:latin typeface="Arial"/>
                <a:cs typeface="Arial"/>
              </a:rPr>
              <a:t> </a:t>
            </a:r>
            <a:r>
              <a:rPr sz="1100" spc="-5" dirty="0">
                <a:solidFill>
                  <a:srgbClr val="A6A6A6"/>
                </a:solidFill>
                <a:latin typeface="Arial"/>
                <a:cs typeface="Arial"/>
              </a:rPr>
              <a:t>services;</a:t>
            </a:r>
            <a:endParaRPr sz="1100">
              <a:latin typeface="Arial"/>
              <a:cs typeface="Arial"/>
            </a:endParaRPr>
          </a:p>
          <a:p>
            <a:pPr marL="285115" indent="-273050">
              <a:lnSpc>
                <a:spcPct val="100000"/>
              </a:lnSpc>
              <a:spcBef>
                <a:spcPts val="180"/>
              </a:spcBef>
              <a:buFont typeface="Wingdings"/>
              <a:buChar char=""/>
              <a:tabLst>
                <a:tab pos="285115" algn="l"/>
                <a:tab pos="285750" algn="l"/>
              </a:tabLst>
            </a:pPr>
            <a:r>
              <a:rPr sz="1100" spc="-5" dirty="0">
                <a:solidFill>
                  <a:srgbClr val="A6A6A6"/>
                </a:solidFill>
                <a:latin typeface="Arial"/>
                <a:cs typeface="Arial"/>
              </a:rPr>
              <a:t>investment management services </a:t>
            </a:r>
            <a:r>
              <a:rPr sz="1100" spc="5" dirty="0">
                <a:solidFill>
                  <a:srgbClr val="A6A6A6"/>
                </a:solidFill>
                <a:latin typeface="Arial"/>
                <a:cs typeface="Arial"/>
              </a:rPr>
              <a:t>for </a:t>
            </a:r>
            <a:r>
              <a:rPr sz="1100" dirty="0">
                <a:solidFill>
                  <a:srgbClr val="A6A6A6"/>
                </a:solidFill>
                <a:latin typeface="Arial"/>
                <a:cs typeface="Arial"/>
              </a:rPr>
              <a:t>assets</a:t>
            </a:r>
            <a:r>
              <a:rPr sz="1100" spc="-220" dirty="0">
                <a:solidFill>
                  <a:srgbClr val="A6A6A6"/>
                </a:solidFill>
                <a:latin typeface="Arial"/>
                <a:cs typeface="Arial"/>
              </a:rPr>
              <a:t> </a:t>
            </a:r>
            <a:r>
              <a:rPr sz="1100" dirty="0">
                <a:solidFill>
                  <a:srgbClr val="A6A6A6"/>
                </a:solidFill>
                <a:latin typeface="Arial"/>
                <a:cs typeface="Arial"/>
              </a:rPr>
              <a:t>of </a:t>
            </a:r>
            <a:r>
              <a:rPr sz="1100" spc="-5" dirty="0">
                <a:solidFill>
                  <a:srgbClr val="A6A6A6"/>
                </a:solidFill>
                <a:latin typeface="Arial"/>
                <a:cs typeface="Arial"/>
              </a:rPr>
              <a:t>investment</a:t>
            </a:r>
            <a:endParaRPr sz="1100">
              <a:latin typeface="Arial"/>
              <a:cs typeface="Arial"/>
            </a:endParaRPr>
          </a:p>
          <a:p>
            <a:pPr marL="285115">
              <a:lnSpc>
                <a:spcPct val="100000"/>
              </a:lnSpc>
              <a:spcBef>
                <a:spcPts val="80"/>
              </a:spcBef>
            </a:pPr>
            <a:r>
              <a:rPr sz="1100" spc="-5" dirty="0">
                <a:solidFill>
                  <a:srgbClr val="A6A6A6"/>
                </a:solidFill>
                <a:latin typeface="Arial"/>
                <a:cs typeface="Arial"/>
              </a:rPr>
              <a:t>fund;</a:t>
            </a:r>
            <a:endParaRPr sz="1100">
              <a:latin typeface="Arial"/>
              <a:cs typeface="Arial"/>
            </a:endParaRPr>
          </a:p>
          <a:p>
            <a:pPr marL="287020" indent="-274320">
              <a:lnSpc>
                <a:spcPct val="100000"/>
              </a:lnSpc>
              <a:spcBef>
                <a:spcPts val="400"/>
              </a:spcBef>
              <a:buFont typeface="Wingdings"/>
              <a:buChar char=""/>
              <a:tabLst>
                <a:tab pos="286385" algn="l"/>
                <a:tab pos="287020" algn="l"/>
              </a:tabLst>
            </a:pPr>
            <a:r>
              <a:rPr sz="1100" spc="-5" dirty="0">
                <a:solidFill>
                  <a:srgbClr val="A6A6A6"/>
                </a:solidFill>
                <a:latin typeface="Arial"/>
                <a:cs typeface="Arial"/>
              </a:rPr>
              <a:t>brokerage, dealer </a:t>
            </a:r>
            <a:r>
              <a:rPr sz="1100" dirty="0">
                <a:solidFill>
                  <a:srgbClr val="A6A6A6"/>
                </a:solidFill>
                <a:latin typeface="Arial"/>
                <a:cs typeface="Arial"/>
              </a:rPr>
              <a:t>or </a:t>
            </a:r>
            <a:r>
              <a:rPr sz="1100" spc="-5" dirty="0">
                <a:solidFill>
                  <a:srgbClr val="A6A6A6"/>
                </a:solidFill>
                <a:latin typeface="Arial"/>
                <a:cs typeface="Arial"/>
              </a:rPr>
              <a:t>underwriting</a:t>
            </a:r>
            <a:r>
              <a:rPr sz="1100" spc="-140" dirty="0">
                <a:solidFill>
                  <a:srgbClr val="A6A6A6"/>
                </a:solidFill>
                <a:latin typeface="Arial"/>
                <a:cs typeface="Arial"/>
              </a:rPr>
              <a:t> </a:t>
            </a:r>
            <a:r>
              <a:rPr sz="1100" spc="-5" dirty="0">
                <a:solidFill>
                  <a:srgbClr val="A6A6A6"/>
                </a:solidFill>
                <a:latin typeface="Arial"/>
                <a:cs typeface="Arial"/>
              </a:rPr>
              <a:t>services;</a:t>
            </a:r>
            <a:endParaRPr sz="1100">
              <a:latin typeface="Arial"/>
              <a:cs typeface="Arial"/>
            </a:endParaRPr>
          </a:p>
          <a:p>
            <a:pPr marL="285115" marR="9525" indent="-273050">
              <a:lnSpc>
                <a:spcPts val="1310"/>
              </a:lnSpc>
              <a:spcBef>
                <a:spcPts val="340"/>
              </a:spcBef>
              <a:buFont typeface="Wingdings"/>
              <a:buChar char=""/>
              <a:tabLst>
                <a:tab pos="285115" algn="l"/>
                <a:tab pos="285750" algn="l"/>
              </a:tabLst>
            </a:pPr>
            <a:r>
              <a:rPr sz="1100" dirty="0">
                <a:solidFill>
                  <a:srgbClr val="A6A6A6"/>
                </a:solidFill>
                <a:latin typeface="Arial"/>
                <a:cs typeface="Arial"/>
              </a:rPr>
              <a:t>any</a:t>
            </a:r>
            <a:r>
              <a:rPr sz="1100" spc="-15" dirty="0">
                <a:solidFill>
                  <a:srgbClr val="A6A6A6"/>
                </a:solidFill>
                <a:latin typeface="Arial"/>
                <a:cs typeface="Arial"/>
              </a:rPr>
              <a:t> </a:t>
            </a:r>
            <a:r>
              <a:rPr sz="1100" dirty="0">
                <a:solidFill>
                  <a:srgbClr val="A6A6A6"/>
                </a:solidFill>
                <a:latin typeface="Arial"/>
                <a:cs typeface="Arial"/>
              </a:rPr>
              <a:t>other</a:t>
            </a:r>
            <a:r>
              <a:rPr sz="1100" spc="-50" dirty="0">
                <a:solidFill>
                  <a:srgbClr val="A6A6A6"/>
                </a:solidFill>
                <a:latin typeface="Arial"/>
                <a:cs typeface="Arial"/>
              </a:rPr>
              <a:t> </a:t>
            </a:r>
            <a:r>
              <a:rPr sz="1100" dirty="0">
                <a:solidFill>
                  <a:srgbClr val="A6A6A6"/>
                </a:solidFill>
                <a:latin typeface="Arial"/>
                <a:cs typeface="Arial"/>
              </a:rPr>
              <a:t>financial</a:t>
            </a:r>
            <a:r>
              <a:rPr sz="1100" spc="-15" dirty="0">
                <a:solidFill>
                  <a:srgbClr val="A6A6A6"/>
                </a:solidFill>
                <a:latin typeface="Arial"/>
                <a:cs typeface="Arial"/>
              </a:rPr>
              <a:t> </a:t>
            </a:r>
            <a:r>
              <a:rPr sz="1100" spc="-5" dirty="0">
                <a:solidFill>
                  <a:srgbClr val="A6A6A6"/>
                </a:solidFill>
                <a:latin typeface="Arial"/>
                <a:cs typeface="Arial"/>
              </a:rPr>
              <a:t>services</a:t>
            </a:r>
            <a:r>
              <a:rPr sz="1100" spc="5" dirty="0">
                <a:solidFill>
                  <a:srgbClr val="A6A6A6"/>
                </a:solidFill>
                <a:latin typeface="Arial"/>
                <a:cs typeface="Arial"/>
              </a:rPr>
              <a:t> </a:t>
            </a:r>
            <a:r>
              <a:rPr sz="1100" spc="-5" dirty="0">
                <a:solidFill>
                  <a:srgbClr val="A6A6A6"/>
                </a:solidFill>
                <a:latin typeface="Arial"/>
                <a:cs typeface="Arial"/>
              </a:rPr>
              <a:t>prescribed</a:t>
            </a:r>
            <a:r>
              <a:rPr sz="1100" spc="-60" dirty="0">
                <a:solidFill>
                  <a:srgbClr val="A6A6A6"/>
                </a:solidFill>
                <a:latin typeface="Arial"/>
                <a:cs typeface="Arial"/>
              </a:rPr>
              <a:t> </a:t>
            </a:r>
            <a:r>
              <a:rPr sz="1100" dirty="0">
                <a:solidFill>
                  <a:srgbClr val="A6A6A6"/>
                </a:solidFill>
                <a:latin typeface="Arial"/>
                <a:cs typeface="Arial"/>
              </a:rPr>
              <a:t>by</a:t>
            </a:r>
            <a:r>
              <a:rPr sz="1100" spc="-10" dirty="0">
                <a:solidFill>
                  <a:srgbClr val="A6A6A6"/>
                </a:solidFill>
                <a:latin typeface="Arial"/>
                <a:cs typeface="Arial"/>
              </a:rPr>
              <a:t> </a:t>
            </a:r>
            <a:r>
              <a:rPr sz="1100" dirty="0">
                <a:solidFill>
                  <a:srgbClr val="A6A6A6"/>
                </a:solidFill>
                <a:latin typeface="Arial"/>
                <a:cs typeface="Arial"/>
              </a:rPr>
              <a:t>a</a:t>
            </a:r>
            <a:r>
              <a:rPr sz="1100" spc="-10" dirty="0">
                <a:solidFill>
                  <a:srgbClr val="A6A6A6"/>
                </a:solidFill>
                <a:latin typeface="Arial"/>
                <a:cs typeface="Arial"/>
              </a:rPr>
              <a:t> </a:t>
            </a:r>
            <a:r>
              <a:rPr sz="1100" dirty="0">
                <a:solidFill>
                  <a:srgbClr val="A6A6A6"/>
                </a:solidFill>
                <a:latin typeface="Arial"/>
                <a:cs typeface="Arial"/>
              </a:rPr>
              <a:t>joint</a:t>
            </a:r>
            <a:r>
              <a:rPr sz="1100" spc="-5" dirty="0">
                <a:solidFill>
                  <a:srgbClr val="A6A6A6"/>
                </a:solidFill>
                <a:latin typeface="Arial"/>
                <a:cs typeface="Arial"/>
              </a:rPr>
              <a:t> </a:t>
            </a:r>
            <a:r>
              <a:rPr sz="1100" dirty="0">
                <a:solidFill>
                  <a:srgbClr val="A6A6A6"/>
                </a:solidFill>
                <a:latin typeface="Arial"/>
                <a:cs typeface="Arial"/>
              </a:rPr>
              <a:t>act</a:t>
            </a:r>
            <a:r>
              <a:rPr sz="1100" spc="-15" dirty="0">
                <a:solidFill>
                  <a:srgbClr val="A6A6A6"/>
                </a:solidFill>
                <a:latin typeface="Arial"/>
                <a:cs typeface="Arial"/>
              </a:rPr>
              <a:t> </a:t>
            </a:r>
            <a:r>
              <a:rPr sz="1100" dirty="0">
                <a:solidFill>
                  <a:srgbClr val="A6A6A6"/>
                </a:solidFill>
                <a:latin typeface="Arial"/>
                <a:cs typeface="Arial"/>
              </a:rPr>
              <a:t>of</a:t>
            </a:r>
            <a:r>
              <a:rPr sz="1100" spc="-125" dirty="0">
                <a:solidFill>
                  <a:srgbClr val="A6A6A6"/>
                </a:solidFill>
                <a:latin typeface="Arial"/>
                <a:cs typeface="Arial"/>
              </a:rPr>
              <a:t> </a:t>
            </a:r>
            <a:r>
              <a:rPr sz="1100" dirty="0">
                <a:solidFill>
                  <a:srgbClr val="A6A6A6"/>
                </a:solidFill>
                <a:latin typeface="Arial"/>
                <a:cs typeface="Arial"/>
              </a:rPr>
              <a:t>the  </a:t>
            </a:r>
            <a:r>
              <a:rPr sz="1100" spc="-5" dirty="0">
                <a:solidFill>
                  <a:srgbClr val="A6A6A6"/>
                </a:solidFill>
                <a:latin typeface="Arial"/>
                <a:cs typeface="Arial"/>
              </a:rPr>
              <a:t>AIFC, Ministry </a:t>
            </a:r>
            <a:r>
              <a:rPr sz="1100" dirty="0">
                <a:solidFill>
                  <a:srgbClr val="A6A6A6"/>
                </a:solidFill>
                <a:latin typeface="Arial"/>
                <a:cs typeface="Arial"/>
              </a:rPr>
              <a:t>of </a:t>
            </a:r>
            <a:r>
              <a:rPr sz="1100" spc="-5" dirty="0">
                <a:solidFill>
                  <a:srgbClr val="A6A6A6"/>
                </a:solidFill>
                <a:latin typeface="Arial"/>
                <a:cs typeface="Arial"/>
              </a:rPr>
              <a:t>National Economy, and Ministry </a:t>
            </a:r>
            <a:r>
              <a:rPr sz="1100" dirty="0">
                <a:solidFill>
                  <a:srgbClr val="A6A6A6"/>
                </a:solidFill>
                <a:latin typeface="Arial"/>
                <a:cs typeface="Arial"/>
              </a:rPr>
              <a:t>of  </a:t>
            </a:r>
            <a:r>
              <a:rPr sz="1100" spc="-5" dirty="0">
                <a:solidFill>
                  <a:srgbClr val="A6A6A6"/>
                </a:solidFill>
                <a:latin typeface="Arial"/>
                <a:cs typeface="Arial"/>
              </a:rPr>
              <a:t>Finance*.</a:t>
            </a:r>
            <a:endParaRPr sz="1100">
              <a:latin typeface="Arial"/>
              <a:cs typeface="Arial"/>
            </a:endParaRPr>
          </a:p>
        </p:txBody>
      </p:sp>
      <p:sp>
        <p:nvSpPr>
          <p:cNvPr id="17" name="object 17"/>
          <p:cNvSpPr txBox="1"/>
          <p:nvPr/>
        </p:nvSpPr>
        <p:spPr>
          <a:xfrm>
            <a:off x="638657" y="3728465"/>
            <a:ext cx="3841750" cy="525145"/>
          </a:xfrm>
          <a:prstGeom prst="rect">
            <a:avLst/>
          </a:prstGeom>
        </p:spPr>
        <p:txBody>
          <a:bodyPr vert="horz" wrap="square" lIns="0" tIns="15240" rIns="0" bIns="0" rtlCol="0">
            <a:spAutoFit/>
          </a:bodyPr>
          <a:lstStyle/>
          <a:p>
            <a:pPr marL="12700" marR="5080">
              <a:lnSpc>
                <a:spcPct val="98700"/>
              </a:lnSpc>
              <a:spcBef>
                <a:spcPts val="120"/>
              </a:spcBef>
            </a:pPr>
            <a:r>
              <a:rPr sz="1100" spc="-5" dirty="0">
                <a:solidFill>
                  <a:srgbClr val="09224B"/>
                </a:solidFill>
                <a:latin typeface="Arial"/>
                <a:cs typeface="Arial"/>
              </a:rPr>
              <a:t>Exemption</a:t>
            </a:r>
            <a:r>
              <a:rPr sz="1100" spc="-60" dirty="0">
                <a:solidFill>
                  <a:srgbClr val="09224B"/>
                </a:solidFill>
                <a:latin typeface="Arial"/>
                <a:cs typeface="Arial"/>
              </a:rPr>
              <a:t> </a:t>
            </a:r>
            <a:r>
              <a:rPr sz="1100" dirty="0">
                <a:solidFill>
                  <a:srgbClr val="09224B"/>
                </a:solidFill>
                <a:latin typeface="Arial"/>
                <a:cs typeface="Arial"/>
              </a:rPr>
              <a:t>from</a:t>
            </a:r>
            <a:r>
              <a:rPr sz="1100" spc="-65" dirty="0">
                <a:solidFill>
                  <a:srgbClr val="09224B"/>
                </a:solidFill>
                <a:latin typeface="Arial"/>
                <a:cs typeface="Arial"/>
              </a:rPr>
              <a:t> </a:t>
            </a:r>
            <a:r>
              <a:rPr sz="1100" spc="-5" dirty="0">
                <a:solidFill>
                  <a:srgbClr val="09224B"/>
                </a:solidFill>
                <a:latin typeface="Arial"/>
                <a:cs typeface="Arial"/>
              </a:rPr>
              <a:t>CIT</a:t>
            </a:r>
            <a:r>
              <a:rPr sz="1100" spc="-25" dirty="0">
                <a:solidFill>
                  <a:srgbClr val="09224B"/>
                </a:solidFill>
                <a:latin typeface="Arial"/>
                <a:cs typeface="Arial"/>
              </a:rPr>
              <a:t> </a:t>
            </a:r>
            <a:r>
              <a:rPr sz="1100" spc="-5" dirty="0">
                <a:solidFill>
                  <a:srgbClr val="09224B"/>
                </a:solidFill>
                <a:latin typeface="Arial"/>
                <a:cs typeface="Arial"/>
              </a:rPr>
              <a:t>until</a:t>
            </a:r>
            <a:r>
              <a:rPr sz="1100" spc="-20" dirty="0">
                <a:solidFill>
                  <a:srgbClr val="09224B"/>
                </a:solidFill>
                <a:latin typeface="Arial"/>
                <a:cs typeface="Arial"/>
              </a:rPr>
              <a:t> </a:t>
            </a:r>
            <a:r>
              <a:rPr sz="1100" dirty="0">
                <a:solidFill>
                  <a:srgbClr val="09224B"/>
                </a:solidFill>
                <a:latin typeface="Arial"/>
                <a:cs typeface="Arial"/>
              </a:rPr>
              <a:t>1</a:t>
            </a:r>
            <a:r>
              <a:rPr sz="1100" spc="-10" dirty="0">
                <a:solidFill>
                  <a:srgbClr val="09224B"/>
                </a:solidFill>
                <a:latin typeface="Arial"/>
                <a:cs typeface="Arial"/>
              </a:rPr>
              <a:t> </a:t>
            </a:r>
            <a:r>
              <a:rPr sz="1100" dirty="0">
                <a:solidFill>
                  <a:srgbClr val="09224B"/>
                </a:solidFill>
                <a:latin typeface="Arial"/>
                <a:cs typeface="Arial"/>
              </a:rPr>
              <a:t>January</a:t>
            </a:r>
            <a:r>
              <a:rPr sz="1100" spc="-55" dirty="0">
                <a:solidFill>
                  <a:srgbClr val="09224B"/>
                </a:solidFill>
                <a:latin typeface="Arial"/>
                <a:cs typeface="Arial"/>
              </a:rPr>
              <a:t> </a:t>
            </a:r>
            <a:r>
              <a:rPr sz="1100" spc="-5" dirty="0">
                <a:solidFill>
                  <a:srgbClr val="09224B"/>
                </a:solidFill>
                <a:latin typeface="Arial"/>
                <a:cs typeface="Arial"/>
              </a:rPr>
              <a:t>2066</a:t>
            </a:r>
            <a:r>
              <a:rPr sz="1100" spc="-10" dirty="0">
                <a:solidFill>
                  <a:srgbClr val="09224B"/>
                </a:solidFill>
                <a:latin typeface="Arial"/>
                <a:cs typeface="Arial"/>
              </a:rPr>
              <a:t> </a:t>
            </a:r>
            <a:r>
              <a:rPr sz="1100" spc="5" dirty="0">
                <a:solidFill>
                  <a:srgbClr val="09224B"/>
                </a:solidFill>
                <a:latin typeface="Arial"/>
                <a:cs typeface="Arial"/>
              </a:rPr>
              <a:t>for</a:t>
            </a:r>
            <a:r>
              <a:rPr sz="1100" spc="-60" dirty="0">
                <a:solidFill>
                  <a:srgbClr val="09224B"/>
                </a:solidFill>
                <a:latin typeface="Arial"/>
                <a:cs typeface="Arial"/>
              </a:rPr>
              <a:t> </a:t>
            </a:r>
            <a:r>
              <a:rPr sz="1100" dirty="0">
                <a:solidFill>
                  <a:srgbClr val="09224B"/>
                </a:solidFill>
                <a:latin typeface="Arial"/>
                <a:cs typeface="Arial"/>
              </a:rPr>
              <a:t>AIFC</a:t>
            </a:r>
            <a:r>
              <a:rPr sz="1100" spc="-30" dirty="0">
                <a:solidFill>
                  <a:srgbClr val="09224B"/>
                </a:solidFill>
                <a:latin typeface="Arial"/>
                <a:cs typeface="Arial"/>
              </a:rPr>
              <a:t> </a:t>
            </a:r>
            <a:r>
              <a:rPr sz="1100" spc="-5" dirty="0">
                <a:solidFill>
                  <a:srgbClr val="09224B"/>
                </a:solidFill>
                <a:latin typeface="Arial"/>
                <a:cs typeface="Arial"/>
              </a:rPr>
              <a:t>participants  </a:t>
            </a:r>
            <a:r>
              <a:rPr sz="1100" dirty="0">
                <a:solidFill>
                  <a:srgbClr val="09224B"/>
                </a:solidFill>
                <a:latin typeface="Arial"/>
                <a:cs typeface="Arial"/>
              </a:rPr>
              <a:t>on income from </a:t>
            </a:r>
            <a:r>
              <a:rPr sz="1100" spc="-5" dirty="0">
                <a:solidFill>
                  <a:srgbClr val="09224B"/>
                </a:solidFill>
                <a:latin typeface="Arial"/>
                <a:cs typeface="Arial"/>
              </a:rPr>
              <a:t>legal, audit, accounting, consulting services  provided</a:t>
            </a:r>
            <a:r>
              <a:rPr sz="1100" spc="-15" dirty="0">
                <a:solidFill>
                  <a:srgbClr val="09224B"/>
                </a:solidFill>
                <a:latin typeface="Arial"/>
                <a:cs typeface="Arial"/>
              </a:rPr>
              <a:t> </a:t>
            </a:r>
            <a:r>
              <a:rPr sz="1100" dirty="0">
                <a:solidFill>
                  <a:srgbClr val="09224B"/>
                </a:solidFill>
                <a:latin typeface="Arial"/>
                <a:cs typeface="Arial"/>
              </a:rPr>
              <a:t>to:</a:t>
            </a:r>
            <a:endParaRPr sz="1100">
              <a:latin typeface="Arial"/>
              <a:cs typeface="Arial"/>
            </a:endParaRPr>
          </a:p>
        </p:txBody>
      </p:sp>
      <p:sp>
        <p:nvSpPr>
          <p:cNvPr id="18" name="object 18"/>
          <p:cNvSpPr txBox="1"/>
          <p:nvPr/>
        </p:nvSpPr>
        <p:spPr>
          <a:xfrm>
            <a:off x="442671" y="4233138"/>
            <a:ext cx="4190365" cy="2063750"/>
          </a:xfrm>
          <a:prstGeom prst="rect">
            <a:avLst/>
          </a:prstGeom>
        </p:spPr>
        <p:txBody>
          <a:bodyPr vert="horz" wrap="square" lIns="0" tIns="36830" rIns="0" bIns="0" rtlCol="0">
            <a:spAutoFit/>
          </a:bodyPr>
          <a:lstStyle/>
          <a:p>
            <a:pPr marL="481965" indent="-274955">
              <a:lnSpc>
                <a:spcPct val="100000"/>
              </a:lnSpc>
              <a:spcBef>
                <a:spcPts val="290"/>
              </a:spcBef>
              <a:buFont typeface="Wingdings"/>
              <a:buChar char=""/>
              <a:tabLst>
                <a:tab pos="481965" algn="l"/>
                <a:tab pos="482600" algn="l"/>
              </a:tabLst>
            </a:pPr>
            <a:r>
              <a:rPr sz="1100" dirty="0">
                <a:solidFill>
                  <a:srgbClr val="A6A6A6"/>
                </a:solidFill>
                <a:latin typeface="Arial"/>
                <a:cs typeface="Arial"/>
              </a:rPr>
              <a:t>AIFC</a:t>
            </a:r>
            <a:r>
              <a:rPr sz="1100" spc="-45" dirty="0">
                <a:solidFill>
                  <a:srgbClr val="A6A6A6"/>
                </a:solidFill>
                <a:latin typeface="Arial"/>
                <a:cs typeface="Arial"/>
              </a:rPr>
              <a:t> </a:t>
            </a:r>
            <a:r>
              <a:rPr sz="1100" spc="-5" dirty="0">
                <a:solidFill>
                  <a:srgbClr val="A6A6A6"/>
                </a:solidFill>
                <a:latin typeface="Arial"/>
                <a:cs typeface="Arial"/>
              </a:rPr>
              <a:t>Bodies;</a:t>
            </a:r>
            <a:endParaRPr sz="1100">
              <a:latin typeface="Arial"/>
              <a:cs typeface="Arial"/>
            </a:endParaRPr>
          </a:p>
          <a:p>
            <a:pPr marL="481965" marR="67945" indent="-273050">
              <a:lnSpc>
                <a:spcPct val="107300"/>
              </a:lnSpc>
              <a:spcBef>
                <a:spcPts val="95"/>
              </a:spcBef>
              <a:buFont typeface="Wingdings"/>
              <a:buChar char=""/>
              <a:tabLst>
                <a:tab pos="481965" algn="l"/>
                <a:tab pos="482600" algn="l"/>
              </a:tabLst>
            </a:pPr>
            <a:r>
              <a:rPr sz="1100" dirty="0">
                <a:solidFill>
                  <a:srgbClr val="A6A6A6"/>
                </a:solidFill>
                <a:latin typeface="Arial"/>
                <a:cs typeface="Arial"/>
              </a:rPr>
              <a:t>AIFC </a:t>
            </a:r>
            <a:r>
              <a:rPr sz="1100" spc="-5" dirty="0">
                <a:solidFill>
                  <a:srgbClr val="A6A6A6"/>
                </a:solidFill>
                <a:latin typeface="Arial"/>
                <a:cs typeface="Arial"/>
              </a:rPr>
              <a:t>Participants </a:t>
            </a:r>
            <a:r>
              <a:rPr sz="1100" dirty="0">
                <a:solidFill>
                  <a:srgbClr val="A6A6A6"/>
                </a:solidFill>
                <a:latin typeface="Arial"/>
                <a:cs typeface="Arial"/>
              </a:rPr>
              <a:t>that </a:t>
            </a:r>
            <a:r>
              <a:rPr sz="1100" spc="-5" dirty="0">
                <a:solidFill>
                  <a:srgbClr val="A6A6A6"/>
                </a:solidFill>
                <a:latin typeface="Arial"/>
                <a:cs typeface="Arial"/>
              </a:rPr>
              <a:t>provide </a:t>
            </a:r>
            <a:r>
              <a:rPr sz="1100" dirty="0">
                <a:solidFill>
                  <a:srgbClr val="A6A6A6"/>
                </a:solidFill>
                <a:latin typeface="Arial"/>
                <a:cs typeface="Arial"/>
              </a:rPr>
              <a:t>financial </a:t>
            </a:r>
            <a:r>
              <a:rPr sz="1100" spc="-5" dirty="0">
                <a:solidFill>
                  <a:srgbClr val="A6A6A6"/>
                </a:solidFill>
                <a:latin typeface="Arial"/>
                <a:cs typeface="Arial"/>
              </a:rPr>
              <a:t>services</a:t>
            </a:r>
            <a:r>
              <a:rPr sz="1100" spc="-120" dirty="0">
                <a:solidFill>
                  <a:srgbClr val="A6A6A6"/>
                </a:solidFill>
                <a:latin typeface="Arial"/>
                <a:cs typeface="Arial"/>
              </a:rPr>
              <a:t> </a:t>
            </a:r>
            <a:r>
              <a:rPr sz="1100" spc="-5" dirty="0">
                <a:solidFill>
                  <a:srgbClr val="A6A6A6"/>
                </a:solidFill>
                <a:latin typeface="Arial"/>
                <a:cs typeface="Arial"/>
              </a:rPr>
              <a:t>prescribed  </a:t>
            </a:r>
            <a:r>
              <a:rPr sz="1100" dirty="0">
                <a:solidFill>
                  <a:srgbClr val="A6A6A6"/>
                </a:solidFill>
                <a:latin typeface="Arial"/>
                <a:cs typeface="Arial"/>
              </a:rPr>
              <a:t>by the </a:t>
            </a:r>
            <a:r>
              <a:rPr sz="1100" spc="-5" dirty="0">
                <a:solidFill>
                  <a:srgbClr val="A6A6A6"/>
                </a:solidFill>
                <a:latin typeface="Arial"/>
                <a:cs typeface="Arial"/>
              </a:rPr>
              <a:t>Constitutional</a:t>
            </a:r>
            <a:r>
              <a:rPr sz="1100" spc="-120" dirty="0">
                <a:solidFill>
                  <a:srgbClr val="A6A6A6"/>
                </a:solidFill>
                <a:latin typeface="Arial"/>
                <a:cs typeface="Arial"/>
              </a:rPr>
              <a:t> </a:t>
            </a:r>
            <a:r>
              <a:rPr sz="1100" spc="-5" dirty="0">
                <a:solidFill>
                  <a:srgbClr val="A6A6A6"/>
                </a:solidFill>
                <a:latin typeface="Arial"/>
                <a:cs typeface="Arial"/>
              </a:rPr>
              <a:t>Statute</a:t>
            </a:r>
            <a:endParaRPr sz="1100">
              <a:latin typeface="Arial"/>
              <a:cs typeface="Arial"/>
            </a:endParaRPr>
          </a:p>
          <a:p>
            <a:pPr marL="208915" marR="168910">
              <a:lnSpc>
                <a:spcPct val="99200"/>
              </a:lnSpc>
              <a:spcBef>
                <a:spcPts val="395"/>
              </a:spcBef>
            </a:pPr>
            <a:r>
              <a:rPr sz="1100" spc="-5" dirty="0">
                <a:solidFill>
                  <a:srgbClr val="09224B"/>
                </a:solidFill>
                <a:latin typeface="Arial"/>
                <a:cs typeface="Arial"/>
              </a:rPr>
              <a:t>AIFC Participants </a:t>
            </a:r>
            <a:r>
              <a:rPr sz="1100" dirty="0">
                <a:solidFill>
                  <a:srgbClr val="09224B"/>
                </a:solidFill>
                <a:latin typeface="Arial"/>
                <a:cs typeface="Arial"/>
              </a:rPr>
              <a:t>that </a:t>
            </a:r>
            <a:r>
              <a:rPr sz="1100" spc="-5" dirty="0">
                <a:solidFill>
                  <a:srgbClr val="09224B"/>
                </a:solidFill>
                <a:latin typeface="Arial"/>
                <a:cs typeface="Arial"/>
              </a:rPr>
              <a:t>provide </a:t>
            </a:r>
            <a:r>
              <a:rPr sz="1100" dirty="0">
                <a:solidFill>
                  <a:srgbClr val="09224B"/>
                </a:solidFill>
                <a:latin typeface="Arial"/>
                <a:cs typeface="Arial"/>
              </a:rPr>
              <a:t>financial and </a:t>
            </a:r>
            <a:r>
              <a:rPr sz="1100" spc="-5" dirty="0">
                <a:solidFill>
                  <a:srgbClr val="09224B"/>
                </a:solidFill>
                <a:latin typeface="Arial"/>
                <a:cs typeface="Arial"/>
              </a:rPr>
              <a:t>auxiliary services,  prescribed </a:t>
            </a:r>
            <a:r>
              <a:rPr sz="1100" dirty="0">
                <a:solidFill>
                  <a:srgbClr val="09224B"/>
                </a:solidFill>
                <a:latin typeface="Arial"/>
                <a:cs typeface="Arial"/>
              </a:rPr>
              <a:t>by the </a:t>
            </a:r>
            <a:r>
              <a:rPr sz="1100" spc="-5" dirty="0">
                <a:solidFill>
                  <a:srgbClr val="09224B"/>
                </a:solidFill>
                <a:latin typeface="Arial"/>
                <a:cs typeface="Arial"/>
              </a:rPr>
              <a:t>Constitutional Statute, </a:t>
            </a:r>
            <a:r>
              <a:rPr sz="1100" dirty="0">
                <a:solidFill>
                  <a:srgbClr val="09224B"/>
                </a:solidFill>
                <a:latin typeface="Arial"/>
                <a:cs typeface="Arial"/>
              </a:rPr>
              <a:t>are </a:t>
            </a:r>
            <a:r>
              <a:rPr sz="1100" spc="-5" dirty="0">
                <a:solidFill>
                  <a:srgbClr val="09224B"/>
                </a:solidFill>
                <a:latin typeface="Arial"/>
                <a:cs typeface="Arial"/>
              </a:rPr>
              <a:t>exempt </a:t>
            </a:r>
            <a:r>
              <a:rPr sz="1100" dirty="0">
                <a:solidFill>
                  <a:srgbClr val="09224B"/>
                </a:solidFill>
                <a:latin typeface="Arial"/>
                <a:cs typeface="Arial"/>
              </a:rPr>
              <a:t>from  </a:t>
            </a:r>
            <a:r>
              <a:rPr sz="1100" spc="-5" dirty="0">
                <a:solidFill>
                  <a:srgbClr val="09224B"/>
                </a:solidFill>
                <a:latin typeface="Arial"/>
                <a:cs typeface="Arial"/>
              </a:rPr>
              <a:t>property</a:t>
            </a:r>
            <a:r>
              <a:rPr sz="1100" spc="-55" dirty="0">
                <a:solidFill>
                  <a:srgbClr val="09224B"/>
                </a:solidFill>
                <a:latin typeface="Arial"/>
                <a:cs typeface="Arial"/>
              </a:rPr>
              <a:t> </a:t>
            </a:r>
            <a:r>
              <a:rPr sz="1100" dirty="0">
                <a:solidFill>
                  <a:srgbClr val="09224B"/>
                </a:solidFill>
                <a:latin typeface="Arial"/>
                <a:cs typeface="Arial"/>
              </a:rPr>
              <a:t>tax</a:t>
            </a:r>
            <a:r>
              <a:rPr sz="1100" spc="-45" dirty="0">
                <a:solidFill>
                  <a:srgbClr val="09224B"/>
                </a:solidFill>
                <a:latin typeface="Arial"/>
                <a:cs typeface="Arial"/>
              </a:rPr>
              <a:t> </a:t>
            </a:r>
            <a:r>
              <a:rPr sz="1100" dirty="0">
                <a:solidFill>
                  <a:srgbClr val="09224B"/>
                </a:solidFill>
                <a:latin typeface="Arial"/>
                <a:cs typeface="Arial"/>
              </a:rPr>
              <a:t>and</a:t>
            </a:r>
            <a:r>
              <a:rPr sz="1100" spc="-5" dirty="0">
                <a:solidFill>
                  <a:srgbClr val="09224B"/>
                </a:solidFill>
                <a:latin typeface="Arial"/>
                <a:cs typeface="Arial"/>
              </a:rPr>
              <a:t> land</a:t>
            </a:r>
            <a:r>
              <a:rPr sz="1100" spc="5" dirty="0">
                <a:solidFill>
                  <a:srgbClr val="09224B"/>
                </a:solidFill>
                <a:latin typeface="Arial"/>
                <a:cs typeface="Arial"/>
              </a:rPr>
              <a:t> </a:t>
            </a:r>
            <a:r>
              <a:rPr sz="1100" dirty="0">
                <a:solidFill>
                  <a:srgbClr val="09224B"/>
                </a:solidFill>
                <a:latin typeface="Arial"/>
                <a:cs typeface="Arial"/>
              </a:rPr>
              <a:t>tax</a:t>
            </a:r>
            <a:r>
              <a:rPr sz="1100" spc="-40" dirty="0">
                <a:solidFill>
                  <a:srgbClr val="09224B"/>
                </a:solidFill>
                <a:latin typeface="Arial"/>
                <a:cs typeface="Arial"/>
              </a:rPr>
              <a:t> </a:t>
            </a:r>
            <a:r>
              <a:rPr sz="1100" spc="5" dirty="0">
                <a:solidFill>
                  <a:srgbClr val="09224B"/>
                </a:solidFill>
                <a:latin typeface="Arial"/>
                <a:cs typeface="Arial"/>
              </a:rPr>
              <a:t>for</a:t>
            </a:r>
            <a:r>
              <a:rPr sz="1100" spc="-50" dirty="0">
                <a:solidFill>
                  <a:srgbClr val="09224B"/>
                </a:solidFill>
                <a:latin typeface="Arial"/>
                <a:cs typeface="Arial"/>
              </a:rPr>
              <a:t> </a:t>
            </a:r>
            <a:r>
              <a:rPr sz="1100" spc="-5" dirty="0">
                <a:solidFill>
                  <a:srgbClr val="09224B"/>
                </a:solidFill>
                <a:latin typeface="Arial"/>
                <a:cs typeface="Arial"/>
              </a:rPr>
              <a:t>facilities located</a:t>
            </a:r>
            <a:r>
              <a:rPr sz="1100" spc="-55" dirty="0">
                <a:solidFill>
                  <a:srgbClr val="09224B"/>
                </a:solidFill>
                <a:latin typeface="Arial"/>
                <a:cs typeface="Arial"/>
              </a:rPr>
              <a:t> </a:t>
            </a:r>
            <a:r>
              <a:rPr sz="1100" spc="-5" dirty="0">
                <a:solidFill>
                  <a:srgbClr val="09224B"/>
                </a:solidFill>
                <a:latin typeface="Arial"/>
                <a:cs typeface="Arial"/>
              </a:rPr>
              <a:t>in</a:t>
            </a:r>
            <a:r>
              <a:rPr sz="1100" spc="5" dirty="0">
                <a:solidFill>
                  <a:srgbClr val="09224B"/>
                </a:solidFill>
                <a:latin typeface="Arial"/>
                <a:cs typeface="Arial"/>
              </a:rPr>
              <a:t> </a:t>
            </a:r>
            <a:r>
              <a:rPr sz="1100" dirty="0">
                <a:solidFill>
                  <a:srgbClr val="09224B"/>
                </a:solidFill>
                <a:latin typeface="Arial"/>
                <a:cs typeface="Arial"/>
              </a:rPr>
              <a:t>the</a:t>
            </a:r>
            <a:r>
              <a:rPr sz="1100" spc="-90" dirty="0">
                <a:solidFill>
                  <a:srgbClr val="09224B"/>
                </a:solidFill>
                <a:latin typeface="Arial"/>
                <a:cs typeface="Arial"/>
              </a:rPr>
              <a:t> </a:t>
            </a:r>
            <a:r>
              <a:rPr sz="1100" dirty="0">
                <a:solidFill>
                  <a:srgbClr val="09224B"/>
                </a:solidFill>
                <a:latin typeface="Arial"/>
                <a:cs typeface="Arial"/>
              </a:rPr>
              <a:t>AIFC</a:t>
            </a:r>
            <a:endParaRPr sz="1100">
              <a:latin typeface="Arial"/>
              <a:cs typeface="Arial"/>
            </a:endParaRPr>
          </a:p>
          <a:p>
            <a:pPr marL="208915" marR="5080">
              <a:lnSpc>
                <a:spcPct val="100899"/>
              </a:lnSpc>
              <a:spcBef>
                <a:spcPts val="215"/>
              </a:spcBef>
            </a:pPr>
            <a:r>
              <a:rPr sz="1100" dirty="0">
                <a:solidFill>
                  <a:srgbClr val="09224B"/>
                </a:solidFill>
                <a:latin typeface="Arial"/>
                <a:cs typeface="Arial"/>
              </a:rPr>
              <a:t>Foreign </a:t>
            </a:r>
            <a:r>
              <a:rPr sz="1100" spc="-5" dirty="0">
                <a:solidFill>
                  <a:srgbClr val="09224B"/>
                </a:solidFill>
                <a:latin typeface="Arial"/>
                <a:cs typeface="Arial"/>
              </a:rPr>
              <a:t>nationals who </a:t>
            </a:r>
            <a:r>
              <a:rPr sz="1100" dirty="0">
                <a:solidFill>
                  <a:srgbClr val="09224B"/>
                </a:solidFill>
                <a:latin typeface="Arial"/>
                <a:cs typeface="Arial"/>
              </a:rPr>
              <a:t>are </a:t>
            </a:r>
            <a:r>
              <a:rPr sz="1100" spc="-5" dirty="0">
                <a:solidFill>
                  <a:srgbClr val="09224B"/>
                </a:solidFill>
                <a:latin typeface="Arial"/>
                <a:cs typeface="Arial"/>
              </a:rPr>
              <a:t>Employees </a:t>
            </a:r>
            <a:r>
              <a:rPr sz="1100" dirty="0">
                <a:solidFill>
                  <a:srgbClr val="09224B"/>
                </a:solidFill>
                <a:latin typeface="Arial"/>
                <a:cs typeface="Arial"/>
              </a:rPr>
              <a:t>of an AIFC </a:t>
            </a:r>
            <a:r>
              <a:rPr sz="1100" spc="-5" dirty="0">
                <a:solidFill>
                  <a:srgbClr val="09224B"/>
                </a:solidFill>
                <a:latin typeface="Arial"/>
                <a:cs typeface="Arial"/>
              </a:rPr>
              <a:t>Participant</a:t>
            </a:r>
            <a:r>
              <a:rPr sz="1100" spc="-130" dirty="0">
                <a:solidFill>
                  <a:srgbClr val="09224B"/>
                </a:solidFill>
                <a:latin typeface="Arial"/>
                <a:cs typeface="Arial"/>
              </a:rPr>
              <a:t> </a:t>
            </a:r>
            <a:r>
              <a:rPr sz="1100" dirty="0">
                <a:solidFill>
                  <a:srgbClr val="09224B"/>
                </a:solidFill>
                <a:latin typeface="Arial"/>
                <a:cs typeface="Arial"/>
              </a:rPr>
              <a:t>are  </a:t>
            </a:r>
            <a:r>
              <a:rPr sz="1100" spc="-5" dirty="0">
                <a:solidFill>
                  <a:srgbClr val="09224B"/>
                </a:solidFill>
                <a:latin typeface="Arial"/>
                <a:cs typeface="Arial"/>
              </a:rPr>
              <a:t>exempt </a:t>
            </a:r>
            <a:r>
              <a:rPr sz="1100" dirty="0">
                <a:solidFill>
                  <a:srgbClr val="09224B"/>
                </a:solidFill>
                <a:latin typeface="Arial"/>
                <a:cs typeface="Arial"/>
              </a:rPr>
              <a:t>from PIT on </a:t>
            </a:r>
            <a:r>
              <a:rPr sz="1100" spc="-5" dirty="0">
                <a:solidFill>
                  <a:srgbClr val="09224B"/>
                </a:solidFill>
                <a:latin typeface="Arial"/>
                <a:cs typeface="Arial"/>
              </a:rPr>
              <a:t>income received under their employment  contracts </a:t>
            </a:r>
            <a:r>
              <a:rPr sz="1100" spc="-10" dirty="0">
                <a:solidFill>
                  <a:srgbClr val="09224B"/>
                </a:solidFill>
                <a:latin typeface="Arial"/>
                <a:cs typeface="Arial"/>
              </a:rPr>
              <a:t>with </a:t>
            </a:r>
            <a:r>
              <a:rPr sz="1100" dirty="0">
                <a:solidFill>
                  <a:srgbClr val="09224B"/>
                </a:solidFill>
                <a:latin typeface="Arial"/>
                <a:cs typeface="Arial"/>
              </a:rPr>
              <a:t>the AIFC </a:t>
            </a:r>
            <a:r>
              <a:rPr sz="1100" spc="-5" dirty="0">
                <a:solidFill>
                  <a:srgbClr val="09224B"/>
                </a:solidFill>
                <a:latin typeface="Arial"/>
                <a:cs typeface="Arial"/>
              </a:rPr>
              <a:t>Participant </a:t>
            </a:r>
            <a:r>
              <a:rPr sz="1100" dirty="0">
                <a:solidFill>
                  <a:srgbClr val="09224B"/>
                </a:solidFill>
                <a:latin typeface="Arial"/>
                <a:cs typeface="Arial"/>
              </a:rPr>
              <a:t>that </a:t>
            </a:r>
            <a:r>
              <a:rPr sz="1100" spc="-5" dirty="0">
                <a:solidFill>
                  <a:srgbClr val="09224B"/>
                </a:solidFill>
                <a:latin typeface="Arial"/>
                <a:cs typeface="Arial"/>
              </a:rPr>
              <a:t>provides </a:t>
            </a:r>
            <a:r>
              <a:rPr sz="1100" dirty="0">
                <a:solidFill>
                  <a:srgbClr val="09224B"/>
                </a:solidFill>
                <a:latin typeface="Arial"/>
                <a:cs typeface="Arial"/>
              </a:rPr>
              <a:t>financial and  </a:t>
            </a:r>
            <a:r>
              <a:rPr sz="1100" spc="-5" dirty="0">
                <a:solidFill>
                  <a:srgbClr val="09224B"/>
                </a:solidFill>
                <a:latin typeface="Arial"/>
                <a:cs typeface="Arial"/>
              </a:rPr>
              <a:t>auxiliary services, prescribed </a:t>
            </a:r>
            <a:r>
              <a:rPr sz="1100" dirty="0">
                <a:solidFill>
                  <a:srgbClr val="09224B"/>
                </a:solidFill>
                <a:latin typeface="Arial"/>
                <a:cs typeface="Arial"/>
              </a:rPr>
              <a:t>by the </a:t>
            </a:r>
            <a:r>
              <a:rPr sz="1100" spc="-5" dirty="0">
                <a:solidFill>
                  <a:srgbClr val="09224B"/>
                </a:solidFill>
                <a:latin typeface="Arial"/>
                <a:cs typeface="Arial"/>
              </a:rPr>
              <a:t>Constitutional</a:t>
            </a:r>
            <a:r>
              <a:rPr sz="1100" spc="-145" dirty="0">
                <a:solidFill>
                  <a:srgbClr val="09224B"/>
                </a:solidFill>
                <a:latin typeface="Arial"/>
                <a:cs typeface="Arial"/>
              </a:rPr>
              <a:t> </a:t>
            </a:r>
            <a:r>
              <a:rPr sz="1100" spc="-5" dirty="0">
                <a:solidFill>
                  <a:srgbClr val="09224B"/>
                </a:solidFill>
                <a:latin typeface="Arial"/>
                <a:cs typeface="Arial"/>
              </a:rPr>
              <a:t>Statute.</a:t>
            </a:r>
            <a:endParaRPr sz="1100">
              <a:latin typeface="Arial"/>
              <a:cs typeface="Arial"/>
            </a:endParaRPr>
          </a:p>
          <a:p>
            <a:pPr marL="12700">
              <a:lnSpc>
                <a:spcPct val="100000"/>
              </a:lnSpc>
              <a:spcBef>
                <a:spcPts val="905"/>
              </a:spcBef>
            </a:pPr>
            <a:r>
              <a:rPr sz="700" spc="-5" dirty="0">
                <a:solidFill>
                  <a:srgbClr val="002453"/>
                </a:solidFill>
                <a:latin typeface="Arial"/>
                <a:cs typeface="Arial"/>
              </a:rPr>
              <a:t>*see</a:t>
            </a:r>
            <a:r>
              <a:rPr sz="700" spc="-15" dirty="0">
                <a:solidFill>
                  <a:srgbClr val="002453"/>
                </a:solidFill>
                <a:latin typeface="Arial"/>
                <a:cs typeface="Arial"/>
              </a:rPr>
              <a:t> </a:t>
            </a:r>
            <a:r>
              <a:rPr sz="700" u="sng" spc="-5" dirty="0">
                <a:solidFill>
                  <a:srgbClr val="0462C1"/>
                </a:solidFill>
                <a:uFill>
                  <a:solidFill>
                    <a:srgbClr val="0462C1"/>
                  </a:solidFill>
                </a:uFill>
                <a:latin typeface="Arial"/>
                <a:cs typeface="Arial"/>
                <a:hlinkClick r:id="rId5"/>
              </a:rPr>
              <a:t>http://laws.aifc.kz/tax-administration</a:t>
            </a:r>
            <a:endParaRPr sz="700">
              <a:latin typeface="Arial"/>
              <a:cs typeface="Arial"/>
            </a:endParaRPr>
          </a:p>
        </p:txBody>
      </p:sp>
      <p:sp>
        <p:nvSpPr>
          <p:cNvPr id="19" name="object 19"/>
          <p:cNvSpPr txBox="1"/>
          <p:nvPr/>
        </p:nvSpPr>
        <p:spPr>
          <a:xfrm>
            <a:off x="8831071" y="1843277"/>
            <a:ext cx="2942590" cy="692785"/>
          </a:xfrm>
          <a:prstGeom prst="rect">
            <a:avLst/>
          </a:prstGeom>
        </p:spPr>
        <p:txBody>
          <a:bodyPr vert="horz" wrap="square" lIns="0" tIns="14604" rIns="0" bIns="0" rtlCol="0">
            <a:spAutoFit/>
          </a:bodyPr>
          <a:lstStyle/>
          <a:p>
            <a:pPr marL="12700" marR="5080">
              <a:lnSpc>
                <a:spcPct val="99100"/>
              </a:lnSpc>
              <a:spcBef>
                <a:spcPts val="114"/>
              </a:spcBef>
            </a:pPr>
            <a:r>
              <a:rPr sz="1100" spc="-5" dirty="0">
                <a:solidFill>
                  <a:srgbClr val="09224B"/>
                </a:solidFill>
                <a:latin typeface="Arial"/>
                <a:cs typeface="Arial"/>
              </a:rPr>
              <a:t>Until </a:t>
            </a:r>
            <a:r>
              <a:rPr sz="1100" dirty="0">
                <a:solidFill>
                  <a:srgbClr val="09224B"/>
                </a:solidFill>
                <a:latin typeface="Arial"/>
                <a:cs typeface="Arial"/>
              </a:rPr>
              <a:t>1 January </a:t>
            </a:r>
            <a:r>
              <a:rPr sz="1100" spc="-5" dirty="0">
                <a:solidFill>
                  <a:srgbClr val="09224B"/>
                </a:solidFill>
                <a:latin typeface="Arial"/>
                <a:cs typeface="Arial"/>
              </a:rPr>
              <a:t>2066, </a:t>
            </a:r>
            <a:r>
              <a:rPr sz="1100" dirty="0">
                <a:solidFill>
                  <a:srgbClr val="09224B"/>
                </a:solidFill>
                <a:latin typeface="Arial"/>
                <a:cs typeface="Arial"/>
              </a:rPr>
              <a:t>legal and </a:t>
            </a:r>
            <a:r>
              <a:rPr sz="1100" spc="-5" dirty="0">
                <a:solidFill>
                  <a:srgbClr val="09224B"/>
                </a:solidFill>
                <a:latin typeface="Arial"/>
                <a:cs typeface="Arial"/>
              </a:rPr>
              <a:t>natural</a:t>
            </a:r>
            <a:r>
              <a:rPr sz="1100" spc="-150" dirty="0">
                <a:solidFill>
                  <a:srgbClr val="09224B"/>
                </a:solidFill>
                <a:latin typeface="Arial"/>
                <a:cs typeface="Arial"/>
              </a:rPr>
              <a:t> </a:t>
            </a:r>
            <a:r>
              <a:rPr sz="1100" dirty="0">
                <a:solidFill>
                  <a:srgbClr val="09224B"/>
                </a:solidFill>
                <a:latin typeface="Arial"/>
                <a:cs typeface="Arial"/>
              </a:rPr>
              <a:t>persons  </a:t>
            </a:r>
            <a:r>
              <a:rPr sz="1100" spc="-5" dirty="0">
                <a:solidFill>
                  <a:srgbClr val="09224B"/>
                </a:solidFill>
                <a:latin typeface="Arial"/>
                <a:cs typeface="Arial"/>
              </a:rPr>
              <a:t>(any) </a:t>
            </a:r>
            <a:r>
              <a:rPr sz="1100" dirty="0">
                <a:solidFill>
                  <a:srgbClr val="09224B"/>
                </a:solidFill>
                <a:latin typeface="Arial"/>
                <a:cs typeface="Arial"/>
              </a:rPr>
              <a:t>are </a:t>
            </a:r>
            <a:r>
              <a:rPr sz="1100" spc="-5" dirty="0">
                <a:solidFill>
                  <a:srgbClr val="09224B"/>
                </a:solidFill>
                <a:latin typeface="Arial"/>
                <a:cs typeface="Arial"/>
              </a:rPr>
              <a:t>exempt from personal </a:t>
            </a:r>
            <a:r>
              <a:rPr sz="1100" dirty="0">
                <a:solidFill>
                  <a:srgbClr val="09224B"/>
                </a:solidFill>
                <a:latin typeface="Arial"/>
                <a:cs typeface="Arial"/>
              </a:rPr>
              <a:t>and </a:t>
            </a:r>
            <a:r>
              <a:rPr sz="1100" spc="-5" dirty="0">
                <a:solidFill>
                  <a:srgbClr val="09224B"/>
                </a:solidFill>
                <a:latin typeface="Arial"/>
                <a:cs typeface="Arial"/>
              </a:rPr>
              <a:t>corporate  income </a:t>
            </a:r>
            <a:r>
              <a:rPr sz="1100" dirty="0">
                <a:solidFill>
                  <a:srgbClr val="09224B"/>
                </a:solidFill>
                <a:latin typeface="Arial"/>
                <a:cs typeface="Arial"/>
              </a:rPr>
              <a:t>tax on </a:t>
            </a:r>
            <a:r>
              <a:rPr sz="1100" spc="-5" dirty="0">
                <a:solidFill>
                  <a:srgbClr val="09224B"/>
                </a:solidFill>
                <a:latin typeface="Arial"/>
                <a:cs typeface="Arial"/>
              </a:rPr>
              <a:t>income received from </a:t>
            </a:r>
            <a:r>
              <a:rPr sz="1100" dirty="0">
                <a:solidFill>
                  <a:srgbClr val="09224B"/>
                </a:solidFill>
                <a:latin typeface="Arial"/>
                <a:cs typeface="Arial"/>
              </a:rPr>
              <a:t>the  </a:t>
            </a:r>
            <a:r>
              <a:rPr sz="1100" spc="-5" dirty="0">
                <a:solidFill>
                  <a:srgbClr val="09224B"/>
                </a:solidFill>
                <a:latin typeface="Arial"/>
                <a:cs typeface="Arial"/>
              </a:rPr>
              <a:t>following:</a:t>
            </a:r>
            <a:endParaRPr sz="1100">
              <a:latin typeface="Arial"/>
              <a:cs typeface="Arial"/>
            </a:endParaRPr>
          </a:p>
        </p:txBody>
      </p:sp>
      <p:sp>
        <p:nvSpPr>
          <p:cNvPr id="20" name="object 20"/>
          <p:cNvSpPr txBox="1"/>
          <p:nvPr/>
        </p:nvSpPr>
        <p:spPr>
          <a:xfrm>
            <a:off x="8831071" y="2530601"/>
            <a:ext cx="2891790" cy="1083945"/>
          </a:xfrm>
          <a:prstGeom prst="rect">
            <a:avLst/>
          </a:prstGeom>
        </p:spPr>
        <p:txBody>
          <a:bodyPr vert="horz" wrap="square" lIns="0" tIns="7620" rIns="0" bIns="0" rtlCol="0">
            <a:spAutoFit/>
          </a:bodyPr>
          <a:lstStyle/>
          <a:p>
            <a:pPr marL="287020" marR="5080" indent="-274320">
              <a:lnSpc>
                <a:spcPct val="103200"/>
              </a:lnSpc>
              <a:spcBef>
                <a:spcPts val="60"/>
              </a:spcBef>
              <a:buFont typeface="Wingdings"/>
              <a:buChar char=""/>
              <a:tabLst>
                <a:tab pos="286385" algn="l"/>
                <a:tab pos="287020" algn="l"/>
              </a:tabLst>
            </a:pPr>
            <a:r>
              <a:rPr sz="1100" spc="-5" dirty="0">
                <a:solidFill>
                  <a:srgbClr val="A6A6A6"/>
                </a:solidFill>
                <a:latin typeface="Arial"/>
                <a:cs typeface="Arial"/>
              </a:rPr>
              <a:t>Profits</a:t>
            </a:r>
            <a:r>
              <a:rPr sz="1100" spc="-55" dirty="0">
                <a:solidFill>
                  <a:srgbClr val="A6A6A6"/>
                </a:solidFill>
                <a:latin typeface="Arial"/>
                <a:cs typeface="Arial"/>
              </a:rPr>
              <a:t> </a:t>
            </a:r>
            <a:r>
              <a:rPr sz="1100" dirty="0">
                <a:solidFill>
                  <a:srgbClr val="A6A6A6"/>
                </a:solidFill>
                <a:latin typeface="Arial"/>
                <a:cs typeface="Arial"/>
              </a:rPr>
              <a:t>from</a:t>
            </a:r>
            <a:r>
              <a:rPr sz="1100" spc="-60" dirty="0">
                <a:solidFill>
                  <a:srgbClr val="A6A6A6"/>
                </a:solidFill>
                <a:latin typeface="Arial"/>
                <a:cs typeface="Arial"/>
              </a:rPr>
              <a:t> </a:t>
            </a:r>
            <a:r>
              <a:rPr sz="1100" dirty="0">
                <a:solidFill>
                  <a:srgbClr val="A6A6A6"/>
                </a:solidFill>
                <a:latin typeface="Arial"/>
                <a:cs typeface="Arial"/>
              </a:rPr>
              <a:t>the</a:t>
            </a:r>
            <a:r>
              <a:rPr sz="1100" spc="-25" dirty="0">
                <a:solidFill>
                  <a:srgbClr val="A6A6A6"/>
                </a:solidFill>
                <a:latin typeface="Arial"/>
                <a:cs typeface="Arial"/>
              </a:rPr>
              <a:t> </a:t>
            </a:r>
            <a:r>
              <a:rPr sz="1100" spc="-5" dirty="0">
                <a:solidFill>
                  <a:srgbClr val="A6A6A6"/>
                </a:solidFill>
                <a:latin typeface="Arial"/>
                <a:cs typeface="Arial"/>
              </a:rPr>
              <a:t>sale</a:t>
            </a:r>
            <a:r>
              <a:rPr sz="1100" spc="-10" dirty="0">
                <a:solidFill>
                  <a:srgbClr val="A6A6A6"/>
                </a:solidFill>
                <a:latin typeface="Arial"/>
                <a:cs typeface="Arial"/>
              </a:rPr>
              <a:t> </a:t>
            </a:r>
            <a:r>
              <a:rPr sz="1100" dirty="0">
                <a:solidFill>
                  <a:srgbClr val="A6A6A6"/>
                </a:solidFill>
                <a:latin typeface="Arial"/>
                <a:cs typeface="Arial"/>
              </a:rPr>
              <a:t>of</a:t>
            </a:r>
            <a:r>
              <a:rPr sz="1100" spc="-10" dirty="0">
                <a:solidFill>
                  <a:srgbClr val="A6A6A6"/>
                </a:solidFill>
                <a:latin typeface="Arial"/>
                <a:cs typeface="Arial"/>
              </a:rPr>
              <a:t> </a:t>
            </a:r>
            <a:r>
              <a:rPr sz="1100" spc="-5" dirty="0">
                <a:solidFill>
                  <a:srgbClr val="A6A6A6"/>
                </a:solidFill>
                <a:latin typeface="Arial"/>
                <a:cs typeface="Arial"/>
              </a:rPr>
              <a:t>securities</a:t>
            </a:r>
            <a:r>
              <a:rPr sz="1100" spc="-50" dirty="0">
                <a:solidFill>
                  <a:srgbClr val="A6A6A6"/>
                </a:solidFill>
                <a:latin typeface="Arial"/>
                <a:cs typeface="Arial"/>
              </a:rPr>
              <a:t> </a:t>
            </a:r>
            <a:r>
              <a:rPr sz="1100" spc="-5" dirty="0">
                <a:solidFill>
                  <a:srgbClr val="A6A6A6"/>
                </a:solidFill>
                <a:latin typeface="Arial"/>
                <a:cs typeface="Arial"/>
              </a:rPr>
              <a:t>listed,</a:t>
            </a:r>
            <a:r>
              <a:rPr sz="1100" spc="-70" dirty="0">
                <a:solidFill>
                  <a:srgbClr val="A6A6A6"/>
                </a:solidFill>
                <a:latin typeface="Arial"/>
                <a:cs typeface="Arial"/>
              </a:rPr>
              <a:t> </a:t>
            </a:r>
            <a:r>
              <a:rPr sz="1100" dirty="0">
                <a:solidFill>
                  <a:srgbClr val="A6A6A6"/>
                </a:solidFill>
                <a:latin typeface="Arial"/>
                <a:cs typeface="Arial"/>
              </a:rPr>
              <a:t>on  the day of </a:t>
            </a:r>
            <a:r>
              <a:rPr sz="1100" spc="-5" dirty="0">
                <a:solidFill>
                  <a:srgbClr val="A6A6A6"/>
                </a:solidFill>
                <a:latin typeface="Arial"/>
                <a:cs typeface="Arial"/>
              </a:rPr>
              <a:t>their sale, </a:t>
            </a:r>
            <a:r>
              <a:rPr sz="1100" dirty="0">
                <a:solidFill>
                  <a:srgbClr val="A6A6A6"/>
                </a:solidFill>
                <a:latin typeface="Arial"/>
                <a:cs typeface="Arial"/>
              </a:rPr>
              <a:t>on the </a:t>
            </a:r>
            <a:r>
              <a:rPr sz="1100" spc="-5" dirty="0">
                <a:solidFill>
                  <a:srgbClr val="A6A6A6"/>
                </a:solidFill>
                <a:latin typeface="Arial"/>
                <a:cs typeface="Arial"/>
              </a:rPr>
              <a:t>official list </a:t>
            </a:r>
            <a:r>
              <a:rPr sz="1100" dirty="0">
                <a:solidFill>
                  <a:srgbClr val="A6A6A6"/>
                </a:solidFill>
                <a:latin typeface="Arial"/>
                <a:cs typeface="Arial"/>
              </a:rPr>
              <a:t>of  the</a:t>
            </a:r>
            <a:r>
              <a:rPr sz="1100" spc="-50" dirty="0">
                <a:solidFill>
                  <a:srgbClr val="A6A6A6"/>
                </a:solidFill>
                <a:latin typeface="Arial"/>
                <a:cs typeface="Arial"/>
              </a:rPr>
              <a:t> </a:t>
            </a:r>
            <a:r>
              <a:rPr sz="1100" dirty="0">
                <a:solidFill>
                  <a:srgbClr val="A6A6A6"/>
                </a:solidFill>
                <a:latin typeface="Arial"/>
                <a:cs typeface="Arial"/>
              </a:rPr>
              <a:t>AIX;</a:t>
            </a:r>
            <a:endParaRPr sz="1100">
              <a:latin typeface="Arial"/>
              <a:cs typeface="Arial"/>
            </a:endParaRPr>
          </a:p>
          <a:p>
            <a:pPr marL="287020" marR="147955" indent="-274320">
              <a:lnSpc>
                <a:spcPct val="101400"/>
              </a:lnSpc>
              <a:spcBef>
                <a:spcPts val="270"/>
              </a:spcBef>
              <a:buClr>
                <a:srgbClr val="A6A6A6"/>
              </a:buClr>
              <a:buSzPct val="163636"/>
              <a:buFont typeface="Wingdings"/>
              <a:buChar char=""/>
              <a:tabLst>
                <a:tab pos="323215" algn="l"/>
                <a:tab pos="323850" algn="l"/>
              </a:tabLst>
            </a:pPr>
            <a:r>
              <a:rPr dirty="0"/>
              <a:t>	</a:t>
            </a:r>
            <a:r>
              <a:rPr sz="1100" spc="-5" dirty="0">
                <a:solidFill>
                  <a:srgbClr val="A6A6A6"/>
                </a:solidFill>
                <a:latin typeface="Arial"/>
                <a:cs typeface="Arial"/>
              </a:rPr>
              <a:t>dividends </a:t>
            </a:r>
            <a:r>
              <a:rPr sz="1100" dirty="0">
                <a:solidFill>
                  <a:srgbClr val="A6A6A6"/>
                </a:solidFill>
                <a:latin typeface="Arial"/>
                <a:cs typeface="Arial"/>
              </a:rPr>
              <a:t>and </a:t>
            </a:r>
            <a:r>
              <a:rPr sz="1100" spc="-5" dirty="0">
                <a:solidFill>
                  <a:srgbClr val="A6A6A6"/>
                </a:solidFill>
                <a:latin typeface="Arial"/>
                <a:cs typeface="Arial"/>
              </a:rPr>
              <a:t>interest </a:t>
            </a:r>
            <a:r>
              <a:rPr sz="1100" dirty="0">
                <a:solidFill>
                  <a:srgbClr val="A6A6A6"/>
                </a:solidFill>
                <a:latin typeface="Arial"/>
                <a:cs typeface="Arial"/>
              </a:rPr>
              <a:t>from </a:t>
            </a:r>
            <a:r>
              <a:rPr sz="1100" spc="-5" dirty="0">
                <a:solidFill>
                  <a:srgbClr val="A6A6A6"/>
                </a:solidFill>
                <a:latin typeface="Arial"/>
                <a:cs typeface="Arial"/>
              </a:rPr>
              <a:t>securities  listed,</a:t>
            </a:r>
            <a:r>
              <a:rPr sz="1100" spc="-10" dirty="0">
                <a:solidFill>
                  <a:srgbClr val="A6A6A6"/>
                </a:solidFill>
                <a:latin typeface="Arial"/>
                <a:cs typeface="Arial"/>
              </a:rPr>
              <a:t> </a:t>
            </a:r>
            <a:r>
              <a:rPr sz="1100" dirty="0">
                <a:solidFill>
                  <a:srgbClr val="A6A6A6"/>
                </a:solidFill>
                <a:latin typeface="Arial"/>
                <a:cs typeface="Arial"/>
              </a:rPr>
              <a:t>on</a:t>
            </a:r>
            <a:r>
              <a:rPr sz="1100" spc="-15" dirty="0">
                <a:solidFill>
                  <a:srgbClr val="A6A6A6"/>
                </a:solidFill>
                <a:latin typeface="Arial"/>
                <a:cs typeface="Arial"/>
              </a:rPr>
              <a:t> </a:t>
            </a:r>
            <a:r>
              <a:rPr sz="1100" dirty="0">
                <a:solidFill>
                  <a:srgbClr val="A6A6A6"/>
                </a:solidFill>
                <a:latin typeface="Arial"/>
                <a:cs typeface="Arial"/>
              </a:rPr>
              <a:t>the</a:t>
            </a:r>
            <a:r>
              <a:rPr sz="1100" spc="-50" dirty="0">
                <a:solidFill>
                  <a:srgbClr val="A6A6A6"/>
                </a:solidFill>
                <a:latin typeface="Arial"/>
                <a:cs typeface="Arial"/>
              </a:rPr>
              <a:t> </a:t>
            </a:r>
            <a:r>
              <a:rPr sz="1100" dirty="0">
                <a:solidFill>
                  <a:srgbClr val="A6A6A6"/>
                </a:solidFill>
                <a:latin typeface="Arial"/>
                <a:cs typeface="Arial"/>
              </a:rPr>
              <a:t>day</a:t>
            </a:r>
            <a:r>
              <a:rPr sz="1100" spc="-15" dirty="0">
                <a:solidFill>
                  <a:srgbClr val="A6A6A6"/>
                </a:solidFill>
                <a:latin typeface="Arial"/>
                <a:cs typeface="Arial"/>
              </a:rPr>
              <a:t> </a:t>
            </a:r>
            <a:r>
              <a:rPr sz="1100" dirty="0">
                <a:solidFill>
                  <a:srgbClr val="A6A6A6"/>
                </a:solidFill>
                <a:latin typeface="Arial"/>
                <a:cs typeface="Arial"/>
              </a:rPr>
              <a:t>of</a:t>
            </a:r>
            <a:r>
              <a:rPr sz="1100" spc="-20" dirty="0">
                <a:solidFill>
                  <a:srgbClr val="A6A6A6"/>
                </a:solidFill>
                <a:latin typeface="Arial"/>
                <a:cs typeface="Arial"/>
              </a:rPr>
              <a:t> </a:t>
            </a:r>
            <a:r>
              <a:rPr sz="1100" spc="-5" dirty="0">
                <a:solidFill>
                  <a:srgbClr val="A6A6A6"/>
                </a:solidFill>
                <a:latin typeface="Arial"/>
                <a:cs typeface="Arial"/>
              </a:rPr>
              <a:t>their</a:t>
            </a:r>
            <a:r>
              <a:rPr sz="1100" spc="-45" dirty="0">
                <a:solidFill>
                  <a:srgbClr val="A6A6A6"/>
                </a:solidFill>
                <a:latin typeface="Arial"/>
                <a:cs typeface="Arial"/>
              </a:rPr>
              <a:t> </a:t>
            </a:r>
            <a:r>
              <a:rPr sz="1100" dirty="0">
                <a:solidFill>
                  <a:srgbClr val="A6A6A6"/>
                </a:solidFill>
                <a:latin typeface="Arial"/>
                <a:cs typeface="Arial"/>
              </a:rPr>
              <a:t>accrual,</a:t>
            </a:r>
            <a:r>
              <a:rPr sz="1100" spc="-20" dirty="0">
                <a:solidFill>
                  <a:srgbClr val="A6A6A6"/>
                </a:solidFill>
                <a:latin typeface="Arial"/>
                <a:cs typeface="Arial"/>
              </a:rPr>
              <a:t> </a:t>
            </a:r>
            <a:r>
              <a:rPr sz="1100" dirty="0">
                <a:solidFill>
                  <a:srgbClr val="A6A6A6"/>
                </a:solidFill>
                <a:latin typeface="Arial"/>
                <a:cs typeface="Arial"/>
              </a:rPr>
              <a:t>on</a:t>
            </a:r>
            <a:r>
              <a:rPr sz="1100" spc="-155" dirty="0">
                <a:solidFill>
                  <a:srgbClr val="A6A6A6"/>
                </a:solidFill>
                <a:latin typeface="Arial"/>
                <a:cs typeface="Arial"/>
              </a:rPr>
              <a:t> </a:t>
            </a:r>
            <a:r>
              <a:rPr sz="1100" dirty="0">
                <a:solidFill>
                  <a:srgbClr val="A6A6A6"/>
                </a:solidFill>
                <a:latin typeface="Arial"/>
                <a:cs typeface="Arial"/>
              </a:rPr>
              <a:t>the  </a:t>
            </a:r>
            <a:r>
              <a:rPr sz="1100" spc="-5" dirty="0">
                <a:solidFill>
                  <a:srgbClr val="A6A6A6"/>
                </a:solidFill>
                <a:latin typeface="Arial"/>
                <a:cs typeface="Arial"/>
              </a:rPr>
              <a:t>official list </a:t>
            </a:r>
            <a:r>
              <a:rPr sz="1100" dirty="0">
                <a:solidFill>
                  <a:srgbClr val="A6A6A6"/>
                </a:solidFill>
                <a:latin typeface="Arial"/>
                <a:cs typeface="Arial"/>
              </a:rPr>
              <a:t>of the</a:t>
            </a:r>
            <a:r>
              <a:rPr sz="1100" spc="-135" dirty="0">
                <a:solidFill>
                  <a:srgbClr val="A6A6A6"/>
                </a:solidFill>
                <a:latin typeface="Arial"/>
                <a:cs typeface="Arial"/>
              </a:rPr>
              <a:t> </a:t>
            </a:r>
            <a:r>
              <a:rPr sz="1100" dirty="0">
                <a:solidFill>
                  <a:srgbClr val="A6A6A6"/>
                </a:solidFill>
                <a:latin typeface="Arial"/>
                <a:cs typeface="Arial"/>
              </a:rPr>
              <a:t>AIX.</a:t>
            </a:r>
            <a:endParaRPr sz="1100">
              <a:latin typeface="Arial"/>
              <a:cs typeface="Arial"/>
            </a:endParaRPr>
          </a:p>
        </p:txBody>
      </p:sp>
      <p:sp>
        <p:nvSpPr>
          <p:cNvPr id="21" name="object 21"/>
          <p:cNvSpPr/>
          <p:nvPr/>
        </p:nvSpPr>
        <p:spPr>
          <a:xfrm>
            <a:off x="455676" y="1133855"/>
            <a:ext cx="4195445" cy="606425"/>
          </a:xfrm>
          <a:custGeom>
            <a:avLst/>
            <a:gdLst/>
            <a:ahLst/>
            <a:cxnLst/>
            <a:rect l="l" t="t" r="r" b="b"/>
            <a:pathLst>
              <a:path w="4195445" h="606425">
                <a:moveTo>
                  <a:pt x="4013708" y="0"/>
                </a:moveTo>
                <a:lnTo>
                  <a:pt x="181406" y="0"/>
                </a:lnTo>
                <a:lnTo>
                  <a:pt x="123837" y="5715"/>
                </a:lnTo>
                <a:lnTo>
                  <a:pt x="74015" y="21463"/>
                </a:lnTo>
                <a:lnTo>
                  <a:pt x="34836" y="45466"/>
                </a:lnTo>
                <a:lnTo>
                  <a:pt x="9194" y="75692"/>
                </a:lnTo>
                <a:lnTo>
                  <a:pt x="0" y="110363"/>
                </a:lnTo>
                <a:lnTo>
                  <a:pt x="0" y="496062"/>
                </a:lnTo>
                <a:lnTo>
                  <a:pt x="34836" y="561086"/>
                </a:lnTo>
                <a:lnTo>
                  <a:pt x="74015" y="584962"/>
                </a:lnTo>
                <a:lnTo>
                  <a:pt x="123837" y="600710"/>
                </a:lnTo>
                <a:lnTo>
                  <a:pt x="181406" y="606425"/>
                </a:lnTo>
                <a:lnTo>
                  <a:pt x="4013708" y="606425"/>
                </a:lnTo>
                <a:lnTo>
                  <a:pt x="4070350" y="600710"/>
                </a:lnTo>
                <a:lnTo>
                  <a:pt x="4120007" y="584962"/>
                </a:lnTo>
                <a:lnTo>
                  <a:pt x="4159504" y="561086"/>
                </a:lnTo>
                <a:lnTo>
                  <a:pt x="4185666" y="530733"/>
                </a:lnTo>
                <a:lnTo>
                  <a:pt x="4195064" y="496062"/>
                </a:lnTo>
                <a:lnTo>
                  <a:pt x="4195064" y="110363"/>
                </a:lnTo>
                <a:lnTo>
                  <a:pt x="4159504" y="45466"/>
                </a:lnTo>
                <a:lnTo>
                  <a:pt x="4120007" y="21463"/>
                </a:lnTo>
                <a:lnTo>
                  <a:pt x="4070350" y="5715"/>
                </a:lnTo>
                <a:lnTo>
                  <a:pt x="4013708" y="0"/>
                </a:lnTo>
                <a:close/>
              </a:path>
            </a:pathLst>
          </a:custGeom>
          <a:solidFill>
            <a:srgbClr val="097E87"/>
          </a:solidFill>
        </p:spPr>
        <p:txBody>
          <a:bodyPr wrap="square" lIns="0" tIns="0" rIns="0" bIns="0" rtlCol="0"/>
          <a:lstStyle/>
          <a:p>
            <a:endParaRPr/>
          </a:p>
        </p:txBody>
      </p:sp>
      <p:sp>
        <p:nvSpPr>
          <p:cNvPr id="22" name="object 22"/>
          <p:cNvSpPr/>
          <p:nvPr/>
        </p:nvSpPr>
        <p:spPr>
          <a:xfrm>
            <a:off x="455676" y="1133855"/>
            <a:ext cx="647700" cy="606425"/>
          </a:xfrm>
          <a:custGeom>
            <a:avLst/>
            <a:gdLst/>
            <a:ahLst/>
            <a:cxnLst/>
            <a:rect l="l" t="t" r="r" b="b"/>
            <a:pathLst>
              <a:path w="647700" h="606425">
                <a:moveTo>
                  <a:pt x="647649" y="0"/>
                </a:moveTo>
                <a:lnTo>
                  <a:pt x="157010" y="0"/>
                </a:lnTo>
                <a:lnTo>
                  <a:pt x="107187" y="5715"/>
                </a:lnTo>
                <a:lnTo>
                  <a:pt x="64058" y="21463"/>
                </a:lnTo>
                <a:lnTo>
                  <a:pt x="30149" y="45466"/>
                </a:lnTo>
                <a:lnTo>
                  <a:pt x="7950" y="75692"/>
                </a:lnTo>
                <a:lnTo>
                  <a:pt x="0" y="110363"/>
                </a:lnTo>
                <a:lnTo>
                  <a:pt x="0" y="496062"/>
                </a:lnTo>
                <a:lnTo>
                  <a:pt x="30149" y="561086"/>
                </a:lnTo>
                <a:lnTo>
                  <a:pt x="64058" y="584962"/>
                </a:lnTo>
                <a:lnTo>
                  <a:pt x="107187" y="600710"/>
                </a:lnTo>
                <a:lnTo>
                  <a:pt x="157010" y="606425"/>
                </a:lnTo>
                <a:lnTo>
                  <a:pt x="647649" y="606425"/>
                </a:lnTo>
                <a:lnTo>
                  <a:pt x="647649" y="0"/>
                </a:lnTo>
                <a:close/>
              </a:path>
            </a:pathLst>
          </a:custGeom>
          <a:solidFill>
            <a:srgbClr val="F1F1F1"/>
          </a:solidFill>
        </p:spPr>
        <p:txBody>
          <a:bodyPr wrap="square" lIns="0" tIns="0" rIns="0" bIns="0" rtlCol="0"/>
          <a:lstStyle/>
          <a:p>
            <a:endParaRPr/>
          </a:p>
        </p:txBody>
      </p:sp>
      <p:sp>
        <p:nvSpPr>
          <p:cNvPr id="23" name="object 23"/>
          <p:cNvSpPr txBox="1"/>
          <p:nvPr/>
        </p:nvSpPr>
        <p:spPr>
          <a:xfrm>
            <a:off x="1272921" y="1223517"/>
            <a:ext cx="2914650" cy="386715"/>
          </a:xfrm>
          <a:prstGeom prst="rect">
            <a:avLst/>
          </a:prstGeom>
        </p:spPr>
        <p:txBody>
          <a:bodyPr vert="horz" wrap="square" lIns="0" tIns="22860" rIns="0" bIns="0" rtlCol="0">
            <a:spAutoFit/>
          </a:bodyPr>
          <a:lstStyle/>
          <a:p>
            <a:pPr marL="12700" marR="5080">
              <a:lnSpc>
                <a:spcPts val="1400"/>
              </a:lnSpc>
              <a:spcBef>
                <a:spcPts val="180"/>
              </a:spcBef>
            </a:pPr>
            <a:r>
              <a:rPr sz="1200" b="1" spc="-55" dirty="0">
                <a:solidFill>
                  <a:srgbClr val="FFFFFF"/>
                </a:solidFill>
                <a:latin typeface="Arial"/>
                <a:cs typeface="Arial"/>
              </a:rPr>
              <a:t>Tax </a:t>
            </a:r>
            <a:r>
              <a:rPr sz="1200" b="1" spc="-5" dirty="0">
                <a:solidFill>
                  <a:srgbClr val="FFFFFF"/>
                </a:solidFill>
                <a:latin typeface="Arial"/>
                <a:cs typeface="Arial"/>
              </a:rPr>
              <a:t>exemptions for </a:t>
            </a:r>
            <a:r>
              <a:rPr sz="1200" b="1" spc="-15" dirty="0">
                <a:solidFill>
                  <a:srgbClr val="FFFFFF"/>
                </a:solidFill>
                <a:latin typeface="Arial"/>
                <a:cs typeface="Arial"/>
              </a:rPr>
              <a:t>AIFC </a:t>
            </a:r>
            <a:r>
              <a:rPr sz="1200" b="1" spc="-5" dirty="0">
                <a:solidFill>
                  <a:srgbClr val="FFFFFF"/>
                </a:solidFill>
                <a:latin typeface="Arial"/>
                <a:cs typeface="Arial"/>
              </a:rPr>
              <a:t>Participants</a:t>
            </a:r>
            <a:r>
              <a:rPr sz="1200" b="1" spc="-114" dirty="0">
                <a:solidFill>
                  <a:srgbClr val="FFFFFF"/>
                </a:solidFill>
                <a:latin typeface="Arial"/>
                <a:cs typeface="Arial"/>
              </a:rPr>
              <a:t> </a:t>
            </a:r>
            <a:r>
              <a:rPr sz="1200" b="1" dirty="0">
                <a:solidFill>
                  <a:srgbClr val="FFFFFF"/>
                </a:solidFill>
                <a:latin typeface="Arial"/>
                <a:cs typeface="Arial"/>
              </a:rPr>
              <a:t>on  </a:t>
            </a:r>
            <a:r>
              <a:rPr sz="1200" b="1" spc="-5" dirty="0">
                <a:solidFill>
                  <a:srgbClr val="FFFFFF"/>
                </a:solidFill>
                <a:latin typeface="Arial"/>
                <a:cs typeface="Arial"/>
              </a:rPr>
              <a:t>certain </a:t>
            </a:r>
            <a:r>
              <a:rPr sz="1200" b="1" spc="-10" dirty="0">
                <a:solidFill>
                  <a:srgbClr val="FFFFFF"/>
                </a:solidFill>
                <a:latin typeface="Arial"/>
                <a:cs typeface="Arial"/>
              </a:rPr>
              <a:t>types </a:t>
            </a:r>
            <a:r>
              <a:rPr sz="1200" b="1" dirty="0">
                <a:solidFill>
                  <a:srgbClr val="FFFFFF"/>
                </a:solidFill>
                <a:latin typeface="Arial"/>
                <a:cs typeface="Arial"/>
              </a:rPr>
              <a:t>of</a:t>
            </a:r>
            <a:r>
              <a:rPr sz="1200" b="1" spc="-30" dirty="0">
                <a:solidFill>
                  <a:srgbClr val="FFFFFF"/>
                </a:solidFill>
                <a:latin typeface="Arial"/>
                <a:cs typeface="Arial"/>
              </a:rPr>
              <a:t> </a:t>
            </a:r>
            <a:r>
              <a:rPr sz="1200" b="1" spc="-5" dirty="0">
                <a:solidFill>
                  <a:srgbClr val="FFFFFF"/>
                </a:solidFill>
                <a:latin typeface="Arial"/>
                <a:cs typeface="Arial"/>
              </a:rPr>
              <a:t>activities</a:t>
            </a:r>
            <a:endParaRPr sz="1200">
              <a:latin typeface="Arial"/>
              <a:cs typeface="Arial"/>
            </a:endParaRPr>
          </a:p>
        </p:txBody>
      </p:sp>
      <p:sp>
        <p:nvSpPr>
          <p:cNvPr id="24" name="object 24"/>
          <p:cNvSpPr/>
          <p:nvPr/>
        </p:nvSpPr>
        <p:spPr>
          <a:xfrm>
            <a:off x="4902708" y="1143000"/>
            <a:ext cx="3459479" cy="606425"/>
          </a:xfrm>
          <a:custGeom>
            <a:avLst/>
            <a:gdLst/>
            <a:ahLst/>
            <a:cxnLst/>
            <a:rect l="l" t="t" r="r" b="b"/>
            <a:pathLst>
              <a:path w="3459479" h="606425">
                <a:moveTo>
                  <a:pt x="3309492" y="0"/>
                </a:moveTo>
                <a:lnTo>
                  <a:pt x="149605" y="0"/>
                </a:lnTo>
                <a:lnTo>
                  <a:pt x="92075" y="8762"/>
                </a:lnTo>
                <a:lnTo>
                  <a:pt x="44450" y="32512"/>
                </a:lnTo>
                <a:lnTo>
                  <a:pt x="11937" y="67563"/>
                </a:lnTo>
                <a:lnTo>
                  <a:pt x="0" y="110362"/>
                </a:lnTo>
                <a:lnTo>
                  <a:pt x="0" y="496062"/>
                </a:lnTo>
                <a:lnTo>
                  <a:pt x="11937" y="538861"/>
                </a:lnTo>
                <a:lnTo>
                  <a:pt x="44450" y="573913"/>
                </a:lnTo>
                <a:lnTo>
                  <a:pt x="92075" y="597662"/>
                </a:lnTo>
                <a:lnTo>
                  <a:pt x="149605" y="606425"/>
                </a:lnTo>
                <a:lnTo>
                  <a:pt x="3309492" y="606425"/>
                </a:lnTo>
                <a:lnTo>
                  <a:pt x="3367913" y="597662"/>
                </a:lnTo>
                <a:lnTo>
                  <a:pt x="3415538" y="573913"/>
                </a:lnTo>
                <a:lnTo>
                  <a:pt x="3447415" y="538861"/>
                </a:lnTo>
                <a:lnTo>
                  <a:pt x="3459098" y="496062"/>
                </a:lnTo>
                <a:lnTo>
                  <a:pt x="3459098" y="110362"/>
                </a:lnTo>
                <a:lnTo>
                  <a:pt x="3447415" y="67563"/>
                </a:lnTo>
                <a:lnTo>
                  <a:pt x="3415538" y="32512"/>
                </a:lnTo>
                <a:lnTo>
                  <a:pt x="3367913" y="8762"/>
                </a:lnTo>
                <a:lnTo>
                  <a:pt x="3309492" y="0"/>
                </a:lnTo>
                <a:close/>
              </a:path>
            </a:pathLst>
          </a:custGeom>
          <a:solidFill>
            <a:srgbClr val="EC7C30"/>
          </a:solidFill>
        </p:spPr>
        <p:txBody>
          <a:bodyPr wrap="square" lIns="0" tIns="0" rIns="0" bIns="0" rtlCol="0"/>
          <a:lstStyle/>
          <a:p>
            <a:endParaRPr/>
          </a:p>
        </p:txBody>
      </p:sp>
      <p:sp>
        <p:nvSpPr>
          <p:cNvPr id="25" name="object 25"/>
          <p:cNvSpPr/>
          <p:nvPr/>
        </p:nvSpPr>
        <p:spPr>
          <a:xfrm>
            <a:off x="4902708" y="1143000"/>
            <a:ext cx="620395" cy="606425"/>
          </a:xfrm>
          <a:custGeom>
            <a:avLst/>
            <a:gdLst/>
            <a:ahLst/>
            <a:cxnLst/>
            <a:rect l="l" t="t" r="r" b="b"/>
            <a:pathLst>
              <a:path w="620395" h="606425">
                <a:moveTo>
                  <a:pt x="619887" y="0"/>
                </a:moveTo>
                <a:lnTo>
                  <a:pt x="150240" y="0"/>
                </a:lnTo>
                <a:lnTo>
                  <a:pt x="92455" y="8762"/>
                </a:lnTo>
                <a:lnTo>
                  <a:pt x="44576" y="32512"/>
                </a:lnTo>
                <a:lnTo>
                  <a:pt x="12064" y="67563"/>
                </a:lnTo>
                <a:lnTo>
                  <a:pt x="0" y="110362"/>
                </a:lnTo>
                <a:lnTo>
                  <a:pt x="0" y="496062"/>
                </a:lnTo>
                <a:lnTo>
                  <a:pt x="12064" y="538861"/>
                </a:lnTo>
                <a:lnTo>
                  <a:pt x="44576" y="573913"/>
                </a:lnTo>
                <a:lnTo>
                  <a:pt x="92455" y="597662"/>
                </a:lnTo>
                <a:lnTo>
                  <a:pt x="150240" y="606425"/>
                </a:lnTo>
                <a:lnTo>
                  <a:pt x="619887" y="606425"/>
                </a:lnTo>
                <a:lnTo>
                  <a:pt x="619887" y="0"/>
                </a:lnTo>
                <a:close/>
              </a:path>
            </a:pathLst>
          </a:custGeom>
          <a:solidFill>
            <a:srgbClr val="F1F1F1"/>
          </a:solidFill>
        </p:spPr>
        <p:txBody>
          <a:bodyPr wrap="square" lIns="0" tIns="0" rIns="0" bIns="0" rtlCol="0"/>
          <a:lstStyle/>
          <a:p>
            <a:endParaRPr/>
          </a:p>
        </p:txBody>
      </p:sp>
      <p:sp>
        <p:nvSpPr>
          <p:cNvPr id="26" name="object 26"/>
          <p:cNvSpPr txBox="1"/>
          <p:nvPr/>
        </p:nvSpPr>
        <p:spPr>
          <a:xfrm>
            <a:off x="5586221" y="1167129"/>
            <a:ext cx="2694305" cy="566420"/>
          </a:xfrm>
          <a:prstGeom prst="rect">
            <a:avLst/>
          </a:prstGeom>
        </p:spPr>
        <p:txBody>
          <a:bodyPr vert="horz" wrap="square" lIns="0" tIns="16510" rIns="0" bIns="0" rtlCol="0">
            <a:spAutoFit/>
          </a:bodyPr>
          <a:lstStyle/>
          <a:p>
            <a:pPr marL="12700" marR="5080">
              <a:lnSpc>
                <a:spcPct val="97900"/>
              </a:lnSpc>
              <a:spcBef>
                <a:spcPts val="130"/>
              </a:spcBef>
            </a:pPr>
            <a:r>
              <a:rPr sz="1200" b="1" spc="-55" dirty="0">
                <a:solidFill>
                  <a:srgbClr val="FFFFFF"/>
                </a:solidFill>
                <a:latin typeface="Arial"/>
                <a:cs typeface="Arial"/>
              </a:rPr>
              <a:t>Tax </a:t>
            </a:r>
            <a:r>
              <a:rPr sz="1200" b="1" spc="-5" dirty="0">
                <a:solidFill>
                  <a:srgbClr val="FFFFFF"/>
                </a:solidFill>
                <a:latin typeface="Arial"/>
                <a:cs typeface="Arial"/>
              </a:rPr>
              <a:t>exemptions for shareholders</a:t>
            </a:r>
            <a:r>
              <a:rPr sz="1200" b="1" spc="-114" dirty="0">
                <a:solidFill>
                  <a:srgbClr val="FFFFFF"/>
                </a:solidFill>
                <a:latin typeface="Arial"/>
                <a:cs typeface="Arial"/>
              </a:rPr>
              <a:t> </a:t>
            </a:r>
            <a:r>
              <a:rPr sz="1200" b="1" spc="-5" dirty="0">
                <a:solidFill>
                  <a:srgbClr val="FFFFFF"/>
                </a:solidFill>
                <a:latin typeface="Arial"/>
                <a:cs typeface="Arial"/>
              </a:rPr>
              <a:t>and  </a:t>
            </a:r>
            <a:r>
              <a:rPr sz="1200" b="1" dirty="0">
                <a:solidFill>
                  <a:srgbClr val="FFFFFF"/>
                </a:solidFill>
                <a:latin typeface="Arial"/>
                <a:cs typeface="Arial"/>
              </a:rPr>
              <a:t>сompany </a:t>
            </a:r>
            <a:r>
              <a:rPr sz="1200" b="1" spc="-5" dirty="0">
                <a:solidFill>
                  <a:srgbClr val="FFFFFF"/>
                </a:solidFill>
                <a:latin typeface="Arial"/>
                <a:cs typeface="Arial"/>
              </a:rPr>
              <a:t>founders </a:t>
            </a:r>
            <a:r>
              <a:rPr sz="1200" b="1" spc="-10" dirty="0">
                <a:solidFill>
                  <a:srgbClr val="FFFFFF"/>
                </a:solidFill>
                <a:latin typeface="Arial"/>
                <a:cs typeface="Arial"/>
              </a:rPr>
              <a:t>registered </a:t>
            </a:r>
            <a:r>
              <a:rPr sz="1200" b="1" dirty="0">
                <a:solidFill>
                  <a:srgbClr val="FFFFFF"/>
                </a:solidFill>
                <a:latin typeface="Arial"/>
                <a:cs typeface="Arial"/>
              </a:rPr>
              <a:t>in </a:t>
            </a:r>
            <a:r>
              <a:rPr sz="1200" b="1" spc="-5" dirty="0">
                <a:solidFill>
                  <a:srgbClr val="FFFFFF"/>
                </a:solidFill>
                <a:latin typeface="Arial"/>
                <a:cs typeface="Arial"/>
              </a:rPr>
              <a:t>the  </a:t>
            </a:r>
            <a:r>
              <a:rPr sz="1200" b="1" spc="-10" dirty="0">
                <a:solidFill>
                  <a:srgbClr val="FFFFFF"/>
                </a:solidFill>
                <a:latin typeface="Arial"/>
                <a:cs typeface="Arial"/>
              </a:rPr>
              <a:t>AIFC, regardless </a:t>
            </a:r>
            <a:r>
              <a:rPr sz="1200" b="1" dirty="0">
                <a:solidFill>
                  <a:srgbClr val="FFFFFF"/>
                </a:solidFill>
                <a:latin typeface="Arial"/>
                <a:cs typeface="Arial"/>
              </a:rPr>
              <a:t>of </a:t>
            </a:r>
            <a:r>
              <a:rPr sz="1200" b="1" spc="-5" dirty="0">
                <a:solidFill>
                  <a:srgbClr val="FFFFFF"/>
                </a:solidFill>
                <a:latin typeface="Arial"/>
                <a:cs typeface="Arial"/>
              </a:rPr>
              <a:t>their</a:t>
            </a:r>
            <a:r>
              <a:rPr sz="1200" b="1" spc="-35" dirty="0">
                <a:solidFill>
                  <a:srgbClr val="FFFFFF"/>
                </a:solidFill>
                <a:latin typeface="Arial"/>
                <a:cs typeface="Arial"/>
              </a:rPr>
              <a:t> </a:t>
            </a:r>
            <a:r>
              <a:rPr sz="1200" b="1" spc="-5" dirty="0">
                <a:solidFill>
                  <a:srgbClr val="FFFFFF"/>
                </a:solidFill>
                <a:latin typeface="Arial"/>
                <a:cs typeface="Arial"/>
              </a:rPr>
              <a:t>activities</a:t>
            </a:r>
            <a:endParaRPr sz="1200">
              <a:latin typeface="Arial"/>
              <a:cs typeface="Arial"/>
            </a:endParaRPr>
          </a:p>
        </p:txBody>
      </p:sp>
      <p:sp>
        <p:nvSpPr>
          <p:cNvPr id="27" name="object 27"/>
          <p:cNvSpPr/>
          <p:nvPr/>
        </p:nvSpPr>
        <p:spPr>
          <a:xfrm>
            <a:off x="8529828" y="1132332"/>
            <a:ext cx="3459479" cy="617220"/>
          </a:xfrm>
          <a:custGeom>
            <a:avLst/>
            <a:gdLst/>
            <a:ahLst/>
            <a:cxnLst/>
            <a:rect l="l" t="t" r="r" b="b"/>
            <a:pathLst>
              <a:path w="3459479" h="617219">
                <a:moveTo>
                  <a:pt x="3307588" y="0"/>
                </a:moveTo>
                <a:lnTo>
                  <a:pt x="151511" y="0"/>
                </a:lnTo>
                <a:lnTo>
                  <a:pt x="103886" y="5587"/>
                </a:lnTo>
                <a:lnTo>
                  <a:pt x="62356" y="21208"/>
                </a:lnTo>
                <a:lnTo>
                  <a:pt x="29464" y="45212"/>
                </a:lnTo>
                <a:lnTo>
                  <a:pt x="7747" y="75691"/>
                </a:lnTo>
                <a:lnTo>
                  <a:pt x="0" y="110743"/>
                </a:lnTo>
                <a:lnTo>
                  <a:pt x="0" y="504697"/>
                </a:lnTo>
                <a:lnTo>
                  <a:pt x="29464" y="570864"/>
                </a:lnTo>
                <a:lnTo>
                  <a:pt x="62356" y="595248"/>
                </a:lnTo>
                <a:lnTo>
                  <a:pt x="103886" y="611251"/>
                </a:lnTo>
                <a:lnTo>
                  <a:pt x="151511" y="617092"/>
                </a:lnTo>
                <a:lnTo>
                  <a:pt x="3307588" y="617092"/>
                </a:lnTo>
                <a:lnTo>
                  <a:pt x="3355213" y="611251"/>
                </a:lnTo>
                <a:lnTo>
                  <a:pt x="3396742" y="595248"/>
                </a:lnTo>
                <a:lnTo>
                  <a:pt x="3429635" y="570864"/>
                </a:lnTo>
                <a:lnTo>
                  <a:pt x="3459099" y="504697"/>
                </a:lnTo>
                <a:lnTo>
                  <a:pt x="3459099" y="110743"/>
                </a:lnTo>
                <a:lnTo>
                  <a:pt x="3429635" y="45212"/>
                </a:lnTo>
                <a:lnTo>
                  <a:pt x="3396742" y="21208"/>
                </a:lnTo>
                <a:lnTo>
                  <a:pt x="3355213" y="5587"/>
                </a:lnTo>
                <a:lnTo>
                  <a:pt x="3307588" y="0"/>
                </a:lnTo>
                <a:close/>
              </a:path>
            </a:pathLst>
          </a:custGeom>
          <a:solidFill>
            <a:srgbClr val="002C56"/>
          </a:solidFill>
        </p:spPr>
        <p:txBody>
          <a:bodyPr wrap="square" lIns="0" tIns="0" rIns="0" bIns="0" rtlCol="0"/>
          <a:lstStyle/>
          <a:p>
            <a:endParaRPr/>
          </a:p>
        </p:txBody>
      </p:sp>
      <p:sp>
        <p:nvSpPr>
          <p:cNvPr id="28" name="object 28"/>
          <p:cNvSpPr/>
          <p:nvPr/>
        </p:nvSpPr>
        <p:spPr>
          <a:xfrm>
            <a:off x="8529828" y="1132332"/>
            <a:ext cx="617220" cy="617220"/>
          </a:xfrm>
          <a:custGeom>
            <a:avLst/>
            <a:gdLst/>
            <a:ahLst/>
            <a:cxnLst/>
            <a:rect l="l" t="t" r="r" b="b"/>
            <a:pathLst>
              <a:path w="617220" h="617219">
                <a:moveTo>
                  <a:pt x="617093" y="0"/>
                </a:moveTo>
                <a:lnTo>
                  <a:pt x="151638" y="0"/>
                </a:lnTo>
                <a:lnTo>
                  <a:pt x="104013" y="5587"/>
                </a:lnTo>
                <a:lnTo>
                  <a:pt x="62356" y="21208"/>
                </a:lnTo>
                <a:lnTo>
                  <a:pt x="29464" y="45212"/>
                </a:lnTo>
                <a:lnTo>
                  <a:pt x="7747" y="75691"/>
                </a:lnTo>
                <a:lnTo>
                  <a:pt x="0" y="110743"/>
                </a:lnTo>
                <a:lnTo>
                  <a:pt x="0" y="504697"/>
                </a:lnTo>
                <a:lnTo>
                  <a:pt x="29464" y="570864"/>
                </a:lnTo>
                <a:lnTo>
                  <a:pt x="62356" y="595248"/>
                </a:lnTo>
                <a:lnTo>
                  <a:pt x="104013" y="611251"/>
                </a:lnTo>
                <a:lnTo>
                  <a:pt x="151638" y="617092"/>
                </a:lnTo>
                <a:lnTo>
                  <a:pt x="617093" y="617092"/>
                </a:lnTo>
                <a:lnTo>
                  <a:pt x="617093" y="0"/>
                </a:lnTo>
                <a:close/>
              </a:path>
            </a:pathLst>
          </a:custGeom>
          <a:solidFill>
            <a:srgbClr val="F1F1F1"/>
          </a:solidFill>
        </p:spPr>
        <p:txBody>
          <a:bodyPr wrap="square" lIns="0" tIns="0" rIns="0" bIns="0" rtlCol="0"/>
          <a:lstStyle/>
          <a:p>
            <a:endParaRPr/>
          </a:p>
        </p:txBody>
      </p:sp>
      <p:sp>
        <p:nvSpPr>
          <p:cNvPr id="29" name="object 29"/>
          <p:cNvSpPr txBox="1"/>
          <p:nvPr/>
        </p:nvSpPr>
        <p:spPr>
          <a:xfrm>
            <a:off x="9281286" y="1168653"/>
            <a:ext cx="2577465" cy="563880"/>
          </a:xfrm>
          <a:prstGeom prst="rect">
            <a:avLst/>
          </a:prstGeom>
        </p:spPr>
        <p:txBody>
          <a:bodyPr vert="horz" wrap="square" lIns="0" tIns="17780" rIns="0" bIns="0" rtlCol="0">
            <a:spAutoFit/>
          </a:bodyPr>
          <a:lstStyle/>
          <a:p>
            <a:pPr marL="12700" marR="5080">
              <a:lnSpc>
                <a:spcPct val="97200"/>
              </a:lnSpc>
              <a:spcBef>
                <a:spcPts val="140"/>
              </a:spcBef>
            </a:pPr>
            <a:r>
              <a:rPr sz="1200" b="1" spc="-55" dirty="0">
                <a:solidFill>
                  <a:srgbClr val="FFFFFF"/>
                </a:solidFill>
                <a:latin typeface="Arial"/>
                <a:cs typeface="Arial"/>
              </a:rPr>
              <a:t>Tax </a:t>
            </a:r>
            <a:r>
              <a:rPr sz="1200" b="1" spc="-5" dirty="0">
                <a:solidFill>
                  <a:srgbClr val="FFFFFF"/>
                </a:solidFill>
                <a:latin typeface="Arial"/>
                <a:cs typeface="Arial"/>
              </a:rPr>
              <a:t>exemptions for securities</a:t>
            </a:r>
            <a:r>
              <a:rPr sz="1200" b="1" spc="-120" dirty="0">
                <a:solidFill>
                  <a:srgbClr val="FFFFFF"/>
                </a:solidFill>
                <a:latin typeface="Arial"/>
                <a:cs typeface="Arial"/>
              </a:rPr>
              <a:t> </a:t>
            </a:r>
            <a:r>
              <a:rPr sz="1200" b="1" dirty="0">
                <a:solidFill>
                  <a:srgbClr val="FFFFFF"/>
                </a:solidFill>
                <a:latin typeface="Arial"/>
                <a:cs typeface="Arial"/>
              </a:rPr>
              <a:t>listed  on </a:t>
            </a:r>
            <a:r>
              <a:rPr sz="1200" b="1" spc="-5" dirty="0">
                <a:solidFill>
                  <a:srgbClr val="FFFFFF"/>
                </a:solidFill>
                <a:latin typeface="Arial"/>
                <a:cs typeface="Arial"/>
              </a:rPr>
              <a:t>the official </a:t>
            </a:r>
            <a:r>
              <a:rPr sz="1200" b="1" dirty="0">
                <a:solidFill>
                  <a:srgbClr val="FFFFFF"/>
                </a:solidFill>
                <a:latin typeface="Arial"/>
                <a:cs typeface="Arial"/>
              </a:rPr>
              <a:t>list of </a:t>
            </a:r>
            <a:r>
              <a:rPr sz="1200" b="1" spc="-5" dirty="0">
                <a:solidFill>
                  <a:srgbClr val="FFFFFF"/>
                </a:solidFill>
                <a:latin typeface="Arial"/>
                <a:cs typeface="Arial"/>
              </a:rPr>
              <a:t>the </a:t>
            </a:r>
            <a:r>
              <a:rPr sz="1200" b="1" dirty="0">
                <a:solidFill>
                  <a:srgbClr val="FFFFFF"/>
                </a:solidFill>
                <a:latin typeface="Arial"/>
                <a:cs typeface="Arial"/>
              </a:rPr>
              <a:t>Stock  </a:t>
            </a:r>
            <a:r>
              <a:rPr sz="1200" b="1" spc="-5" dirty="0">
                <a:solidFill>
                  <a:srgbClr val="FFFFFF"/>
                </a:solidFill>
                <a:latin typeface="Arial"/>
                <a:cs typeface="Arial"/>
              </a:rPr>
              <a:t>Exchange</a:t>
            </a:r>
            <a:endParaRPr sz="1200">
              <a:latin typeface="Arial"/>
              <a:cs typeface="Arial"/>
            </a:endParaRPr>
          </a:p>
        </p:txBody>
      </p:sp>
      <p:sp>
        <p:nvSpPr>
          <p:cNvPr id="30" name="object 30"/>
          <p:cNvSpPr txBox="1"/>
          <p:nvPr/>
        </p:nvSpPr>
        <p:spPr>
          <a:xfrm>
            <a:off x="670051" y="1190625"/>
            <a:ext cx="209550" cy="422275"/>
          </a:xfrm>
          <a:prstGeom prst="rect">
            <a:avLst/>
          </a:prstGeom>
        </p:spPr>
        <p:txBody>
          <a:bodyPr vert="horz" wrap="square" lIns="0" tIns="13335" rIns="0" bIns="0" rtlCol="0">
            <a:spAutoFit/>
          </a:bodyPr>
          <a:lstStyle/>
          <a:p>
            <a:pPr marL="12700">
              <a:lnSpc>
                <a:spcPct val="100000"/>
              </a:lnSpc>
              <a:spcBef>
                <a:spcPts val="105"/>
              </a:spcBef>
            </a:pPr>
            <a:r>
              <a:rPr sz="2600" b="1" dirty="0">
                <a:solidFill>
                  <a:srgbClr val="09575B"/>
                </a:solidFill>
                <a:latin typeface="Arial"/>
                <a:cs typeface="Arial"/>
              </a:rPr>
              <a:t>1</a:t>
            </a:r>
            <a:endParaRPr sz="2600">
              <a:latin typeface="Arial"/>
              <a:cs typeface="Arial"/>
            </a:endParaRPr>
          </a:p>
        </p:txBody>
      </p:sp>
      <p:sp>
        <p:nvSpPr>
          <p:cNvPr id="31" name="object 31"/>
          <p:cNvSpPr txBox="1"/>
          <p:nvPr/>
        </p:nvSpPr>
        <p:spPr>
          <a:xfrm>
            <a:off x="5104891" y="1199769"/>
            <a:ext cx="209550" cy="422275"/>
          </a:xfrm>
          <a:prstGeom prst="rect">
            <a:avLst/>
          </a:prstGeom>
        </p:spPr>
        <p:txBody>
          <a:bodyPr vert="horz" wrap="square" lIns="0" tIns="13335" rIns="0" bIns="0" rtlCol="0">
            <a:spAutoFit/>
          </a:bodyPr>
          <a:lstStyle/>
          <a:p>
            <a:pPr marL="12700">
              <a:lnSpc>
                <a:spcPct val="100000"/>
              </a:lnSpc>
              <a:spcBef>
                <a:spcPts val="105"/>
              </a:spcBef>
            </a:pPr>
            <a:r>
              <a:rPr sz="2600" b="1" dirty="0">
                <a:solidFill>
                  <a:srgbClr val="EC6B17"/>
                </a:solidFill>
                <a:latin typeface="Arial"/>
                <a:cs typeface="Arial"/>
              </a:rPr>
              <a:t>2</a:t>
            </a:r>
            <a:endParaRPr sz="2600">
              <a:latin typeface="Arial"/>
              <a:cs typeface="Arial"/>
            </a:endParaRPr>
          </a:p>
        </p:txBody>
      </p:sp>
      <p:sp>
        <p:nvSpPr>
          <p:cNvPr id="32" name="object 32"/>
          <p:cNvSpPr txBox="1"/>
          <p:nvPr/>
        </p:nvSpPr>
        <p:spPr>
          <a:xfrm>
            <a:off x="8754236" y="1193672"/>
            <a:ext cx="209550" cy="422275"/>
          </a:xfrm>
          <a:prstGeom prst="rect">
            <a:avLst/>
          </a:prstGeom>
        </p:spPr>
        <p:txBody>
          <a:bodyPr vert="horz" wrap="square" lIns="0" tIns="13335" rIns="0" bIns="0" rtlCol="0">
            <a:spAutoFit/>
          </a:bodyPr>
          <a:lstStyle/>
          <a:p>
            <a:pPr marL="12700">
              <a:lnSpc>
                <a:spcPct val="100000"/>
              </a:lnSpc>
              <a:spcBef>
                <a:spcPts val="105"/>
              </a:spcBef>
            </a:pPr>
            <a:r>
              <a:rPr sz="2600" b="1" dirty="0">
                <a:solidFill>
                  <a:srgbClr val="09224B"/>
                </a:solidFill>
                <a:latin typeface="Arial"/>
                <a:cs typeface="Arial"/>
              </a:rPr>
              <a:t>3</a:t>
            </a:r>
            <a:endParaRPr sz="2600">
              <a:latin typeface="Arial"/>
              <a:cs typeface="Arial"/>
            </a:endParaRPr>
          </a:p>
        </p:txBody>
      </p:sp>
      <p:sp>
        <p:nvSpPr>
          <p:cNvPr id="33" name="object 33"/>
          <p:cNvSpPr txBox="1"/>
          <p:nvPr/>
        </p:nvSpPr>
        <p:spPr>
          <a:xfrm>
            <a:off x="1090371" y="364363"/>
            <a:ext cx="2172335" cy="193675"/>
          </a:xfrm>
          <a:prstGeom prst="rect">
            <a:avLst/>
          </a:prstGeom>
        </p:spPr>
        <p:txBody>
          <a:bodyPr vert="horz" wrap="square" lIns="0" tIns="13335" rIns="0" bIns="0" rtlCol="0">
            <a:spAutoFit/>
          </a:bodyPr>
          <a:lstStyle/>
          <a:p>
            <a:pPr marL="12700">
              <a:lnSpc>
                <a:spcPct val="100000"/>
              </a:lnSpc>
              <a:spcBef>
                <a:spcPts val="105"/>
              </a:spcBef>
            </a:pPr>
            <a:r>
              <a:rPr sz="1100" spc="-25" dirty="0">
                <a:solidFill>
                  <a:srgbClr val="888888"/>
                </a:solidFill>
                <a:latin typeface="Arial"/>
                <a:cs typeface="Arial"/>
              </a:rPr>
              <a:t>Astana</a:t>
            </a:r>
            <a:r>
              <a:rPr sz="1100" spc="-204" dirty="0">
                <a:solidFill>
                  <a:srgbClr val="888888"/>
                </a:solidFill>
                <a:latin typeface="Arial"/>
                <a:cs typeface="Arial"/>
              </a:rPr>
              <a:t> </a:t>
            </a:r>
            <a:r>
              <a:rPr sz="1100" spc="-30" dirty="0">
                <a:solidFill>
                  <a:srgbClr val="888888"/>
                </a:solidFill>
                <a:latin typeface="Arial"/>
                <a:cs typeface="Arial"/>
              </a:rPr>
              <a:t>International</a:t>
            </a:r>
            <a:r>
              <a:rPr sz="1100" spc="-195" dirty="0">
                <a:solidFill>
                  <a:srgbClr val="888888"/>
                </a:solidFill>
                <a:latin typeface="Arial"/>
                <a:cs typeface="Arial"/>
              </a:rPr>
              <a:t> </a:t>
            </a:r>
            <a:r>
              <a:rPr sz="1100" spc="-25" dirty="0">
                <a:solidFill>
                  <a:srgbClr val="888888"/>
                </a:solidFill>
                <a:latin typeface="Arial"/>
                <a:cs typeface="Arial"/>
              </a:rPr>
              <a:t>Financial</a:t>
            </a:r>
            <a:r>
              <a:rPr sz="1100" spc="-110" dirty="0">
                <a:solidFill>
                  <a:srgbClr val="888888"/>
                </a:solidFill>
                <a:latin typeface="Arial"/>
                <a:cs typeface="Arial"/>
              </a:rPr>
              <a:t> </a:t>
            </a:r>
            <a:r>
              <a:rPr sz="1100" spc="-20" dirty="0">
                <a:solidFill>
                  <a:srgbClr val="888888"/>
                </a:solidFill>
                <a:latin typeface="Arial"/>
                <a:cs typeface="Arial"/>
              </a:rPr>
              <a:t>Centre</a:t>
            </a:r>
            <a:endParaRPr sz="1100">
              <a:latin typeface="Arial"/>
              <a:cs typeface="Arial"/>
            </a:endParaRPr>
          </a:p>
        </p:txBody>
      </p:sp>
      <p:sp>
        <p:nvSpPr>
          <p:cNvPr id="34" name="object 34"/>
          <p:cNvSpPr txBox="1"/>
          <p:nvPr/>
        </p:nvSpPr>
        <p:spPr>
          <a:xfrm>
            <a:off x="442671" y="0"/>
            <a:ext cx="715645" cy="696595"/>
          </a:xfrm>
          <a:prstGeom prst="rect">
            <a:avLst/>
          </a:prstGeom>
        </p:spPr>
        <p:txBody>
          <a:bodyPr vert="horz" wrap="square" lIns="0" tIns="12700" rIns="0" bIns="0" rtlCol="0">
            <a:spAutoFit/>
          </a:bodyPr>
          <a:lstStyle/>
          <a:p>
            <a:pPr marL="12700">
              <a:lnSpc>
                <a:spcPct val="100000"/>
              </a:lnSpc>
              <a:spcBef>
                <a:spcPts val="100"/>
              </a:spcBef>
            </a:pPr>
            <a:r>
              <a:rPr sz="4400" b="0" spc="-459" dirty="0">
                <a:latin typeface="Calibri Light"/>
                <a:cs typeface="Calibri Light"/>
              </a:rPr>
              <a:t>T</a:t>
            </a:r>
            <a:r>
              <a:rPr sz="4400" b="0" spc="-155" dirty="0">
                <a:latin typeface="Calibri Light"/>
                <a:cs typeface="Calibri Light"/>
              </a:rPr>
              <a:t>a</a:t>
            </a:r>
            <a:r>
              <a:rPr sz="4400" b="0" dirty="0">
                <a:latin typeface="Calibri Light"/>
                <a:cs typeface="Calibri Light"/>
              </a:rPr>
              <a:t>x</a:t>
            </a:r>
            <a:endParaRPr sz="4400">
              <a:latin typeface="Calibri Light"/>
              <a:cs typeface="Calibri Light"/>
            </a:endParaRPr>
          </a:p>
        </p:txBody>
      </p:sp>
      <p:sp>
        <p:nvSpPr>
          <p:cNvPr id="35" name="object 35"/>
          <p:cNvSpPr txBox="1"/>
          <p:nvPr/>
        </p:nvSpPr>
        <p:spPr>
          <a:xfrm>
            <a:off x="442671" y="439038"/>
            <a:ext cx="2409190" cy="696595"/>
          </a:xfrm>
          <a:prstGeom prst="rect">
            <a:avLst/>
          </a:prstGeom>
        </p:spPr>
        <p:txBody>
          <a:bodyPr vert="horz" wrap="square" lIns="0" tIns="13335" rIns="0" bIns="0" rtlCol="0">
            <a:spAutoFit/>
          </a:bodyPr>
          <a:lstStyle/>
          <a:p>
            <a:pPr marL="12700">
              <a:lnSpc>
                <a:spcPct val="100000"/>
              </a:lnSpc>
              <a:spcBef>
                <a:spcPts val="105"/>
              </a:spcBef>
            </a:pPr>
            <a:r>
              <a:rPr sz="4400" b="0" spc="-65" dirty="0">
                <a:latin typeface="Calibri Light"/>
                <a:cs typeface="Calibri Light"/>
              </a:rPr>
              <a:t>e</a:t>
            </a:r>
            <a:r>
              <a:rPr sz="4400" b="0" spc="-120" dirty="0">
                <a:latin typeface="Calibri Light"/>
                <a:cs typeface="Calibri Light"/>
              </a:rPr>
              <a:t>x</a:t>
            </a:r>
            <a:r>
              <a:rPr sz="4400" b="0" spc="-5" dirty="0">
                <a:latin typeface="Calibri Light"/>
                <a:cs typeface="Calibri Light"/>
              </a:rPr>
              <a:t>em</a:t>
            </a:r>
            <a:r>
              <a:rPr sz="4400" b="0" spc="-35" dirty="0">
                <a:latin typeface="Calibri Light"/>
                <a:cs typeface="Calibri Light"/>
              </a:rPr>
              <a:t>p</a:t>
            </a:r>
            <a:r>
              <a:rPr sz="4400" b="0" dirty="0">
                <a:latin typeface="Calibri Light"/>
                <a:cs typeface="Calibri Light"/>
              </a:rPr>
              <a:t>tion</a:t>
            </a:r>
            <a:endParaRPr sz="4400">
              <a:latin typeface="Calibri Light"/>
              <a:cs typeface="Calibri Light"/>
            </a:endParaRPr>
          </a:p>
        </p:txBody>
      </p:sp>
      <p:sp>
        <p:nvSpPr>
          <p:cNvPr id="36" name="object 36"/>
          <p:cNvSpPr txBox="1"/>
          <p:nvPr/>
        </p:nvSpPr>
        <p:spPr>
          <a:xfrm>
            <a:off x="442671" y="1109599"/>
            <a:ext cx="241935" cy="696595"/>
          </a:xfrm>
          <a:prstGeom prst="rect">
            <a:avLst/>
          </a:prstGeom>
        </p:spPr>
        <p:txBody>
          <a:bodyPr vert="horz" wrap="square" lIns="0" tIns="13335" rIns="0" bIns="0" rtlCol="0">
            <a:spAutoFit/>
          </a:bodyPr>
          <a:lstStyle/>
          <a:p>
            <a:pPr marL="12700">
              <a:lnSpc>
                <a:spcPct val="100000"/>
              </a:lnSpc>
              <a:spcBef>
                <a:spcPts val="105"/>
              </a:spcBef>
            </a:pPr>
            <a:r>
              <a:rPr sz="4400" b="0" dirty="0">
                <a:latin typeface="Calibri Light"/>
                <a:cs typeface="Calibri Light"/>
              </a:rPr>
              <a:t>s</a:t>
            </a:r>
            <a:endParaRPr sz="4400">
              <a:latin typeface="Calibri Light"/>
              <a:cs typeface="Calibri Light"/>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016233" y="6427114"/>
            <a:ext cx="259079"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888888"/>
                </a:solidFill>
                <a:latin typeface="Calibri"/>
                <a:cs typeface="Calibri"/>
              </a:rPr>
              <a:t>101</a:t>
            </a:r>
            <a:endParaRPr sz="1200">
              <a:latin typeface="Calibri"/>
              <a:cs typeface="Calibri"/>
            </a:endParaRPr>
          </a:p>
        </p:txBody>
      </p:sp>
      <p:sp>
        <p:nvSpPr>
          <p:cNvPr id="3" name="object 3"/>
          <p:cNvSpPr txBox="1"/>
          <p:nvPr/>
        </p:nvSpPr>
        <p:spPr>
          <a:xfrm>
            <a:off x="3167633" y="3195066"/>
            <a:ext cx="6351905" cy="452120"/>
          </a:xfrm>
          <a:prstGeom prst="rect">
            <a:avLst/>
          </a:prstGeom>
        </p:spPr>
        <p:txBody>
          <a:bodyPr vert="horz" wrap="square" lIns="0" tIns="12065" rIns="0" bIns="0" rtlCol="0">
            <a:spAutoFit/>
          </a:bodyPr>
          <a:lstStyle/>
          <a:p>
            <a:pPr marL="12700">
              <a:lnSpc>
                <a:spcPct val="100000"/>
              </a:lnSpc>
              <a:spcBef>
                <a:spcPts val="95"/>
              </a:spcBef>
              <a:tabLst>
                <a:tab pos="4733925" algn="l"/>
              </a:tabLst>
            </a:pPr>
            <a:r>
              <a:rPr sz="2800" b="1" spc="-10" dirty="0">
                <a:solidFill>
                  <a:srgbClr val="1F4E79"/>
                </a:solidFill>
                <a:latin typeface="Century Gothic"/>
                <a:cs typeface="Century Gothic"/>
              </a:rPr>
              <a:t>SUPPORT</a:t>
            </a:r>
            <a:r>
              <a:rPr sz="2800" b="1" spc="5" dirty="0">
                <a:solidFill>
                  <a:srgbClr val="1F4E79"/>
                </a:solidFill>
                <a:latin typeface="Century Gothic"/>
                <a:cs typeface="Century Gothic"/>
              </a:rPr>
              <a:t> </a:t>
            </a:r>
            <a:r>
              <a:rPr sz="2800" b="1" spc="-5" dirty="0">
                <a:solidFill>
                  <a:srgbClr val="1F4E79"/>
                </a:solidFill>
                <a:latin typeface="Century Gothic"/>
                <a:cs typeface="Century Gothic"/>
              </a:rPr>
              <a:t>TOOLS</a:t>
            </a:r>
            <a:r>
              <a:rPr sz="2800" b="1" spc="10" dirty="0">
                <a:solidFill>
                  <a:srgbClr val="1F4E79"/>
                </a:solidFill>
                <a:latin typeface="Century Gothic"/>
                <a:cs typeface="Century Gothic"/>
              </a:rPr>
              <a:t> </a:t>
            </a:r>
            <a:r>
              <a:rPr sz="2800" b="1" spc="-5" dirty="0">
                <a:solidFill>
                  <a:srgbClr val="1F4E79"/>
                </a:solidFill>
                <a:latin typeface="Century Gothic"/>
                <a:cs typeface="Century Gothic"/>
              </a:rPr>
              <a:t>"BAITEREK"	</a:t>
            </a:r>
            <a:r>
              <a:rPr sz="2800" b="1" spc="-10" dirty="0">
                <a:solidFill>
                  <a:srgbClr val="1F4E79"/>
                </a:solidFill>
                <a:latin typeface="Century Gothic"/>
                <a:cs typeface="Century Gothic"/>
              </a:rPr>
              <a:t>HOLDING</a:t>
            </a:r>
            <a:endParaRPr sz="2800">
              <a:latin typeface="Century Gothic"/>
              <a:cs typeface="Century Gothic"/>
            </a:endParaRPr>
          </a:p>
        </p:txBody>
      </p:sp>
      <p:sp>
        <p:nvSpPr>
          <p:cNvPr id="4" name="object 4"/>
          <p:cNvSpPr/>
          <p:nvPr/>
        </p:nvSpPr>
        <p:spPr>
          <a:xfrm>
            <a:off x="10610088" y="76200"/>
            <a:ext cx="961644" cy="1202436"/>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2406523" y="907161"/>
            <a:ext cx="1984375" cy="513715"/>
          </a:xfrm>
          <a:prstGeom prst="rect">
            <a:avLst/>
          </a:prstGeom>
        </p:spPr>
        <p:txBody>
          <a:bodyPr vert="horz" wrap="square" lIns="0" tIns="13335" rIns="0" bIns="0" rtlCol="0">
            <a:spAutoFit/>
          </a:bodyPr>
          <a:lstStyle/>
          <a:p>
            <a:pPr marL="12700">
              <a:lnSpc>
                <a:spcPct val="100000"/>
              </a:lnSpc>
              <a:spcBef>
                <a:spcPts val="105"/>
              </a:spcBef>
            </a:pPr>
            <a:r>
              <a:rPr sz="3200" b="1" dirty="0">
                <a:solidFill>
                  <a:srgbClr val="1F4E79"/>
                </a:solidFill>
                <a:latin typeface="Century Gothic"/>
                <a:cs typeface="Century Gothic"/>
              </a:rPr>
              <a:t>ANNEX</a:t>
            </a:r>
            <a:r>
              <a:rPr sz="3200" b="1" spc="-110" dirty="0">
                <a:solidFill>
                  <a:srgbClr val="1F4E79"/>
                </a:solidFill>
                <a:latin typeface="Century Gothic"/>
                <a:cs typeface="Century Gothic"/>
              </a:rPr>
              <a:t> </a:t>
            </a:r>
            <a:r>
              <a:rPr sz="3200" b="1" spc="5" dirty="0">
                <a:solidFill>
                  <a:srgbClr val="1F4E79"/>
                </a:solidFill>
                <a:latin typeface="Century Gothic"/>
                <a:cs typeface="Century Gothic"/>
              </a:rPr>
              <a:t>10</a:t>
            </a:r>
            <a:endParaRPr sz="3200">
              <a:latin typeface="Century Gothic"/>
              <a:cs typeface="Century Gothic"/>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29764" y="390601"/>
            <a:ext cx="4515485" cy="331470"/>
          </a:xfrm>
          <a:prstGeom prst="rect">
            <a:avLst/>
          </a:prstGeom>
        </p:spPr>
        <p:txBody>
          <a:bodyPr vert="horz" wrap="square" lIns="0" tIns="13335" rIns="0" bIns="0" rtlCol="0">
            <a:spAutoFit/>
          </a:bodyPr>
          <a:lstStyle/>
          <a:p>
            <a:pPr marL="12700">
              <a:lnSpc>
                <a:spcPct val="100000"/>
              </a:lnSpc>
              <a:spcBef>
                <a:spcPts val="105"/>
              </a:spcBef>
              <a:tabLst>
                <a:tab pos="3359785" algn="l"/>
              </a:tabLst>
            </a:pPr>
            <a:r>
              <a:rPr sz="2000" u="none" spc="-15" dirty="0"/>
              <a:t>SU</a:t>
            </a:r>
            <a:r>
              <a:rPr sz="2000" u="none" spc="-10" dirty="0"/>
              <a:t>PP</a:t>
            </a:r>
            <a:r>
              <a:rPr sz="2000" u="none" spc="-15" dirty="0"/>
              <a:t>OR</a:t>
            </a:r>
            <a:r>
              <a:rPr sz="2000" u="none" dirty="0"/>
              <a:t>T</a:t>
            </a:r>
            <a:r>
              <a:rPr sz="2000" u="none" spc="-15" dirty="0"/>
              <a:t> T</a:t>
            </a:r>
            <a:r>
              <a:rPr sz="2000" u="none" spc="-20" dirty="0"/>
              <a:t>OOL</a:t>
            </a:r>
            <a:r>
              <a:rPr sz="2000" u="none" dirty="0"/>
              <a:t>S</a:t>
            </a:r>
            <a:r>
              <a:rPr sz="2000" u="none" spc="-20" dirty="0"/>
              <a:t> </a:t>
            </a:r>
            <a:r>
              <a:rPr sz="2000" u="none" spc="-15" dirty="0"/>
              <a:t>"B</a:t>
            </a:r>
            <a:r>
              <a:rPr sz="2000" u="none" spc="-10" dirty="0"/>
              <a:t>AI</a:t>
            </a:r>
            <a:r>
              <a:rPr sz="2000" u="none" spc="-15" dirty="0"/>
              <a:t>TERE</a:t>
            </a:r>
            <a:r>
              <a:rPr sz="2000" u="none" spc="-10" dirty="0"/>
              <a:t>K</a:t>
            </a:r>
            <a:r>
              <a:rPr sz="2000" u="none" dirty="0"/>
              <a:t>"	</a:t>
            </a:r>
            <a:r>
              <a:rPr sz="2000" u="none" spc="-10" dirty="0"/>
              <a:t>H</a:t>
            </a:r>
            <a:r>
              <a:rPr sz="2000" u="none" spc="-20" dirty="0"/>
              <a:t>OL</a:t>
            </a:r>
            <a:r>
              <a:rPr sz="2000" u="none" spc="-15" dirty="0"/>
              <a:t>D</a:t>
            </a:r>
            <a:r>
              <a:rPr sz="2000" u="none" spc="-10" dirty="0"/>
              <a:t>IN</a:t>
            </a:r>
            <a:r>
              <a:rPr sz="2000" u="none" spc="5" dirty="0"/>
              <a:t>G</a:t>
            </a:r>
            <a:endParaRPr sz="2000"/>
          </a:p>
        </p:txBody>
      </p:sp>
      <p:sp>
        <p:nvSpPr>
          <p:cNvPr id="3" name="object 3"/>
          <p:cNvSpPr txBox="1"/>
          <p:nvPr/>
        </p:nvSpPr>
        <p:spPr>
          <a:xfrm>
            <a:off x="499973" y="1021156"/>
            <a:ext cx="4454525" cy="4141470"/>
          </a:xfrm>
          <a:prstGeom prst="rect">
            <a:avLst/>
          </a:prstGeom>
        </p:spPr>
        <p:txBody>
          <a:bodyPr vert="horz" wrap="square" lIns="0" tIns="12700" rIns="0" bIns="0" rtlCol="0">
            <a:spAutoFit/>
          </a:bodyPr>
          <a:lstStyle/>
          <a:p>
            <a:pPr marL="12700">
              <a:lnSpc>
                <a:spcPct val="100000"/>
              </a:lnSpc>
              <a:spcBef>
                <a:spcPts val="100"/>
              </a:spcBef>
            </a:pPr>
            <a:r>
              <a:rPr sz="1800" b="1" spc="-10" dirty="0">
                <a:latin typeface="Calibri"/>
                <a:cs typeface="Calibri"/>
              </a:rPr>
              <a:t>«Kazakhstan </a:t>
            </a:r>
            <a:r>
              <a:rPr sz="1800" b="1" spc="-5" dirty="0">
                <a:latin typeface="Calibri"/>
                <a:cs typeface="Calibri"/>
              </a:rPr>
              <a:t>Project </a:t>
            </a:r>
            <a:r>
              <a:rPr sz="1800" b="1" spc="-10" dirty="0">
                <a:latin typeface="Calibri"/>
                <a:cs typeface="Calibri"/>
              </a:rPr>
              <a:t>Preparation</a:t>
            </a:r>
            <a:r>
              <a:rPr sz="1800" b="1" spc="-40" dirty="0">
                <a:latin typeface="Calibri"/>
                <a:cs typeface="Calibri"/>
              </a:rPr>
              <a:t> </a:t>
            </a:r>
            <a:r>
              <a:rPr sz="1800" b="1" spc="-5" dirty="0">
                <a:latin typeface="Calibri"/>
                <a:cs typeface="Calibri"/>
              </a:rPr>
              <a:t>Fund»:</a:t>
            </a:r>
            <a:endParaRPr sz="1800">
              <a:latin typeface="Calibri"/>
              <a:cs typeface="Calibri"/>
            </a:endParaRPr>
          </a:p>
          <a:p>
            <a:pPr marL="12700" marR="5080">
              <a:lnSpc>
                <a:spcPct val="100000"/>
              </a:lnSpc>
              <a:spcBef>
                <a:spcPts val="5"/>
              </a:spcBef>
              <a:buChar char="-"/>
              <a:tabLst>
                <a:tab pos="134620" algn="l"/>
              </a:tabLst>
            </a:pPr>
            <a:r>
              <a:rPr sz="1800" spc="-5" dirty="0">
                <a:latin typeface="Calibri"/>
                <a:cs typeface="Calibri"/>
              </a:rPr>
              <a:t>partial or </a:t>
            </a:r>
            <a:r>
              <a:rPr sz="1800" spc="-10" dirty="0">
                <a:latin typeface="Calibri"/>
                <a:cs typeface="Calibri"/>
              </a:rPr>
              <a:t>complex </a:t>
            </a:r>
            <a:r>
              <a:rPr sz="1800" spc="-5" dirty="0">
                <a:latin typeface="Calibri"/>
                <a:cs typeface="Calibri"/>
              </a:rPr>
              <a:t>development of </a:t>
            </a:r>
            <a:r>
              <a:rPr sz="1800" spc="-10" dirty="0">
                <a:latin typeface="Calibri"/>
                <a:cs typeface="Calibri"/>
              </a:rPr>
              <a:t>pre-project  documentation (feasibility </a:t>
            </a:r>
            <a:r>
              <a:rPr sz="1800" spc="-25" dirty="0">
                <a:latin typeface="Calibri"/>
                <a:cs typeface="Calibri"/>
              </a:rPr>
              <a:t>study, </a:t>
            </a:r>
            <a:r>
              <a:rPr sz="1800" spc="-5" dirty="0">
                <a:latin typeface="Calibri"/>
                <a:cs typeface="Calibri"/>
              </a:rPr>
              <a:t>business plan,  Fin. model), </a:t>
            </a:r>
            <a:r>
              <a:rPr sz="1800" spc="-10" dirty="0">
                <a:latin typeface="Calibri"/>
                <a:cs typeface="Calibri"/>
              </a:rPr>
              <a:t>involving </a:t>
            </a:r>
            <a:r>
              <a:rPr sz="1800" spc="-5" dirty="0">
                <a:latin typeface="Calibri"/>
                <a:cs typeface="Calibri"/>
              </a:rPr>
              <a:t>highly qualified  </a:t>
            </a:r>
            <a:r>
              <a:rPr sz="1800" spc="-10" dirty="0">
                <a:latin typeface="Calibri"/>
                <a:cs typeface="Calibri"/>
              </a:rPr>
              <a:t>consultants;</a:t>
            </a:r>
            <a:endParaRPr sz="1800">
              <a:latin typeface="Calibri"/>
              <a:cs typeface="Calibri"/>
            </a:endParaRPr>
          </a:p>
          <a:p>
            <a:pPr marL="12700" marR="153670">
              <a:lnSpc>
                <a:spcPct val="100000"/>
              </a:lnSpc>
              <a:buChar char="-"/>
              <a:tabLst>
                <a:tab pos="134620" algn="l"/>
              </a:tabLst>
            </a:pPr>
            <a:r>
              <a:rPr sz="1800" spc="-10" dirty="0">
                <a:latin typeface="Calibri"/>
                <a:cs typeface="Calibri"/>
              </a:rPr>
              <a:t>co-financing </a:t>
            </a:r>
            <a:r>
              <a:rPr sz="1800" spc="-5" dirty="0">
                <a:latin typeface="Calibri"/>
                <a:cs typeface="Calibri"/>
              </a:rPr>
              <a:t>of </a:t>
            </a:r>
            <a:r>
              <a:rPr sz="1800" dirty="0">
                <a:latin typeface="Calibri"/>
                <a:cs typeface="Calibri"/>
              </a:rPr>
              <a:t>the </a:t>
            </a:r>
            <a:r>
              <a:rPr sz="1800" spc="-10" dirty="0">
                <a:latin typeface="Calibri"/>
                <a:cs typeface="Calibri"/>
              </a:rPr>
              <a:t>pre-project </a:t>
            </a:r>
            <a:r>
              <a:rPr sz="1800" spc="-15" dirty="0">
                <a:latin typeface="Calibri"/>
                <a:cs typeface="Calibri"/>
              </a:rPr>
              <a:t>stage </a:t>
            </a:r>
            <a:r>
              <a:rPr sz="1800" spc="-5" dirty="0">
                <a:latin typeface="Calibri"/>
                <a:cs typeface="Calibri"/>
              </a:rPr>
              <a:t>on </a:t>
            </a:r>
            <a:r>
              <a:rPr sz="1800" dirty="0">
                <a:latin typeface="Calibri"/>
                <a:cs typeface="Calibri"/>
              </a:rPr>
              <a:t>a  </a:t>
            </a:r>
            <a:r>
              <a:rPr sz="1800" spc="-10" dirty="0">
                <a:latin typeface="Calibri"/>
                <a:cs typeface="Calibri"/>
              </a:rPr>
              <a:t>payback </a:t>
            </a:r>
            <a:r>
              <a:rPr sz="1800" spc="-5" dirty="0">
                <a:latin typeface="Calibri"/>
                <a:cs typeface="Calibri"/>
              </a:rPr>
              <a:t>basis </a:t>
            </a:r>
            <a:r>
              <a:rPr sz="1800" dirty="0">
                <a:latin typeface="Calibri"/>
                <a:cs typeface="Calibri"/>
              </a:rPr>
              <a:t>when </a:t>
            </a:r>
            <a:r>
              <a:rPr sz="1800" spc="-10" dirty="0">
                <a:latin typeface="Calibri"/>
                <a:cs typeface="Calibri"/>
              </a:rPr>
              <a:t>raising investment and/or  borrowed</a:t>
            </a:r>
            <a:r>
              <a:rPr sz="1800" spc="10" dirty="0">
                <a:latin typeface="Calibri"/>
                <a:cs typeface="Calibri"/>
              </a:rPr>
              <a:t> </a:t>
            </a:r>
            <a:r>
              <a:rPr sz="1800" spc="-10" dirty="0">
                <a:latin typeface="Calibri"/>
                <a:cs typeface="Calibri"/>
              </a:rPr>
              <a:t>capital;</a:t>
            </a:r>
            <a:endParaRPr sz="1800">
              <a:latin typeface="Calibri"/>
              <a:cs typeface="Calibri"/>
            </a:endParaRPr>
          </a:p>
          <a:p>
            <a:pPr marL="299085" marR="125095" indent="-287020">
              <a:lnSpc>
                <a:spcPct val="100000"/>
              </a:lnSpc>
              <a:buChar char="-"/>
              <a:tabLst>
                <a:tab pos="299085" algn="l"/>
                <a:tab pos="299720" algn="l"/>
              </a:tabLst>
            </a:pPr>
            <a:r>
              <a:rPr sz="1800" spc="-10" dirty="0">
                <a:latin typeface="Calibri"/>
                <a:cs typeface="Calibri"/>
              </a:rPr>
              <a:t>consulting </a:t>
            </a:r>
            <a:r>
              <a:rPr sz="1800" spc="-5" dirty="0">
                <a:latin typeface="Calibri"/>
                <a:cs typeface="Calibri"/>
              </a:rPr>
              <a:t>support of </a:t>
            </a:r>
            <a:r>
              <a:rPr sz="1800" spc="-10" dirty="0">
                <a:latin typeface="Calibri"/>
                <a:cs typeface="Calibri"/>
              </a:rPr>
              <a:t>projects, </a:t>
            </a:r>
            <a:r>
              <a:rPr sz="1800" spc="-5" dirty="0">
                <a:latin typeface="Calibri"/>
                <a:cs typeface="Calibri"/>
              </a:rPr>
              <a:t>structuring,  </a:t>
            </a:r>
            <a:r>
              <a:rPr sz="1800" spc="-15" dirty="0">
                <a:latin typeface="Calibri"/>
                <a:cs typeface="Calibri"/>
              </a:rPr>
              <a:t>attraction </a:t>
            </a:r>
            <a:r>
              <a:rPr sz="1800" spc="-5" dirty="0">
                <a:latin typeface="Calibri"/>
                <a:cs typeface="Calibri"/>
              </a:rPr>
              <a:t>of </a:t>
            </a:r>
            <a:r>
              <a:rPr sz="1800" spc="-15" dirty="0">
                <a:latin typeface="Calibri"/>
                <a:cs typeface="Calibri"/>
              </a:rPr>
              <a:t>strategic </a:t>
            </a:r>
            <a:r>
              <a:rPr sz="1800" spc="-5" dirty="0">
                <a:latin typeface="Calibri"/>
                <a:cs typeface="Calibri"/>
              </a:rPr>
              <a:t>or financial</a:t>
            </a:r>
            <a:r>
              <a:rPr sz="1800" spc="65" dirty="0">
                <a:latin typeface="Calibri"/>
                <a:cs typeface="Calibri"/>
              </a:rPr>
              <a:t> </a:t>
            </a:r>
            <a:r>
              <a:rPr sz="1800" spc="-15" dirty="0">
                <a:latin typeface="Calibri"/>
                <a:cs typeface="Calibri"/>
              </a:rPr>
              <a:t>investors.</a:t>
            </a:r>
            <a:endParaRPr sz="1800">
              <a:latin typeface="Calibri"/>
              <a:cs typeface="Calibri"/>
            </a:endParaRPr>
          </a:p>
          <a:p>
            <a:pPr marL="12700">
              <a:lnSpc>
                <a:spcPct val="100000"/>
              </a:lnSpc>
            </a:pPr>
            <a:r>
              <a:rPr sz="1800" u="heavy" spc="-5" dirty="0">
                <a:uFill>
                  <a:solidFill>
                    <a:srgbClr val="000000"/>
                  </a:solidFill>
                </a:uFill>
                <a:latin typeface="Calibri"/>
                <a:cs typeface="Calibri"/>
              </a:rPr>
              <a:t>Support</a:t>
            </a:r>
            <a:r>
              <a:rPr sz="1800" u="heavy" dirty="0">
                <a:uFill>
                  <a:solidFill>
                    <a:srgbClr val="000000"/>
                  </a:solidFill>
                </a:uFill>
                <a:latin typeface="Calibri"/>
                <a:cs typeface="Calibri"/>
              </a:rPr>
              <a:t> </a:t>
            </a:r>
            <a:r>
              <a:rPr sz="1800" u="heavy" spc="-10" dirty="0">
                <a:uFill>
                  <a:solidFill>
                    <a:srgbClr val="000000"/>
                  </a:solidFill>
                </a:uFill>
                <a:latin typeface="Calibri"/>
                <a:cs typeface="Calibri"/>
              </a:rPr>
              <a:t>conditions:</a:t>
            </a:r>
            <a:endParaRPr sz="1800">
              <a:latin typeface="Calibri"/>
              <a:cs typeface="Calibri"/>
            </a:endParaRPr>
          </a:p>
          <a:p>
            <a:pPr marL="12700" marR="363855">
              <a:lnSpc>
                <a:spcPct val="100000"/>
              </a:lnSpc>
              <a:spcBef>
                <a:spcPts val="5"/>
              </a:spcBef>
              <a:buAutoNum type="arabicParenR"/>
              <a:tabLst>
                <a:tab pos="250825" algn="l"/>
              </a:tabLst>
            </a:pPr>
            <a:r>
              <a:rPr sz="1800" spc="-40" dirty="0">
                <a:latin typeface="Calibri"/>
                <a:cs typeface="Calibri"/>
              </a:rPr>
              <a:t>Total </a:t>
            </a:r>
            <a:r>
              <a:rPr sz="1800" spc="-15" dirty="0">
                <a:latin typeface="Calibri"/>
                <a:cs typeface="Calibri"/>
              </a:rPr>
              <a:t>cost </a:t>
            </a:r>
            <a:r>
              <a:rPr sz="1800" spc="-5" dirty="0">
                <a:latin typeface="Calibri"/>
                <a:cs typeface="Calibri"/>
              </a:rPr>
              <a:t>of </a:t>
            </a:r>
            <a:r>
              <a:rPr sz="1800" dirty="0">
                <a:latin typeface="Calibri"/>
                <a:cs typeface="Calibri"/>
              </a:rPr>
              <a:t>the </a:t>
            </a:r>
            <a:r>
              <a:rPr sz="1800" spc="-10" dirty="0">
                <a:latin typeface="Calibri"/>
                <a:cs typeface="Calibri"/>
              </a:rPr>
              <a:t>project </a:t>
            </a:r>
            <a:r>
              <a:rPr sz="1800" dirty="0">
                <a:latin typeface="Calibri"/>
                <a:cs typeface="Calibri"/>
              </a:rPr>
              <a:t>- </a:t>
            </a:r>
            <a:r>
              <a:rPr sz="1800" spc="-10" dirty="0">
                <a:latin typeface="Calibri"/>
                <a:cs typeface="Calibri"/>
              </a:rPr>
              <a:t>at </a:t>
            </a:r>
            <a:r>
              <a:rPr sz="1800" spc="-5" dirty="0">
                <a:latin typeface="Calibri"/>
                <a:cs typeface="Calibri"/>
              </a:rPr>
              <a:t>least </a:t>
            </a:r>
            <a:r>
              <a:rPr sz="1800" dirty="0">
                <a:latin typeface="Calibri"/>
                <a:cs typeface="Calibri"/>
              </a:rPr>
              <a:t>4 </a:t>
            </a:r>
            <a:r>
              <a:rPr sz="1800" spc="-10" dirty="0">
                <a:latin typeface="Calibri"/>
                <a:cs typeface="Calibri"/>
              </a:rPr>
              <a:t>billion  tenge;</a:t>
            </a:r>
            <a:endParaRPr sz="1800">
              <a:latin typeface="Calibri"/>
              <a:cs typeface="Calibri"/>
            </a:endParaRPr>
          </a:p>
          <a:p>
            <a:pPr marL="12700" marR="401955">
              <a:lnSpc>
                <a:spcPct val="100000"/>
              </a:lnSpc>
              <a:buAutoNum type="arabicParenR"/>
              <a:tabLst>
                <a:tab pos="250825" algn="l"/>
              </a:tabLst>
            </a:pPr>
            <a:r>
              <a:rPr sz="1800" dirty="0">
                <a:latin typeface="Calibri"/>
                <a:cs typeface="Calibri"/>
              </a:rPr>
              <a:t>the </a:t>
            </a:r>
            <a:r>
              <a:rPr sz="1800" spc="-15" dirty="0">
                <a:latin typeface="Calibri"/>
                <a:cs typeface="Calibri"/>
              </a:rPr>
              <a:t>cost </a:t>
            </a:r>
            <a:r>
              <a:rPr sz="1800" spc="-5" dirty="0">
                <a:latin typeface="Calibri"/>
                <a:cs typeface="Calibri"/>
              </a:rPr>
              <a:t>of KPPF </a:t>
            </a:r>
            <a:r>
              <a:rPr sz="1800" dirty="0">
                <a:latin typeface="Calibri"/>
                <a:cs typeface="Calibri"/>
              </a:rPr>
              <a:t>services </a:t>
            </a:r>
            <a:r>
              <a:rPr sz="1800" spc="-5" dirty="0">
                <a:latin typeface="Calibri"/>
                <a:cs typeface="Calibri"/>
              </a:rPr>
              <a:t>depends on </a:t>
            </a:r>
            <a:r>
              <a:rPr sz="1800" dirty="0">
                <a:latin typeface="Calibri"/>
                <a:cs typeface="Calibri"/>
              </a:rPr>
              <a:t>the  </a:t>
            </a:r>
            <a:r>
              <a:rPr sz="1800" spc="-5" dirty="0">
                <a:latin typeface="Calibri"/>
                <a:cs typeface="Calibri"/>
              </a:rPr>
              <a:t>level of </a:t>
            </a:r>
            <a:r>
              <a:rPr sz="1800" spc="-10" dirty="0">
                <a:latin typeface="Calibri"/>
                <a:cs typeface="Calibri"/>
              </a:rPr>
              <a:t>project </a:t>
            </a:r>
            <a:r>
              <a:rPr sz="1800" spc="-5" dirty="0">
                <a:latin typeface="Calibri"/>
                <a:cs typeface="Calibri"/>
              </a:rPr>
              <a:t>development</a:t>
            </a:r>
            <a:r>
              <a:rPr sz="1800" spc="15" dirty="0">
                <a:latin typeface="Calibri"/>
                <a:cs typeface="Calibri"/>
              </a:rPr>
              <a:t> </a:t>
            </a:r>
            <a:r>
              <a:rPr sz="1800" dirty="0">
                <a:latin typeface="Calibri"/>
                <a:cs typeface="Calibri"/>
              </a:rPr>
              <a:t>and</a:t>
            </a:r>
            <a:endParaRPr sz="1800">
              <a:latin typeface="Calibri"/>
              <a:cs typeface="Calibri"/>
            </a:endParaRPr>
          </a:p>
        </p:txBody>
      </p:sp>
      <p:sp>
        <p:nvSpPr>
          <p:cNvPr id="4" name="object 4"/>
          <p:cNvSpPr txBox="1"/>
          <p:nvPr/>
        </p:nvSpPr>
        <p:spPr>
          <a:xfrm>
            <a:off x="5582792" y="1008126"/>
            <a:ext cx="5909310" cy="4690110"/>
          </a:xfrm>
          <a:prstGeom prst="rect">
            <a:avLst/>
          </a:prstGeom>
        </p:spPr>
        <p:txBody>
          <a:bodyPr vert="horz" wrap="square" lIns="0" tIns="12700" rIns="0" bIns="0" rtlCol="0">
            <a:spAutoFit/>
          </a:bodyPr>
          <a:lstStyle/>
          <a:p>
            <a:pPr marL="12700">
              <a:lnSpc>
                <a:spcPct val="100000"/>
              </a:lnSpc>
              <a:spcBef>
                <a:spcPts val="100"/>
              </a:spcBef>
            </a:pPr>
            <a:r>
              <a:rPr sz="1800" b="1" spc="-10" dirty="0">
                <a:latin typeface="Calibri"/>
                <a:cs typeface="Calibri"/>
              </a:rPr>
              <a:t>«Development </a:t>
            </a:r>
            <a:r>
              <a:rPr sz="1800" b="1" dirty="0">
                <a:latin typeface="Calibri"/>
                <a:cs typeface="Calibri"/>
              </a:rPr>
              <a:t>Bank of</a:t>
            </a:r>
            <a:r>
              <a:rPr sz="1800" b="1" spc="-25" dirty="0">
                <a:latin typeface="Calibri"/>
                <a:cs typeface="Calibri"/>
              </a:rPr>
              <a:t> </a:t>
            </a:r>
            <a:r>
              <a:rPr sz="1800" b="1" spc="-10" dirty="0">
                <a:latin typeface="Calibri"/>
                <a:cs typeface="Calibri"/>
              </a:rPr>
              <a:t>Kazakhstan»:</a:t>
            </a:r>
            <a:endParaRPr sz="1800">
              <a:latin typeface="Calibri"/>
              <a:cs typeface="Calibri"/>
            </a:endParaRPr>
          </a:p>
          <a:p>
            <a:pPr marL="12700" marR="1537335">
              <a:lnSpc>
                <a:spcPct val="100000"/>
              </a:lnSpc>
            </a:pPr>
            <a:r>
              <a:rPr sz="1800" dirty="0">
                <a:latin typeface="Calibri"/>
                <a:cs typeface="Calibri"/>
              </a:rPr>
              <a:t>- </a:t>
            </a:r>
            <a:r>
              <a:rPr sz="1800" spc="-5" dirty="0">
                <a:latin typeface="Calibri"/>
                <a:cs typeface="Calibri"/>
              </a:rPr>
              <a:t>lending/guaranteeing </a:t>
            </a:r>
            <a:r>
              <a:rPr sz="1800" dirty="0">
                <a:latin typeface="Calibri"/>
                <a:cs typeface="Calibri"/>
              </a:rPr>
              <a:t>the </a:t>
            </a:r>
            <a:r>
              <a:rPr sz="1800" spc="-10" dirty="0">
                <a:latin typeface="Calibri"/>
                <a:cs typeface="Calibri"/>
              </a:rPr>
              <a:t>investment project. </a:t>
            </a:r>
            <a:r>
              <a:rPr sz="1800" u="heavy" spc="-10" dirty="0">
                <a:uFill>
                  <a:solidFill>
                    <a:srgbClr val="000000"/>
                  </a:solidFill>
                </a:uFill>
                <a:latin typeface="Calibri"/>
                <a:cs typeface="Calibri"/>
              </a:rPr>
              <a:t> </a:t>
            </a:r>
            <a:r>
              <a:rPr sz="1800" u="heavy" spc="-5" dirty="0">
                <a:uFill>
                  <a:solidFill>
                    <a:srgbClr val="000000"/>
                  </a:solidFill>
                </a:uFill>
                <a:latin typeface="Calibri"/>
                <a:cs typeface="Calibri"/>
              </a:rPr>
              <a:t>Support</a:t>
            </a:r>
            <a:r>
              <a:rPr sz="1800" u="heavy" dirty="0">
                <a:uFill>
                  <a:solidFill>
                    <a:srgbClr val="000000"/>
                  </a:solidFill>
                </a:uFill>
                <a:latin typeface="Calibri"/>
                <a:cs typeface="Calibri"/>
              </a:rPr>
              <a:t> </a:t>
            </a:r>
            <a:r>
              <a:rPr sz="1800" u="heavy" spc="-10" dirty="0">
                <a:uFill>
                  <a:solidFill>
                    <a:srgbClr val="000000"/>
                  </a:solidFill>
                </a:uFill>
                <a:latin typeface="Calibri"/>
                <a:cs typeface="Calibri"/>
              </a:rPr>
              <a:t>conditions:</a:t>
            </a:r>
            <a:endParaRPr sz="1800">
              <a:latin typeface="Calibri"/>
              <a:cs typeface="Calibri"/>
            </a:endParaRPr>
          </a:p>
          <a:p>
            <a:pPr marL="355600" indent="-342900">
              <a:lnSpc>
                <a:spcPct val="100000"/>
              </a:lnSpc>
              <a:buAutoNum type="arabicParenR"/>
              <a:tabLst>
                <a:tab pos="354965" algn="l"/>
                <a:tab pos="355600" algn="l"/>
              </a:tabLst>
            </a:pPr>
            <a:r>
              <a:rPr sz="1800" spc="-5" dirty="0">
                <a:latin typeface="Calibri"/>
                <a:cs typeface="Calibri"/>
              </a:rPr>
              <a:t>minimum loan amount </a:t>
            </a:r>
            <a:r>
              <a:rPr sz="1800" dirty="0">
                <a:latin typeface="Calibri"/>
                <a:cs typeface="Calibri"/>
              </a:rPr>
              <a:t>- 7 </a:t>
            </a:r>
            <a:r>
              <a:rPr sz="1800" spc="-5" dirty="0">
                <a:latin typeface="Calibri"/>
                <a:cs typeface="Calibri"/>
              </a:rPr>
              <a:t>billion</a:t>
            </a:r>
            <a:r>
              <a:rPr sz="1800" spc="80" dirty="0">
                <a:latin typeface="Calibri"/>
                <a:cs typeface="Calibri"/>
              </a:rPr>
              <a:t> </a:t>
            </a:r>
            <a:r>
              <a:rPr sz="1800" spc="-10" dirty="0">
                <a:latin typeface="Calibri"/>
                <a:cs typeface="Calibri"/>
              </a:rPr>
              <a:t>tenge;</a:t>
            </a:r>
            <a:endParaRPr sz="1800">
              <a:latin typeface="Calibri"/>
              <a:cs typeface="Calibri"/>
            </a:endParaRPr>
          </a:p>
          <a:p>
            <a:pPr marL="355600" indent="-342900">
              <a:lnSpc>
                <a:spcPct val="100000"/>
              </a:lnSpc>
              <a:buAutoNum type="arabicParenR"/>
              <a:tabLst>
                <a:tab pos="354965" algn="l"/>
                <a:tab pos="355600" algn="l"/>
              </a:tabLst>
            </a:pPr>
            <a:r>
              <a:rPr sz="1800" spc="-5" dirty="0">
                <a:latin typeface="Calibri"/>
                <a:cs typeface="Calibri"/>
              </a:rPr>
              <a:t>loan </a:t>
            </a:r>
            <a:r>
              <a:rPr sz="1800" spc="-10" dirty="0">
                <a:latin typeface="Calibri"/>
                <a:cs typeface="Calibri"/>
              </a:rPr>
              <a:t>term </a:t>
            </a:r>
            <a:r>
              <a:rPr sz="1800" dirty="0">
                <a:latin typeface="Calibri"/>
                <a:cs typeface="Calibri"/>
              </a:rPr>
              <a:t>- </a:t>
            </a:r>
            <a:r>
              <a:rPr sz="1800" spc="-10" dirty="0">
                <a:latin typeface="Calibri"/>
                <a:cs typeface="Calibri"/>
              </a:rPr>
              <a:t>from </a:t>
            </a:r>
            <a:r>
              <a:rPr sz="1800" dirty="0">
                <a:latin typeface="Calibri"/>
                <a:cs typeface="Calibri"/>
              </a:rPr>
              <a:t>5 </a:t>
            </a:r>
            <a:r>
              <a:rPr sz="1800" spc="-10" dirty="0">
                <a:latin typeface="Calibri"/>
                <a:cs typeface="Calibri"/>
              </a:rPr>
              <a:t>to </a:t>
            </a:r>
            <a:r>
              <a:rPr sz="1800" dirty="0">
                <a:latin typeface="Calibri"/>
                <a:cs typeface="Calibri"/>
              </a:rPr>
              <a:t>20</a:t>
            </a:r>
            <a:r>
              <a:rPr sz="1800" spc="50" dirty="0">
                <a:latin typeface="Calibri"/>
                <a:cs typeface="Calibri"/>
              </a:rPr>
              <a:t> </a:t>
            </a:r>
            <a:r>
              <a:rPr sz="1800" spc="-15" dirty="0">
                <a:latin typeface="Calibri"/>
                <a:cs typeface="Calibri"/>
              </a:rPr>
              <a:t>years;</a:t>
            </a:r>
            <a:endParaRPr sz="1800">
              <a:latin typeface="Calibri"/>
              <a:cs typeface="Calibri"/>
            </a:endParaRPr>
          </a:p>
          <a:p>
            <a:pPr marL="355600" indent="-342900">
              <a:lnSpc>
                <a:spcPct val="100000"/>
              </a:lnSpc>
              <a:buAutoNum type="arabicParenR"/>
              <a:tabLst>
                <a:tab pos="354965" algn="l"/>
                <a:tab pos="355600" algn="l"/>
              </a:tabLst>
            </a:pPr>
            <a:r>
              <a:rPr sz="1800" spc="-5" dirty="0">
                <a:latin typeface="Calibri"/>
                <a:cs typeface="Calibri"/>
              </a:rPr>
              <a:t>The amount of </a:t>
            </a:r>
            <a:r>
              <a:rPr sz="1800" dirty="0">
                <a:latin typeface="Calibri"/>
                <a:cs typeface="Calibri"/>
              </a:rPr>
              <a:t>the </a:t>
            </a:r>
            <a:r>
              <a:rPr sz="1800" spc="-5" dirty="0">
                <a:latin typeface="Calibri"/>
                <a:cs typeface="Calibri"/>
              </a:rPr>
              <a:t>Applicant's own </a:t>
            </a:r>
            <a:r>
              <a:rPr sz="1800" spc="-10" dirty="0">
                <a:latin typeface="Calibri"/>
                <a:cs typeface="Calibri"/>
              </a:rPr>
              <a:t>participation </a:t>
            </a:r>
            <a:r>
              <a:rPr sz="1800" dirty="0">
                <a:latin typeface="Calibri"/>
                <a:cs typeface="Calibri"/>
              </a:rPr>
              <a:t>- </a:t>
            </a:r>
            <a:r>
              <a:rPr sz="1800" spc="-10" dirty="0">
                <a:latin typeface="Calibri"/>
                <a:cs typeface="Calibri"/>
              </a:rPr>
              <a:t>at</a:t>
            </a:r>
            <a:r>
              <a:rPr sz="1800" spc="130" dirty="0">
                <a:latin typeface="Calibri"/>
                <a:cs typeface="Calibri"/>
              </a:rPr>
              <a:t> </a:t>
            </a:r>
            <a:r>
              <a:rPr sz="1800" spc="-10" dirty="0">
                <a:latin typeface="Calibri"/>
                <a:cs typeface="Calibri"/>
              </a:rPr>
              <a:t>least</a:t>
            </a:r>
            <a:endParaRPr sz="1800">
              <a:latin typeface="Calibri"/>
              <a:cs typeface="Calibri"/>
            </a:endParaRPr>
          </a:p>
          <a:p>
            <a:pPr marL="355600">
              <a:lnSpc>
                <a:spcPct val="100000"/>
              </a:lnSpc>
            </a:pPr>
            <a:r>
              <a:rPr sz="1800" dirty="0">
                <a:latin typeface="Calibri"/>
                <a:cs typeface="Calibri"/>
              </a:rPr>
              <a:t>20% </a:t>
            </a:r>
            <a:r>
              <a:rPr sz="1800" spc="-5" dirty="0">
                <a:latin typeface="Calibri"/>
                <a:cs typeface="Calibri"/>
              </a:rPr>
              <a:t>of </a:t>
            </a:r>
            <a:r>
              <a:rPr sz="1800" dirty="0">
                <a:latin typeface="Calibri"/>
                <a:cs typeface="Calibri"/>
              </a:rPr>
              <a:t>the </a:t>
            </a:r>
            <a:r>
              <a:rPr sz="1800" spc="-10" dirty="0">
                <a:latin typeface="Calibri"/>
                <a:cs typeface="Calibri"/>
              </a:rPr>
              <a:t>investment project</a:t>
            </a:r>
            <a:r>
              <a:rPr sz="1800" spc="5" dirty="0">
                <a:latin typeface="Calibri"/>
                <a:cs typeface="Calibri"/>
              </a:rPr>
              <a:t> </a:t>
            </a:r>
            <a:r>
              <a:rPr sz="1800" spc="-10" dirty="0">
                <a:latin typeface="Calibri"/>
                <a:cs typeface="Calibri"/>
              </a:rPr>
              <a:t>estimate;</a:t>
            </a:r>
            <a:endParaRPr sz="1800">
              <a:latin typeface="Calibri"/>
              <a:cs typeface="Calibri"/>
            </a:endParaRPr>
          </a:p>
          <a:p>
            <a:pPr marL="12700" marR="5080" lvl="1">
              <a:lnSpc>
                <a:spcPct val="100000"/>
              </a:lnSpc>
              <a:buAutoNum type="arabicParenR"/>
              <a:tabLst>
                <a:tab pos="424815" algn="l"/>
              </a:tabLst>
            </a:pPr>
            <a:r>
              <a:rPr sz="1800" spc="-5" dirty="0">
                <a:latin typeface="Calibri"/>
                <a:cs typeface="Calibri"/>
              </a:rPr>
              <a:t>financing </a:t>
            </a:r>
            <a:r>
              <a:rPr sz="1800" spc="-25" dirty="0">
                <a:latin typeface="Calibri"/>
                <a:cs typeface="Calibri"/>
              </a:rPr>
              <a:t>rate </a:t>
            </a:r>
            <a:r>
              <a:rPr sz="1800" dirty="0">
                <a:latin typeface="Calibri"/>
                <a:cs typeface="Calibri"/>
              </a:rPr>
              <a:t>- </a:t>
            </a:r>
            <a:r>
              <a:rPr sz="1800" spc="-5" dirty="0">
                <a:latin typeface="Calibri"/>
                <a:cs typeface="Calibri"/>
              </a:rPr>
              <a:t>no </a:t>
            </a:r>
            <a:r>
              <a:rPr sz="1800" spc="-10" dirty="0">
                <a:latin typeface="Calibri"/>
                <a:cs typeface="Calibri"/>
              </a:rPr>
              <a:t>more </a:t>
            </a:r>
            <a:r>
              <a:rPr sz="1800" dirty="0">
                <a:latin typeface="Calibri"/>
                <a:cs typeface="Calibri"/>
              </a:rPr>
              <a:t>than 11% </a:t>
            </a:r>
            <a:r>
              <a:rPr sz="1800" spc="-5" dirty="0">
                <a:latin typeface="Calibri"/>
                <a:cs typeface="Calibri"/>
              </a:rPr>
              <a:t>within </a:t>
            </a:r>
            <a:r>
              <a:rPr sz="1800" dirty="0">
                <a:latin typeface="Calibri"/>
                <a:cs typeface="Calibri"/>
              </a:rPr>
              <a:t>the </a:t>
            </a:r>
            <a:r>
              <a:rPr sz="1800" spc="-10" dirty="0">
                <a:latin typeface="Calibri"/>
                <a:cs typeface="Calibri"/>
              </a:rPr>
              <a:t>framework </a:t>
            </a:r>
            <a:r>
              <a:rPr sz="1800" spc="-5" dirty="0">
                <a:latin typeface="Calibri"/>
                <a:cs typeface="Calibri"/>
              </a:rPr>
              <a:t>of  SPIIR;</a:t>
            </a:r>
            <a:endParaRPr sz="1800">
              <a:latin typeface="Calibri"/>
              <a:cs typeface="Calibri"/>
            </a:endParaRPr>
          </a:p>
          <a:p>
            <a:pPr marL="424180" lvl="1" indent="-412115">
              <a:lnSpc>
                <a:spcPct val="100000"/>
              </a:lnSpc>
              <a:buAutoNum type="arabicParenR"/>
              <a:tabLst>
                <a:tab pos="424815" algn="l"/>
              </a:tabLst>
            </a:pPr>
            <a:r>
              <a:rPr sz="1800" spc="-5" dirty="0">
                <a:latin typeface="Calibri"/>
                <a:cs typeface="Calibri"/>
              </a:rPr>
              <a:t>financing </a:t>
            </a:r>
            <a:r>
              <a:rPr sz="1800" spc="-25" dirty="0">
                <a:latin typeface="Calibri"/>
                <a:cs typeface="Calibri"/>
              </a:rPr>
              <a:t>rate </a:t>
            </a:r>
            <a:r>
              <a:rPr sz="1800" dirty="0">
                <a:latin typeface="Calibri"/>
                <a:cs typeface="Calibri"/>
              </a:rPr>
              <a:t>- 6% </a:t>
            </a:r>
            <a:r>
              <a:rPr sz="1800" spc="-5" dirty="0">
                <a:latin typeface="Calibri"/>
                <a:cs typeface="Calibri"/>
              </a:rPr>
              <a:t>under </a:t>
            </a:r>
            <a:r>
              <a:rPr sz="1800" dirty="0">
                <a:latin typeface="Calibri"/>
                <a:cs typeface="Calibri"/>
              </a:rPr>
              <a:t>DKB-2025 / </a:t>
            </a:r>
            <a:r>
              <a:rPr sz="1800" spc="-10" dirty="0">
                <a:latin typeface="Calibri"/>
                <a:cs typeface="Calibri"/>
              </a:rPr>
              <a:t>Economics </a:t>
            </a:r>
            <a:r>
              <a:rPr sz="1800" spc="-5" dirty="0">
                <a:latin typeface="Calibri"/>
                <a:cs typeface="Calibri"/>
              </a:rPr>
              <a:t>of</a:t>
            </a:r>
            <a:r>
              <a:rPr sz="1800" spc="75" dirty="0">
                <a:latin typeface="Calibri"/>
                <a:cs typeface="Calibri"/>
              </a:rPr>
              <a:t> </a:t>
            </a:r>
            <a:r>
              <a:rPr sz="1800" spc="-5" dirty="0">
                <a:latin typeface="Calibri"/>
                <a:cs typeface="Calibri"/>
              </a:rPr>
              <a:t>Simple</a:t>
            </a:r>
            <a:endParaRPr sz="1800">
              <a:latin typeface="Calibri"/>
              <a:cs typeface="Calibri"/>
            </a:endParaRPr>
          </a:p>
          <a:p>
            <a:pPr marL="12700">
              <a:lnSpc>
                <a:spcPct val="100000"/>
              </a:lnSpc>
            </a:pPr>
            <a:r>
              <a:rPr sz="1800" spc="-5" dirty="0">
                <a:latin typeface="Calibri"/>
                <a:cs typeface="Calibri"/>
              </a:rPr>
              <a:t>Things </a:t>
            </a:r>
            <a:r>
              <a:rPr sz="1800" spc="-10" dirty="0">
                <a:latin typeface="Calibri"/>
                <a:cs typeface="Calibri"/>
              </a:rPr>
              <a:t>(including </a:t>
            </a:r>
            <a:r>
              <a:rPr sz="1800" spc="-5" dirty="0">
                <a:latin typeface="Calibri"/>
                <a:cs typeface="Calibri"/>
              </a:rPr>
              <a:t>subsidies </a:t>
            </a:r>
            <a:r>
              <a:rPr sz="1800" spc="-10" dirty="0">
                <a:latin typeface="Calibri"/>
                <a:cs typeface="Calibri"/>
              </a:rPr>
              <a:t>from </a:t>
            </a:r>
            <a:r>
              <a:rPr sz="1800" spc="-5" dirty="0">
                <a:latin typeface="Calibri"/>
                <a:cs typeface="Calibri"/>
              </a:rPr>
              <a:t>Damu</a:t>
            </a:r>
            <a:r>
              <a:rPr sz="1800" spc="85" dirty="0">
                <a:latin typeface="Calibri"/>
                <a:cs typeface="Calibri"/>
              </a:rPr>
              <a:t> </a:t>
            </a:r>
            <a:r>
              <a:rPr sz="1800" spc="-5" dirty="0">
                <a:latin typeface="Calibri"/>
                <a:cs typeface="Calibri"/>
              </a:rPr>
              <a:t>Fund);</a:t>
            </a:r>
            <a:endParaRPr sz="1800">
              <a:latin typeface="Calibri"/>
              <a:cs typeface="Calibri"/>
            </a:endParaRPr>
          </a:p>
          <a:p>
            <a:pPr marL="12700" marR="225425" lvl="1">
              <a:lnSpc>
                <a:spcPct val="100000"/>
              </a:lnSpc>
              <a:buAutoNum type="arabicParenR" startAt="3"/>
              <a:tabLst>
                <a:tab pos="424815" algn="l"/>
              </a:tabLst>
            </a:pPr>
            <a:r>
              <a:rPr sz="1800" dirty="0">
                <a:latin typeface="Calibri"/>
                <a:cs typeface="Calibri"/>
              </a:rPr>
              <a:t>the </a:t>
            </a:r>
            <a:r>
              <a:rPr sz="1800" spc="-15" dirty="0">
                <a:latin typeface="Calibri"/>
                <a:cs typeface="Calibri"/>
              </a:rPr>
              <a:t>interest </a:t>
            </a:r>
            <a:r>
              <a:rPr sz="1800" spc="-25" dirty="0">
                <a:latin typeface="Calibri"/>
                <a:cs typeface="Calibri"/>
              </a:rPr>
              <a:t>rate </a:t>
            </a:r>
            <a:r>
              <a:rPr sz="1800" spc="-15" dirty="0">
                <a:latin typeface="Calibri"/>
                <a:cs typeface="Calibri"/>
              </a:rPr>
              <a:t>for </a:t>
            </a:r>
            <a:r>
              <a:rPr sz="1800" spc="-10" dirty="0">
                <a:latin typeface="Calibri"/>
                <a:cs typeface="Calibri"/>
              </a:rPr>
              <a:t>granting </a:t>
            </a:r>
            <a:r>
              <a:rPr sz="1800" dirty="0">
                <a:latin typeface="Calibri"/>
                <a:cs typeface="Calibri"/>
              </a:rPr>
              <a:t>a </a:t>
            </a:r>
            <a:r>
              <a:rPr sz="1800" spc="-10" dirty="0">
                <a:latin typeface="Calibri"/>
                <a:cs typeface="Calibri"/>
              </a:rPr>
              <a:t>guarantee </a:t>
            </a:r>
            <a:r>
              <a:rPr sz="1800" dirty="0">
                <a:latin typeface="Calibri"/>
                <a:cs typeface="Calibri"/>
              </a:rPr>
              <a:t>- </a:t>
            </a:r>
            <a:r>
              <a:rPr sz="1800" spc="-5" dirty="0">
                <a:latin typeface="Calibri"/>
                <a:cs typeface="Calibri"/>
              </a:rPr>
              <a:t>depending on  </a:t>
            </a:r>
            <a:r>
              <a:rPr sz="1800" dirty="0">
                <a:latin typeface="Calibri"/>
                <a:cs typeface="Calibri"/>
              </a:rPr>
              <a:t>the </a:t>
            </a:r>
            <a:r>
              <a:rPr sz="1800" spc="-10" dirty="0">
                <a:latin typeface="Calibri"/>
                <a:cs typeface="Calibri"/>
              </a:rPr>
              <a:t>project risks </a:t>
            </a:r>
            <a:r>
              <a:rPr sz="1800" spc="-15" dirty="0">
                <a:latin typeface="Calibri"/>
                <a:cs typeface="Calibri"/>
              </a:rPr>
              <a:t>(approximately </a:t>
            </a:r>
            <a:r>
              <a:rPr sz="1800" dirty="0">
                <a:latin typeface="Calibri"/>
                <a:cs typeface="Calibri"/>
              </a:rPr>
              <a:t>3-4% </a:t>
            </a:r>
            <a:r>
              <a:rPr sz="1800" spc="-5" dirty="0">
                <a:latin typeface="Calibri"/>
                <a:cs typeface="Calibri"/>
              </a:rPr>
              <a:t>per</a:t>
            </a:r>
            <a:r>
              <a:rPr sz="1800" spc="50" dirty="0">
                <a:latin typeface="Calibri"/>
                <a:cs typeface="Calibri"/>
              </a:rPr>
              <a:t> </a:t>
            </a:r>
            <a:r>
              <a:rPr sz="1800" spc="-5" dirty="0">
                <a:latin typeface="Calibri"/>
                <a:cs typeface="Calibri"/>
              </a:rPr>
              <a:t>annum)</a:t>
            </a:r>
            <a:endParaRPr sz="1800">
              <a:latin typeface="Calibri"/>
              <a:cs typeface="Calibri"/>
            </a:endParaRPr>
          </a:p>
          <a:p>
            <a:pPr>
              <a:lnSpc>
                <a:spcPct val="100000"/>
              </a:lnSpc>
              <a:spcBef>
                <a:spcPts val="25"/>
              </a:spcBef>
            </a:pPr>
            <a:endParaRPr sz="1750">
              <a:latin typeface="Calibri"/>
              <a:cs typeface="Calibri"/>
            </a:endParaRPr>
          </a:p>
          <a:p>
            <a:pPr marL="12700" marR="151130">
              <a:lnSpc>
                <a:spcPct val="100000"/>
              </a:lnSpc>
            </a:pPr>
            <a:r>
              <a:rPr sz="1800" dirty="0">
                <a:latin typeface="Calibri"/>
                <a:cs typeface="Calibri"/>
              </a:rPr>
              <a:t>5) </a:t>
            </a:r>
            <a:r>
              <a:rPr sz="1800" spc="-5" dirty="0">
                <a:latin typeface="Calibri"/>
                <a:cs typeface="Calibri"/>
              </a:rPr>
              <a:t>Pledge security: </a:t>
            </a:r>
            <a:r>
              <a:rPr sz="1800" spc="-10" dirty="0">
                <a:latin typeface="Calibri"/>
                <a:cs typeface="Calibri"/>
              </a:rPr>
              <a:t>at </a:t>
            </a:r>
            <a:r>
              <a:rPr sz="1800" spc="-5" dirty="0">
                <a:latin typeface="Calibri"/>
                <a:cs typeface="Calibri"/>
              </a:rPr>
              <a:t>least </a:t>
            </a:r>
            <a:r>
              <a:rPr sz="1800" dirty="0">
                <a:latin typeface="Calibri"/>
                <a:cs typeface="Calibri"/>
              </a:rPr>
              <a:t>30% </a:t>
            </a:r>
            <a:r>
              <a:rPr sz="1800" spc="-5" dirty="0">
                <a:latin typeface="Calibri"/>
                <a:cs typeface="Calibri"/>
              </a:rPr>
              <a:t>of </a:t>
            </a:r>
            <a:r>
              <a:rPr sz="1800" dirty="0">
                <a:latin typeface="Calibri"/>
                <a:cs typeface="Calibri"/>
              </a:rPr>
              <a:t>the </a:t>
            </a:r>
            <a:r>
              <a:rPr sz="1800" spc="-5" dirty="0">
                <a:latin typeface="Calibri"/>
                <a:cs typeface="Calibri"/>
              </a:rPr>
              <a:t>loan amount </a:t>
            </a:r>
            <a:r>
              <a:rPr sz="1800" spc="-10" dirty="0">
                <a:latin typeface="Calibri"/>
                <a:cs typeface="Calibri"/>
              </a:rPr>
              <a:t>are "hard"  </a:t>
            </a:r>
            <a:r>
              <a:rPr sz="1800" spc="-5" dirty="0">
                <a:latin typeface="Calibri"/>
                <a:cs typeface="Calibri"/>
              </a:rPr>
              <a:t>mortgages, </a:t>
            </a:r>
            <a:r>
              <a:rPr sz="1800" dirty="0">
                <a:latin typeface="Calibri"/>
                <a:cs typeface="Calibri"/>
              </a:rPr>
              <a:t>70% </a:t>
            </a:r>
            <a:r>
              <a:rPr sz="1800" spc="-10" dirty="0">
                <a:latin typeface="Calibri"/>
                <a:cs typeface="Calibri"/>
              </a:rPr>
              <a:t>are </a:t>
            </a:r>
            <a:r>
              <a:rPr sz="1800" spc="-5" dirty="0">
                <a:latin typeface="Calibri"/>
                <a:cs typeface="Calibri"/>
              </a:rPr>
              <a:t>assets </a:t>
            </a:r>
            <a:r>
              <a:rPr sz="1800" spc="-10" dirty="0">
                <a:latin typeface="Calibri"/>
                <a:cs typeface="Calibri"/>
              </a:rPr>
              <a:t>received </a:t>
            </a:r>
            <a:r>
              <a:rPr sz="1800" spc="-5" dirty="0">
                <a:latin typeface="Calibri"/>
                <a:cs typeface="Calibri"/>
              </a:rPr>
              <a:t>in </a:t>
            </a:r>
            <a:r>
              <a:rPr sz="1800" dirty="0">
                <a:latin typeface="Calibri"/>
                <a:cs typeface="Calibri"/>
              </a:rPr>
              <a:t>the </a:t>
            </a:r>
            <a:r>
              <a:rPr sz="1800" spc="-5" dirty="0">
                <a:latin typeface="Calibri"/>
                <a:cs typeface="Calibri"/>
              </a:rPr>
              <a:t>future. </a:t>
            </a:r>
            <a:r>
              <a:rPr sz="1800" spc="-20" dirty="0">
                <a:latin typeface="Calibri"/>
                <a:cs typeface="Calibri"/>
              </a:rPr>
              <a:t>Translated  </a:t>
            </a:r>
            <a:r>
              <a:rPr sz="1800" spc="-5" dirty="0">
                <a:latin typeface="Calibri"/>
                <a:cs typeface="Calibri"/>
              </a:rPr>
              <a:t>with</a:t>
            </a:r>
            <a:endParaRPr sz="1800">
              <a:latin typeface="Calibri"/>
              <a:cs typeface="Calibri"/>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1933211" y="397970"/>
            <a:ext cx="9167925" cy="316479"/>
          </a:xfrm>
          <a:prstGeom prst="rect">
            <a:avLst/>
          </a:prstGeom>
        </p:spPr>
        <p:txBody>
          <a:bodyPr vert="horz" wrap="square" lIns="0" tIns="8618" rIns="0" bIns="0" rtlCol="0" anchor="ctr">
            <a:spAutoFit/>
          </a:bodyPr>
          <a:lstStyle/>
          <a:p>
            <a:pPr marL="9072" marR="3629">
              <a:lnSpc>
                <a:spcPct val="100000"/>
              </a:lnSpc>
              <a:spcBef>
                <a:spcPts val="68"/>
              </a:spcBef>
            </a:pPr>
            <a:r>
              <a:rPr lang="en-US" sz="2000" b="1" spc="-7" dirty="0">
                <a:solidFill>
                  <a:schemeClr val="tx1"/>
                </a:solidFill>
                <a:latin typeface="Century Gothic" panose="020B0502020202020204" pitchFamily="34" charset="0"/>
              </a:rPr>
              <a:t>Support tools for </a:t>
            </a:r>
            <a:r>
              <a:rPr lang="en-US" sz="2000" b="1" spc="-7" dirty="0" err="1">
                <a:solidFill>
                  <a:schemeClr val="tx1"/>
                </a:solidFill>
                <a:latin typeface="Century Gothic" panose="020B0502020202020204" pitchFamily="34" charset="0"/>
              </a:rPr>
              <a:t>Baiterek</a:t>
            </a:r>
            <a:r>
              <a:rPr lang="en-US" sz="2000" b="1" spc="-7" dirty="0">
                <a:solidFill>
                  <a:schemeClr val="tx1"/>
                </a:solidFill>
                <a:latin typeface="Century Gothic" panose="020B0502020202020204" pitchFamily="34" charset="0"/>
              </a:rPr>
              <a:t> NMH JSC</a:t>
            </a:r>
            <a:endParaRPr sz="2000" b="1" dirty="0">
              <a:solidFill>
                <a:schemeClr val="tx1"/>
              </a:solidFill>
              <a:latin typeface="Century Gothic" panose="020B0502020202020204" pitchFamily="34" charset="0"/>
            </a:endParaRPr>
          </a:p>
        </p:txBody>
      </p:sp>
      <p:sp>
        <p:nvSpPr>
          <p:cNvPr id="3" name="Прямоугольник 2"/>
          <p:cNvSpPr/>
          <p:nvPr/>
        </p:nvSpPr>
        <p:spPr>
          <a:xfrm>
            <a:off x="421173" y="1003575"/>
            <a:ext cx="5759494" cy="6463308"/>
          </a:xfrm>
          <a:prstGeom prst="rect">
            <a:avLst/>
          </a:prstGeom>
        </p:spPr>
        <p:txBody>
          <a:bodyPr wrap="square">
            <a:spAutoFit/>
          </a:bodyPr>
          <a:lstStyle/>
          <a:p>
            <a:r>
              <a:rPr lang="en-US" b="1" dirty="0"/>
              <a:t>Through </a:t>
            </a:r>
            <a:r>
              <a:rPr lang="en-US" b="1" dirty="0" err="1"/>
              <a:t>Kazyna</a:t>
            </a:r>
            <a:r>
              <a:rPr lang="en-US" b="1" dirty="0"/>
              <a:t> Capital Management JSC:</a:t>
            </a:r>
          </a:p>
          <a:p>
            <a:r>
              <a:rPr lang="en-US" b="1" dirty="0"/>
              <a:t>¬ equity financing under the Preferential Financing Program.</a:t>
            </a:r>
          </a:p>
          <a:p>
            <a:r>
              <a:rPr lang="en-US" dirty="0"/>
              <a:t>Terms of support:</a:t>
            </a:r>
          </a:p>
          <a:p>
            <a:r>
              <a:rPr lang="en-US" dirty="0"/>
              <a:t>1) participation in the company’s capital – up to 49%;</a:t>
            </a:r>
          </a:p>
          <a:p>
            <a:r>
              <a:rPr lang="en-US" dirty="0"/>
              <a:t>2) investment amount – up to 5 billion tenge (investments up to 1 billion tenge are made through STBs);</a:t>
            </a:r>
          </a:p>
          <a:p>
            <a:r>
              <a:rPr lang="en-US" dirty="0"/>
              <a:t>3) investment period – up to 9 years;</a:t>
            </a:r>
          </a:p>
          <a:p>
            <a:r>
              <a:rPr lang="en-US" dirty="0"/>
              <a:t>4) interest rate – 8% per annum;</a:t>
            </a:r>
          </a:p>
          <a:p>
            <a:r>
              <a:rPr lang="en-US" dirty="0"/>
              <a:t>concluding an agreement on the repurchase of a participation interest on the part of a creditworthy </a:t>
            </a:r>
            <a:r>
              <a:rPr lang="en-US" b="1" dirty="0"/>
              <a:t>shareholder/partner/affiliated company.</a:t>
            </a:r>
          </a:p>
          <a:p>
            <a:r>
              <a:rPr lang="en-US" b="1" dirty="0"/>
              <a:t>- equity / debt / mezzanine financing outside the Preferential Financing Program.</a:t>
            </a:r>
          </a:p>
          <a:p>
            <a:r>
              <a:rPr lang="en-US" dirty="0"/>
              <a:t>  Terms of support:</a:t>
            </a:r>
          </a:p>
          <a:p>
            <a:r>
              <a:rPr lang="en-US" dirty="0"/>
              <a:t>1) participation in the company’s capital – up to 49%;</a:t>
            </a:r>
          </a:p>
          <a:p>
            <a:r>
              <a:rPr lang="en-US" dirty="0"/>
              <a:t>2) investment amount – from 500 million tenge;</a:t>
            </a:r>
          </a:p>
          <a:p>
            <a:r>
              <a:rPr lang="en-US" dirty="0"/>
              <a:t>3) investment period – up to 10 years;</a:t>
            </a:r>
          </a:p>
          <a:p>
            <a:r>
              <a:rPr lang="en-US" dirty="0"/>
              <a:t>4) remuneration rate - depending on the risks of the project (approximately 12-16% per annum);</a:t>
            </a:r>
          </a:p>
          <a:p>
            <a:r>
              <a:rPr lang="en-US" dirty="0"/>
              <a:t>5) conclusion of an agreement on the repurchase of a participation interest on the part of a creditworthy shareholder/partner/affiliated company.</a:t>
            </a:r>
            <a:endParaRPr lang="ru-RU" sz="1500" dirty="0"/>
          </a:p>
        </p:txBody>
      </p:sp>
      <p:sp>
        <p:nvSpPr>
          <p:cNvPr id="4" name="Прямоугольник 3"/>
          <p:cNvSpPr/>
          <p:nvPr/>
        </p:nvSpPr>
        <p:spPr>
          <a:xfrm>
            <a:off x="6517173" y="1003575"/>
            <a:ext cx="5147733" cy="3416320"/>
          </a:xfrm>
          <a:prstGeom prst="rect">
            <a:avLst/>
          </a:prstGeom>
        </p:spPr>
        <p:txBody>
          <a:bodyPr wrap="square">
            <a:spAutoFit/>
          </a:bodyPr>
          <a:lstStyle/>
          <a:p>
            <a:r>
              <a:rPr lang="en-US" b="1" dirty="0"/>
              <a:t>Through JSC Industrial Development Fund:</a:t>
            </a:r>
          </a:p>
          <a:p>
            <a:r>
              <a:rPr lang="en-US" b="1" dirty="0"/>
              <a:t>- leasing financing for the purchase of equipment.</a:t>
            </a:r>
          </a:p>
          <a:p>
            <a:r>
              <a:rPr lang="en-US" dirty="0"/>
              <a:t>Terms of support:</a:t>
            </a:r>
          </a:p>
          <a:p>
            <a:r>
              <a:rPr lang="en-US" dirty="0"/>
              <a:t>1) cost of equipment – ​​from 80 million tenge;</a:t>
            </a:r>
          </a:p>
          <a:p>
            <a:r>
              <a:rPr lang="en-US" dirty="0"/>
              <a:t>2) leasing term – up to 10 years;</a:t>
            </a:r>
          </a:p>
          <a:p>
            <a:r>
              <a:rPr lang="en-US" dirty="0"/>
              <a:t>3) the amount of the Applicant’s own participation (advance payment) - at least 15% of the cost of the leased asset;</a:t>
            </a:r>
          </a:p>
          <a:p>
            <a:r>
              <a:rPr lang="en-US" dirty="0"/>
              <a:t>4) financing rate – 5% within the framework of the SPIID.</a:t>
            </a:r>
          </a:p>
          <a:p>
            <a:r>
              <a:rPr lang="en-US" dirty="0"/>
              <a:t>5) additional collateral in case of insufficient advance payment</a:t>
            </a:r>
            <a:endParaRPr lang="ru-RU" dirty="0"/>
          </a:p>
        </p:txBody>
      </p:sp>
    </p:spTree>
    <p:extLst>
      <p:ext uri="{BB962C8B-B14F-4D97-AF65-F5344CB8AC3E}">
        <p14:creationId xmlns:p14="http://schemas.microsoft.com/office/powerpoint/2010/main" val="200941472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1933211" y="397970"/>
            <a:ext cx="9167925" cy="316479"/>
          </a:xfrm>
          <a:prstGeom prst="rect">
            <a:avLst/>
          </a:prstGeom>
        </p:spPr>
        <p:txBody>
          <a:bodyPr vert="horz" wrap="square" lIns="0" tIns="8618" rIns="0" bIns="0" rtlCol="0" anchor="ctr">
            <a:spAutoFit/>
          </a:bodyPr>
          <a:lstStyle/>
          <a:p>
            <a:pPr marL="9072" marR="3629">
              <a:lnSpc>
                <a:spcPct val="100000"/>
              </a:lnSpc>
              <a:spcBef>
                <a:spcPts val="68"/>
              </a:spcBef>
            </a:pPr>
            <a:r>
              <a:rPr lang="en-US" sz="2000" b="1" spc="-7" dirty="0">
                <a:solidFill>
                  <a:schemeClr val="tx1"/>
                </a:solidFill>
                <a:latin typeface="Century Gothic" panose="020B0502020202020204" pitchFamily="34" charset="0"/>
              </a:rPr>
              <a:t>Support tools for </a:t>
            </a:r>
            <a:r>
              <a:rPr lang="en-US" sz="2000" b="1" spc="-7" dirty="0" err="1">
                <a:solidFill>
                  <a:schemeClr val="tx1"/>
                </a:solidFill>
                <a:latin typeface="Century Gothic" panose="020B0502020202020204" pitchFamily="34" charset="0"/>
              </a:rPr>
              <a:t>Baiterek</a:t>
            </a:r>
            <a:r>
              <a:rPr lang="en-US" sz="2000" b="1" spc="-7" dirty="0">
                <a:solidFill>
                  <a:schemeClr val="tx1"/>
                </a:solidFill>
                <a:latin typeface="Century Gothic" panose="020B0502020202020204" pitchFamily="34" charset="0"/>
              </a:rPr>
              <a:t> NMH JSC</a:t>
            </a:r>
            <a:endParaRPr sz="2000" b="1" dirty="0">
              <a:solidFill>
                <a:schemeClr val="tx1"/>
              </a:solidFill>
              <a:latin typeface="Century Gothic" panose="020B0502020202020204" pitchFamily="34" charset="0"/>
            </a:endParaRPr>
          </a:p>
        </p:txBody>
      </p:sp>
      <p:sp>
        <p:nvSpPr>
          <p:cNvPr id="3" name="Прямоугольник 2"/>
          <p:cNvSpPr/>
          <p:nvPr/>
        </p:nvSpPr>
        <p:spPr>
          <a:xfrm>
            <a:off x="421173" y="1003575"/>
            <a:ext cx="4641894" cy="3693319"/>
          </a:xfrm>
          <a:prstGeom prst="rect">
            <a:avLst/>
          </a:prstGeom>
        </p:spPr>
        <p:txBody>
          <a:bodyPr wrap="square">
            <a:spAutoFit/>
          </a:bodyPr>
          <a:lstStyle/>
          <a:p>
            <a:r>
              <a:rPr lang="en-US" b="1" dirty="0"/>
              <a:t>Through JSC Industrial Development Fund:</a:t>
            </a:r>
          </a:p>
          <a:p>
            <a:r>
              <a:rPr lang="en-US" b="1" dirty="0"/>
              <a:t>- leasing financing for the purchase of equipment.</a:t>
            </a:r>
          </a:p>
          <a:p>
            <a:r>
              <a:rPr lang="en-US" dirty="0"/>
              <a:t>Terms of support:</a:t>
            </a:r>
          </a:p>
          <a:p>
            <a:r>
              <a:rPr lang="en-US" dirty="0"/>
              <a:t>1) cost of equipment – ​​from 80 million tenge;</a:t>
            </a:r>
          </a:p>
          <a:p>
            <a:r>
              <a:rPr lang="en-US" dirty="0"/>
              <a:t>2) leasing term – up to 10 years;</a:t>
            </a:r>
          </a:p>
          <a:p>
            <a:r>
              <a:rPr lang="en-US" dirty="0"/>
              <a:t>3) the amount of the Applicant’s own participation (advance payment) - at least 15% of the cost of the leased asset;</a:t>
            </a:r>
          </a:p>
          <a:p>
            <a:r>
              <a:rPr lang="en-US" dirty="0"/>
              <a:t>4) financing rate – 5% within the framework of the SPIID.</a:t>
            </a:r>
          </a:p>
          <a:p>
            <a:r>
              <a:rPr lang="en-US" dirty="0"/>
              <a:t>5) additional collateral in case of insufficient advance payment</a:t>
            </a:r>
            <a:endParaRPr lang="ru-RU" dirty="0"/>
          </a:p>
        </p:txBody>
      </p:sp>
      <p:sp>
        <p:nvSpPr>
          <p:cNvPr id="6" name="Прямоугольник 5"/>
          <p:cNvSpPr/>
          <p:nvPr/>
        </p:nvSpPr>
        <p:spPr>
          <a:xfrm>
            <a:off x="5503333" y="989891"/>
            <a:ext cx="6096000" cy="4801314"/>
          </a:xfrm>
          <a:prstGeom prst="rect">
            <a:avLst/>
          </a:prstGeom>
        </p:spPr>
        <p:txBody>
          <a:bodyPr>
            <a:spAutoFit/>
          </a:bodyPr>
          <a:lstStyle/>
          <a:p>
            <a:r>
              <a:rPr lang="en-US" b="1" dirty="0"/>
              <a:t>Through Development Bank of Kazakhstan JSC:</a:t>
            </a:r>
          </a:p>
          <a:p>
            <a:r>
              <a:rPr lang="en-US" b="1" dirty="0"/>
              <a:t>- lending/providing guarantees for an investment project.</a:t>
            </a:r>
          </a:p>
          <a:p>
            <a:r>
              <a:rPr lang="en-US" dirty="0"/>
              <a:t>Terms of support:</a:t>
            </a:r>
          </a:p>
          <a:p>
            <a:r>
              <a:rPr lang="en-US" dirty="0"/>
              <a:t>1) minimum loan amount – 7 billion tenge;</a:t>
            </a:r>
          </a:p>
          <a:p>
            <a:r>
              <a:rPr lang="en-US" dirty="0"/>
              <a:t>2) loan term – from 5 to 20 years;</a:t>
            </a:r>
          </a:p>
          <a:p>
            <a:r>
              <a:rPr lang="en-US" dirty="0"/>
              <a:t>3) the amount of the Applicant’s own participation - at least 20% of the amount of the investment project estimate;</a:t>
            </a:r>
          </a:p>
          <a:p>
            <a:r>
              <a:rPr lang="en-US" dirty="0"/>
              <a:t>4.1) financing rate – no more than 11% within the framework of SPIID;</a:t>
            </a:r>
          </a:p>
          <a:p>
            <a:r>
              <a:rPr lang="en-US" dirty="0"/>
              <a:t>4.2) financing rate - 6% within the framework of the DKB-2025 / Economy of Simple Things (including subsidies from the </a:t>
            </a:r>
            <a:r>
              <a:rPr lang="en-US" dirty="0" err="1"/>
              <a:t>Damu</a:t>
            </a:r>
            <a:r>
              <a:rPr lang="en-US" dirty="0"/>
              <a:t> Fund);</a:t>
            </a:r>
          </a:p>
          <a:p>
            <a:r>
              <a:rPr lang="en-US" dirty="0"/>
              <a:t>4.3) remuneration rate when providing a guarantee - depending on the risks of the project (approximately 3-4% per annum)</a:t>
            </a:r>
          </a:p>
          <a:p>
            <a:r>
              <a:rPr lang="en-US" dirty="0"/>
              <a:t>5) collateral: at least 30% of the loan amount is “hard” collateral, 70% is property received in the future.</a:t>
            </a:r>
            <a:endParaRPr lang="ru-RU" dirty="0"/>
          </a:p>
        </p:txBody>
      </p:sp>
    </p:spTree>
    <p:extLst>
      <p:ext uri="{BB962C8B-B14F-4D97-AF65-F5344CB8AC3E}">
        <p14:creationId xmlns:p14="http://schemas.microsoft.com/office/powerpoint/2010/main" val="1530714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13000" y="383522"/>
            <a:ext cx="10515600" cy="843821"/>
          </a:xfrm>
          <a:prstGeom prst="rect">
            <a:avLst/>
          </a:prstGeom>
        </p:spPr>
        <p:txBody>
          <a:bodyPr vert="horz" wrap="square" lIns="0" tIns="12700" rIns="0" bIns="0" rtlCol="0">
            <a:spAutoFit/>
          </a:bodyPr>
          <a:lstStyle/>
          <a:p>
            <a:pPr marL="429259" marR="5080" indent="34925" algn="ctr">
              <a:lnSpc>
                <a:spcPct val="100000"/>
              </a:lnSpc>
              <a:spcBef>
                <a:spcPts val="100"/>
              </a:spcBef>
            </a:pPr>
            <a:r>
              <a:rPr sz="1800" b="1" dirty="0">
                <a:latin typeface="Century Gothic" panose="020B0502020202020204" pitchFamily="34" charset="0"/>
              </a:rPr>
              <a:t>The </a:t>
            </a:r>
            <a:r>
              <a:rPr sz="1800" b="1" spc="-5" dirty="0">
                <a:latin typeface="Century Gothic" panose="020B0502020202020204" pitchFamily="34" charset="0"/>
              </a:rPr>
              <a:t>procedure </a:t>
            </a:r>
            <a:r>
              <a:rPr sz="1800" b="1" dirty="0">
                <a:latin typeface="Century Gothic" panose="020B0502020202020204" pitchFamily="34" charset="0"/>
              </a:rPr>
              <a:t>for </a:t>
            </a:r>
            <a:r>
              <a:rPr sz="1800" b="1" spc="-5" dirty="0">
                <a:latin typeface="Century Gothic" panose="020B0502020202020204" pitchFamily="34" charset="0"/>
              </a:rPr>
              <a:t>concluding </a:t>
            </a:r>
            <a:r>
              <a:rPr sz="1800" b="1" dirty="0">
                <a:latin typeface="Century Gothic" panose="020B0502020202020204" pitchFamily="34" charset="0"/>
              </a:rPr>
              <a:t>LTC </a:t>
            </a:r>
            <a:r>
              <a:rPr sz="1800" b="1" spc="-5" dirty="0">
                <a:latin typeface="Century Gothic" panose="020B0502020202020204" pitchFamily="34" charset="0"/>
              </a:rPr>
              <a:t>of delivery </a:t>
            </a:r>
            <a:r>
              <a:rPr sz="1800" b="1" dirty="0">
                <a:latin typeface="Century Gothic" panose="020B0502020202020204" pitchFamily="34" charset="0"/>
              </a:rPr>
              <a:t>the </a:t>
            </a:r>
            <a:r>
              <a:rPr sz="1800" b="1" spc="-5" dirty="0">
                <a:latin typeface="Century Gothic" panose="020B0502020202020204" pitchFamily="34" charset="0"/>
              </a:rPr>
              <a:t>biosimilar drugs and </a:t>
            </a:r>
            <a:r>
              <a:rPr sz="1800" b="1" dirty="0">
                <a:latin typeface="Century Gothic" panose="020B0502020202020204" pitchFamily="34" charset="0"/>
              </a:rPr>
              <a:t>MD with </a:t>
            </a:r>
            <a:r>
              <a:rPr sz="1800" b="1" spc="-5" dirty="0">
                <a:latin typeface="Century Gothic" panose="020B0502020202020204" pitchFamily="34" charset="0"/>
              </a:rPr>
              <a:t>contract production </a:t>
            </a:r>
            <a:r>
              <a:rPr sz="1800" b="1" u="none" spc="-5" dirty="0">
                <a:latin typeface="Century Gothic" panose="020B0502020202020204" pitchFamily="34" charset="0"/>
              </a:rPr>
              <a:t> </a:t>
            </a:r>
            <a:r>
              <a:rPr sz="1800" b="1" spc="-5" dirty="0">
                <a:latin typeface="Century Gothic" panose="020B0502020202020204" pitchFamily="34" charset="0"/>
              </a:rPr>
              <a:t>customers </a:t>
            </a:r>
            <a:r>
              <a:rPr sz="1800" b="1" dirty="0">
                <a:latin typeface="Century Gothic" panose="020B0502020202020204" pitchFamily="34" charset="0"/>
              </a:rPr>
              <a:t>in </a:t>
            </a:r>
            <a:r>
              <a:rPr sz="1800" b="1" spc="-5" dirty="0">
                <a:latin typeface="Century Gothic" panose="020B0502020202020204" pitchFamily="34" charset="0"/>
              </a:rPr>
              <a:t>accordance </a:t>
            </a:r>
            <a:r>
              <a:rPr sz="1800" b="1" dirty="0">
                <a:latin typeface="Century Gothic" panose="020B0502020202020204" pitchFamily="34" charset="0"/>
              </a:rPr>
              <a:t>with Chapter </a:t>
            </a:r>
            <a:r>
              <a:rPr sz="1800" b="1" spc="-5" dirty="0">
                <a:latin typeface="Century Gothic" panose="020B0502020202020204" pitchFamily="34" charset="0"/>
              </a:rPr>
              <a:t>22 of Rules 375</a:t>
            </a:r>
            <a:r>
              <a:rPr sz="1800" b="1" spc="15" dirty="0">
                <a:latin typeface="Century Gothic" panose="020B0502020202020204" pitchFamily="34" charset="0"/>
              </a:rPr>
              <a:t> </a:t>
            </a:r>
            <a:r>
              <a:rPr sz="1800" b="1" spc="-5" dirty="0">
                <a:solidFill>
                  <a:srgbClr val="0462C1"/>
                </a:solidFill>
                <a:latin typeface="Century Gothic" panose="020B0502020202020204" pitchFamily="34" charset="0"/>
                <a:hlinkClick r:id="rId2"/>
              </a:rPr>
              <a:t>https://adilet.zan.kz/rus/docs/P2100000375_</a:t>
            </a:r>
          </a:p>
        </p:txBody>
      </p:sp>
      <p:sp>
        <p:nvSpPr>
          <p:cNvPr id="3" name="object 3"/>
          <p:cNvSpPr/>
          <p:nvPr/>
        </p:nvSpPr>
        <p:spPr>
          <a:xfrm>
            <a:off x="1235770" y="5914724"/>
            <a:ext cx="7161856" cy="42736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345691" y="6094476"/>
            <a:ext cx="6887209" cy="1270"/>
          </a:xfrm>
          <a:custGeom>
            <a:avLst/>
            <a:gdLst/>
            <a:ahLst/>
            <a:cxnLst/>
            <a:rect l="l" t="t" r="r" b="b"/>
            <a:pathLst>
              <a:path w="6887209" h="1270">
                <a:moveTo>
                  <a:pt x="0" y="990"/>
                </a:moveTo>
                <a:lnTo>
                  <a:pt x="6887209" y="0"/>
                </a:lnTo>
              </a:path>
            </a:pathLst>
          </a:custGeom>
          <a:ln w="137160">
            <a:solidFill>
              <a:srgbClr val="6D5BAA"/>
            </a:solidFill>
          </a:ln>
        </p:spPr>
        <p:txBody>
          <a:bodyPr wrap="square" lIns="0" tIns="0" rIns="0" bIns="0" rtlCol="0"/>
          <a:lstStyle/>
          <a:p>
            <a:endParaRPr/>
          </a:p>
        </p:txBody>
      </p:sp>
      <p:sp>
        <p:nvSpPr>
          <p:cNvPr id="5" name="object 5"/>
          <p:cNvSpPr/>
          <p:nvPr/>
        </p:nvSpPr>
        <p:spPr>
          <a:xfrm>
            <a:off x="4322818" y="4134092"/>
            <a:ext cx="1622832" cy="434858"/>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4366259" y="4317491"/>
            <a:ext cx="1371600" cy="0"/>
          </a:xfrm>
          <a:custGeom>
            <a:avLst/>
            <a:gdLst/>
            <a:ahLst/>
            <a:cxnLst/>
            <a:rect l="l" t="t" r="r" b="b"/>
            <a:pathLst>
              <a:path w="1371600">
                <a:moveTo>
                  <a:pt x="0" y="0"/>
                </a:moveTo>
                <a:lnTo>
                  <a:pt x="1371600" y="0"/>
                </a:lnTo>
              </a:path>
            </a:pathLst>
          </a:custGeom>
          <a:ln w="146304">
            <a:solidFill>
              <a:srgbClr val="6D5BAA"/>
            </a:solidFill>
          </a:ln>
        </p:spPr>
        <p:txBody>
          <a:bodyPr wrap="square" lIns="0" tIns="0" rIns="0" bIns="0" rtlCol="0"/>
          <a:lstStyle/>
          <a:p>
            <a:endParaRPr/>
          </a:p>
        </p:txBody>
      </p:sp>
      <p:sp>
        <p:nvSpPr>
          <p:cNvPr id="7" name="object 7"/>
          <p:cNvSpPr txBox="1"/>
          <p:nvPr/>
        </p:nvSpPr>
        <p:spPr>
          <a:xfrm>
            <a:off x="3976496" y="3378835"/>
            <a:ext cx="1140460" cy="330200"/>
          </a:xfrm>
          <a:prstGeom prst="rect">
            <a:avLst/>
          </a:prstGeom>
        </p:spPr>
        <p:txBody>
          <a:bodyPr vert="horz" wrap="square" lIns="0" tIns="12065" rIns="0" bIns="0" rtlCol="0">
            <a:spAutoFit/>
          </a:bodyPr>
          <a:lstStyle/>
          <a:p>
            <a:pPr marL="12700">
              <a:lnSpc>
                <a:spcPct val="100000"/>
              </a:lnSpc>
              <a:spcBef>
                <a:spcPts val="95"/>
              </a:spcBef>
            </a:pPr>
            <a:r>
              <a:rPr sz="1000" b="1" spc="-5" dirty="0">
                <a:latin typeface="Century Gothic"/>
                <a:cs typeface="Century Gothic"/>
              </a:rPr>
              <a:t>Submission of</a:t>
            </a:r>
            <a:r>
              <a:rPr sz="1000" b="1" spc="-50" dirty="0">
                <a:latin typeface="Century Gothic"/>
                <a:cs typeface="Century Gothic"/>
              </a:rPr>
              <a:t> </a:t>
            </a:r>
            <a:r>
              <a:rPr sz="1000" b="1" spc="-10" dirty="0">
                <a:latin typeface="Century Gothic"/>
                <a:cs typeface="Century Gothic"/>
              </a:rPr>
              <a:t>bids</a:t>
            </a:r>
            <a:endParaRPr sz="1000">
              <a:latin typeface="Century Gothic"/>
              <a:cs typeface="Century Gothic"/>
            </a:endParaRPr>
          </a:p>
          <a:p>
            <a:pPr marL="35560">
              <a:lnSpc>
                <a:spcPct val="100000"/>
              </a:lnSpc>
            </a:pPr>
            <a:r>
              <a:rPr sz="1000" spc="-15" dirty="0">
                <a:latin typeface="Century Gothic"/>
                <a:cs typeface="Century Gothic"/>
              </a:rPr>
              <a:t>(20 </a:t>
            </a:r>
            <a:r>
              <a:rPr sz="1000" spc="-5" dirty="0">
                <a:latin typeface="Century Gothic"/>
                <a:cs typeface="Century Gothic"/>
              </a:rPr>
              <a:t>working</a:t>
            </a:r>
            <a:r>
              <a:rPr sz="1000" spc="-40" dirty="0">
                <a:latin typeface="Century Gothic"/>
                <a:cs typeface="Century Gothic"/>
              </a:rPr>
              <a:t> </a:t>
            </a:r>
            <a:r>
              <a:rPr sz="1000" spc="-10" dirty="0">
                <a:latin typeface="Century Gothic"/>
                <a:cs typeface="Century Gothic"/>
              </a:rPr>
              <a:t>days)</a:t>
            </a:r>
            <a:endParaRPr sz="1000">
              <a:latin typeface="Century Gothic"/>
              <a:cs typeface="Century Gothic"/>
            </a:endParaRPr>
          </a:p>
        </p:txBody>
      </p:sp>
      <p:sp>
        <p:nvSpPr>
          <p:cNvPr id="8" name="object 8"/>
          <p:cNvSpPr/>
          <p:nvPr/>
        </p:nvSpPr>
        <p:spPr>
          <a:xfrm>
            <a:off x="539332" y="2384346"/>
            <a:ext cx="6482061" cy="433607"/>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649223" y="2563367"/>
            <a:ext cx="6208395" cy="8890"/>
          </a:xfrm>
          <a:custGeom>
            <a:avLst/>
            <a:gdLst/>
            <a:ahLst/>
            <a:cxnLst/>
            <a:rect l="l" t="t" r="r" b="b"/>
            <a:pathLst>
              <a:path w="6208395" h="8889">
                <a:moveTo>
                  <a:pt x="0" y="0"/>
                </a:moveTo>
                <a:lnTo>
                  <a:pt x="6208268" y="8509"/>
                </a:lnTo>
              </a:path>
            </a:pathLst>
          </a:custGeom>
          <a:ln w="137160">
            <a:solidFill>
              <a:srgbClr val="E2671B"/>
            </a:solidFill>
          </a:ln>
        </p:spPr>
        <p:txBody>
          <a:bodyPr wrap="square" lIns="0" tIns="0" rIns="0" bIns="0" rtlCol="0"/>
          <a:lstStyle/>
          <a:p>
            <a:endParaRPr/>
          </a:p>
        </p:txBody>
      </p:sp>
      <p:sp>
        <p:nvSpPr>
          <p:cNvPr id="10" name="object 10"/>
          <p:cNvSpPr/>
          <p:nvPr/>
        </p:nvSpPr>
        <p:spPr>
          <a:xfrm>
            <a:off x="9287514" y="2383315"/>
            <a:ext cx="1274437" cy="2158424"/>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9410700" y="2561844"/>
            <a:ext cx="931544" cy="1760220"/>
          </a:xfrm>
          <a:custGeom>
            <a:avLst/>
            <a:gdLst/>
            <a:ahLst/>
            <a:cxnLst/>
            <a:rect l="l" t="t" r="r" b="b"/>
            <a:pathLst>
              <a:path w="931545" h="1760220">
                <a:moveTo>
                  <a:pt x="15113" y="1760092"/>
                </a:moveTo>
                <a:lnTo>
                  <a:pt x="64421" y="1758237"/>
                </a:lnTo>
                <a:lnTo>
                  <a:pt x="113025" y="1753992"/>
                </a:lnTo>
                <a:lnTo>
                  <a:pt x="160859" y="1747416"/>
                </a:lnTo>
                <a:lnTo>
                  <a:pt x="207862" y="1738574"/>
                </a:lnTo>
                <a:lnTo>
                  <a:pt x="253968" y="1727525"/>
                </a:lnTo>
                <a:lnTo>
                  <a:pt x="299116" y="1714333"/>
                </a:lnTo>
                <a:lnTo>
                  <a:pt x="343242" y="1699058"/>
                </a:lnTo>
                <a:lnTo>
                  <a:pt x="386283" y="1681762"/>
                </a:lnTo>
                <a:lnTo>
                  <a:pt x="428174" y="1662507"/>
                </a:lnTo>
                <a:lnTo>
                  <a:pt x="468854" y="1641354"/>
                </a:lnTo>
                <a:lnTo>
                  <a:pt x="508259" y="1618366"/>
                </a:lnTo>
                <a:lnTo>
                  <a:pt x="546324" y="1593603"/>
                </a:lnTo>
                <a:lnTo>
                  <a:pt x="582988" y="1567128"/>
                </a:lnTo>
                <a:lnTo>
                  <a:pt x="618187" y="1539002"/>
                </a:lnTo>
                <a:lnTo>
                  <a:pt x="651857" y="1509287"/>
                </a:lnTo>
                <a:lnTo>
                  <a:pt x="683935" y="1478045"/>
                </a:lnTo>
                <a:lnTo>
                  <a:pt x="714358" y="1445336"/>
                </a:lnTo>
                <a:lnTo>
                  <a:pt x="743063" y="1411224"/>
                </a:lnTo>
                <a:lnTo>
                  <a:pt x="769985" y="1375769"/>
                </a:lnTo>
                <a:lnTo>
                  <a:pt x="795063" y="1339033"/>
                </a:lnTo>
                <a:lnTo>
                  <a:pt x="818232" y="1301078"/>
                </a:lnTo>
                <a:lnTo>
                  <a:pt x="839430" y="1261966"/>
                </a:lnTo>
                <a:lnTo>
                  <a:pt x="858593" y="1221758"/>
                </a:lnTo>
                <a:lnTo>
                  <a:pt x="875657" y="1180516"/>
                </a:lnTo>
                <a:lnTo>
                  <a:pt x="890559" y="1138301"/>
                </a:lnTo>
                <a:lnTo>
                  <a:pt x="903237" y="1095175"/>
                </a:lnTo>
                <a:lnTo>
                  <a:pt x="913627" y="1051201"/>
                </a:lnTo>
                <a:lnTo>
                  <a:pt x="921665" y="1006439"/>
                </a:lnTo>
                <a:lnTo>
                  <a:pt x="927288" y="960951"/>
                </a:lnTo>
                <a:lnTo>
                  <a:pt x="930433" y="914799"/>
                </a:lnTo>
                <a:lnTo>
                  <a:pt x="931036" y="868044"/>
                </a:lnTo>
                <a:lnTo>
                  <a:pt x="929097" y="821685"/>
                </a:lnTo>
                <a:lnTo>
                  <a:pt x="924672" y="775980"/>
                </a:lnTo>
                <a:lnTo>
                  <a:pt x="917826" y="730987"/>
                </a:lnTo>
                <a:lnTo>
                  <a:pt x="908621" y="686766"/>
                </a:lnTo>
                <a:lnTo>
                  <a:pt x="897120" y="643375"/>
                </a:lnTo>
                <a:lnTo>
                  <a:pt x="883388" y="600874"/>
                </a:lnTo>
                <a:lnTo>
                  <a:pt x="867488" y="559322"/>
                </a:lnTo>
                <a:lnTo>
                  <a:pt x="849482" y="518777"/>
                </a:lnTo>
                <a:lnTo>
                  <a:pt x="829435" y="479299"/>
                </a:lnTo>
                <a:lnTo>
                  <a:pt x="807409" y="440946"/>
                </a:lnTo>
                <a:lnTo>
                  <a:pt x="783468" y="403778"/>
                </a:lnTo>
                <a:lnTo>
                  <a:pt x="757675" y="367853"/>
                </a:lnTo>
                <a:lnTo>
                  <a:pt x="730094" y="333231"/>
                </a:lnTo>
                <a:lnTo>
                  <a:pt x="700788" y="299970"/>
                </a:lnTo>
                <a:lnTo>
                  <a:pt x="669820" y="268130"/>
                </a:lnTo>
                <a:lnTo>
                  <a:pt x="637253" y="237769"/>
                </a:lnTo>
                <a:lnTo>
                  <a:pt x="603151" y="208947"/>
                </a:lnTo>
                <a:lnTo>
                  <a:pt x="567577" y="181722"/>
                </a:lnTo>
                <a:lnTo>
                  <a:pt x="530595" y="156154"/>
                </a:lnTo>
                <a:lnTo>
                  <a:pt x="492268" y="132300"/>
                </a:lnTo>
                <a:lnTo>
                  <a:pt x="452659" y="110222"/>
                </a:lnTo>
                <a:lnTo>
                  <a:pt x="411831" y="89976"/>
                </a:lnTo>
                <a:lnTo>
                  <a:pt x="369848" y="71623"/>
                </a:lnTo>
                <a:lnTo>
                  <a:pt x="326773" y="55221"/>
                </a:lnTo>
                <a:lnTo>
                  <a:pt x="282670" y="40830"/>
                </a:lnTo>
                <a:lnTo>
                  <a:pt x="237602" y="28507"/>
                </a:lnTo>
                <a:lnTo>
                  <a:pt x="191632" y="18313"/>
                </a:lnTo>
                <a:lnTo>
                  <a:pt x="144823" y="10307"/>
                </a:lnTo>
                <a:lnTo>
                  <a:pt x="97239" y="4546"/>
                </a:lnTo>
                <a:lnTo>
                  <a:pt x="48944" y="1091"/>
                </a:lnTo>
                <a:lnTo>
                  <a:pt x="0" y="0"/>
                </a:lnTo>
              </a:path>
            </a:pathLst>
          </a:custGeom>
          <a:ln w="137160">
            <a:solidFill>
              <a:srgbClr val="C273A3"/>
            </a:solidFill>
          </a:ln>
        </p:spPr>
        <p:txBody>
          <a:bodyPr wrap="square" lIns="0" tIns="0" rIns="0" bIns="0" rtlCol="0"/>
          <a:lstStyle/>
          <a:p>
            <a:endParaRPr/>
          </a:p>
        </p:txBody>
      </p:sp>
      <p:sp>
        <p:nvSpPr>
          <p:cNvPr id="12" name="object 12"/>
          <p:cNvSpPr/>
          <p:nvPr/>
        </p:nvSpPr>
        <p:spPr>
          <a:xfrm>
            <a:off x="8107680" y="4084307"/>
            <a:ext cx="1592706" cy="511949"/>
          </a:xfrm>
          <a:prstGeom prst="rect">
            <a:avLst/>
          </a:prstGeom>
          <a:blipFill>
            <a:blip r:embed="rId7" cstate="print"/>
            <a:stretch>
              <a:fillRect/>
            </a:stretch>
          </a:blipFill>
        </p:spPr>
        <p:txBody>
          <a:bodyPr wrap="square" lIns="0" tIns="0" rIns="0" bIns="0" rtlCol="0"/>
          <a:lstStyle/>
          <a:p>
            <a:endParaRPr/>
          </a:p>
        </p:txBody>
      </p:sp>
      <p:sp>
        <p:nvSpPr>
          <p:cNvPr id="13" name="object 13"/>
          <p:cNvSpPr/>
          <p:nvPr/>
        </p:nvSpPr>
        <p:spPr>
          <a:xfrm>
            <a:off x="8418956" y="4319778"/>
            <a:ext cx="1075690" cy="0"/>
          </a:xfrm>
          <a:custGeom>
            <a:avLst/>
            <a:gdLst/>
            <a:ahLst/>
            <a:cxnLst/>
            <a:rect l="l" t="t" r="r" b="b"/>
            <a:pathLst>
              <a:path w="1075690">
                <a:moveTo>
                  <a:pt x="0" y="0"/>
                </a:moveTo>
                <a:lnTo>
                  <a:pt x="1075690" y="0"/>
                </a:lnTo>
              </a:path>
            </a:pathLst>
          </a:custGeom>
          <a:ln w="141731">
            <a:solidFill>
              <a:srgbClr val="C273A3"/>
            </a:solidFill>
          </a:ln>
        </p:spPr>
        <p:txBody>
          <a:bodyPr wrap="square" lIns="0" tIns="0" rIns="0" bIns="0" rtlCol="0"/>
          <a:lstStyle/>
          <a:p>
            <a:endParaRPr/>
          </a:p>
        </p:txBody>
      </p:sp>
      <p:sp>
        <p:nvSpPr>
          <p:cNvPr id="14" name="object 14"/>
          <p:cNvSpPr txBox="1"/>
          <p:nvPr/>
        </p:nvSpPr>
        <p:spPr>
          <a:xfrm>
            <a:off x="2248026" y="1381124"/>
            <a:ext cx="1862455" cy="787400"/>
          </a:xfrm>
          <a:prstGeom prst="rect">
            <a:avLst/>
          </a:prstGeom>
        </p:spPr>
        <p:txBody>
          <a:bodyPr vert="horz" wrap="square" lIns="0" tIns="12065" rIns="0" bIns="0" rtlCol="0">
            <a:spAutoFit/>
          </a:bodyPr>
          <a:lstStyle/>
          <a:p>
            <a:pPr marL="12700" marR="5080" algn="ctr">
              <a:lnSpc>
                <a:spcPct val="100000"/>
              </a:lnSpc>
              <a:spcBef>
                <a:spcPts val="95"/>
              </a:spcBef>
            </a:pPr>
            <a:r>
              <a:rPr sz="1000" b="1" spc="-10" dirty="0">
                <a:latin typeface="Century Gothic"/>
                <a:cs typeface="Century Gothic"/>
              </a:rPr>
              <a:t>SK-PH </a:t>
            </a:r>
            <a:r>
              <a:rPr sz="1000" b="1" spc="-5" dirty="0">
                <a:latin typeface="Century Gothic"/>
                <a:cs typeface="Century Gothic"/>
              </a:rPr>
              <a:t>forms a </a:t>
            </a:r>
            <a:r>
              <a:rPr sz="1000" b="1" dirty="0">
                <a:latin typeface="Century Gothic"/>
                <a:cs typeface="Century Gothic"/>
              </a:rPr>
              <a:t>list </a:t>
            </a:r>
            <a:r>
              <a:rPr sz="1000" b="1" spc="-5" dirty="0">
                <a:latin typeface="Century Gothic"/>
                <a:cs typeface="Century Gothic"/>
              </a:rPr>
              <a:t>of drugs </a:t>
            </a:r>
            <a:r>
              <a:rPr sz="1000" b="1" spc="-10" dirty="0">
                <a:latin typeface="Century Gothic"/>
                <a:cs typeface="Century Gothic"/>
              </a:rPr>
              <a:t>and  </a:t>
            </a:r>
            <a:r>
              <a:rPr sz="1000" b="1" spc="-5" dirty="0">
                <a:latin typeface="Century Gothic"/>
                <a:cs typeface="Century Gothic"/>
              </a:rPr>
              <a:t>MD for the conclusion the LTC  and sends it to the NCEM  </a:t>
            </a:r>
            <a:r>
              <a:rPr sz="1000" spc="-10" dirty="0">
                <a:latin typeface="Century Gothic"/>
                <a:cs typeface="Century Gothic"/>
              </a:rPr>
              <a:t>(annually </a:t>
            </a:r>
            <a:r>
              <a:rPr sz="1000" spc="-5" dirty="0">
                <a:latin typeface="Century Gothic"/>
                <a:cs typeface="Century Gothic"/>
              </a:rPr>
              <a:t>no later than June  1)</a:t>
            </a:r>
            <a:endParaRPr sz="1000">
              <a:latin typeface="Century Gothic"/>
              <a:cs typeface="Century Gothic"/>
            </a:endParaRPr>
          </a:p>
        </p:txBody>
      </p:sp>
      <p:sp>
        <p:nvSpPr>
          <p:cNvPr id="15" name="object 15"/>
          <p:cNvSpPr txBox="1"/>
          <p:nvPr/>
        </p:nvSpPr>
        <p:spPr>
          <a:xfrm>
            <a:off x="7658124" y="3109709"/>
            <a:ext cx="1637030" cy="635000"/>
          </a:xfrm>
          <a:prstGeom prst="rect">
            <a:avLst/>
          </a:prstGeom>
        </p:spPr>
        <p:txBody>
          <a:bodyPr vert="horz" wrap="square" lIns="0" tIns="12065" rIns="0" bIns="0" rtlCol="0">
            <a:spAutoFit/>
          </a:bodyPr>
          <a:lstStyle/>
          <a:p>
            <a:pPr marL="12700" marR="5080" algn="ctr">
              <a:lnSpc>
                <a:spcPct val="100000"/>
              </a:lnSpc>
              <a:spcBef>
                <a:spcPts val="95"/>
              </a:spcBef>
            </a:pPr>
            <a:r>
              <a:rPr sz="1000" b="1" spc="-10" dirty="0">
                <a:latin typeface="Century Gothic"/>
                <a:cs typeface="Century Gothic"/>
              </a:rPr>
              <a:t>SK-PH </a:t>
            </a:r>
            <a:r>
              <a:rPr sz="1000" b="1" spc="-5" dirty="0">
                <a:latin typeface="Century Gothic"/>
                <a:cs typeface="Century Gothic"/>
              </a:rPr>
              <a:t>forms a </a:t>
            </a:r>
            <a:r>
              <a:rPr sz="1000" b="1" spc="-10" dirty="0">
                <a:latin typeface="Century Gothic"/>
                <a:cs typeface="Century Gothic"/>
              </a:rPr>
              <a:t>competitive  </a:t>
            </a:r>
            <a:r>
              <a:rPr sz="1000" b="1" spc="-5" dirty="0">
                <a:latin typeface="Century Gothic"/>
                <a:cs typeface="Century Gothic"/>
              </a:rPr>
              <a:t>commission for the  conclusion of a LTC with  CPC</a:t>
            </a:r>
            <a:endParaRPr sz="1000" dirty="0">
              <a:latin typeface="Century Gothic"/>
              <a:cs typeface="Century Gothic"/>
            </a:endParaRPr>
          </a:p>
        </p:txBody>
      </p:sp>
      <p:sp>
        <p:nvSpPr>
          <p:cNvPr id="16" name="object 16"/>
          <p:cNvSpPr/>
          <p:nvPr/>
        </p:nvSpPr>
        <p:spPr>
          <a:xfrm>
            <a:off x="138684" y="4098010"/>
            <a:ext cx="1496567" cy="2267712"/>
          </a:xfrm>
          <a:prstGeom prst="rect">
            <a:avLst/>
          </a:prstGeom>
          <a:blipFill>
            <a:blip r:embed="rId8" cstate="print"/>
            <a:stretch>
              <a:fillRect/>
            </a:stretch>
          </a:blipFill>
        </p:spPr>
        <p:txBody>
          <a:bodyPr wrap="square" lIns="0" tIns="0" rIns="0" bIns="0" rtlCol="0"/>
          <a:lstStyle/>
          <a:p>
            <a:endParaRPr/>
          </a:p>
        </p:txBody>
      </p:sp>
      <p:sp>
        <p:nvSpPr>
          <p:cNvPr id="17" name="object 17"/>
          <p:cNvSpPr/>
          <p:nvPr/>
        </p:nvSpPr>
        <p:spPr>
          <a:xfrm>
            <a:off x="371944" y="4331208"/>
            <a:ext cx="991869" cy="1760220"/>
          </a:xfrm>
          <a:custGeom>
            <a:avLst/>
            <a:gdLst/>
            <a:ahLst/>
            <a:cxnLst/>
            <a:rect l="l" t="t" r="r" b="b"/>
            <a:pathLst>
              <a:path w="991869" h="1760220">
                <a:moveTo>
                  <a:pt x="976160" y="1760143"/>
                </a:moveTo>
                <a:lnTo>
                  <a:pt x="925287" y="1758412"/>
                </a:lnTo>
                <a:lnTo>
                  <a:pt x="875114" y="1754436"/>
                </a:lnTo>
                <a:lnTo>
                  <a:pt x="825704" y="1748270"/>
                </a:lnTo>
                <a:lnTo>
                  <a:pt x="777116" y="1739970"/>
                </a:lnTo>
                <a:lnTo>
                  <a:pt x="729414" y="1729593"/>
                </a:lnTo>
                <a:lnTo>
                  <a:pt x="682657" y="1717194"/>
                </a:lnTo>
                <a:lnTo>
                  <a:pt x="636908" y="1702829"/>
                </a:lnTo>
                <a:lnTo>
                  <a:pt x="592227" y="1686555"/>
                </a:lnTo>
                <a:lnTo>
                  <a:pt x="548676" y="1668427"/>
                </a:lnTo>
                <a:lnTo>
                  <a:pt x="506317" y="1648502"/>
                </a:lnTo>
                <a:lnTo>
                  <a:pt x="465211" y="1626834"/>
                </a:lnTo>
                <a:lnTo>
                  <a:pt x="425418" y="1603482"/>
                </a:lnTo>
                <a:lnTo>
                  <a:pt x="387001" y="1578499"/>
                </a:lnTo>
                <a:lnTo>
                  <a:pt x="350021" y="1551943"/>
                </a:lnTo>
                <a:lnTo>
                  <a:pt x="314538" y="1523869"/>
                </a:lnTo>
                <a:lnTo>
                  <a:pt x="280616" y="1494334"/>
                </a:lnTo>
                <a:lnTo>
                  <a:pt x="248314" y="1463393"/>
                </a:lnTo>
                <a:lnTo>
                  <a:pt x="217694" y="1431102"/>
                </a:lnTo>
                <a:lnTo>
                  <a:pt x="188817" y="1397518"/>
                </a:lnTo>
                <a:lnTo>
                  <a:pt x="161746" y="1362696"/>
                </a:lnTo>
                <a:lnTo>
                  <a:pt x="136541" y="1326692"/>
                </a:lnTo>
                <a:lnTo>
                  <a:pt x="113263" y="1289563"/>
                </a:lnTo>
                <a:lnTo>
                  <a:pt x="91974" y="1251364"/>
                </a:lnTo>
                <a:lnTo>
                  <a:pt x="72736" y="1212152"/>
                </a:lnTo>
                <a:lnTo>
                  <a:pt x="55609" y="1171981"/>
                </a:lnTo>
                <a:lnTo>
                  <a:pt x="40655" y="1130910"/>
                </a:lnTo>
                <a:lnTo>
                  <a:pt x="27936" y="1088992"/>
                </a:lnTo>
                <a:lnTo>
                  <a:pt x="17512" y="1046285"/>
                </a:lnTo>
                <a:lnTo>
                  <a:pt x="9445" y="1002844"/>
                </a:lnTo>
                <a:lnTo>
                  <a:pt x="3796" y="958725"/>
                </a:lnTo>
                <a:lnTo>
                  <a:pt x="627" y="913985"/>
                </a:lnTo>
                <a:lnTo>
                  <a:pt x="0" y="868680"/>
                </a:lnTo>
                <a:lnTo>
                  <a:pt x="1921" y="823746"/>
                </a:lnTo>
                <a:lnTo>
                  <a:pt x="6331" y="779423"/>
                </a:lnTo>
                <a:lnTo>
                  <a:pt x="13167" y="735763"/>
                </a:lnTo>
                <a:lnTo>
                  <a:pt x="22369" y="692820"/>
                </a:lnTo>
                <a:lnTo>
                  <a:pt x="33874" y="650649"/>
                </a:lnTo>
                <a:lnTo>
                  <a:pt x="47623" y="609302"/>
                </a:lnTo>
                <a:lnTo>
                  <a:pt x="63552" y="568834"/>
                </a:lnTo>
                <a:lnTo>
                  <a:pt x="81602" y="529298"/>
                </a:lnTo>
                <a:lnTo>
                  <a:pt x="101710" y="490748"/>
                </a:lnTo>
                <a:lnTo>
                  <a:pt x="123815" y="453238"/>
                </a:lnTo>
                <a:lnTo>
                  <a:pt x="147856" y="416822"/>
                </a:lnTo>
                <a:lnTo>
                  <a:pt x="173772" y="381554"/>
                </a:lnTo>
                <a:lnTo>
                  <a:pt x="201501" y="347487"/>
                </a:lnTo>
                <a:lnTo>
                  <a:pt x="230982" y="314675"/>
                </a:lnTo>
                <a:lnTo>
                  <a:pt x="262153" y="283172"/>
                </a:lnTo>
                <a:lnTo>
                  <a:pt x="294954" y="253031"/>
                </a:lnTo>
                <a:lnTo>
                  <a:pt x="329322" y="224307"/>
                </a:lnTo>
                <a:lnTo>
                  <a:pt x="365197" y="197053"/>
                </a:lnTo>
                <a:lnTo>
                  <a:pt x="402517" y="171324"/>
                </a:lnTo>
                <a:lnTo>
                  <a:pt x="441221" y="147172"/>
                </a:lnTo>
                <a:lnTo>
                  <a:pt x="481247" y="124652"/>
                </a:lnTo>
                <a:lnTo>
                  <a:pt x="522534" y="103817"/>
                </a:lnTo>
                <a:lnTo>
                  <a:pt x="565021" y="84721"/>
                </a:lnTo>
                <a:lnTo>
                  <a:pt x="608647" y="67419"/>
                </a:lnTo>
                <a:lnTo>
                  <a:pt x="653350" y="51963"/>
                </a:lnTo>
                <a:lnTo>
                  <a:pt x="699068" y="38407"/>
                </a:lnTo>
                <a:lnTo>
                  <a:pt x="745741" y="26807"/>
                </a:lnTo>
                <a:lnTo>
                  <a:pt x="793306" y="17214"/>
                </a:lnTo>
                <a:lnTo>
                  <a:pt x="841704" y="9683"/>
                </a:lnTo>
                <a:lnTo>
                  <a:pt x="890871" y="4268"/>
                </a:lnTo>
                <a:lnTo>
                  <a:pt x="940748" y="1022"/>
                </a:lnTo>
                <a:lnTo>
                  <a:pt x="991273" y="0"/>
                </a:lnTo>
              </a:path>
            </a:pathLst>
          </a:custGeom>
          <a:ln w="137160">
            <a:solidFill>
              <a:srgbClr val="6D5BAA"/>
            </a:solidFill>
          </a:ln>
        </p:spPr>
        <p:txBody>
          <a:bodyPr wrap="square" lIns="0" tIns="0" rIns="0" bIns="0" rtlCol="0"/>
          <a:lstStyle/>
          <a:p>
            <a:endParaRPr/>
          </a:p>
        </p:txBody>
      </p:sp>
      <p:sp>
        <p:nvSpPr>
          <p:cNvPr id="18" name="object 18"/>
          <p:cNvSpPr/>
          <p:nvPr/>
        </p:nvSpPr>
        <p:spPr>
          <a:xfrm>
            <a:off x="8055864" y="5839967"/>
            <a:ext cx="4136134" cy="523036"/>
          </a:xfrm>
          <a:prstGeom prst="rect">
            <a:avLst/>
          </a:prstGeom>
          <a:blipFill>
            <a:blip r:embed="rId9" cstate="print"/>
            <a:stretch>
              <a:fillRect/>
            </a:stretch>
          </a:blipFill>
        </p:spPr>
        <p:txBody>
          <a:bodyPr wrap="square" lIns="0" tIns="0" rIns="0" bIns="0" rtlCol="0"/>
          <a:lstStyle/>
          <a:p>
            <a:endParaRPr/>
          </a:p>
        </p:txBody>
      </p:sp>
      <p:sp>
        <p:nvSpPr>
          <p:cNvPr id="19" name="object 19"/>
          <p:cNvSpPr/>
          <p:nvPr/>
        </p:nvSpPr>
        <p:spPr>
          <a:xfrm>
            <a:off x="8220456" y="6073140"/>
            <a:ext cx="3913504" cy="15875"/>
          </a:xfrm>
          <a:custGeom>
            <a:avLst/>
            <a:gdLst/>
            <a:ahLst/>
            <a:cxnLst/>
            <a:rect l="l" t="t" r="r" b="b"/>
            <a:pathLst>
              <a:path w="3913504" h="15875">
                <a:moveTo>
                  <a:pt x="0" y="15367"/>
                </a:moveTo>
                <a:lnTo>
                  <a:pt x="3913251" y="0"/>
                </a:lnTo>
              </a:path>
            </a:pathLst>
          </a:custGeom>
          <a:ln w="137160">
            <a:solidFill>
              <a:srgbClr val="00AFCC"/>
            </a:solidFill>
          </a:ln>
        </p:spPr>
        <p:txBody>
          <a:bodyPr wrap="square" lIns="0" tIns="0" rIns="0" bIns="0" rtlCol="0"/>
          <a:lstStyle/>
          <a:p>
            <a:endParaRPr/>
          </a:p>
        </p:txBody>
      </p:sp>
      <p:sp>
        <p:nvSpPr>
          <p:cNvPr id="20" name="object 20"/>
          <p:cNvSpPr txBox="1"/>
          <p:nvPr/>
        </p:nvSpPr>
        <p:spPr>
          <a:xfrm>
            <a:off x="2345817" y="5020183"/>
            <a:ext cx="1688464" cy="786765"/>
          </a:xfrm>
          <a:prstGeom prst="rect">
            <a:avLst/>
          </a:prstGeom>
        </p:spPr>
        <p:txBody>
          <a:bodyPr vert="horz" wrap="square" lIns="0" tIns="12065" rIns="0" bIns="0" rtlCol="0">
            <a:spAutoFit/>
          </a:bodyPr>
          <a:lstStyle/>
          <a:p>
            <a:pPr marL="190500" marR="182880" indent="1905" algn="ctr">
              <a:lnSpc>
                <a:spcPct val="100000"/>
              </a:lnSpc>
              <a:spcBef>
                <a:spcPts val="95"/>
              </a:spcBef>
            </a:pPr>
            <a:r>
              <a:rPr sz="1000" b="1" spc="-10" dirty="0">
                <a:latin typeface="Century Gothic"/>
                <a:cs typeface="Century Gothic"/>
              </a:rPr>
              <a:t>CPC notify SK-PH of  </a:t>
            </a:r>
            <a:r>
              <a:rPr sz="1000" b="1" spc="-5" dirty="0">
                <a:latin typeface="Century Gothic"/>
                <a:cs typeface="Century Gothic"/>
              </a:rPr>
              <a:t>readiness for</a:t>
            </a:r>
            <a:r>
              <a:rPr sz="1000" b="1" spc="-55" dirty="0">
                <a:latin typeface="Century Gothic"/>
                <a:cs typeface="Century Gothic"/>
              </a:rPr>
              <a:t> </a:t>
            </a:r>
            <a:r>
              <a:rPr sz="1000" b="1" spc="-10" dirty="0">
                <a:latin typeface="Century Gothic"/>
                <a:cs typeface="Century Gothic"/>
              </a:rPr>
              <a:t>delivery</a:t>
            </a:r>
            <a:endParaRPr sz="1000">
              <a:latin typeface="Century Gothic"/>
              <a:cs typeface="Century Gothic"/>
            </a:endParaRPr>
          </a:p>
          <a:p>
            <a:pPr marL="12700" marR="5080" algn="ctr">
              <a:lnSpc>
                <a:spcPct val="100000"/>
              </a:lnSpc>
            </a:pPr>
            <a:r>
              <a:rPr sz="1000" spc="-10" dirty="0">
                <a:latin typeface="Century Gothic"/>
                <a:cs typeface="Century Gothic"/>
              </a:rPr>
              <a:t>(no </a:t>
            </a:r>
            <a:r>
              <a:rPr sz="1000" spc="-5" dirty="0">
                <a:latin typeface="Century Gothic"/>
                <a:cs typeface="Century Gothic"/>
              </a:rPr>
              <a:t>more than 2 years</a:t>
            </a:r>
            <a:r>
              <a:rPr sz="1000" spc="-25" dirty="0">
                <a:latin typeface="Century Gothic"/>
                <a:cs typeface="Century Gothic"/>
              </a:rPr>
              <a:t> </a:t>
            </a:r>
            <a:r>
              <a:rPr sz="1000" spc="-5" dirty="0">
                <a:latin typeface="Century Gothic"/>
                <a:cs typeface="Century Gothic"/>
              </a:rPr>
              <a:t>from  the date of conclusion of  the</a:t>
            </a:r>
            <a:r>
              <a:rPr sz="1000" spc="-15" dirty="0">
                <a:latin typeface="Century Gothic"/>
                <a:cs typeface="Century Gothic"/>
              </a:rPr>
              <a:t> </a:t>
            </a:r>
            <a:r>
              <a:rPr sz="1000" spc="-10" dirty="0">
                <a:latin typeface="Century Gothic"/>
                <a:cs typeface="Century Gothic"/>
              </a:rPr>
              <a:t>LTC)</a:t>
            </a:r>
            <a:endParaRPr sz="1000">
              <a:latin typeface="Century Gothic"/>
              <a:cs typeface="Century Gothic"/>
            </a:endParaRPr>
          </a:p>
        </p:txBody>
      </p:sp>
      <p:sp>
        <p:nvSpPr>
          <p:cNvPr id="21" name="object 21"/>
          <p:cNvSpPr txBox="1"/>
          <p:nvPr/>
        </p:nvSpPr>
        <p:spPr>
          <a:xfrm>
            <a:off x="4385309" y="5142357"/>
            <a:ext cx="1471295" cy="482600"/>
          </a:xfrm>
          <a:prstGeom prst="rect">
            <a:avLst/>
          </a:prstGeom>
        </p:spPr>
        <p:txBody>
          <a:bodyPr vert="horz" wrap="square" lIns="0" tIns="12065" rIns="0" bIns="0" rtlCol="0">
            <a:spAutoFit/>
          </a:bodyPr>
          <a:lstStyle/>
          <a:p>
            <a:pPr marL="12700" marR="5080" indent="48260" algn="just">
              <a:lnSpc>
                <a:spcPct val="100000"/>
              </a:lnSpc>
              <a:spcBef>
                <a:spcPts val="95"/>
              </a:spcBef>
            </a:pPr>
            <a:r>
              <a:rPr sz="1000" b="1" spc="-10" dirty="0">
                <a:latin typeface="Century Gothic"/>
                <a:cs typeface="Century Gothic"/>
              </a:rPr>
              <a:t>SK-F </a:t>
            </a:r>
            <a:r>
              <a:rPr sz="1000" b="1" spc="-5" dirty="0">
                <a:latin typeface="Century Gothic"/>
                <a:cs typeface="Century Gothic"/>
              </a:rPr>
              <a:t>informs the MH of  RK </a:t>
            </a:r>
            <a:r>
              <a:rPr sz="1000" b="1" spc="-10" dirty="0">
                <a:latin typeface="Century Gothic"/>
                <a:cs typeface="Century Gothic"/>
              </a:rPr>
              <a:t>about </a:t>
            </a:r>
            <a:r>
              <a:rPr sz="1000" b="1" spc="-5" dirty="0">
                <a:latin typeface="Century Gothic"/>
                <a:cs typeface="Century Gothic"/>
              </a:rPr>
              <a:t>the readiness  of </a:t>
            </a:r>
            <a:r>
              <a:rPr sz="1000" b="1" spc="-10" dirty="0">
                <a:latin typeface="Century Gothic"/>
                <a:cs typeface="Century Gothic"/>
              </a:rPr>
              <a:t>CPC </a:t>
            </a:r>
            <a:r>
              <a:rPr sz="1000" b="1" spc="-5" dirty="0">
                <a:latin typeface="Century Gothic"/>
                <a:cs typeface="Century Gothic"/>
              </a:rPr>
              <a:t>to supply for</a:t>
            </a:r>
            <a:r>
              <a:rPr sz="1000" b="1" spc="-60" dirty="0">
                <a:latin typeface="Century Gothic"/>
                <a:cs typeface="Century Gothic"/>
              </a:rPr>
              <a:t> </a:t>
            </a:r>
            <a:r>
              <a:rPr sz="1000" b="1" spc="-5" dirty="0">
                <a:latin typeface="Century Gothic"/>
                <a:cs typeface="Century Gothic"/>
              </a:rPr>
              <a:t>LTC</a:t>
            </a:r>
            <a:endParaRPr sz="1000">
              <a:latin typeface="Century Gothic"/>
              <a:cs typeface="Century Gothic"/>
            </a:endParaRPr>
          </a:p>
        </p:txBody>
      </p:sp>
      <p:sp>
        <p:nvSpPr>
          <p:cNvPr id="22" name="object 22"/>
          <p:cNvSpPr txBox="1"/>
          <p:nvPr/>
        </p:nvSpPr>
        <p:spPr>
          <a:xfrm>
            <a:off x="6496939" y="5353303"/>
            <a:ext cx="1374140" cy="482600"/>
          </a:xfrm>
          <a:prstGeom prst="rect">
            <a:avLst/>
          </a:prstGeom>
        </p:spPr>
        <p:txBody>
          <a:bodyPr vert="horz" wrap="square" lIns="0" tIns="12065" rIns="0" bIns="0" rtlCol="0">
            <a:spAutoFit/>
          </a:bodyPr>
          <a:lstStyle/>
          <a:p>
            <a:pPr marL="12065" marR="5080" indent="-635" algn="ctr">
              <a:lnSpc>
                <a:spcPct val="100000"/>
              </a:lnSpc>
              <a:spcBef>
                <a:spcPts val="95"/>
              </a:spcBef>
            </a:pPr>
            <a:r>
              <a:rPr sz="1000" b="1" spc="-5" dirty="0">
                <a:latin typeface="Century Gothic"/>
                <a:cs typeface="Century Gothic"/>
              </a:rPr>
              <a:t>The MH of </a:t>
            </a:r>
            <a:r>
              <a:rPr sz="1000" b="1" spc="-10" dirty="0">
                <a:latin typeface="Century Gothic"/>
                <a:cs typeface="Century Gothic"/>
              </a:rPr>
              <a:t>RK </a:t>
            </a:r>
            <a:r>
              <a:rPr sz="1000" b="1" spc="-5" dirty="0">
                <a:latin typeface="Century Gothic"/>
                <a:cs typeface="Century Gothic"/>
              </a:rPr>
              <a:t>includes  drugs </a:t>
            </a:r>
            <a:r>
              <a:rPr sz="1000" b="1" spc="-10" dirty="0">
                <a:latin typeface="Century Gothic"/>
                <a:cs typeface="Century Gothic"/>
              </a:rPr>
              <a:t>and </a:t>
            </a:r>
            <a:r>
              <a:rPr sz="1000" b="1" spc="-5" dirty="0">
                <a:latin typeface="Century Gothic"/>
                <a:cs typeface="Century Gothic"/>
              </a:rPr>
              <a:t>MD into</a:t>
            </a:r>
            <a:r>
              <a:rPr sz="1000" b="1" spc="-45" dirty="0">
                <a:latin typeface="Century Gothic"/>
                <a:cs typeface="Century Gothic"/>
              </a:rPr>
              <a:t> </a:t>
            </a:r>
            <a:r>
              <a:rPr sz="1000" b="1" spc="-5" dirty="0">
                <a:latin typeface="Century Gothic"/>
                <a:cs typeface="Century Gothic"/>
              </a:rPr>
              <a:t>the  </a:t>
            </a:r>
            <a:r>
              <a:rPr sz="1000" b="1" dirty="0">
                <a:latin typeface="Century Gothic"/>
                <a:cs typeface="Century Gothic"/>
              </a:rPr>
              <a:t>List </a:t>
            </a:r>
            <a:r>
              <a:rPr sz="1000" b="1" spc="-5" dirty="0">
                <a:latin typeface="Century Gothic"/>
                <a:cs typeface="Century Gothic"/>
              </a:rPr>
              <a:t>of</a:t>
            </a:r>
            <a:r>
              <a:rPr sz="1000" b="1" spc="-35" dirty="0">
                <a:latin typeface="Century Gothic"/>
                <a:cs typeface="Century Gothic"/>
              </a:rPr>
              <a:t> </a:t>
            </a:r>
            <a:r>
              <a:rPr sz="1000" b="1" spc="-5" dirty="0">
                <a:latin typeface="Century Gothic"/>
                <a:cs typeface="Century Gothic"/>
              </a:rPr>
              <a:t>SD</a:t>
            </a:r>
            <a:endParaRPr sz="1000">
              <a:latin typeface="Century Gothic"/>
              <a:cs typeface="Century Gothic"/>
            </a:endParaRPr>
          </a:p>
        </p:txBody>
      </p:sp>
      <p:sp>
        <p:nvSpPr>
          <p:cNvPr id="23" name="object 23"/>
          <p:cNvSpPr txBox="1"/>
          <p:nvPr/>
        </p:nvSpPr>
        <p:spPr>
          <a:xfrm>
            <a:off x="10627232" y="5012563"/>
            <a:ext cx="1365885" cy="482600"/>
          </a:xfrm>
          <a:prstGeom prst="rect">
            <a:avLst/>
          </a:prstGeom>
        </p:spPr>
        <p:txBody>
          <a:bodyPr vert="horz" wrap="square" lIns="0" tIns="12065" rIns="0" bIns="0" rtlCol="0">
            <a:spAutoFit/>
          </a:bodyPr>
          <a:lstStyle/>
          <a:p>
            <a:pPr marL="12700" marR="5080" indent="-1270" algn="ctr">
              <a:lnSpc>
                <a:spcPct val="100000"/>
              </a:lnSpc>
              <a:spcBef>
                <a:spcPts val="95"/>
              </a:spcBef>
            </a:pPr>
            <a:r>
              <a:rPr sz="1000" b="1" spc="-10" dirty="0">
                <a:latin typeface="Century Gothic"/>
                <a:cs typeface="Century Gothic"/>
              </a:rPr>
              <a:t>SK-PH enters </a:t>
            </a:r>
            <a:r>
              <a:rPr sz="1000" b="1" spc="-5" dirty="0">
                <a:latin typeface="Century Gothic"/>
                <a:cs typeface="Century Gothic"/>
              </a:rPr>
              <a:t>into </a:t>
            </a:r>
            <a:r>
              <a:rPr sz="1000" b="1" spc="-10" dirty="0">
                <a:latin typeface="Century Gothic"/>
                <a:cs typeface="Century Gothic"/>
              </a:rPr>
              <a:t>an  </a:t>
            </a:r>
            <a:r>
              <a:rPr sz="1000" b="1" spc="-5" dirty="0">
                <a:latin typeface="Century Gothic"/>
                <a:cs typeface="Century Gothic"/>
              </a:rPr>
              <a:t>additional</a:t>
            </a:r>
            <a:r>
              <a:rPr sz="1000" b="1" spc="-50" dirty="0">
                <a:latin typeface="Century Gothic"/>
                <a:cs typeface="Century Gothic"/>
              </a:rPr>
              <a:t> </a:t>
            </a:r>
            <a:r>
              <a:rPr sz="1000" b="1" spc="-10" dirty="0">
                <a:latin typeface="Century Gothic"/>
                <a:cs typeface="Century Gothic"/>
              </a:rPr>
              <a:t>agreement  </a:t>
            </a:r>
            <a:r>
              <a:rPr sz="1000" b="1" spc="-5" dirty="0">
                <a:latin typeface="Century Gothic"/>
                <a:cs typeface="Century Gothic"/>
              </a:rPr>
              <a:t>on LTC with</a:t>
            </a:r>
            <a:r>
              <a:rPr sz="1000" b="1" spc="-30" dirty="0">
                <a:latin typeface="Century Gothic"/>
                <a:cs typeface="Century Gothic"/>
              </a:rPr>
              <a:t> </a:t>
            </a:r>
            <a:r>
              <a:rPr sz="1000" b="1" spc="-10" dirty="0">
                <a:latin typeface="Century Gothic"/>
                <a:cs typeface="Century Gothic"/>
              </a:rPr>
              <a:t>CPC</a:t>
            </a:r>
            <a:endParaRPr sz="1000">
              <a:latin typeface="Century Gothic"/>
              <a:cs typeface="Century Gothic"/>
            </a:endParaRPr>
          </a:p>
        </p:txBody>
      </p:sp>
      <p:sp>
        <p:nvSpPr>
          <p:cNvPr id="24" name="object 24"/>
          <p:cNvSpPr/>
          <p:nvPr/>
        </p:nvSpPr>
        <p:spPr>
          <a:xfrm>
            <a:off x="626897" y="5297678"/>
            <a:ext cx="1434465" cy="0"/>
          </a:xfrm>
          <a:custGeom>
            <a:avLst/>
            <a:gdLst/>
            <a:ahLst/>
            <a:cxnLst/>
            <a:rect l="l" t="t" r="r" b="b"/>
            <a:pathLst>
              <a:path w="1434464">
                <a:moveTo>
                  <a:pt x="0" y="0"/>
                </a:moveTo>
                <a:lnTo>
                  <a:pt x="1434058" y="0"/>
                </a:lnTo>
              </a:path>
            </a:pathLst>
          </a:custGeom>
          <a:ln w="6095">
            <a:solidFill>
              <a:srgbClr val="0462C1"/>
            </a:solidFill>
          </a:ln>
        </p:spPr>
        <p:txBody>
          <a:bodyPr wrap="square" lIns="0" tIns="0" rIns="0" bIns="0" rtlCol="0"/>
          <a:lstStyle/>
          <a:p>
            <a:endParaRPr/>
          </a:p>
        </p:txBody>
      </p:sp>
      <p:sp>
        <p:nvSpPr>
          <p:cNvPr id="25" name="object 25"/>
          <p:cNvSpPr txBox="1"/>
          <p:nvPr/>
        </p:nvSpPr>
        <p:spPr>
          <a:xfrm>
            <a:off x="579221" y="4687061"/>
            <a:ext cx="1527175" cy="635000"/>
          </a:xfrm>
          <a:prstGeom prst="rect">
            <a:avLst/>
          </a:prstGeom>
        </p:spPr>
        <p:txBody>
          <a:bodyPr vert="horz" wrap="square" lIns="0" tIns="12065" rIns="0" bIns="0" rtlCol="0">
            <a:spAutoFit/>
          </a:bodyPr>
          <a:lstStyle/>
          <a:p>
            <a:pPr marL="12700" marR="5080" indent="635" algn="ctr">
              <a:lnSpc>
                <a:spcPct val="100000"/>
              </a:lnSpc>
              <a:spcBef>
                <a:spcPts val="95"/>
              </a:spcBef>
            </a:pPr>
            <a:r>
              <a:rPr sz="1000" b="1" spc="-10" dirty="0">
                <a:latin typeface="Century Gothic"/>
                <a:cs typeface="Century Gothic"/>
              </a:rPr>
              <a:t>SK-PH </a:t>
            </a:r>
            <a:r>
              <a:rPr sz="1000" b="1" spc="-5" dirty="0">
                <a:latin typeface="Century Gothic"/>
                <a:cs typeface="Century Gothic"/>
              </a:rPr>
              <a:t>publishes the  </a:t>
            </a:r>
            <a:r>
              <a:rPr sz="1000" b="1" spc="-10" dirty="0">
                <a:latin typeface="Century Gothic"/>
                <a:cs typeface="Century Gothic"/>
              </a:rPr>
              <a:t>protocol </a:t>
            </a:r>
            <a:r>
              <a:rPr sz="1000" b="1" spc="-5" dirty="0">
                <a:latin typeface="Century Gothic"/>
                <a:cs typeface="Century Gothic"/>
              </a:rPr>
              <a:t>of the results</a:t>
            </a:r>
            <a:r>
              <a:rPr sz="1000" b="1" spc="-40" dirty="0">
                <a:latin typeface="Century Gothic"/>
                <a:cs typeface="Century Gothic"/>
              </a:rPr>
              <a:t> </a:t>
            </a:r>
            <a:r>
              <a:rPr sz="1000" b="1" spc="-10" dirty="0">
                <a:latin typeface="Century Gothic"/>
                <a:cs typeface="Century Gothic"/>
              </a:rPr>
              <a:t>on  </a:t>
            </a:r>
            <a:r>
              <a:rPr sz="1000" b="1" spc="-5" dirty="0">
                <a:latin typeface="Century Gothic"/>
                <a:cs typeface="Century Gothic"/>
              </a:rPr>
              <a:t>the Internet </a:t>
            </a:r>
            <a:r>
              <a:rPr sz="1000" b="1" spc="-10" dirty="0">
                <a:latin typeface="Century Gothic"/>
                <a:cs typeface="Century Gothic"/>
              </a:rPr>
              <a:t>resource  </a:t>
            </a:r>
            <a:r>
              <a:rPr sz="1000" b="1" spc="-5" dirty="0">
                <a:solidFill>
                  <a:srgbClr val="0462C1"/>
                </a:solidFill>
                <a:latin typeface="Century Gothic"/>
                <a:cs typeface="Century Gothic"/>
                <a:hlinkClick r:id="rId10"/>
              </a:rPr>
              <a:t>https://sk-pharmacy.kz</a:t>
            </a:r>
            <a:endParaRPr sz="1000">
              <a:latin typeface="Century Gothic"/>
              <a:cs typeface="Century Gothic"/>
            </a:endParaRPr>
          </a:p>
        </p:txBody>
      </p:sp>
      <p:sp>
        <p:nvSpPr>
          <p:cNvPr id="26" name="object 26"/>
          <p:cNvSpPr txBox="1"/>
          <p:nvPr/>
        </p:nvSpPr>
        <p:spPr>
          <a:xfrm>
            <a:off x="571601" y="5296915"/>
            <a:ext cx="1544320" cy="482600"/>
          </a:xfrm>
          <a:prstGeom prst="rect">
            <a:avLst/>
          </a:prstGeom>
        </p:spPr>
        <p:txBody>
          <a:bodyPr vert="horz" wrap="square" lIns="0" tIns="12065" rIns="0" bIns="0" rtlCol="0">
            <a:spAutoFit/>
          </a:bodyPr>
          <a:lstStyle/>
          <a:p>
            <a:pPr marL="12700" marR="5080" indent="-1905" algn="ctr">
              <a:lnSpc>
                <a:spcPct val="100000"/>
              </a:lnSpc>
              <a:spcBef>
                <a:spcPts val="95"/>
              </a:spcBef>
            </a:pPr>
            <a:r>
              <a:rPr sz="1000" spc="-5" dirty="0">
                <a:latin typeface="Century Gothic"/>
                <a:cs typeface="Century Gothic"/>
              </a:rPr>
              <a:t>(within 3 w.d. from </a:t>
            </a:r>
            <a:r>
              <a:rPr sz="1000" dirty="0">
                <a:latin typeface="Century Gothic"/>
                <a:cs typeface="Century Gothic"/>
              </a:rPr>
              <a:t>the  </a:t>
            </a:r>
            <a:r>
              <a:rPr sz="1000" spc="-5" dirty="0">
                <a:latin typeface="Century Gothic"/>
                <a:cs typeface="Century Gothic"/>
              </a:rPr>
              <a:t>day of the</a:t>
            </a:r>
            <a:r>
              <a:rPr sz="1000" spc="-40" dirty="0">
                <a:latin typeface="Century Gothic"/>
                <a:cs typeface="Century Gothic"/>
              </a:rPr>
              <a:t> </a:t>
            </a:r>
            <a:r>
              <a:rPr sz="1000" spc="-5" dirty="0">
                <a:latin typeface="Century Gothic"/>
                <a:cs typeface="Century Gothic"/>
              </a:rPr>
              <a:t>competition’s  results)</a:t>
            </a:r>
            <a:endParaRPr sz="1000">
              <a:latin typeface="Century Gothic"/>
              <a:cs typeface="Century Gothic"/>
            </a:endParaRPr>
          </a:p>
        </p:txBody>
      </p:sp>
      <p:sp>
        <p:nvSpPr>
          <p:cNvPr id="27" name="object 27"/>
          <p:cNvSpPr/>
          <p:nvPr/>
        </p:nvSpPr>
        <p:spPr>
          <a:xfrm>
            <a:off x="6550152" y="2328710"/>
            <a:ext cx="3267455" cy="513422"/>
          </a:xfrm>
          <a:prstGeom prst="rect">
            <a:avLst/>
          </a:prstGeom>
          <a:blipFill>
            <a:blip r:embed="rId11" cstate="print"/>
            <a:stretch>
              <a:fillRect/>
            </a:stretch>
          </a:blipFill>
        </p:spPr>
        <p:txBody>
          <a:bodyPr wrap="square" lIns="0" tIns="0" rIns="0" bIns="0" rtlCol="0"/>
          <a:lstStyle/>
          <a:p>
            <a:endParaRPr/>
          </a:p>
        </p:txBody>
      </p:sp>
      <p:sp>
        <p:nvSpPr>
          <p:cNvPr id="28" name="object 28"/>
          <p:cNvSpPr/>
          <p:nvPr/>
        </p:nvSpPr>
        <p:spPr>
          <a:xfrm>
            <a:off x="6714743" y="2561844"/>
            <a:ext cx="2829560" cy="6985"/>
          </a:xfrm>
          <a:custGeom>
            <a:avLst/>
            <a:gdLst/>
            <a:ahLst/>
            <a:cxnLst/>
            <a:rect l="l" t="t" r="r" b="b"/>
            <a:pathLst>
              <a:path w="2829559" h="6985">
                <a:moveTo>
                  <a:pt x="0" y="0"/>
                </a:moveTo>
                <a:lnTo>
                  <a:pt x="2829052" y="6603"/>
                </a:lnTo>
              </a:path>
            </a:pathLst>
          </a:custGeom>
          <a:ln w="137160">
            <a:solidFill>
              <a:srgbClr val="DB8A5A"/>
            </a:solidFill>
          </a:ln>
        </p:spPr>
        <p:txBody>
          <a:bodyPr wrap="square" lIns="0" tIns="0" rIns="0" bIns="0" rtlCol="0"/>
          <a:lstStyle/>
          <a:p>
            <a:endParaRPr/>
          </a:p>
        </p:txBody>
      </p:sp>
      <p:sp>
        <p:nvSpPr>
          <p:cNvPr id="29" name="object 29"/>
          <p:cNvSpPr/>
          <p:nvPr/>
        </p:nvSpPr>
        <p:spPr>
          <a:xfrm>
            <a:off x="5641847" y="4079735"/>
            <a:ext cx="2982468" cy="516394"/>
          </a:xfrm>
          <a:prstGeom prst="rect">
            <a:avLst/>
          </a:prstGeom>
          <a:blipFill>
            <a:blip r:embed="rId12" cstate="print"/>
            <a:stretch>
              <a:fillRect/>
            </a:stretch>
          </a:blipFill>
        </p:spPr>
        <p:txBody>
          <a:bodyPr wrap="square" lIns="0" tIns="0" rIns="0" bIns="0" rtlCol="0"/>
          <a:lstStyle/>
          <a:p>
            <a:endParaRPr/>
          </a:p>
        </p:txBody>
      </p:sp>
      <p:sp>
        <p:nvSpPr>
          <p:cNvPr id="30" name="object 30"/>
          <p:cNvSpPr/>
          <p:nvPr/>
        </p:nvSpPr>
        <p:spPr>
          <a:xfrm>
            <a:off x="5806440" y="4312920"/>
            <a:ext cx="2544445" cy="9525"/>
          </a:xfrm>
          <a:custGeom>
            <a:avLst/>
            <a:gdLst/>
            <a:ahLst/>
            <a:cxnLst/>
            <a:rect l="l" t="t" r="r" b="b"/>
            <a:pathLst>
              <a:path w="2544445" h="9525">
                <a:moveTo>
                  <a:pt x="0" y="9143"/>
                </a:moveTo>
                <a:lnTo>
                  <a:pt x="2543937" y="0"/>
                </a:lnTo>
              </a:path>
            </a:pathLst>
          </a:custGeom>
          <a:ln w="137160">
            <a:solidFill>
              <a:srgbClr val="C273A3"/>
            </a:solidFill>
          </a:ln>
        </p:spPr>
        <p:txBody>
          <a:bodyPr wrap="square" lIns="0" tIns="0" rIns="0" bIns="0" rtlCol="0"/>
          <a:lstStyle/>
          <a:p>
            <a:endParaRPr/>
          </a:p>
        </p:txBody>
      </p:sp>
      <p:sp>
        <p:nvSpPr>
          <p:cNvPr id="31" name="object 31"/>
          <p:cNvSpPr/>
          <p:nvPr/>
        </p:nvSpPr>
        <p:spPr>
          <a:xfrm>
            <a:off x="1181100" y="4088891"/>
            <a:ext cx="3534155" cy="507492"/>
          </a:xfrm>
          <a:prstGeom prst="rect">
            <a:avLst/>
          </a:prstGeom>
          <a:blipFill>
            <a:blip r:embed="rId13" cstate="print"/>
            <a:stretch>
              <a:fillRect/>
            </a:stretch>
          </a:blipFill>
        </p:spPr>
        <p:txBody>
          <a:bodyPr wrap="square" lIns="0" tIns="0" rIns="0" bIns="0" rtlCol="0"/>
          <a:lstStyle/>
          <a:p>
            <a:endParaRPr/>
          </a:p>
        </p:txBody>
      </p:sp>
      <p:sp>
        <p:nvSpPr>
          <p:cNvPr id="32" name="object 32"/>
          <p:cNvSpPr/>
          <p:nvPr/>
        </p:nvSpPr>
        <p:spPr>
          <a:xfrm>
            <a:off x="1345691" y="4322064"/>
            <a:ext cx="3095625" cy="1270"/>
          </a:xfrm>
          <a:custGeom>
            <a:avLst/>
            <a:gdLst/>
            <a:ahLst/>
            <a:cxnLst/>
            <a:rect l="l" t="t" r="r" b="b"/>
            <a:pathLst>
              <a:path w="3095625" h="1270">
                <a:moveTo>
                  <a:pt x="0" y="762"/>
                </a:moveTo>
                <a:lnTo>
                  <a:pt x="3095244" y="0"/>
                </a:lnTo>
              </a:path>
            </a:pathLst>
          </a:custGeom>
          <a:ln w="137160">
            <a:solidFill>
              <a:srgbClr val="6D5BAA"/>
            </a:solidFill>
          </a:ln>
        </p:spPr>
        <p:txBody>
          <a:bodyPr wrap="square" lIns="0" tIns="0" rIns="0" bIns="0" rtlCol="0"/>
          <a:lstStyle/>
          <a:p>
            <a:endParaRPr/>
          </a:p>
        </p:txBody>
      </p:sp>
      <p:sp>
        <p:nvSpPr>
          <p:cNvPr id="33" name="object 33"/>
          <p:cNvSpPr/>
          <p:nvPr/>
        </p:nvSpPr>
        <p:spPr>
          <a:xfrm>
            <a:off x="7328916" y="1965947"/>
            <a:ext cx="1457071" cy="1082052"/>
          </a:xfrm>
          <a:prstGeom prst="rect">
            <a:avLst/>
          </a:prstGeom>
          <a:blipFill>
            <a:blip r:embed="rId14" cstate="print"/>
            <a:stretch>
              <a:fillRect/>
            </a:stretch>
          </a:blipFill>
        </p:spPr>
        <p:txBody>
          <a:bodyPr wrap="square" lIns="0" tIns="0" rIns="0" bIns="0" rtlCol="0"/>
          <a:lstStyle/>
          <a:p>
            <a:endParaRPr/>
          </a:p>
        </p:txBody>
      </p:sp>
      <p:sp>
        <p:nvSpPr>
          <p:cNvPr id="34" name="object 34"/>
          <p:cNvSpPr/>
          <p:nvPr/>
        </p:nvSpPr>
        <p:spPr>
          <a:xfrm>
            <a:off x="7668768" y="2115350"/>
            <a:ext cx="836676" cy="850607"/>
          </a:xfrm>
          <a:prstGeom prst="rect">
            <a:avLst/>
          </a:prstGeom>
          <a:blipFill>
            <a:blip r:embed="rId15" cstate="print"/>
            <a:stretch>
              <a:fillRect/>
            </a:stretch>
          </a:blipFill>
        </p:spPr>
        <p:txBody>
          <a:bodyPr wrap="square" lIns="0" tIns="0" rIns="0" bIns="0" rtlCol="0"/>
          <a:lstStyle/>
          <a:p>
            <a:endParaRPr/>
          </a:p>
        </p:txBody>
      </p:sp>
      <p:sp>
        <p:nvSpPr>
          <p:cNvPr id="35" name="object 35"/>
          <p:cNvSpPr/>
          <p:nvPr/>
        </p:nvSpPr>
        <p:spPr>
          <a:xfrm>
            <a:off x="7522464" y="2159507"/>
            <a:ext cx="1028700" cy="654050"/>
          </a:xfrm>
          <a:custGeom>
            <a:avLst/>
            <a:gdLst/>
            <a:ahLst/>
            <a:cxnLst/>
            <a:rect l="l" t="t" r="r" b="b"/>
            <a:pathLst>
              <a:path w="1028700" h="654050">
                <a:moveTo>
                  <a:pt x="514350" y="0"/>
                </a:moveTo>
                <a:lnTo>
                  <a:pt x="458300" y="1917"/>
                </a:lnTo>
                <a:lnTo>
                  <a:pt x="404000" y="7537"/>
                </a:lnTo>
                <a:lnTo>
                  <a:pt x="351763" y="16660"/>
                </a:lnTo>
                <a:lnTo>
                  <a:pt x="301903" y="29087"/>
                </a:lnTo>
                <a:lnTo>
                  <a:pt x="254733" y="44619"/>
                </a:lnTo>
                <a:lnTo>
                  <a:pt x="210568" y="63057"/>
                </a:lnTo>
                <a:lnTo>
                  <a:pt x="169719" y="84201"/>
                </a:lnTo>
                <a:lnTo>
                  <a:pt x="132502" y="107853"/>
                </a:lnTo>
                <a:lnTo>
                  <a:pt x="99230" y="133813"/>
                </a:lnTo>
                <a:lnTo>
                  <a:pt x="70216" y="161882"/>
                </a:lnTo>
                <a:lnTo>
                  <a:pt x="45775" y="191862"/>
                </a:lnTo>
                <a:lnTo>
                  <a:pt x="11861" y="256754"/>
                </a:lnTo>
                <a:lnTo>
                  <a:pt x="0" y="326897"/>
                </a:lnTo>
                <a:lnTo>
                  <a:pt x="3017" y="362526"/>
                </a:lnTo>
                <a:lnTo>
                  <a:pt x="26218" y="430243"/>
                </a:lnTo>
                <a:lnTo>
                  <a:pt x="70216" y="491913"/>
                </a:lnTo>
                <a:lnTo>
                  <a:pt x="99230" y="519982"/>
                </a:lnTo>
                <a:lnTo>
                  <a:pt x="132502" y="545942"/>
                </a:lnTo>
                <a:lnTo>
                  <a:pt x="169719" y="569594"/>
                </a:lnTo>
                <a:lnTo>
                  <a:pt x="210568" y="590738"/>
                </a:lnTo>
                <a:lnTo>
                  <a:pt x="254733" y="609176"/>
                </a:lnTo>
                <a:lnTo>
                  <a:pt x="301903" y="624708"/>
                </a:lnTo>
                <a:lnTo>
                  <a:pt x="351763" y="637135"/>
                </a:lnTo>
                <a:lnTo>
                  <a:pt x="404000" y="646258"/>
                </a:lnTo>
                <a:lnTo>
                  <a:pt x="458300" y="651878"/>
                </a:lnTo>
                <a:lnTo>
                  <a:pt x="514350" y="653795"/>
                </a:lnTo>
                <a:lnTo>
                  <a:pt x="570399" y="651878"/>
                </a:lnTo>
                <a:lnTo>
                  <a:pt x="624699" y="646258"/>
                </a:lnTo>
                <a:lnTo>
                  <a:pt x="676936" y="637135"/>
                </a:lnTo>
                <a:lnTo>
                  <a:pt x="726796" y="624708"/>
                </a:lnTo>
                <a:lnTo>
                  <a:pt x="773966" y="609176"/>
                </a:lnTo>
                <a:lnTo>
                  <a:pt x="818131" y="590738"/>
                </a:lnTo>
                <a:lnTo>
                  <a:pt x="858980" y="569594"/>
                </a:lnTo>
                <a:lnTo>
                  <a:pt x="896197" y="545942"/>
                </a:lnTo>
                <a:lnTo>
                  <a:pt x="929469" y="519982"/>
                </a:lnTo>
                <a:lnTo>
                  <a:pt x="958483" y="491913"/>
                </a:lnTo>
                <a:lnTo>
                  <a:pt x="982924" y="461933"/>
                </a:lnTo>
                <a:lnTo>
                  <a:pt x="1016838" y="397041"/>
                </a:lnTo>
                <a:lnTo>
                  <a:pt x="1028700" y="326897"/>
                </a:lnTo>
                <a:lnTo>
                  <a:pt x="1025682" y="291269"/>
                </a:lnTo>
                <a:lnTo>
                  <a:pt x="1002481" y="223552"/>
                </a:lnTo>
                <a:lnTo>
                  <a:pt x="958483" y="161882"/>
                </a:lnTo>
                <a:lnTo>
                  <a:pt x="929469" y="133813"/>
                </a:lnTo>
                <a:lnTo>
                  <a:pt x="896197" y="107853"/>
                </a:lnTo>
                <a:lnTo>
                  <a:pt x="858980" y="84201"/>
                </a:lnTo>
                <a:lnTo>
                  <a:pt x="818131" y="63057"/>
                </a:lnTo>
                <a:lnTo>
                  <a:pt x="773966" y="44619"/>
                </a:lnTo>
                <a:lnTo>
                  <a:pt x="726796" y="29087"/>
                </a:lnTo>
                <a:lnTo>
                  <a:pt x="676936" y="16660"/>
                </a:lnTo>
                <a:lnTo>
                  <a:pt x="624699" y="7537"/>
                </a:lnTo>
                <a:lnTo>
                  <a:pt x="570399" y="1917"/>
                </a:lnTo>
                <a:lnTo>
                  <a:pt x="514350" y="0"/>
                </a:lnTo>
                <a:close/>
              </a:path>
            </a:pathLst>
          </a:custGeom>
          <a:solidFill>
            <a:srgbClr val="FFFFFF"/>
          </a:solidFill>
        </p:spPr>
        <p:txBody>
          <a:bodyPr wrap="square" lIns="0" tIns="0" rIns="0" bIns="0" rtlCol="0"/>
          <a:lstStyle/>
          <a:p>
            <a:endParaRPr/>
          </a:p>
        </p:txBody>
      </p:sp>
      <p:sp>
        <p:nvSpPr>
          <p:cNvPr id="36" name="object 36"/>
          <p:cNvSpPr/>
          <p:nvPr/>
        </p:nvSpPr>
        <p:spPr>
          <a:xfrm>
            <a:off x="7522464" y="2159507"/>
            <a:ext cx="1028700" cy="654050"/>
          </a:xfrm>
          <a:custGeom>
            <a:avLst/>
            <a:gdLst/>
            <a:ahLst/>
            <a:cxnLst/>
            <a:rect l="l" t="t" r="r" b="b"/>
            <a:pathLst>
              <a:path w="1028700" h="654050">
                <a:moveTo>
                  <a:pt x="0" y="326897"/>
                </a:moveTo>
                <a:lnTo>
                  <a:pt x="11861" y="256754"/>
                </a:lnTo>
                <a:lnTo>
                  <a:pt x="45775" y="191862"/>
                </a:lnTo>
                <a:lnTo>
                  <a:pt x="70216" y="161882"/>
                </a:lnTo>
                <a:lnTo>
                  <a:pt x="99230" y="133813"/>
                </a:lnTo>
                <a:lnTo>
                  <a:pt x="132502" y="107853"/>
                </a:lnTo>
                <a:lnTo>
                  <a:pt x="169719" y="84201"/>
                </a:lnTo>
                <a:lnTo>
                  <a:pt x="210568" y="63057"/>
                </a:lnTo>
                <a:lnTo>
                  <a:pt x="254733" y="44619"/>
                </a:lnTo>
                <a:lnTo>
                  <a:pt x="301903" y="29087"/>
                </a:lnTo>
                <a:lnTo>
                  <a:pt x="351763" y="16660"/>
                </a:lnTo>
                <a:lnTo>
                  <a:pt x="404000" y="7537"/>
                </a:lnTo>
                <a:lnTo>
                  <a:pt x="458300" y="1917"/>
                </a:lnTo>
                <a:lnTo>
                  <a:pt x="514350" y="0"/>
                </a:lnTo>
                <a:lnTo>
                  <a:pt x="570399" y="1917"/>
                </a:lnTo>
                <a:lnTo>
                  <a:pt x="624699" y="7537"/>
                </a:lnTo>
                <a:lnTo>
                  <a:pt x="676936" y="16660"/>
                </a:lnTo>
                <a:lnTo>
                  <a:pt x="726796" y="29087"/>
                </a:lnTo>
                <a:lnTo>
                  <a:pt x="773966" y="44619"/>
                </a:lnTo>
                <a:lnTo>
                  <a:pt x="818131" y="63057"/>
                </a:lnTo>
                <a:lnTo>
                  <a:pt x="858980" y="84201"/>
                </a:lnTo>
                <a:lnTo>
                  <a:pt x="896197" y="107853"/>
                </a:lnTo>
                <a:lnTo>
                  <a:pt x="929469" y="133813"/>
                </a:lnTo>
                <a:lnTo>
                  <a:pt x="958483" y="161882"/>
                </a:lnTo>
                <a:lnTo>
                  <a:pt x="982924" y="191862"/>
                </a:lnTo>
                <a:lnTo>
                  <a:pt x="1016838" y="256754"/>
                </a:lnTo>
                <a:lnTo>
                  <a:pt x="1028700" y="326897"/>
                </a:lnTo>
                <a:lnTo>
                  <a:pt x="1025682" y="362526"/>
                </a:lnTo>
                <a:lnTo>
                  <a:pt x="1002481" y="430243"/>
                </a:lnTo>
                <a:lnTo>
                  <a:pt x="958483" y="491913"/>
                </a:lnTo>
                <a:lnTo>
                  <a:pt x="929469" y="519982"/>
                </a:lnTo>
                <a:lnTo>
                  <a:pt x="896197" y="545942"/>
                </a:lnTo>
                <a:lnTo>
                  <a:pt x="858980" y="569594"/>
                </a:lnTo>
                <a:lnTo>
                  <a:pt x="818131" y="590738"/>
                </a:lnTo>
                <a:lnTo>
                  <a:pt x="773966" y="609176"/>
                </a:lnTo>
                <a:lnTo>
                  <a:pt x="726796" y="624708"/>
                </a:lnTo>
                <a:lnTo>
                  <a:pt x="676936" y="637135"/>
                </a:lnTo>
                <a:lnTo>
                  <a:pt x="624699" y="646258"/>
                </a:lnTo>
                <a:lnTo>
                  <a:pt x="570399" y="651878"/>
                </a:lnTo>
                <a:lnTo>
                  <a:pt x="514350" y="653795"/>
                </a:lnTo>
                <a:lnTo>
                  <a:pt x="458300" y="651878"/>
                </a:lnTo>
                <a:lnTo>
                  <a:pt x="404000" y="646258"/>
                </a:lnTo>
                <a:lnTo>
                  <a:pt x="351763" y="637135"/>
                </a:lnTo>
                <a:lnTo>
                  <a:pt x="301903" y="624708"/>
                </a:lnTo>
                <a:lnTo>
                  <a:pt x="254733" y="609176"/>
                </a:lnTo>
                <a:lnTo>
                  <a:pt x="210568" y="590738"/>
                </a:lnTo>
                <a:lnTo>
                  <a:pt x="169719" y="569594"/>
                </a:lnTo>
                <a:lnTo>
                  <a:pt x="132502" y="545942"/>
                </a:lnTo>
                <a:lnTo>
                  <a:pt x="99230" y="519982"/>
                </a:lnTo>
                <a:lnTo>
                  <a:pt x="70216" y="491913"/>
                </a:lnTo>
                <a:lnTo>
                  <a:pt x="45775" y="461933"/>
                </a:lnTo>
                <a:lnTo>
                  <a:pt x="11861" y="397041"/>
                </a:lnTo>
                <a:lnTo>
                  <a:pt x="0" y="326897"/>
                </a:lnTo>
                <a:close/>
              </a:path>
            </a:pathLst>
          </a:custGeom>
          <a:ln w="57912">
            <a:solidFill>
              <a:srgbClr val="DB8958"/>
            </a:solidFill>
          </a:ln>
        </p:spPr>
        <p:txBody>
          <a:bodyPr wrap="square" lIns="0" tIns="0" rIns="0" bIns="0" rtlCol="0"/>
          <a:lstStyle/>
          <a:p>
            <a:endParaRPr/>
          </a:p>
        </p:txBody>
      </p:sp>
      <p:sp>
        <p:nvSpPr>
          <p:cNvPr id="37" name="object 37"/>
          <p:cNvSpPr txBox="1"/>
          <p:nvPr/>
        </p:nvSpPr>
        <p:spPr>
          <a:xfrm>
            <a:off x="7959343" y="2332482"/>
            <a:ext cx="153670"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C00000"/>
                </a:solidFill>
                <a:latin typeface="Century Gothic"/>
                <a:cs typeface="Century Gothic"/>
              </a:rPr>
              <a:t>4</a:t>
            </a:r>
            <a:endParaRPr sz="1800">
              <a:latin typeface="Century Gothic"/>
              <a:cs typeface="Century Gothic"/>
            </a:endParaRPr>
          </a:p>
        </p:txBody>
      </p:sp>
      <p:sp>
        <p:nvSpPr>
          <p:cNvPr id="38" name="object 38"/>
          <p:cNvSpPr/>
          <p:nvPr/>
        </p:nvSpPr>
        <p:spPr>
          <a:xfrm>
            <a:off x="4415028" y="5568696"/>
            <a:ext cx="1457071" cy="1082052"/>
          </a:xfrm>
          <a:prstGeom prst="rect">
            <a:avLst/>
          </a:prstGeom>
          <a:blipFill>
            <a:blip r:embed="rId16" cstate="print"/>
            <a:stretch>
              <a:fillRect/>
            </a:stretch>
          </a:blipFill>
        </p:spPr>
        <p:txBody>
          <a:bodyPr wrap="square" lIns="0" tIns="0" rIns="0" bIns="0" rtlCol="0"/>
          <a:lstStyle/>
          <a:p>
            <a:endParaRPr/>
          </a:p>
        </p:txBody>
      </p:sp>
      <p:sp>
        <p:nvSpPr>
          <p:cNvPr id="39" name="object 39"/>
          <p:cNvSpPr/>
          <p:nvPr/>
        </p:nvSpPr>
        <p:spPr>
          <a:xfrm>
            <a:off x="4692396" y="5718047"/>
            <a:ext cx="900544" cy="850607"/>
          </a:xfrm>
          <a:prstGeom prst="rect">
            <a:avLst/>
          </a:prstGeom>
          <a:blipFill>
            <a:blip r:embed="rId17" cstate="print"/>
            <a:stretch>
              <a:fillRect/>
            </a:stretch>
          </a:blipFill>
        </p:spPr>
        <p:txBody>
          <a:bodyPr wrap="square" lIns="0" tIns="0" rIns="0" bIns="0" rtlCol="0"/>
          <a:lstStyle/>
          <a:p>
            <a:endParaRPr/>
          </a:p>
        </p:txBody>
      </p:sp>
      <p:sp>
        <p:nvSpPr>
          <p:cNvPr id="40" name="object 40"/>
          <p:cNvSpPr/>
          <p:nvPr/>
        </p:nvSpPr>
        <p:spPr>
          <a:xfrm>
            <a:off x="4608576" y="5762244"/>
            <a:ext cx="1028700" cy="654050"/>
          </a:xfrm>
          <a:custGeom>
            <a:avLst/>
            <a:gdLst/>
            <a:ahLst/>
            <a:cxnLst/>
            <a:rect l="l" t="t" r="r" b="b"/>
            <a:pathLst>
              <a:path w="1028700" h="654050">
                <a:moveTo>
                  <a:pt x="514350" y="0"/>
                </a:moveTo>
                <a:lnTo>
                  <a:pt x="458300" y="1918"/>
                </a:lnTo>
                <a:lnTo>
                  <a:pt x="404000" y="7539"/>
                </a:lnTo>
                <a:lnTo>
                  <a:pt x="351763" y="16665"/>
                </a:lnTo>
                <a:lnTo>
                  <a:pt x="301903" y="29095"/>
                </a:lnTo>
                <a:lnTo>
                  <a:pt x="254733" y="44630"/>
                </a:lnTo>
                <a:lnTo>
                  <a:pt x="210568" y="63071"/>
                </a:lnTo>
                <a:lnTo>
                  <a:pt x="169719" y="84219"/>
                </a:lnTo>
                <a:lnTo>
                  <a:pt x="132502" y="107873"/>
                </a:lnTo>
                <a:lnTo>
                  <a:pt x="99230" y="133835"/>
                </a:lnTo>
                <a:lnTo>
                  <a:pt x="70216" y="161905"/>
                </a:lnTo>
                <a:lnTo>
                  <a:pt x="45775" y="191883"/>
                </a:lnTo>
                <a:lnTo>
                  <a:pt x="11861" y="256769"/>
                </a:lnTo>
                <a:lnTo>
                  <a:pt x="0" y="326897"/>
                </a:lnTo>
                <a:lnTo>
                  <a:pt x="3017" y="362517"/>
                </a:lnTo>
                <a:lnTo>
                  <a:pt x="26218" y="430223"/>
                </a:lnTo>
                <a:lnTo>
                  <a:pt x="70216" y="491890"/>
                </a:lnTo>
                <a:lnTo>
                  <a:pt x="99230" y="519960"/>
                </a:lnTo>
                <a:lnTo>
                  <a:pt x="132502" y="545922"/>
                </a:lnTo>
                <a:lnTo>
                  <a:pt x="169719" y="569576"/>
                </a:lnTo>
                <a:lnTo>
                  <a:pt x="210568" y="590724"/>
                </a:lnTo>
                <a:lnTo>
                  <a:pt x="254733" y="609165"/>
                </a:lnTo>
                <a:lnTo>
                  <a:pt x="301903" y="624700"/>
                </a:lnTo>
                <a:lnTo>
                  <a:pt x="351763" y="637130"/>
                </a:lnTo>
                <a:lnTo>
                  <a:pt x="404000" y="646256"/>
                </a:lnTo>
                <a:lnTo>
                  <a:pt x="458300" y="651877"/>
                </a:lnTo>
                <a:lnTo>
                  <a:pt x="514350" y="653795"/>
                </a:lnTo>
                <a:lnTo>
                  <a:pt x="570399" y="651877"/>
                </a:lnTo>
                <a:lnTo>
                  <a:pt x="624699" y="646256"/>
                </a:lnTo>
                <a:lnTo>
                  <a:pt x="676936" y="637130"/>
                </a:lnTo>
                <a:lnTo>
                  <a:pt x="726796" y="624700"/>
                </a:lnTo>
                <a:lnTo>
                  <a:pt x="773966" y="609165"/>
                </a:lnTo>
                <a:lnTo>
                  <a:pt x="818131" y="590724"/>
                </a:lnTo>
                <a:lnTo>
                  <a:pt x="858980" y="569576"/>
                </a:lnTo>
                <a:lnTo>
                  <a:pt x="896197" y="545922"/>
                </a:lnTo>
                <a:lnTo>
                  <a:pt x="929469" y="519960"/>
                </a:lnTo>
                <a:lnTo>
                  <a:pt x="958483" y="491890"/>
                </a:lnTo>
                <a:lnTo>
                  <a:pt x="982924" y="461912"/>
                </a:lnTo>
                <a:lnTo>
                  <a:pt x="1016838" y="397026"/>
                </a:lnTo>
                <a:lnTo>
                  <a:pt x="1028700" y="326897"/>
                </a:lnTo>
                <a:lnTo>
                  <a:pt x="1025682" y="291278"/>
                </a:lnTo>
                <a:lnTo>
                  <a:pt x="1002481" y="223572"/>
                </a:lnTo>
                <a:lnTo>
                  <a:pt x="958483" y="161905"/>
                </a:lnTo>
                <a:lnTo>
                  <a:pt x="929469" y="133835"/>
                </a:lnTo>
                <a:lnTo>
                  <a:pt x="896197" y="107873"/>
                </a:lnTo>
                <a:lnTo>
                  <a:pt x="858980" y="84219"/>
                </a:lnTo>
                <a:lnTo>
                  <a:pt x="818131" y="63071"/>
                </a:lnTo>
                <a:lnTo>
                  <a:pt x="773966" y="44630"/>
                </a:lnTo>
                <a:lnTo>
                  <a:pt x="726796" y="29095"/>
                </a:lnTo>
                <a:lnTo>
                  <a:pt x="676936" y="16665"/>
                </a:lnTo>
                <a:lnTo>
                  <a:pt x="624699" y="7539"/>
                </a:lnTo>
                <a:lnTo>
                  <a:pt x="570399" y="1918"/>
                </a:lnTo>
                <a:lnTo>
                  <a:pt x="514350" y="0"/>
                </a:lnTo>
                <a:close/>
              </a:path>
            </a:pathLst>
          </a:custGeom>
          <a:solidFill>
            <a:srgbClr val="FFFFFF"/>
          </a:solidFill>
        </p:spPr>
        <p:txBody>
          <a:bodyPr wrap="square" lIns="0" tIns="0" rIns="0" bIns="0" rtlCol="0"/>
          <a:lstStyle/>
          <a:p>
            <a:endParaRPr/>
          </a:p>
        </p:txBody>
      </p:sp>
      <p:sp>
        <p:nvSpPr>
          <p:cNvPr id="41" name="object 41"/>
          <p:cNvSpPr/>
          <p:nvPr/>
        </p:nvSpPr>
        <p:spPr>
          <a:xfrm>
            <a:off x="4608576" y="5762244"/>
            <a:ext cx="1028700" cy="654050"/>
          </a:xfrm>
          <a:custGeom>
            <a:avLst/>
            <a:gdLst/>
            <a:ahLst/>
            <a:cxnLst/>
            <a:rect l="l" t="t" r="r" b="b"/>
            <a:pathLst>
              <a:path w="1028700" h="654050">
                <a:moveTo>
                  <a:pt x="0" y="326897"/>
                </a:moveTo>
                <a:lnTo>
                  <a:pt x="11861" y="256769"/>
                </a:lnTo>
                <a:lnTo>
                  <a:pt x="45775" y="191883"/>
                </a:lnTo>
                <a:lnTo>
                  <a:pt x="70216" y="161905"/>
                </a:lnTo>
                <a:lnTo>
                  <a:pt x="99230" y="133835"/>
                </a:lnTo>
                <a:lnTo>
                  <a:pt x="132502" y="107873"/>
                </a:lnTo>
                <a:lnTo>
                  <a:pt x="169719" y="84219"/>
                </a:lnTo>
                <a:lnTo>
                  <a:pt x="210568" y="63071"/>
                </a:lnTo>
                <a:lnTo>
                  <a:pt x="254733" y="44630"/>
                </a:lnTo>
                <a:lnTo>
                  <a:pt x="301903" y="29095"/>
                </a:lnTo>
                <a:lnTo>
                  <a:pt x="351763" y="16665"/>
                </a:lnTo>
                <a:lnTo>
                  <a:pt x="404000" y="7539"/>
                </a:lnTo>
                <a:lnTo>
                  <a:pt x="458300" y="1918"/>
                </a:lnTo>
                <a:lnTo>
                  <a:pt x="514350" y="0"/>
                </a:lnTo>
                <a:lnTo>
                  <a:pt x="570399" y="1918"/>
                </a:lnTo>
                <a:lnTo>
                  <a:pt x="624699" y="7539"/>
                </a:lnTo>
                <a:lnTo>
                  <a:pt x="676936" y="16665"/>
                </a:lnTo>
                <a:lnTo>
                  <a:pt x="726796" y="29095"/>
                </a:lnTo>
                <a:lnTo>
                  <a:pt x="773966" y="44630"/>
                </a:lnTo>
                <a:lnTo>
                  <a:pt x="818131" y="63071"/>
                </a:lnTo>
                <a:lnTo>
                  <a:pt x="858980" y="84219"/>
                </a:lnTo>
                <a:lnTo>
                  <a:pt x="896197" y="107873"/>
                </a:lnTo>
                <a:lnTo>
                  <a:pt x="929469" y="133835"/>
                </a:lnTo>
                <a:lnTo>
                  <a:pt x="958483" y="161905"/>
                </a:lnTo>
                <a:lnTo>
                  <a:pt x="982924" y="191883"/>
                </a:lnTo>
                <a:lnTo>
                  <a:pt x="1016838" y="256769"/>
                </a:lnTo>
                <a:lnTo>
                  <a:pt x="1028700" y="326897"/>
                </a:lnTo>
                <a:lnTo>
                  <a:pt x="1025682" y="362517"/>
                </a:lnTo>
                <a:lnTo>
                  <a:pt x="1002481" y="430223"/>
                </a:lnTo>
                <a:lnTo>
                  <a:pt x="958483" y="491890"/>
                </a:lnTo>
                <a:lnTo>
                  <a:pt x="929469" y="519960"/>
                </a:lnTo>
                <a:lnTo>
                  <a:pt x="896197" y="545922"/>
                </a:lnTo>
                <a:lnTo>
                  <a:pt x="858980" y="569576"/>
                </a:lnTo>
                <a:lnTo>
                  <a:pt x="818131" y="590724"/>
                </a:lnTo>
                <a:lnTo>
                  <a:pt x="773966" y="609165"/>
                </a:lnTo>
                <a:lnTo>
                  <a:pt x="726796" y="624700"/>
                </a:lnTo>
                <a:lnTo>
                  <a:pt x="676936" y="637130"/>
                </a:lnTo>
                <a:lnTo>
                  <a:pt x="624699" y="646256"/>
                </a:lnTo>
                <a:lnTo>
                  <a:pt x="570399" y="651877"/>
                </a:lnTo>
                <a:lnTo>
                  <a:pt x="514350" y="653795"/>
                </a:lnTo>
                <a:lnTo>
                  <a:pt x="458300" y="651877"/>
                </a:lnTo>
                <a:lnTo>
                  <a:pt x="404000" y="646256"/>
                </a:lnTo>
                <a:lnTo>
                  <a:pt x="351763" y="637130"/>
                </a:lnTo>
                <a:lnTo>
                  <a:pt x="301903" y="624700"/>
                </a:lnTo>
                <a:lnTo>
                  <a:pt x="254733" y="609165"/>
                </a:lnTo>
                <a:lnTo>
                  <a:pt x="210568" y="590724"/>
                </a:lnTo>
                <a:lnTo>
                  <a:pt x="169719" y="569576"/>
                </a:lnTo>
                <a:lnTo>
                  <a:pt x="132502" y="545922"/>
                </a:lnTo>
                <a:lnTo>
                  <a:pt x="99230" y="519960"/>
                </a:lnTo>
                <a:lnTo>
                  <a:pt x="70216" y="491890"/>
                </a:lnTo>
                <a:lnTo>
                  <a:pt x="45775" y="461912"/>
                </a:lnTo>
                <a:lnTo>
                  <a:pt x="11861" y="397026"/>
                </a:lnTo>
                <a:lnTo>
                  <a:pt x="0" y="326897"/>
                </a:lnTo>
                <a:close/>
              </a:path>
            </a:pathLst>
          </a:custGeom>
          <a:ln w="57912">
            <a:solidFill>
              <a:srgbClr val="6D5BAA"/>
            </a:solidFill>
          </a:ln>
        </p:spPr>
        <p:txBody>
          <a:bodyPr wrap="square" lIns="0" tIns="0" rIns="0" bIns="0" rtlCol="0"/>
          <a:lstStyle/>
          <a:p>
            <a:endParaRPr/>
          </a:p>
        </p:txBody>
      </p:sp>
      <p:sp>
        <p:nvSpPr>
          <p:cNvPr id="42" name="object 42"/>
          <p:cNvSpPr txBox="1"/>
          <p:nvPr/>
        </p:nvSpPr>
        <p:spPr>
          <a:xfrm>
            <a:off x="4982336" y="5935776"/>
            <a:ext cx="281940"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C00000"/>
                </a:solidFill>
                <a:latin typeface="Century Gothic"/>
                <a:cs typeface="Century Gothic"/>
              </a:rPr>
              <a:t>12</a:t>
            </a:r>
            <a:endParaRPr sz="1800">
              <a:latin typeface="Century Gothic"/>
              <a:cs typeface="Century Gothic"/>
            </a:endParaRPr>
          </a:p>
        </p:txBody>
      </p:sp>
      <p:sp>
        <p:nvSpPr>
          <p:cNvPr id="43" name="object 43"/>
          <p:cNvSpPr/>
          <p:nvPr/>
        </p:nvSpPr>
        <p:spPr>
          <a:xfrm>
            <a:off x="8753856" y="5686044"/>
            <a:ext cx="1234452" cy="853452"/>
          </a:xfrm>
          <a:prstGeom prst="rect">
            <a:avLst/>
          </a:prstGeom>
          <a:blipFill>
            <a:blip r:embed="rId18" cstate="print"/>
            <a:stretch>
              <a:fillRect/>
            </a:stretch>
          </a:blipFill>
        </p:spPr>
        <p:txBody>
          <a:bodyPr wrap="square" lIns="0" tIns="0" rIns="0" bIns="0" rtlCol="0"/>
          <a:lstStyle/>
          <a:p>
            <a:endParaRPr/>
          </a:p>
        </p:txBody>
      </p:sp>
      <p:sp>
        <p:nvSpPr>
          <p:cNvPr id="44" name="object 44"/>
          <p:cNvSpPr/>
          <p:nvPr/>
        </p:nvSpPr>
        <p:spPr>
          <a:xfrm>
            <a:off x="8859011" y="5788152"/>
            <a:ext cx="1028700" cy="654050"/>
          </a:xfrm>
          <a:custGeom>
            <a:avLst/>
            <a:gdLst/>
            <a:ahLst/>
            <a:cxnLst/>
            <a:rect l="l" t="t" r="r" b="b"/>
            <a:pathLst>
              <a:path w="1028700" h="654050">
                <a:moveTo>
                  <a:pt x="514350" y="0"/>
                </a:moveTo>
                <a:lnTo>
                  <a:pt x="458300" y="1918"/>
                </a:lnTo>
                <a:lnTo>
                  <a:pt x="404000" y="7539"/>
                </a:lnTo>
                <a:lnTo>
                  <a:pt x="351763" y="16665"/>
                </a:lnTo>
                <a:lnTo>
                  <a:pt x="301903" y="29095"/>
                </a:lnTo>
                <a:lnTo>
                  <a:pt x="254733" y="44630"/>
                </a:lnTo>
                <a:lnTo>
                  <a:pt x="210568" y="63071"/>
                </a:lnTo>
                <a:lnTo>
                  <a:pt x="169719" y="84219"/>
                </a:lnTo>
                <a:lnTo>
                  <a:pt x="132502" y="107873"/>
                </a:lnTo>
                <a:lnTo>
                  <a:pt x="99230" y="133835"/>
                </a:lnTo>
                <a:lnTo>
                  <a:pt x="70216" y="161905"/>
                </a:lnTo>
                <a:lnTo>
                  <a:pt x="45775" y="191883"/>
                </a:lnTo>
                <a:lnTo>
                  <a:pt x="11861" y="256769"/>
                </a:lnTo>
                <a:lnTo>
                  <a:pt x="0" y="326898"/>
                </a:lnTo>
                <a:lnTo>
                  <a:pt x="3017" y="362517"/>
                </a:lnTo>
                <a:lnTo>
                  <a:pt x="26218" y="430223"/>
                </a:lnTo>
                <a:lnTo>
                  <a:pt x="70216" y="491890"/>
                </a:lnTo>
                <a:lnTo>
                  <a:pt x="99230" y="519960"/>
                </a:lnTo>
                <a:lnTo>
                  <a:pt x="132502" y="545922"/>
                </a:lnTo>
                <a:lnTo>
                  <a:pt x="169719" y="569576"/>
                </a:lnTo>
                <a:lnTo>
                  <a:pt x="210568" y="590724"/>
                </a:lnTo>
                <a:lnTo>
                  <a:pt x="254733" y="609165"/>
                </a:lnTo>
                <a:lnTo>
                  <a:pt x="301903" y="624700"/>
                </a:lnTo>
                <a:lnTo>
                  <a:pt x="351763" y="637130"/>
                </a:lnTo>
                <a:lnTo>
                  <a:pt x="404000" y="646256"/>
                </a:lnTo>
                <a:lnTo>
                  <a:pt x="458300" y="651877"/>
                </a:lnTo>
                <a:lnTo>
                  <a:pt x="514350" y="653796"/>
                </a:lnTo>
                <a:lnTo>
                  <a:pt x="570399" y="651877"/>
                </a:lnTo>
                <a:lnTo>
                  <a:pt x="624699" y="646256"/>
                </a:lnTo>
                <a:lnTo>
                  <a:pt x="676936" y="637130"/>
                </a:lnTo>
                <a:lnTo>
                  <a:pt x="726796" y="624700"/>
                </a:lnTo>
                <a:lnTo>
                  <a:pt x="773966" y="609165"/>
                </a:lnTo>
                <a:lnTo>
                  <a:pt x="818131" y="590724"/>
                </a:lnTo>
                <a:lnTo>
                  <a:pt x="858980" y="569576"/>
                </a:lnTo>
                <a:lnTo>
                  <a:pt x="896197" y="545922"/>
                </a:lnTo>
                <a:lnTo>
                  <a:pt x="929469" y="519960"/>
                </a:lnTo>
                <a:lnTo>
                  <a:pt x="958483" y="491890"/>
                </a:lnTo>
                <a:lnTo>
                  <a:pt x="982924" y="461912"/>
                </a:lnTo>
                <a:lnTo>
                  <a:pt x="1016838" y="397026"/>
                </a:lnTo>
                <a:lnTo>
                  <a:pt x="1028700" y="326898"/>
                </a:lnTo>
                <a:lnTo>
                  <a:pt x="1025682" y="291278"/>
                </a:lnTo>
                <a:lnTo>
                  <a:pt x="1002481" y="223572"/>
                </a:lnTo>
                <a:lnTo>
                  <a:pt x="958483" y="161905"/>
                </a:lnTo>
                <a:lnTo>
                  <a:pt x="929469" y="133835"/>
                </a:lnTo>
                <a:lnTo>
                  <a:pt x="896197" y="107873"/>
                </a:lnTo>
                <a:lnTo>
                  <a:pt x="858980" y="84219"/>
                </a:lnTo>
                <a:lnTo>
                  <a:pt x="818131" y="63071"/>
                </a:lnTo>
                <a:lnTo>
                  <a:pt x="773966" y="44630"/>
                </a:lnTo>
                <a:lnTo>
                  <a:pt x="726796" y="29095"/>
                </a:lnTo>
                <a:lnTo>
                  <a:pt x="676936" y="16665"/>
                </a:lnTo>
                <a:lnTo>
                  <a:pt x="624699" y="7539"/>
                </a:lnTo>
                <a:lnTo>
                  <a:pt x="570399" y="1918"/>
                </a:lnTo>
                <a:lnTo>
                  <a:pt x="514350" y="0"/>
                </a:lnTo>
                <a:close/>
              </a:path>
            </a:pathLst>
          </a:custGeom>
          <a:solidFill>
            <a:srgbClr val="FFFFFF"/>
          </a:solidFill>
        </p:spPr>
        <p:txBody>
          <a:bodyPr wrap="square" lIns="0" tIns="0" rIns="0" bIns="0" rtlCol="0"/>
          <a:lstStyle/>
          <a:p>
            <a:endParaRPr/>
          </a:p>
        </p:txBody>
      </p:sp>
      <p:sp>
        <p:nvSpPr>
          <p:cNvPr id="45" name="object 45"/>
          <p:cNvSpPr/>
          <p:nvPr/>
        </p:nvSpPr>
        <p:spPr>
          <a:xfrm>
            <a:off x="8859011" y="5788152"/>
            <a:ext cx="1028700" cy="654050"/>
          </a:xfrm>
          <a:custGeom>
            <a:avLst/>
            <a:gdLst/>
            <a:ahLst/>
            <a:cxnLst/>
            <a:rect l="l" t="t" r="r" b="b"/>
            <a:pathLst>
              <a:path w="1028700" h="654050">
                <a:moveTo>
                  <a:pt x="0" y="326898"/>
                </a:moveTo>
                <a:lnTo>
                  <a:pt x="11861" y="256769"/>
                </a:lnTo>
                <a:lnTo>
                  <a:pt x="45775" y="191883"/>
                </a:lnTo>
                <a:lnTo>
                  <a:pt x="70216" y="161905"/>
                </a:lnTo>
                <a:lnTo>
                  <a:pt x="99230" y="133835"/>
                </a:lnTo>
                <a:lnTo>
                  <a:pt x="132502" y="107873"/>
                </a:lnTo>
                <a:lnTo>
                  <a:pt x="169719" y="84219"/>
                </a:lnTo>
                <a:lnTo>
                  <a:pt x="210568" y="63071"/>
                </a:lnTo>
                <a:lnTo>
                  <a:pt x="254733" y="44630"/>
                </a:lnTo>
                <a:lnTo>
                  <a:pt x="301903" y="29095"/>
                </a:lnTo>
                <a:lnTo>
                  <a:pt x="351763" y="16665"/>
                </a:lnTo>
                <a:lnTo>
                  <a:pt x="404000" y="7539"/>
                </a:lnTo>
                <a:lnTo>
                  <a:pt x="458300" y="1918"/>
                </a:lnTo>
                <a:lnTo>
                  <a:pt x="514350" y="0"/>
                </a:lnTo>
                <a:lnTo>
                  <a:pt x="570399" y="1918"/>
                </a:lnTo>
                <a:lnTo>
                  <a:pt x="624699" y="7539"/>
                </a:lnTo>
                <a:lnTo>
                  <a:pt x="676936" y="16665"/>
                </a:lnTo>
                <a:lnTo>
                  <a:pt x="726796" y="29095"/>
                </a:lnTo>
                <a:lnTo>
                  <a:pt x="773966" y="44630"/>
                </a:lnTo>
                <a:lnTo>
                  <a:pt x="818131" y="63071"/>
                </a:lnTo>
                <a:lnTo>
                  <a:pt x="858980" y="84219"/>
                </a:lnTo>
                <a:lnTo>
                  <a:pt x="896197" y="107873"/>
                </a:lnTo>
                <a:lnTo>
                  <a:pt x="929469" y="133835"/>
                </a:lnTo>
                <a:lnTo>
                  <a:pt x="958483" y="161905"/>
                </a:lnTo>
                <a:lnTo>
                  <a:pt x="982924" y="191883"/>
                </a:lnTo>
                <a:lnTo>
                  <a:pt x="1016838" y="256769"/>
                </a:lnTo>
                <a:lnTo>
                  <a:pt x="1028700" y="326898"/>
                </a:lnTo>
                <a:lnTo>
                  <a:pt x="1025682" y="362517"/>
                </a:lnTo>
                <a:lnTo>
                  <a:pt x="1002481" y="430223"/>
                </a:lnTo>
                <a:lnTo>
                  <a:pt x="958483" y="491890"/>
                </a:lnTo>
                <a:lnTo>
                  <a:pt x="929469" y="519960"/>
                </a:lnTo>
                <a:lnTo>
                  <a:pt x="896197" y="545922"/>
                </a:lnTo>
                <a:lnTo>
                  <a:pt x="858980" y="569576"/>
                </a:lnTo>
                <a:lnTo>
                  <a:pt x="818131" y="590724"/>
                </a:lnTo>
                <a:lnTo>
                  <a:pt x="773966" y="609165"/>
                </a:lnTo>
                <a:lnTo>
                  <a:pt x="726796" y="624700"/>
                </a:lnTo>
                <a:lnTo>
                  <a:pt x="676936" y="637130"/>
                </a:lnTo>
                <a:lnTo>
                  <a:pt x="624699" y="646256"/>
                </a:lnTo>
                <a:lnTo>
                  <a:pt x="570399" y="651877"/>
                </a:lnTo>
                <a:lnTo>
                  <a:pt x="514350" y="653796"/>
                </a:lnTo>
                <a:lnTo>
                  <a:pt x="458300" y="651877"/>
                </a:lnTo>
                <a:lnTo>
                  <a:pt x="404000" y="646256"/>
                </a:lnTo>
                <a:lnTo>
                  <a:pt x="351763" y="637130"/>
                </a:lnTo>
                <a:lnTo>
                  <a:pt x="301903" y="624700"/>
                </a:lnTo>
                <a:lnTo>
                  <a:pt x="254733" y="609165"/>
                </a:lnTo>
                <a:lnTo>
                  <a:pt x="210568" y="590724"/>
                </a:lnTo>
                <a:lnTo>
                  <a:pt x="169719" y="569576"/>
                </a:lnTo>
                <a:lnTo>
                  <a:pt x="132502" y="545922"/>
                </a:lnTo>
                <a:lnTo>
                  <a:pt x="99230" y="519960"/>
                </a:lnTo>
                <a:lnTo>
                  <a:pt x="70216" y="491890"/>
                </a:lnTo>
                <a:lnTo>
                  <a:pt x="45775" y="461912"/>
                </a:lnTo>
                <a:lnTo>
                  <a:pt x="11861" y="397026"/>
                </a:lnTo>
                <a:lnTo>
                  <a:pt x="0" y="326898"/>
                </a:lnTo>
                <a:close/>
              </a:path>
            </a:pathLst>
          </a:custGeom>
          <a:ln w="57912">
            <a:solidFill>
              <a:srgbClr val="9DC3E6"/>
            </a:solidFill>
          </a:ln>
        </p:spPr>
        <p:txBody>
          <a:bodyPr wrap="square" lIns="0" tIns="0" rIns="0" bIns="0" rtlCol="0"/>
          <a:lstStyle/>
          <a:p>
            <a:endParaRPr/>
          </a:p>
        </p:txBody>
      </p:sp>
      <p:sp>
        <p:nvSpPr>
          <p:cNvPr id="46" name="object 46"/>
          <p:cNvSpPr txBox="1"/>
          <p:nvPr/>
        </p:nvSpPr>
        <p:spPr>
          <a:xfrm>
            <a:off x="9232772" y="5961684"/>
            <a:ext cx="281940"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C00000"/>
                </a:solidFill>
                <a:latin typeface="Century Gothic"/>
                <a:cs typeface="Century Gothic"/>
              </a:rPr>
              <a:t>14</a:t>
            </a:r>
            <a:endParaRPr sz="1800">
              <a:latin typeface="Century Gothic"/>
              <a:cs typeface="Century Gothic"/>
            </a:endParaRPr>
          </a:p>
        </p:txBody>
      </p:sp>
      <p:sp>
        <p:nvSpPr>
          <p:cNvPr id="47" name="object 47"/>
          <p:cNvSpPr/>
          <p:nvPr/>
        </p:nvSpPr>
        <p:spPr>
          <a:xfrm>
            <a:off x="10713719" y="5666232"/>
            <a:ext cx="1234452" cy="853452"/>
          </a:xfrm>
          <a:prstGeom prst="rect">
            <a:avLst/>
          </a:prstGeom>
          <a:blipFill>
            <a:blip r:embed="rId18" cstate="print"/>
            <a:stretch>
              <a:fillRect/>
            </a:stretch>
          </a:blipFill>
        </p:spPr>
        <p:txBody>
          <a:bodyPr wrap="square" lIns="0" tIns="0" rIns="0" bIns="0" rtlCol="0"/>
          <a:lstStyle/>
          <a:p>
            <a:endParaRPr/>
          </a:p>
        </p:txBody>
      </p:sp>
      <p:sp>
        <p:nvSpPr>
          <p:cNvPr id="48" name="object 48"/>
          <p:cNvSpPr/>
          <p:nvPr/>
        </p:nvSpPr>
        <p:spPr>
          <a:xfrm>
            <a:off x="10818876" y="5768340"/>
            <a:ext cx="1028700" cy="654050"/>
          </a:xfrm>
          <a:custGeom>
            <a:avLst/>
            <a:gdLst/>
            <a:ahLst/>
            <a:cxnLst/>
            <a:rect l="l" t="t" r="r" b="b"/>
            <a:pathLst>
              <a:path w="1028700" h="654050">
                <a:moveTo>
                  <a:pt x="514350" y="0"/>
                </a:moveTo>
                <a:lnTo>
                  <a:pt x="458300" y="1918"/>
                </a:lnTo>
                <a:lnTo>
                  <a:pt x="404000" y="7539"/>
                </a:lnTo>
                <a:lnTo>
                  <a:pt x="351763" y="16665"/>
                </a:lnTo>
                <a:lnTo>
                  <a:pt x="301903" y="29095"/>
                </a:lnTo>
                <a:lnTo>
                  <a:pt x="254733" y="44630"/>
                </a:lnTo>
                <a:lnTo>
                  <a:pt x="210568" y="63071"/>
                </a:lnTo>
                <a:lnTo>
                  <a:pt x="169719" y="84219"/>
                </a:lnTo>
                <a:lnTo>
                  <a:pt x="132502" y="107873"/>
                </a:lnTo>
                <a:lnTo>
                  <a:pt x="99230" y="133835"/>
                </a:lnTo>
                <a:lnTo>
                  <a:pt x="70216" y="161905"/>
                </a:lnTo>
                <a:lnTo>
                  <a:pt x="45775" y="191883"/>
                </a:lnTo>
                <a:lnTo>
                  <a:pt x="11861" y="256769"/>
                </a:lnTo>
                <a:lnTo>
                  <a:pt x="0" y="326898"/>
                </a:lnTo>
                <a:lnTo>
                  <a:pt x="3017" y="362517"/>
                </a:lnTo>
                <a:lnTo>
                  <a:pt x="26218" y="430223"/>
                </a:lnTo>
                <a:lnTo>
                  <a:pt x="70216" y="491890"/>
                </a:lnTo>
                <a:lnTo>
                  <a:pt x="99230" y="519960"/>
                </a:lnTo>
                <a:lnTo>
                  <a:pt x="132502" y="545922"/>
                </a:lnTo>
                <a:lnTo>
                  <a:pt x="169719" y="569576"/>
                </a:lnTo>
                <a:lnTo>
                  <a:pt x="210568" y="590724"/>
                </a:lnTo>
                <a:lnTo>
                  <a:pt x="254733" y="609165"/>
                </a:lnTo>
                <a:lnTo>
                  <a:pt x="301903" y="624700"/>
                </a:lnTo>
                <a:lnTo>
                  <a:pt x="351763" y="637130"/>
                </a:lnTo>
                <a:lnTo>
                  <a:pt x="404000" y="646256"/>
                </a:lnTo>
                <a:lnTo>
                  <a:pt x="458300" y="651877"/>
                </a:lnTo>
                <a:lnTo>
                  <a:pt x="514350" y="653796"/>
                </a:lnTo>
                <a:lnTo>
                  <a:pt x="570399" y="651877"/>
                </a:lnTo>
                <a:lnTo>
                  <a:pt x="624699" y="646256"/>
                </a:lnTo>
                <a:lnTo>
                  <a:pt x="676936" y="637130"/>
                </a:lnTo>
                <a:lnTo>
                  <a:pt x="726796" y="624700"/>
                </a:lnTo>
                <a:lnTo>
                  <a:pt x="773966" y="609165"/>
                </a:lnTo>
                <a:lnTo>
                  <a:pt x="818131" y="590724"/>
                </a:lnTo>
                <a:lnTo>
                  <a:pt x="858980" y="569576"/>
                </a:lnTo>
                <a:lnTo>
                  <a:pt x="896197" y="545922"/>
                </a:lnTo>
                <a:lnTo>
                  <a:pt x="929469" y="519960"/>
                </a:lnTo>
                <a:lnTo>
                  <a:pt x="958483" y="491890"/>
                </a:lnTo>
                <a:lnTo>
                  <a:pt x="982924" y="461912"/>
                </a:lnTo>
                <a:lnTo>
                  <a:pt x="1016838" y="397026"/>
                </a:lnTo>
                <a:lnTo>
                  <a:pt x="1028700" y="326898"/>
                </a:lnTo>
                <a:lnTo>
                  <a:pt x="1025682" y="291278"/>
                </a:lnTo>
                <a:lnTo>
                  <a:pt x="1002481" y="223572"/>
                </a:lnTo>
                <a:lnTo>
                  <a:pt x="958483" y="161905"/>
                </a:lnTo>
                <a:lnTo>
                  <a:pt x="929469" y="133835"/>
                </a:lnTo>
                <a:lnTo>
                  <a:pt x="896197" y="107873"/>
                </a:lnTo>
                <a:lnTo>
                  <a:pt x="858980" y="84219"/>
                </a:lnTo>
                <a:lnTo>
                  <a:pt x="818131" y="63071"/>
                </a:lnTo>
                <a:lnTo>
                  <a:pt x="773966" y="44630"/>
                </a:lnTo>
                <a:lnTo>
                  <a:pt x="726796" y="29095"/>
                </a:lnTo>
                <a:lnTo>
                  <a:pt x="676936" y="16665"/>
                </a:lnTo>
                <a:lnTo>
                  <a:pt x="624699" y="7539"/>
                </a:lnTo>
                <a:lnTo>
                  <a:pt x="570399" y="1918"/>
                </a:lnTo>
                <a:lnTo>
                  <a:pt x="514350" y="0"/>
                </a:lnTo>
                <a:close/>
              </a:path>
            </a:pathLst>
          </a:custGeom>
          <a:solidFill>
            <a:srgbClr val="FFFFFF"/>
          </a:solidFill>
        </p:spPr>
        <p:txBody>
          <a:bodyPr wrap="square" lIns="0" tIns="0" rIns="0" bIns="0" rtlCol="0"/>
          <a:lstStyle/>
          <a:p>
            <a:endParaRPr/>
          </a:p>
        </p:txBody>
      </p:sp>
      <p:sp>
        <p:nvSpPr>
          <p:cNvPr id="49" name="object 49"/>
          <p:cNvSpPr/>
          <p:nvPr/>
        </p:nvSpPr>
        <p:spPr>
          <a:xfrm>
            <a:off x="10818876" y="5768340"/>
            <a:ext cx="1028700" cy="654050"/>
          </a:xfrm>
          <a:custGeom>
            <a:avLst/>
            <a:gdLst/>
            <a:ahLst/>
            <a:cxnLst/>
            <a:rect l="l" t="t" r="r" b="b"/>
            <a:pathLst>
              <a:path w="1028700" h="654050">
                <a:moveTo>
                  <a:pt x="0" y="326898"/>
                </a:moveTo>
                <a:lnTo>
                  <a:pt x="11861" y="256769"/>
                </a:lnTo>
                <a:lnTo>
                  <a:pt x="45775" y="191883"/>
                </a:lnTo>
                <a:lnTo>
                  <a:pt x="70216" y="161905"/>
                </a:lnTo>
                <a:lnTo>
                  <a:pt x="99230" y="133835"/>
                </a:lnTo>
                <a:lnTo>
                  <a:pt x="132502" y="107873"/>
                </a:lnTo>
                <a:lnTo>
                  <a:pt x="169719" y="84219"/>
                </a:lnTo>
                <a:lnTo>
                  <a:pt x="210568" y="63071"/>
                </a:lnTo>
                <a:lnTo>
                  <a:pt x="254733" y="44630"/>
                </a:lnTo>
                <a:lnTo>
                  <a:pt x="301903" y="29095"/>
                </a:lnTo>
                <a:lnTo>
                  <a:pt x="351763" y="16665"/>
                </a:lnTo>
                <a:lnTo>
                  <a:pt x="404000" y="7539"/>
                </a:lnTo>
                <a:lnTo>
                  <a:pt x="458300" y="1918"/>
                </a:lnTo>
                <a:lnTo>
                  <a:pt x="514350" y="0"/>
                </a:lnTo>
                <a:lnTo>
                  <a:pt x="570399" y="1918"/>
                </a:lnTo>
                <a:lnTo>
                  <a:pt x="624699" y="7539"/>
                </a:lnTo>
                <a:lnTo>
                  <a:pt x="676936" y="16665"/>
                </a:lnTo>
                <a:lnTo>
                  <a:pt x="726796" y="29095"/>
                </a:lnTo>
                <a:lnTo>
                  <a:pt x="773966" y="44630"/>
                </a:lnTo>
                <a:lnTo>
                  <a:pt x="818131" y="63071"/>
                </a:lnTo>
                <a:lnTo>
                  <a:pt x="858980" y="84219"/>
                </a:lnTo>
                <a:lnTo>
                  <a:pt x="896197" y="107873"/>
                </a:lnTo>
                <a:lnTo>
                  <a:pt x="929469" y="133835"/>
                </a:lnTo>
                <a:lnTo>
                  <a:pt x="958483" y="161905"/>
                </a:lnTo>
                <a:lnTo>
                  <a:pt x="982924" y="191883"/>
                </a:lnTo>
                <a:lnTo>
                  <a:pt x="1016838" y="256769"/>
                </a:lnTo>
                <a:lnTo>
                  <a:pt x="1028700" y="326898"/>
                </a:lnTo>
                <a:lnTo>
                  <a:pt x="1025682" y="362517"/>
                </a:lnTo>
                <a:lnTo>
                  <a:pt x="1002481" y="430223"/>
                </a:lnTo>
                <a:lnTo>
                  <a:pt x="958483" y="491890"/>
                </a:lnTo>
                <a:lnTo>
                  <a:pt x="929469" y="519960"/>
                </a:lnTo>
                <a:lnTo>
                  <a:pt x="896197" y="545922"/>
                </a:lnTo>
                <a:lnTo>
                  <a:pt x="858980" y="569576"/>
                </a:lnTo>
                <a:lnTo>
                  <a:pt x="818131" y="590724"/>
                </a:lnTo>
                <a:lnTo>
                  <a:pt x="773966" y="609165"/>
                </a:lnTo>
                <a:lnTo>
                  <a:pt x="726796" y="624700"/>
                </a:lnTo>
                <a:lnTo>
                  <a:pt x="676936" y="637130"/>
                </a:lnTo>
                <a:lnTo>
                  <a:pt x="624699" y="646256"/>
                </a:lnTo>
                <a:lnTo>
                  <a:pt x="570399" y="651877"/>
                </a:lnTo>
                <a:lnTo>
                  <a:pt x="514350" y="653796"/>
                </a:lnTo>
                <a:lnTo>
                  <a:pt x="458300" y="651877"/>
                </a:lnTo>
                <a:lnTo>
                  <a:pt x="404000" y="646256"/>
                </a:lnTo>
                <a:lnTo>
                  <a:pt x="351763" y="637130"/>
                </a:lnTo>
                <a:lnTo>
                  <a:pt x="301903" y="624700"/>
                </a:lnTo>
                <a:lnTo>
                  <a:pt x="254733" y="609165"/>
                </a:lnTo>
                <a:lnTo>
                  <a:pt x="210568" y="590724"/>
                </a:lnTo>
                <a:lnTo>
                  <a:pt x="169719" y="569576"/>
                </a:lnTo>
                <a:lnTo>
                  <a:pt x="132502" y="545922"/>
                </a:lnTo>
                <a:lnTo>
                  <a:pt x="99230" y="519960"/>
                </a:lnTo>
                <a:lnTo>
                  <a:pt x="70216" y="491890"/>
                </a:lnTo>
                <a:lnTo>
                  <a:pt x="45775" y="461912"/>
                </a:lnTo>
                <a:lnTo>
                  <a:pt x="11861" y="397026"/>
                </a:lnTo>
                <a:lnTo>
                  <a:pt x="0" y="326898"/>
                </a:lnTo>
                <a:close/>
              </a:path>
            </a:pathLst>
          </a:custGeom>
          <a:ln w="57912">
            <a:solidFill>
              <a:srgbClr val="9DC3E6"/>
            </a:solidFill>
          </a:ln>
        </p:spPr>
        <p:txBody>
          <a:bodyPr wrap="square" lIns="0" tIns="0" rIns="0" bIns="0" rtlCol="0"/>
          <a:lstStyle/>
          <a:p>
            <a:endParaRPr/>
          </a:p>
        </p:txBody>
      </p:sp>
      <p:sp>
        <p:nvSpPr>
          <p:cNvPr id="50" name="object 50"/>
          <p:cNvSpPr txBox="1"/>
          <p:nvPr/>
        </p:nvSpPr>
        <p:spPr>
          <a:xfrm>
            <a:off x="11192382" y="5942177"/>
            <a:ext cx="281940"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C00000"/>
                </a:solidFill>
                <a:latin typeface="Century Gothic"/>
                <a:cs typeface="Century Gothic"/>
              </a:rPr>
              <a:t>15</a:t>
            </a:r>
            <a:endParaRPr sz="1800">
              <a:latin typeface="Century Gothic"/>
              <a:cs typeface="Century Gothic"/>
            </a:endParaRPr>
          </a:p>
        </p:txBody>
      </p:sp>
      <p:sp>
        <p:nvSpPr>
          <p:cNvPr id="51" name="object 51"/>
          <p:cNvSpPr/>
          <p:nvPr/>
        </p:nvSpPr>
        <p:spPr>
          <a:xfrm>
            <a:off x="7708392" y="3832859"/>
            <a:ext cx="1458595" cy="1056132"/>
          </a:xfrm>
          <a:prstGeom prst="rect">
            <a:avLst/>
          </a:prstGeom>
          <a:blipFill>
            <a:blip r:embed="rId19" cstate="print"/>
            <a:stretch>
              <a:fillRect/>
            </a:stretch>
          </a:blipFill>
        </p:spPr>
        <p:txBody>
          <a:bodyPr wrap="square" lIns="0" tIns="0" rIns="0" bIns="0" rtlCol="0"/>
          <a:lstStyle/>
          <a:p>
            <a:endParaRPr/>
          </a:p>
        </p:txBody>
      </p:sp>
      <p:sp>
        <p:nvSpPr>
          <p:cNvPr id="52" name="object 52"/>
          <p:cNvSpPr/>
          <p:nvPr/>
        </p:nvSpPr>
        <p:spPr>
          <a:xfrm>
            <a:off x="8049768" y="3970058"/>
            <a:ext cx="836676" cy="850607"/>
          </a:xfrm>
          <a:prstGeom prst="rect">
            <a:avLst/>
          </a:prstGeom>
          <a:blipFill>
            <a:blip r:embed="rId20" cstate="print"/>
            <a:stretch>
              <a:fillRect/>
            </a:stretch>
          </a:blipFill>
        </p:spPr>
        <p:txBody>
          <a:bodyPr wrap="square" lIns="0" tIns="0" rIns="0" bIns="0" rtlCol="0"/>
          <a:lstStyle/>
          <a:p>
            <a:endParaRPr/>
          </a:p>
        </p:txBody>
      </p:sp>
      <p:sp>
        <p:nvSpPr>
          <p:cNvPr id="53" name="object 53"/>
          <p:cNvSpPr/>
          <p:nvPr/>
        </p:nvSpPr>
        <p:spPr>
          <a:xfrm>
            <a:off x="7901940" y="4026408"/>
            <a:ext cx="1030605" cy="628015"/>
          </a:xfrm>
          <a:custGeom>
            <a:avLst/>
            <a:gdLst/>
            <a:ahLst/>
            <a:cxnLst/>
            <a:rect l="l" t="t" r="r" b="b"/>
            <a:pathLst>
              <a:path w="1030604" h="628014">
                <a:moveTo>
                  <a:pt x="515111" y="0"/>
                </a:moveTo>
                <a:lnTo>
                  <a:pt x="455040" y="2112"/>
                </a:lnTo>
                <a:lnTo>
                  <a:pt x="397004" y="8293"/>
                </a:lnTo>
                <a:lnTo>
                  <a:pt x="341389" y="18305"/>
                </a:lnTo>
                <a:lnTo>
                  <a:pt x="288582" y="31915"/>
                </a:lnTo>
                <a:lnTo>
                  <a:pt x="238970" y="48885"/>
                </a:lnTo>
                <a:lnTo>
                  <a:pt x="192939" y="68979"/>
                </a:lnTo>
                <a:lnTo>
                  <a:pt x="150875" y="91963"/>
                </a:lnTo>
                <a:lnTo>
                  <a:pt x="113166" y="117601"/>
                </a:lnTo>
                <a:lnTo>
                  <a:pt x="80198" y="145656"/>
                </a:lnTo>
                <a:lnTo>
                  <a:pt x="52358" y="175893"/>
                </a:lnTo>
                <a:lnTo>
                  <a:pt x="30031" y="208076"/>
                </a:lnTo>
                <a:lnTo>
                  <a:pt x="3465" y="277337"/>
                </a:lnTo>
                <a:lnTo>
                  <a:pt x="0" y="313944"/>
                </a:lnTo>
                <a:lnTo>
                  <a:pt x="3465" y="350550"/>
                </a:lnTo>
                <a:lnTo>
                  <a:pt x="30031" y="419811"/>
                </a:lnTo>
                <a:lnTo>
                  <a:pt x="52358" y="451994"/>
                </a:lnTo>
                <a:lnTo>
                  <a:pt x="80198" y="482231"/>
                </a:lnTo>
                <a:lnTo>
                  <a:pt x="113166" y="510286"/>
                </a:lnTo>
                <a:lnTo>
                  <a:pt x="150875" y="535924"/>
                </a:lnTo>
                <a:lnTo>
                  <a:pt x="192939" y="558908"/>
                </a:lnTo>
                <a:lnTo>
                  <a:pt x="238970" y="579002"/>
                </a:lnTo>
                <a:lnTo>
                  <a:pt x="288582" y="595972"/>
                </a:lnTo>
                <a:lnTo>
                  <a:pt x="341389" y="609582"/>
                </a:lnTo>
                <a:lnTo>
                  <a:pt x="397004" y="619594"/>
                </a:lnTo>
                <a:lnTo>
                  <a:pt x="455040" y="625775"/>
                </a:lnTo>
                <a:lnTo>
                  <a:pt x="515111" y="627888"/>
                </a:lnTo>
                <a:lnTo>
                  <a:pt x="575183" y="625775"/>
                </a:lnTo>
                <a:lnTo>
                  <a:pt x="633219" y="619594"/>
                </a:lnTo>
                <a:lnTo>
                  <a:pt x="688834" y="609582"/>
                </a:lnTo>
                <a:lnTo>
                  <a:pt x="741641" y="595972"/>
                </a:lnTo>
                <a:lnTo>
                  <a:pt x="791253" y="579002"/>
                </a:lnTo>
                <a:lnTo>
                  <a:pt x="837284" y="558908"/>
                </a:lnTo>
                <a:lnTo>
                  <a:pt x="879347" y="535924"/>
                </a:lnTo>
                <a:lnTo>
                  <a:pt x="917057" y="510286"/>
                </a:lnTo>
                <a:lnTo>
                  <a:pt x="950025" y="482231"/>
                </a:lnTo>
                <a:lnTo>
                  <a:pt x="977865" y="451994"/>
                </a:lnTo>
                <a:lnTo>
                  <a:pt x="1000192" y="419811"/>
                </a:lnTo>
                <a:lnTo>
                  <a:pt x="1026758" y="350550"/>
                </a:lnTo>
                <a:lnTo>
                  <a:pt x="1030224" y="313944"/>
                </a:lnTo>
                <a:lnTo>
                  <a:pt x="1026758" y="277337"/>
                </a:lnTo>
                <a:lnTo>
                  <a:pt x="1000192" y="208076"/>
                </a:lnTo>
                <a:lnTo>
                  <a:pt x="977865" y="175893"/>
                </a:lnTo>
                <a:lnTo>
                  <a:pt x="950025" y="145656"/>
                </a:lnTo>
                <a:lnTo>
                  <a:pt x="917057" y="117601"/>
                </a:lnTo>
                <a:lnTo>
                  <a:pt x="879348" y="91963"/>
                </a:lnTo>
                <a:lnTo>
                  <a:pt x="837284" y="68979"/>
                </a:lnTo>
                <a:lnTo>
                  <a:pt x="791253" y="48885"/>
                </a:lnTo>
                <a:lnTo>
                  <a:pt x="741641" y="31915"/>
                </a:lnTo>
                <a:lnTo>
                  <a:pt x="688834" y="18305"/>
                </a:lnTo>
                <a:lnTo>
                  <a:pt x="633219" y="8293"/>
                </a:lnTo>
                <a:lnTo>
                  <a:pt x="575183" y="2112"/>
                </a:lnTo>
                <a:lnTo>
                  <a:pt x="515111" y="0"/>
                </a:lnTo>
                <a:close/>
              </a:path>
            </a:pathLst>
          </a:custGeom>
          <a:solidFill>
            <a:srgbClr val="FFFFFF"/>
          </a:solidFill>
        </p:spPr>
        <p:txBody>
          <a:bodyPr wrap="square" lIns="0" tIns="0" rIns="0" bIns="0" rtlCol="0"/>
          <a:lstStyle/>
          <a:p>
            <a:endParaRPr/>
          </a:p>
        </p:txBody>
      </p:sp>
      <p:sp>
        <p:nvSpPr>
          <p:cNvPr id="54" name="object 54"/>
          <p:cNvSpPr/>
          <p:nvPr/>
        </p:nvSpPr>
        <p:spPr>
          <a:xfrm>
            <a:off x="7901940" y="4026408"/>
            <a:ext cx="1030605" cy="628015"/>
          </a:xfrm>
          <a:custGeom>
            <a:avLst/>
            <a:gdLst/>
            <a:ahLst/>
            <a:cxnLst/>
            <a:rect l="l" t="t" r="r" b="b"/>
            <a:pathLst>
              <a:path w="1030604" h="628014">
                <a:moveTo>
                  <a:pt x="0" y="313944"/>
                </a:moveTo>
                <a:lnTo>
                  <a:pt x="13604" y="241969"/>
                </a:lnTo>
                <a:lnTo>
                  <a:pt x="52358" y="175893"/>
                </a:lnTo>
                <a:lnTo>
                  <a:pt x="80198" y="145656"/>
                </a:lnTo>
                <a:lnTo>
                  <a:pt x="113166" y="117601"/>
                </a:lnTo>
                <a:lnTo>
                  <a:pt x="150875" y="91963"/>
                </a:lnTo>
                <a:lnTo>
                  <a:pt x="192939" y="68979"/>
                </a:lnTo>
                <a:lnTo>
                  <a:pt x="238970" y="48885"/>
                </a:lnTo>
                <a:lnTo>
                  <a:pt x="288582" y="31915"/>
                </a:lnTo>
                <a:lnTo>
                  <a:pt x="341389" y="18305"/>
                </a:lnTo>
                <a:lnTo>
                  <a:pt x="397004" y="8293"/>
                </a:lnTo>
                <a:lnTo>
                  <a:pt x="455040" y="2112"/>
                </a:lnTo>
                <a:lnTo>
                  <a:pt x="515111" y="0"/>
                </a:lnTo>
                <a:lnTo>
                  <a:pt x="575183" y="2112"/>
                </a:lnTo>
                <a:lnTo>
                  <a:pt x="633219" y="8293"/>
                </a:lnTo>
                <a:lnTo>
                  <a:pt x="688834" y="18305"/>
                </a:lnTo>
                <a:lnTo>
                  <a:pt x="741641" y="31915"/>
                </a:lnTo>
                <a:lnTo>
                  <a:pt x="791253" y="48885"/>
                </a:lnTo>
                <a:lnTo>
                  <a:pt x="837284" y="68979"/>
                </a:lnTo>
                <a:lnTo>
                  <a:pt x="879348" y="91963"/>
                </a:lnTo>
                <a:lnTo>
                  <a:pt x="917057" y="117601"/>
                </a:lnTo>
                <a:lnTo>
                  <a:pt x="950025" y="145656"/>
                </a:lnTo>
                <a:lnTo>
                  <a:pt x="977865" y="175893"/>
                </a:lnTo>
                <a:lnTo>
                  <a:pt x="1000192" y="208076"/>
                </a:lnTo>
                <a:lnTo>
                  <a:pt x="1026758" y="277337"/>
                </a:lnTo>
                <a:lnTo>
                  <a:pt x="1030224" y="313944"/>
                </a:lnTo>
                <a:lnTo>
                  <a:pt x="1026758" y="350550"/>
                </a:lnTo>
                <a:lnTo>
                  <a:pt x="1000192" y="419811"/>
                </a:lnTo>
                <a:lnTo>
                  <a:pt x="977865" y="451994"/>
                </a:lnTo>
                <a:lnTo>
                  <a:pt x="950025" y="482231"/>
                </a:lnTo>
                <a:lnTo>
                  <a:pt x="917057" y="510286"/>
                </a:lnTo>
                <a:lnTo>
                  <a:pt x="879347" y="535924"/>
                </a:lnTo>
                <a:lnTo>
                  <a:pt x="837284" y="558908"/>
                </a:lnTo>
                <a:lnTo>
                  <a:pt x="791253" y="579002"/>
                </a:lnTo>
                <a:lnTo>
                  <a:pt x="741641" y="595972"/>
                </a:lnTo>
                <a:lnTo>
                  <a:pt x="688834" y="609582"/>
                </a:lnTo>
                <a:lnTo>
                  <a:pt x="633219" y="619594"/>
                </a:lnTo>
                <a:lnTo>
                  <a:pt x="575183" y="625775"/>
                </a:lnTo>
                <a:lnTo>
                  <a:pt x="515111" y="627888"/>
                </a:lnTo>
                <a:lnTo>
                  <a:pt x="455040" y="625775"/>
                </a:lnTo>
                <a:lnTo>
                  <a:pt x="397004" y="619594"/>
                </a:lnTo>
                <a:lnTo>
                  <a:pt x="341389" y="609582"/>
                </a:lnTo>
                <a:lnTo>
                  <a:pt x="288582" y="595972"/>
                </a:lnTo>
                <a:lnTo>
                  <a:pt x="238970" y="579002"/>
                </a:lnTo>
                <a:lnTo>
                  <a:pt x="192939" y="558908"/>
                </a:lnTo>
                <a:lnTo>
                  <a:pt x="150875" y="535924"/>
                </a:lnTo>
                <a:lnTo>
                  <a:pt x="113166" y="510286"/>
                </a:lnTo>
                <a:lnTo>
                  <a:pt x="80198" y="482231"/>
                </a:lnTo>
                <a:lnTo>
                  <a:pt x="52358" y="451994"/>
                </a:lnTo>
                <a:lnTo>
                  <a:pt x="30031" y="419811"/>
                </a:lnTo>
                <a:lnTo>
                  <a:pt x="3465" y="350550"/>
                </a:lnTo>
                <a:lnTo>
                  <a:pt x="0" y="313944"/>
                </a:lnTo>
                <a:close/>
              </a:path>
            </a:pathLst>
          </a:custGeom>
          <a:ln w="57912">
            <a:solidFill>
              <a:srgbClr val="C273A3"/>
            </a:solidFill>
          </a:ln>
        </p:spPr>
        <p:txBody>
          <a:bodyPr wrap="square" lIns="0" tIns="0" rIns="0" bIns="0" rtlCol="0"/>
          <a:lstStyle/>
          <a:p>
            <a:endParaRPr/>
          </a:p>
        </p:txBody>
      </p:sp>
      <p:sp>
        <p:nvSpPr>
          <p:cNvPr id="55" name="object 55"/>
          <p:cNvSpPr txBox="1"/>
          <p:nvPr/>
        </p:nvSpPr>
        <p:spPr>
          <a:xfrm>
            <a:off x="8340343" y="4186554"/>
            <a:ext cx="153670"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C00000"/>
                </a:solidFill>
                <a:latin typeface="Century Gothic"/>
                <a:cs typeface="Century Gothic"/>
              </a:rPr>
              <a:t>6</a:t>
            </a:r>
            <a:endParaRPr sz="1800">
              <a:latin typeface="Century Gothic"/>
              <a:cs typeface="Century Gothic"/>
            </a:endParaRPr>
          </a:p>
        </p:txBody>
      </p:sp>
      <p:sp>
        <p:nvSpPr>
          <p:cNvPr id="56" name="object 56"/>
          <p:cNvSpPr/>
          <p:nvPr/>
        </p:nvSpPr>
        <p:spPr>
          <a:xfrm>
            <a:off x="6560819" y="2264638"/>
            <a:ext cx="627659" cy="637184"/>
          </a:xfrm>
          <a:prstGeom prst="rect">
            <a:avLst/>
          </a:prstGeom>
          <a:blipFill>
            <a:blip r:embed="rId21" cstate="print"/>
            <a:stretch>
              <a:fillRect/>
            </a:stretch>
          </a:blipFill>
        </p:spPr>
        <p:txBody>
          <a:bodyPr wrap="square" lIns="0" tIns="0" rIns="0" bIns="0" rtlCol="0"/>
          <a:lstStyle/>
          <a:p>
            <a:endParaRPr/>
          </a:p>
        </p:txBody>
      </p:sp>
      <p:sp>
        <p:nvSpPr>
          <p:cNvPr id="57" name="object 57"/>
          <p:cNvSpPr/>
          <p:nvPr/>
        </p:nvSpPr>
        <p:spPr>
          <a:xfrm>
            <a:off x="6739128" y="2435351"/>
            <a:ext cx="236220" cy="254635"/>
          </a:xfrm>
          <a:custGeom>
            <a:avLst/>
            <a:gdLst/>
            <a:ahLst/>
            <a:cxnLst/>
            <a:rect l="l" t="t" r="r" b="b"/>
            <a:pathLst>
              <a:path w="236220" h="254635">
                <a:moveTo>
                  <a:pt x="118110" y="0"/>
                </a:moveTo>
                <a:lnTo>
                  <a:pt x="0" y="0"/>
                </a:lnTo>
                <a:lnTo>
                  <a:pt x="118110" y="127253"/>
                </a:lnTo>
                <a:lnTo>
                  <a:pt x="0" y="254508"/>
                </a:lnTo>
                <a:lnTo>
                  <a:pt x="118110" y="254508"/>
                </a:lnTo>
                <a:lnTo>
                  <a:pt x="236220" y="127253"/>
                </a:lnTo>
                <a:lnTo>
                  <a:pt x="118110" y="0"/>
                </a:lnTo>
                <a:close/>
              </a:path>
            </a:pathLst>
          </a:custGeom>
          <a:solidFill>
            <a:srgbClr val="FFFFFF"/>
          </a:solidFill>
        </p:spPr>
        <p:txBody>
          <a:bodyPr wrap="square" lIns="0" tIns="0" rIns="0" bIns="0" rtlCol="0"/>
          <a:lstStyle/>
          <a:p>
            <a:endParaRPr/>
          </a:p>
        </p:txBody>
      </p:sp>
      <p:sp>
        <p:nvSpPr>
          <p:cNvPr id="58" name="object 58"/>
          <p:cNvSpPr/>
          <p:nvPr/>
        </p:nvSpPr>
        <p:spPr>
          <a:xfrm>
            <a:off x="6739128" y="2435351"/>
            <a:ext cx="236220" cy="254635"/>
          </a:xfrm>
          <a:custGeom>
            <a:avLst/>
            <a:gdLst/>
            <a:ahLst/>
            <a:cxnLst/>
            <a:rect l="l" t="t" r="r" b="b"/>
            <a:pathLst>
              <a:path w="236220" h="254635">
                <a:moveTo>
                  <a:pt x="0" y="0"/>
                </a:moveTo>
                <a:lnTo>
                  <a:pt x="118110" y="0"/>
                </a:lnTo>
                <a:lnTo>
                  <a:pt x="236220" y="127253"/>
                </a:lnTo>
                <a:lnTo>
                  <a:pt x="118110" y="254508"/>
                </a:lnTo>
                <a:lnTo>
                  <a:pt x="0" y="254508"/>
                </a:lnTo>
                <a:lnTo>
                  <a:pt x="118110" y="127253"/>
                </a:lnTo>
                <a:lnTo>
                  <a:pt x="0" y="0"/>
                </a:lnTo>
                <a:close/>
              </a:path>
            </a:pathLst>
          </a:custGeom>
          <a:ln w="12192">
            <a:solidFill>
              <a:srgbClr val="E2671B"/>
            </a:solidFill>
          </a:ln>
        </p:spPr>
        <p:txBody>
          <a:bodyPr wrap="square" lIns="0" tIns="0" rIns="0" bIns="0" rtlCol="0"/>
          <a:lstStyle/>
          <a:p>
            <a:endParaRPr/>
          </a:p>
        </p:txBody>
      </p:sp>
      <p:sp>
        <p:nvSpPr>
          <p:cNvPr id="59" name="object 59"/>
          <p:cNvSpPr/>
          <p:nvPr/>
        </p:nvSpPr>
        <p:spPr>
          <a:xfrm>
            <a:off x="9121140" y="2279904"/>
            <a:ext cx="641667" cy="644651"/>
          </a:xfrm>
          <a:prstGeom prst="rect">
            <a:avLst/>
          </a:prstGeom>
          <a:blipFill>
            <a:blip r:embed="rId22" cstate="print"/>
            <a:stretch>
              <a:fillRect/>
            </a:stretch>
          </a:blipFill>
        </p:spPr>
        <p:txBody>
          <a:bodyPr wrap="square" lIns="0" tIns="0" rIns="0" bIns="0" rtlCol="0"/>
          <a:lstStyle/>
          <a:p>
            <a:endParaRPr/>
          </a:p>
        </p:txBody>
      </p:sp>
      <p:sp>
        <p:nvSpPr>
          <p:cNvPr id="60" name="object 60"/>
          <p:cNvSpPr/>
          <p:nvPr/>
        </p:nvSpPr>
        <p:spPr>
          <a:xfrm>
            <a:off x="9309354" y="2454401"/>
            <a:ext cx="234950" cy="254635"/>
          </a:xfrm>
          <a:custGeom>
            <a:avLst/>
            <a:gdLst/>
            <a:ahLst/>
            <a:cxnLst/>
            <a:rect l="l" t="t" r="r" b="b"/>
            <a:pathLst>
              <a:path w="234950" h="254635">
                <a:moveTo>
                  <a:pt x="117348" y="0"/>
                </a:moveTo>
                <a:lnTo>
                  <a:pt x="0" y="0"/>
                </a:lnTo>
                <a:lnTo>
                  <a:pt x="117348" y="127253"/>
                </a:lnTo>
                <a:lnTo>
                  <a:pt x="0" y="254508"/>
                </a:lnTo>
                <a:lnTo>
                  <a:pt x="117348" y="254508"/>
                </a:lnTo>
                <a:lnTo>
                  <a:pt x="234696" y="127253"/>
                </a:lnTo>
                <a:lnTo>
                  <a:pt x="117348" y="0"/>
                </a:lnTo>
                <a:close/>
              </a:path>
            </a:pathLst>
          </a:custGeom>
          <a:solidFill>
            <a:srgbClr val="FFFFFF"/>
          </a:solidFill>
        </p:spPr>
        <p:txBody>
          <a:bodyPr wrap="square" lIns="0" tIns="0" rIns="0" bIns="0" rtlCol="0"/>
          <a:lstStyle/>
          <a:p>
            <a:endParaRPr/>
          </a:p>
        </p:txBody>
      </p:sp>
      <p:sp>
        <p:nvSpPr>
          <p:cNvPr id="61" name="object 61"/>
          <p:cNvSpPr/>
          <p:nvPr/>
        </p:nvSpPr>
        <p:spPr>
          <a:xfrm>
            <a:off x="9309354" y="2454401"/>
            <a:ext cx="234950" cy="254635"/>
          </a:xfrm>
          <a:custGeom>
            <a:avLst/>
            <a:gdLst/>
            <a:ahLst/>
            <a:cxnLst/>
            <a:rect l="l" t="t" r="r" b="b"/>
            <a:pathLst>
              <a:path w="234950" h="254635">
                <a:moveTo>
                  <a:pt x="0" y="0"/>
                </a:moveTo>
                <a:lnTo>
                  <a:pt x="117348" y="0"/>
                </a:lnTo>
                <a:lnTo>
                  <a:pt x="234696" y="127253"/>
                </a:lnTo>
                <a:lnTo>
                  <a:pt x="117348" y="254508"/>
                </a:lnTo>
                <a:lnTo>
                  <a:pt x="0" y="254508"/>
                </a:lnTo>
                <a:lnTo>
                  <a:pt x="117348" y="127253"/>
                </a:lnTo>
                <a:lnTo>
                  <a:pt x="0" y="0"/>
                </a:lnTo>
                <a:close/>
              </a:path>
            </a:pathLst>
          </a:custGeom>
          <a:ln w="19812">
            <a:solidFill>
              <a:srgbClr val="DB8A5A"/>
            </a:solidFill>
          </a:ln>
        </p:spPr>
        <p:txBody>
          <a:bodyPr wrap="square" lIns="0" tIns="0" rIns="0" bIns="0" rtlCol="0"/>
          <a:lstStyle/>
          <a:p>
            <a:endParaRPr/>
          </a:p>
        </p:txBody>
      </p:sp>
      <p:sp>
        <p:nvSpPr>
          <p:cNvPr id="62" name="object 62"/>
          <p:cNvSpPr/>
          <p:nvPr/>
        </p:nvSpPr>
        <p:spPr>
          <a:xfrm>
            <a:off x="9168383" y="3995940"/>
            <a:ext cx="655104" cy="660133"/>
          </a:xfrm>
          <a:prstGeom prst="rect">
            <a:avLst/>
          </a:prstGeom>
          <a:blipFill>
            <a:blip r:embed="rId23" cstate="print"/>
            <a:stretch>
              <a:fillRect/>
            </a:stretch>
          </a:blipFill>
        </p:spPr>
        <p:txBody>
          <a:bodyPr wrap="square" lIns="0" tIns="0" rIns="0" bIns="0" rtlCol="0"/>
          <a:lstStyle/>
          <a:p>
            <a:endParaRPr/>
          </a:p>
        </p:txBody>
      </p:sp>
      <p:sp>
        <p:nvSpPr>
          <p:cNvPr id="63" name="object 63"/>
          <p:cNvSpPr/>
          <p:nvPr/>
        </p:nvSpPr>
        <p:spPr>
          <a:xfrm>
            <a:off x="9346183" y="4173728"/>
            <a:ext cx="249554" cy="267970"/>
          </a:xfrm>
          <a:custGeom>
            <a:avLst/>
            <a:gdLst/>
            <a:ahLst/>
            <a:cxnLst/>
            <a:rect l="l" t="t" r="r" b="b"/>
            <a:pathLst>
              <a:path w="249554" h="267970">
                <a:moveTo>
                  <a:pt x="216662" y="0"/>
                </a:moveTo>
                <a:lnTo>
                  <a:pt x="100075" y="15113"/>
                </a:lnTo>
                <a:lnTo>
                  <a:pt x="0" y="156464"/>
                </a:lnTo>
                <a:lnTo>
                  <a:pt x="132969" y="267462"/>
                </a:lnTo>
                <a:lnTo>
                  <a:pt x="249427" y="252222"/>
                </a:lnTo>
                <a:lnTo>
                  <a:pt x="116586" y="141224"/>
                </a:lnTo>
                <a:lnTo>
                  <a:pt x="216662" y="0"/>
                </a:lnTo>
                <a:close/>
              </a:path>
            </a:pathLst>
          </a:custGeom>
          <a:solidFill>
            <a:srgbClr val="FFFFFF"/>
          </a:solidFill>
        </p:spPr>
        <p:txBody>
          <a:bodyPr wrap="square" lIns="0" tIns="0" rIns="0" bIns="0" rtlCol="0"/>
          <a:lstStyle/>
          <a:p>
            <a:endParaRPr/>
          </a:p>
        </p:txBody>
      </p:sp>
      <p:sp>
        <p:nvSpPr>
          <p:cNvPr id="64" name="object 64"/>
          <p:cNvSpPr/>
          <p:nvPr/>
        </p:nvSpPr>
        <p:spPr>
          <a:xfrm>
            <a:off x="9346183" y="4173728"/>
            <a:ext cx="249554" cy="267970"/>
          </a:xfrm>
          <a:custGeom>
            <a:avLst/>
            <a:gdLst/>
            <a:ahLst/>
            <a:cxnLst/>
            <a:rect l="l" t="t" r="r" b="b"/>
            <a:pathLst>
              <a:path w="249554" h="267970">
                <a:moveTo>
                  <a:pt x="249427" y="252222"/>
                </a:moveTo>
                <a:lnTo>
                  <a:pt x="132969" y="267462"/>
                </a:lnTo>
                <a:lnTo>
                  <a:pt x="0" y="156464"/>
                </a:lnTo>
                <a:lnTo>
                  <a:pt x="100075" y="15113"/>
                </a:lnTo>
                <a:lnTo>
                  <a:pt x="216662" y="0"/>
                </a:lnTo>
                <a:lnTo>
                  <a:pt x="116586" y="141224"/>
                </a:lnTo>
                <a:lnTo>
                  <a:pt x="249427" y="252222"/>
                </a:lnTo>
                <a:close/>
              </a:path>
            </a:pathLst>
          </a:custGeom>
          <a:ln w="19050">
            <a:solidFill>
              <a:srgbClr val="C273A3"/>
            </a:solidFill>
          </a:ln>
        </p:spPr>
        <p:txBody>
          <a:bodyPr wrap="square" lIns="0" tIns="0" rIns="0" bIns="0" rtlCol="0"/>
          <a:lstStyle/>
          <a:p>
            <a:endParaRPr/>
          </a:p>
        </p:txBody>
      </p:sp>
      <p:sp>
        <p:nvSpPr>
          <p:cNvPr id="65" name="object 65"/>
          <p:cNvSpPr/>
          <p:nvPr/>
        </p:nvSpPr>
        <p:spPr>
          <a:xfrm>
            <a:off x="7014971" y="4040149"/>
            <a:ext cx="643153" cy="606780"/>
          </a:xfrm>
          <a:prstGeom prst="rect">
            <a:avLst/>
          </a:prstGeom>
          <a:blipFill>
            <a:blip r:embed="rId24" cstate="print"/>
            <a:stretch>
              <a:fillRect/>
            </a:stretch>
          </a:blipFill>
        </p:spPr>
        <p:txBody>
          <a:bodyPr wrap="square" lIns="0" tIns="0" rIns="0" bIns="0" rtlCol="0"/>
          <a:lstStyle/>
          <a:p>
            <a:endParaRPr/>
          </a:p>
        </p:txBody>
      </p:sp>
      <p:sp>
        <p:nvSpPr>
          <p:cNvPr id="66" name="object 66"/>
          <p:cNvSpPr/>
          <p:nvPr/>
        </p:nvSpPr>
        <p:spPr>
          <a:xfrm>
            <a:off x="7194042" y="4214621"/>
            <a:ext cx="234696" cy="216407"/>
          </a:xfrm>
          <a:prstGeom prst="rect">
            <a:avLst/>
          </a:prstGeom>
          <a:blipFill>
            <a:blip r:embed="rId25" cstate="print"/>
            <a:stretch>
              <a:fillRect/>
            </a:stretch>
          </a:blipFill>
        </p:spPr>
        <p:txBody>
          <a:bodyPr wrap="square" lIns="0" tIns="0" rIns="0" bIns="0" rtlCol="0"/>
          <a:lstStyle/>
          <a:p>
            <a:endParaRPr/>
          </a:p>
        </p:txBody>
      </p:sp>
      <p:sp>
        <p:nvSpPr>
          <p:cNvPr id="67" name="object 67"/>
          <p:cNvSpPr/>
          <p:nvPr/>
        </p:nvSpPr>
        <p:spPr>
          <a:xfrm>
            <a:off x="7194042" y="4214621"/>
            <a:ext cx="234950" cy="216535"/>
          </a:xfrm>
          <a:custGeom>
            <a:avLst/>
            <a:gdLst/>
            <a:ahLst/>
            <a:cxnLst/>
            <a:rect l="l" t="t" r="r" b="b"/>
            <a:pathLst>
              <a:path w="234950" h="216535">
                <a:moveTo>
                  <a:pt x="234696" y="216407"/>
                </a:moveTo>
                <a:lnTo>
                  <a:pt x="108203" y="216407"/>
                </a:lnTo>
                <a:lnTo>
                  <a:pt x="0" y="108203"/>
                </a:lnTo>
                <a:lnTo>
                  <a:pt x="108203" y="0"/>
                </a:lnTo>
                <a:lnTo>
                  <a:pt x="234696" y="0"/>
                </a:lnTo>
                <a:lnTo>
                  <a:pt x="126491" y="108203"/>
                </a:lnTo>
                <a:lnTo>
                  <a:pt x="234696" y="216407"/>
                </a:lnTo>
                <a:close/>
              </a:path>
            </a:pathLst>
          </a:custGeom>
          <a:ln w="19812">
            <a:solidFill>
              <a:srgbClr val="C273A3"/>
            </a:solidFill>
          </a:ln>
        </p:spPr>
        <p:txBody>
          <a:bodyPr wrap="square" lIns="0" tIns="0" rIns="0" bIns="0" rtlCol="0"/>
          <a:lstStyle/>
          <a:p>
            <a:endParaRPr/>
          </a:p>
        </p:txBody>
      </p:sp>
      <p:sp>
        <p:nvSpPr>
          <p:cNvPr id="68" name="object 68"/>
          <p:cNvSpPr/>
          <p:nvPr/>
        </p:nvSpPr>
        <p:spPr>
          <a:xfrm>
            <a:off x="1525524" y="4021835"/>
            <a:ext cx="643153" cy="644651"/>
          </a:xfrm>
          <a:prstGeom prst="rect">
            <a:avLst/>
          </a:prstGeom>
          <a:blipFill>
            <a:blip r:embed="rId26" cstate="print"/>
            <a:stretch>
              <a:fillRect/>
            </a:stretch>
          </a:blipFill>
        </p:spPr>
        <p:txBody>
          <a:bodyPr wrap="square" lIns="0" tIns="0" rIns="0" bIns="0" rtlCol="0"/>
          <a:lstStyle/>
          <a:p>
            <a:endParaRPr/>
          </a:p>
        </p:txBody>
      </p:sp>
      <p:sp>
        <p:nvSpPr>
          <p:cNvPr id="69" name="object 69"/>
          <p:cNvSpPr/>
          <p:nvPr/>
        </p:nvSpPr>
        <p:spPr>
          <a:xfrm>
            <a:off x="1704594" y="4196334"/>
            <a:ext cx="236220" cy="254635"/>
          </a:xfrm>
          <a:custGeom>
            <a:avLst/>
            <a:gdLst/>
            <a:ahLst/>
            <a:cxnLst/>
            <a:rect l="l" t="t" r="r" b="b"/>
            <a:pathLst>
              <a:path w="236219" h="254635">
                <a:moveTo>
                  <a:pt x="236219" y="0"/>
                </a:moveTo>
                <a:lnTo>
                  <a:pt x="118110" y="0"/>
                </a:lnTo>
                <a:lnTo>
                  <a:pt x="0" y="127254"/>
                </a:lnTo>
                <a:lnTo>
                  <a:pt x="118110" y="254508"/>
                </a:lnTo>
                <a:lnTo>
                  <a:pt x="236219" y="254508"/>
                </a:lnTo>
                <a:lnTo>
                  <a:pt x="118110" y="127254"/>
                </a:lnTo>
                <a:lnTo>
                  <a:pt x="236219" y="0"/>
                </a:lnTo>
                <a:close/>
              </a:path>
            </a:pathLst>
          </a:custGeom>
          <a:solidFill>
            <a:srgbClr val="FFFFFF"/>
          </a:solidFill>
        </p:spPr>
        <p:txBody>
          <a:bodyPr wrap="square" lIns="0" tIns="0" rIns="0" bIns="0" rtlCol="0"/>
          <a:lstStyle/>
          <a:p>
            <a:endParaRPr/>
          </a:p>
        </p:txBody>
      </p:sp>
      <p:sp>
        <p:nvSpPr>
          <p:cNvPr id="70" name="object 70"/>
          <p:cNvSpPr/>
          <p:nvPr/>
        </p:nvSpPr>
        <p:spPr>
          <a:xfrm>
            <a:off x="1704594" y="4196334"/>
            <a:ext cx="236220" cy="254635"/>
          </a:xfrm>
          <a:custGeom>
            <a:avLst/>
            <a:gdLst/>
            <a:ahLst/>
            <a:cxnLst/>
            <a:rect l="l" t="t" r="r" b="b"/>
            <a:pathLst>
              <a:path w="236219" h="254635">
                <a:moveTo>
                  <a:pt x="236219" y="0"/>
                </a:moveTo>
                <a:lnTo>
                  <a:pt x="118110" y="0"/>
                </a:lnTo>
                <a:lnTo>
                  <a:pt x="0" y="127254"/>
                </a:lnTo>
                <a:lnTo>
                  <a:pt x="118110" y="254508"/>
                </a:lnTo>
                <a:lnTo>
                  <a:pt x="236219" y="254508"/>
                </a:lnTo>
                <a:lnTo>
                  <a:pt x="118110" y="127254"/>
                </a:lnTo>
                <a:lnTo>
                  <a:pt x="236219" y="0"/>
                </a:lnTo>
                <a:close/>
              </a:path>
            </a:pathLst>
          </a:custGeom>
          <a:ln w="19812">
            <a:solidFill>
              <a:srgbClr val="6D5BAA"/>
            </a:solidFill>
          </a:ln>
        </p:spPr>
        <p:txBody>
          <a:bodyPr wrap="square" lIns="0" tIns="0" rIns="0" bIns="0" rtlCol="0"/>
          <a:lstStyle/>
          <a:p>
            <a:endParaRPr/>
          </a:p>
        </p:txBody>
      </p:sp>
      <p:sp>
        <p:nvSpPr>
          <p:cNvPr id="71" name="object 71"/>
          <p:cNvSpPr/>
          <p:nvPr/>
        </p:nvSpPr>
        <p:spPr>
          <a:xfrm>
            <a:off x="3758184" y="5801867"/>
            <a:ext cx="641667" cy="644652"/>
          </a:xfrm>
          <a:prstGeom prst="rect">
            <a:avLst/>
          </a:prstGeom>
          <a:blipFill>
            <a:blip r:embed="rId22" cstate="print"/>
            <a:stretch>
              <a:fillRect/>
            </a:stretch>
          </a:blipFill>
        </p:spPr>
        <p:txBody>
          <a:bodyPr wrap="square" lIns="0" tIns="0" rIns="0" bIns="0" rtlCol="0"/>
          <a:lstStyle/>
          <a:p>
            <a:endParaRPr/>
          </a:p>
        </p:txBody>
      </p:sp>
      <p:sp>
        <p:nvSpPr>
          <p:cNvPr id="72" name="object 72"/>
          <p:cNvSpPr/>
          <p:nvPr/>
        </p:nvSpPr>
        <p:spPr>
          <a:xfrm>
            <a:off x="3946397" y="5976365"/>
            <a:ext cx="234950" cy="254635"/>
          </a:xfrm>
          <a:custGeom>
            <a:avLst/>
            <a:gdLst/>
            <a:ahLst/>
            <a:cxnLst/>
            <a:rect l="l" t="t" r="r" b="b"/>
            <a:pathLst>
              <a:path w="234950" h="254635">
                <a:moveTo>
                  <a:pt x="117348" y="0"/>
                </a:moveTo>
                <a:lnTo>
                  <a:pt x="0" y="0"/>
                </a:lnTo>
                <a:lnTo>
                  <a:pt x="117348" y="127254"/>
                </a:lnTo>
                <a:lnTo>
                  <a:pt x="0" y="254508"/>
                </a:lnTo>
                <a:lnTo>
                  <a:pt x="117348" y="254508"/>
                </a:lnTo>
                <a:lnTo>
                  <a:pt x="234696" y="127254"/>
                </a:lnTo>
                <a:lnTo>
                  <a:pt x="117348" y="0"/>
                </a:lnTo>
                <a:close/>
              </a:path>
            </a:pathLst>
          </a:custGeom>
          <a:solidFill>
            <a:srgbClr val="FFFFFF"/>
          </a:solidFill>
        </p:spPr>
        <p:txBody>
          <a:bodyPr wrap="square" lIns="0" tIns="0" rIns="0" bIns="0" rtlCol="0"/>
          <a:lstStyle/>
          <a:p>
            <a:endParaRPr/>
          </a:p>
        </p:txBody>
      </p:sp>
      <p:sp>
        <p:nvSpPr>
          <p:cNvPr id="73" name="object 73"/>
          <p:cNvSpPr/>
          <p:nvPr/>
        </p:nvSpPr>
        <p:spPr>
          <a:xfrm>
            <a:off x="3946397" y="5976365"/>
            <a:ext cx="234950" cy="254635"/>
          </a:xfrm>
          <a:custGeom>
            <a:avLst/>
            <a:gdLst/>
            <a:ahLst/>
            <a:cxnLst/>
            <a:rect l="l" t="t" r="r" b="b"/>
            <a:pathLst>
              <a:path w="234950" h="254635">
                <a:moveTo>
                  <a:pt x="0" y="0"/>
                </a:moveTo>
                <a:lnTo>
                  <a:pt x="117348" y="0"/>
                </a:lnTo>
                <a:lnTo>
                  <a:pt x="234696" y="127254"/>
                </a:lnTo>
                <a:lnTo>
                  <a:pt x="117348" y="254508"/>
                </a:lnTo>
                <a:lnTo>
                  <a:pt x="0" y="254508"/>
                </a:lnTo>
                <a:lnTo>
                  <a:pt x="117348" y="127254"/>
                </a:lnTo>
                <a:lnTo>
                  <a:pt x="0" y="0"/>
                </a:lnTo>
                <a:close/>
              </a:path>
            </a:pathLst>
          </a:custGeom>
          <a:ln w="19812">
            <a:solidFill>
              <a:srgbClr val="6D5BAA"/>
            </a:solidFill>
          </a:ln>
        </p:spPr>
        <p:txBody>
          <a:bodyPr wrap="square" lIns="0" tIns="0" rIns="0" bIns="0" rtlCol="0"/>
          <a:lstStyle/>
          <a:p>
            <a:endParaRPr/>
          </a:p>
        </p:txBody>
      </p:sp>
      <p:sp>
        <p:nvSpPr>
          <p:cNvPr id="74" name="object 74"/>
          <p:cNvSpPr/>
          <p:nvPr/>
        </p:nvSpPr>
        <p:spPr>
          <a:xfrm>
            <a:off x="7929371" y="5801867"/>
            <a:ext cx="641667" cy="644652"/>
          </a:xfrm>
          <a:prstGeom prst="rect">
            <a:avLst/>
          </a:prstGeom>
          <a:blipFill>
            <a:blip r:embed="rId22" cstate="print"/>
            <a:stretch>
              <a:fillRect/>
            </a:stretch>
          </a:blipFill>
        </p:spPr>
        <p:txBody>
          <a:bodyPr wrap="square" lIns="0" tIns="0" rIns="0" bIns="0" rtlCol="0"/>
          <a:lstStyle/>
          <a:p>
            <a:endParaRPr/>
          </a:p>
        </p:txBody>
      </p:sp>
      <p:sp>
        <p:nvSpPr>
          <p:cNvPr id="75" name="object 75"/>
          <p:cNvSpPr/>
          <p:nvPr/>
        </p:nvSpPr>
        <p:spPr>
          <a:xfrm>
            <a:off x="8117585" y="5976365"/>
            <a:ext cx="234950" cy="254635"/>
          </a:xfrm>
          <a:custGeom>
            <a:avLst/>
            <a:gdLst/>
            <a:ahLst/>
            <a:cxnLst/>
            <a:rect l="l" t="t" r="r" b="b"/>
            <a:pathLst>
              <a:path w="234950" h="254635">
                <a:moveTo>
                  <a:pt x="117348" y="0"/>
                </a:moveTo>
                <a:lnTo>
                  <a:pt x="0" y="0"/>
                </a:lnTo>
                <a:lnTo>
                  <a:pt x="117348" y="127254"/>
                </a:lnTo>
                <a:lnTo>
                  <a:pt x="0" y="254508"/>
                </a:lnTo>
                <a:lnTo>
                  <a:pt x="117348" y="254508"/>
                </a:lnTo>
                <a:lnTo>
                  <a:pt x="234696" y="127254"/>
                </a:lnTo>
                <a:lnTo>
                  <a:pt x="117348" y="0"/>
                </a:lnTo>
                <a:close/>
              </a:path>
            </a:pathLst>
          </a:custGeom>
          <a:solidFill>
            <a:srgbClr val="FFFFFF"/>
          </a:solidFill>
        </p:spPr>
        <p:txBody>
          <a:bodyPr wrap="square" lIns="0" tIns="0" rIns="0" bIns="0" rtlCol="0"/>
          <a:lstStyle/>
          <a:p>
            <a:endParaRPr/>
          </a:p>
        </p:txBody>
      </p:sp>
      <p:sp>
        <p:nvSpPr>
          <p:cNvPr id="76" name="object 76"/>
          <p:cNvSpPr/>
          <p:nvPr/>
        </p:nvSpPr>
        <p:spPr>
          <a:xfrm>
            <a:off x="8117585" y="5976365"/>
            <a:ext cx="234950" cy="254635"/>
          </a:xfrm>
          <a:custGeom>
            <a:avLst/>
            <a:gdLst/>
            <a:ahLst/>
            <a:cxnLst/>
            <a:rect l="l" t="t" r="r" b="b"/>
            <a:pathLst>
              <a:path w="234950" h="254635">
                <a:moveTo>
                  <a:pt x="0" y="0"/>
                </a:moveTo>
                <a:lnTo>
                  <a:pt x="117348" y="0"/>
                </a:lnTo>
                <a:lnTo>
                  <a:pt x="234696" y="127254"/>
                </a:lnTo>
                <a:lnTo>
                  <a:pt x="117348" y="254508"/>
                </a:lnTo>
                <a:lnTo>
                  <a:pt x="0" y="254508"/>
                </a:lnTo>
                <a:lnTo>
                  <a:pt x="117348" y="127254"/>
                </a:lnTo>
                <a:lnTo>
                  <a:pt x="0" y="0"/>
                </a:lnTo>
                <a:close/>
              </a:path>
            </a:pathLst>
          </a:custGeom>
          <a:ln w="19812">
            <a:solidFill>
              <a:srgbClr val="6D5BAA"/>
            </a:solidFill>
          </a:ln>
        </p:spPr>
        <p:txBody>
          <a:bodyPr wrap="square" lIns="0" tIns="0" rIns="0" bIns="0" rtlCol="0"/>
          <a:lstStyle/>
          <a:p>
            <a:endParaRPr/>
          </a:p>
        </p:txBody>
      </p:sp>
      <p:sp>
        <p:nvSpPr>
          <p:cNvPr id="77" name="object 77"/>
          <p:cNvSpPr/>
          <p:nvPr/>
        </p:nvSpPr>
        <p:spPr>
          <a:xfrm>
            <a:off x="10087356" y="5782055"/>
            <a:ext cx="641667" cy="643153"/>
          </a:xfrm>
          <a:prstGeom prst="rect">
            <a:avLst/>
          </a:prstGeom>
          <a:blipFill>
            <a:blip r:embed="rId27" cstate="print"/>
            <a:stretch>
              <a:fillRect/>
            </a:stretch>
          </a:blipFill>
        </p:spPr>
        <p:txBody>
          <a:bodyPr wrap="square" lIns="0" tIns="0" rIns="0" bIns="0" rtlCol="0"/>
          <a:lstStyle/>
          <a:p>
            <a:endParaRPr/>
          </a:p>
        </p:txBody>
      </p:sp>
      <p:sp>
        <p:nvSpPr>
          <p:cNvPr id="78" name="object 78"/>
          <p:cNvSpPr/>
          <p:nvPr/>
        </p:nvSpPr>
        <p:spPr>
          <a:xfrm>
            <a:off x="10275569" y="5956553"/>
            <a:ext cx="234696" cy="252984"/>
          </a:xfrm>
          <a:prstGeom prst="rect">
            <a:avLst/>
          </a:prstGeom>
          <a:blipFill>
            <a:blip r:embed="rId28" cstate="print"/>
            <a:stretch>
              <a:fillRect/>
            </a:stretch>
          </a:blipFill>
        </p:spPr>
        <p:txBody>
          <a:bodyPr wrap="square" lIns="0" tIns="0" rIns="0" bIns="0" rtlCol="0"/>
          <a:lstStyle/>
          <a:p>
            <a:endParaRPr/>
          </a:p>
        </p:txBody>
      </p:sp>
      <p:sp>
        <p:nvSpPr>
          <p:cNvPr id="79" name="object 79"/>
          <p:cNvSpPr/>
          <p:nvPr/>
        </p:nvSpPr>
        <p:spPr>
          <a:xfrm>
            <a:off x="10275569" y="5956553"/>
            <a:ext cx="234950" cy="253365"/>
          </a:xfrm>
          <a:custGeom>
            <a:avLst/>
            <a:gdLst/>
            <a:ahLst/>
            <a:cxnLst/>
            <a:rect l="l" t="t" r="r" b="b"/>
            <a:pathLst>
              <a:path w="234950" h="253364">
                <a:moveTo>
                  <a:pt x="0" y="0"/>
                </a:moveTo>
                <a:lnTo>
                  <a:pt x="117348" y="0"/>
                </a:lnTo>
                <a:lnTo>
                  <a:pt x="234696" y="126492"/>
                </a:lnTo>
                <a:lnTo>
                  <a:pt x="117348" y="252984"/>
                </a:lnTo>
                <a:lnTo>
                  <a:pt x="0" y="252984"/>
                </a:lnTo>
                <a:lnTo>
                  <a:pt x="117348" y="126492"/>
                </a:lnTo>
                <a:lnTo>
                  <a:pt x="0" y="0"/>
                </a:lnTo>
                <a:close/>
              </a:path>
            </a:pathLst>
          </a:custGeom>
          <a:ln w="19812">
            <a:solidFill>
              <a:srgbClr val="00AFCC"/>
            </a:solidFill>
          </a:ln>
        </p:spPr>
        <p:txBody>
          <a:bodyPr wrap="square" lIns="0" tIns="0" rIns="0" bIns="0" rtlCol="0"/>
          <a:lstStyle/>
          <a:p>
            <a:endParaRPr/>
          </a:p>
        </p:txBody>
      </p:sp>
      <p:sp>
        <p:nvSpPr>
          <p:cNvPr id="80" name="object 80"/>
          <p:cNvSpPr txBox="1"/>
          <p:nvPr/>
        </p:nvSpPr>
        <p:spPr>
          <a:xfrm>
            <a:off x="477418" y="3456559"/>
            <a:ext cx="993775" cy="482600"/>
          </a:xfrm>
          <a:prstGeom prst="rect">
            <a:avLst/>
          </a:prstGeom>
        </p:spPr>
        <p:txBody>
          <a:bodyPr vert="horz" wrap="square" lIns="0" tIns="12065" rIns="0" bIns="0" rtlCol="0">
            <a:spAutoFit/>
          </a:bodyPr>
          <a:lstStyle/>
          <a:p>
            <a:pPr marL="117475" marR="5080" indent="-105410">
              <a:lnSpc>
                <a:spcPct val="100000"/>
              </a:lnSpc>
              <a:spcBef>
                <a:spcPts val="95"/>
              </a:spcBef>
            </a:pPr>
            <a:r>
              <a:rPr sz="1000" b="1" spc="-5" dirty="0">
                <a:latin typeface="Century Gothic"/>
                <a:cs typeface="Century Gothic"/>
              </a:rPr>
              <a:t>Considering</a:t>
            </a:r>
            <a:r>
              <a:rPr sz="1000" b="1" spc="-70" dirty="0">
                <a:latin typeface="Century Gothic"/>
                <a:cs typeface="Century Gothic"/>
              </a:rPr>
              <a:t> </a:t>
            </a:r>
            <a:r>
              <a:rPr sz="1000" b="1" spc="-5" dirty="0">
                <a:latin typeface="Century Gothic"/>
                <a:cs typeface="Century Gothic"/>
              </a:rPr>
              <a:t>the  </a:t>
            </a:r>
            <a:r>
              <a:rPr sz="1000" b="1" spc="-10" dirty="0">
                <a:latin typeface="Century Gothic"/>
                <a:cs typeface="Century Gothic"/>
              </a:rPr>
              <a:t>competitive  </a:t>
            </a:r>
            <a:r>
              <a:rPr sz="1000" b="1" spc="-5" dirty="0">
                <a:latin typeface="Century Gothic"/>
                <a:cs typeface="Century Gothic"/>
              </a:rPr>
              <a:t>applications</a:t>
            </a:r>
            <a:endParaRPr sz="1000">
              <a:latin typeface="Century Gothic"/>
              <a:cs typeface="Century Gothic"/>
            </a:endParaRPr>
          </a:p>
        </p:txBody>
      </p:sp>
      <p:sp>
        <p:nvSpPr>
          <p:cNvPr id="81" name="object 81"/>
          <p:cNvSpPr/>
          <p:nvPr/>
        </p:nvSpPr>
        <p:spPr>
          <a:xfrm>
            <a:off x="2097913" y="3643503"/>
            <a:ext cx="1434465" cy="0"/>
          </a:xfrm>
          <a:custGeom>
            <a:avLst/>
            <a:gdLst/>
            <a:ahLst/>
            <a:cxnLst/>
            <a:rect l="l" t="t" r="r" b="b"/>
            <a:pathLst>
              <a:path w="1434464">
                <a:moveTo>
                  <a:pt x="0" y="0"/>
                </a:moveTo>
                <a:lnTo>
                  <a:pt x="1434084" y="0"/>
                </a:lnTo>
              </a:path>
            </a:pathLst>
          </a:custGeom>
          <a:ln w="6095">
            <a:solidFill>
              <a:srgbClr val="0462C1"/>
            </a:solidFill>
          </a:ln>
        </p:spPr>
        <p:txBody>
          <a:bodyPr wrap="square" lIns="0" tIns="0" rIns="0" bIns="0" rtlCol="0"/>
          <a:lstStyle/>
          <a:p>
            <a:endParaRPr/>
          </a:p>
        </p:txBody>
      </p:sp>
      <p:sp>
        <p:nvSpPr>
          <p:cNvPr id="82" name="object 82"/>
          <p:cNvSpPr txBox="1"/>
          <p:nvPr/>
        </p:nvSpPr>
        <p:spPr>
          <a:xfrm>
            <a:off x="1928622" y="3032505"/>
            <a:ext cx="1771650" cy="635000"/>
          </a:xfrm>
          <a:prstGeom prst="rect">
            <a:avLst/>
          </a:prstGeom>
        </p:spPr>
        <p:txBody>
          <a:bodyPr vert="horz" wrap="square" lIns="0" tIns="12065" rIns="0" bIns="0" rtlCol="0">
            <a:spAutoFit/>
          </a:bodyPr>
          <a:lstStyle/>
          <a:p>
            <a:pPr marL="12700" marR="5080" algn="ctr">
              <a:lnSpc>
                <a:spcPct val="100000"/>
              </a:lnSpc>
              <a:spcBef>
                <a:spcPts val="95"/>
              </a:spcBef>
            </a:pPr>
            <a:r>
              <a:rPr sz="1000" b="1" spc="-10" dirty="0">
                <a:latin typeface="Century Gothic"/>
                <a:cs typeface="Century Gothic"/>
              </a:rPr>
              <a:t>SK-PH </a:t>
            </a:r>
            <a:r>
              <a:rPr sz="1000" b="1" spc="-5" dirty="0">
                <a:latin typeface="Century Gothic"/>
                <a:cs typeface="Century Gothic"/>
              </a:rPr>
              <a:t>publishes the </a:t>
            </a:r>
            <a:r>
              <a:rPr sz="1000" b="1" spc="-10" dirty="0">
                <a:latin typeface="Century Gothic"/>
                <a:cs typeface="Century Gothic"/>
              </a:rPr>
              <a:t>protocol  </a:t>
            </a:r>
            <a:r>
              <a:rPr sz="1000" b="1" spc="-5" dirty="0">
                <a:latin typeface="Century Gothic"/>
                <a:cs typeface="Century Gothic"/>
              </a:rPr>
              <a:t>of opening applications on  the Internet </a:t>
            </a:r>
            <a:r>
              <a:rPr sz="1000" b="1" spc="-10" dirty="0">
                <a:latin typeface="Century Gothic"/>
                <a:cs typeface="Century Gothic"/>
              </a:rPr>
              <a:t>resource  </a:t>
            </a:r>
            <a:r>
              <a:rPr sz="1000" b="1" spc="-5" dirty="0">
                <a:solidFill>
                  <a:srgbClr val="0462C1"/>
                </a:solidFill>
                <a:latin typeface="Century Gothic"/>
                <a:cs typeface="Century Gothic"/>
                <a:hlinkClick r:id="rId10"/>
              </a:rPr>
              <a:t>https://sk-pharmacy.kz</a:t>
            </a:r>
            <a:endParaRPr sz="1000">
              <a:latin typeface="Century Gothic"/>
              <a:cs typeface="Century Gothic"/>
            </a:endParaRPr>
          </a:p>
        </p:txBody>
      </p:sp>
      <p:sp>
        <p:nvSpPr>
          <p:cNvPr id="83" name="object 83"/>
          <p:cNvSpPr txBox="1"/>
          <p:nvPr/>
        </p:nvSpPr>
        <p:spPr>
          <a:xfrm>
            <a:off x="1957577" y="3641801"/>
            <a:ext cx="1715770" cy="330835"/>
          </a:xfrm>
          <a:prstGeom prst="rect">
            <a:avLst/>
          </a:prstGeom>
        </p:spPr>
        <p:txBody>
          <a:bodyPr vert="horz" wrap="square" lIns="0" tIns="12065" rIns="0" bIns="0" rtlCol="0">
            <a:spAutoFit/>
          </a:bodyPr>
          <a:lstStyle/>
          <a:p>
            <a:pPr marL="12700">
              <a:lnSpc>
                <a:spcPct val="100000"/>
              </a:lnSpc>
              <a:spcBef>
                <a:spcPts val="95"/>
              </a:spcBef>
            </a:pPr>
            <a:r>
              <a:rPr sz="1000" spc="-5" dirty="0">
                <a:latin typeface="Century Gothic"/>
                <a:cs typeface="Century Gothic"/>
              </a:rPr>
              <a:t>(within 3 w.d. from </a:t>
            </a:r>
            <a:r>
              <a:rPr sz="1000" dirty="0">
                <a:latin typeface="Century Gothic"/>
                <a:cs typeface="Century Gothic"/>
              </a:rPr>
              <a:t>the</a:t>
            </a:r>
            <a:r>
              <a:rPr sz="1000" spc="-55" dirty="0">
                <a:latin typeface="Century Gothic"/>
                <a:cs typeface="Century Gothic"/>
              </a:rPr>
              <a:t> </a:t>
            </a:r>
            <a:r>
              <a:rPr sz="1000" spc="-5" dirty="0">
                <a:latin typeface="Century Gothic"/>
                <a:cs typeface="Century Gothic"/>
              </a:rPr>
              <a:t>date</a:t>
            </a:r>
            <a:endParaRPr sz="1000">
              <a:latin typeface="Century Gothic"/>
              <a:cs typeface="Century Gothic"/>
            </a:endParaRPr>
          </a:p>
          <a:p>
            <a:pPr marL="40005">
              <a:lnSpc>
                <a:spcPct val="100000"/>
              </a:lnSpc>
              <a:spcBef>
                <a:spcPts val="5"/>
              </a:spcBef>
            </a:pPr>
            <a:r>
              <a:rPr sz="1000" spc="-5" dirty="0">
                <a:latin typeface="Century Gothic"/>
                <a:cs typeface="Century Gothic"/>
              </a:rPr>
              <a:t>of opening the</a:t>
            </a:r>
            <a:r>
              <a:rPr sz="1000" spc="-40" dirty="0">
                <a:latin typeface="Century Gothic"/>
                <a:cs typeface="Century Gothic"/>
              </a:rPr>
              <a:t> </a:t>
            </a:r>
            <a:r>
              <a:rPr sz="1000" spc="-5" dirty="0">
                <a:latin typeface="Century Gothic"/>
                <a:cs typeface="Century Gothic"/>
              </a:rPr>
              <a:t>envelopes)</a:t>
            </a:r>
            <a:endParaRPr sz="1000">
              <a:latin typeface="Century Gothic"/>
              <a:cs typeface="Century Gothic"/>
            </a:endParaRPr>
          </a:p>
        </p:txBody>
      </p:sp>
      <p:sp>
        <p:nvSpPr>
          <p:cNvPr id="84" name="object 84"/>
          <p:cNvSpPr/>
          <p:nvPr/>
        </p:nvSpPr>
        <p:spPr>
          <a:xfrm>
            <a:off x="2004060" y="3813009"/>
            <a:ext cx="1457071" cy="1080554"/>
          </a:xfrm>
          <a:prstGeom prst="rect">
            <a:avLst/>
          </a:prstGeom>
          <a:blipFill>
            <a:blip r:embed="rId29" cstate="print"/>
            <a:stretch>
              <a:fillRect/>
            </a:stretch>
          </a:blipFill>
        </p:spPr>
        <p:txBody>
          <a:bodyPr wrap="square" lIns="0" tIns="0" rIns="0" bIns="0" rtlCol="0"/>
          <a:lstStyle/>
          <a:p>
            <a:endParaRPr/>
          </a:p>
        </p:txBody>
      </p:sp>
      <p:sp>
        <p:nvSpPr>
          <p:cNvPr id="85" name="object 85"/>
          <p:cNvSpPr/>
          <p:nvPr/>
        </p:nvSpPr>
        <p:spPr>
          <a:xfrm>
            <a:off x="2345435" y="3962437"/>
            <a:ext cx="772820" cy="850607"/>
          </a:xfrm>
          <a:prstGeom prst="rect">
            <a:avLst/>
          </a:prstGeom>
          <a:blipFill>
            <a:blip r:embed="rId30" cstate="print"/>
            <a:stretch>
              <a:fillRect/>
            </a:stretch>
          </a:blipFill>
        </p:spPr>
        <p:txBody>
          <a:bodyPr wrap="square" lIns="0" tIns="0" rIns="0" bIns="0" rtlCol="0"/>
          <a:lstStyle/>
          <a:p>
            <a:endParaRPr/>
          </a:p>
        </p:txBody>
      </p:sp>
      <p:sp>
        <p:nvSpPr>
          <p:cNvPr id="86" name="object 86"/>
          <p:cNvSpPr/>
          <p:nvPr/>
        </p:nvSpPr>
        <p:spPr>
          <a:xfrm>
            <a:off x="2197607" y="4006596"/>
            <a:ext cx="1028700" cy="652780"/>
          </a:xfrm>
          <a:custGeom>
            <a:avLst/>
            <a:gdLst/>
            <a:ahLst/>
            <a:cxnLst/>
            <a:rect l="l" t="t" r="r" b="b"/>
            <a:pathLst>
              <a:path w="1028700" h="652779">
                <a:moveTo>
                  <a:pt x="514350" y="0"/>
                </a:moveTo>
                <a:lnTo>
                  <a:pt x="458300" y="1914"/>
                </a:lnTo>
                <a:lnTo>
                  <a:pt x="404000" y="7523"/>
                </a:lnTo>
                <a:lnTo>
                  <a:pt x="351763" y="16629"/>
                </a:lnTo>
                <a:lnTo>
                  <a:pt x="301903" y="29033"/>
                </a:lnTo>
                <a:lnTo>
                  <a:pt x="254733" y="44534"/>
                </a:lnTo>
                <a:lnTo>
                  <a:pt x="210568" y="62935"/>
                </a:lnTo>
                <a:lnTo>
                  <a:pt x="169719" y="84035"/>
                </a:lnTo>
                <a:lnTo>
                  <a:pt x="132502" y="107636"/>
                </a:lnTo>
                <a:lnTo>
                  <a:pt x="99230" y="133538"/>
                </a:lnTo>
                <a:lnTo>
                  <a:pt x="70216" y="161544"/>
                </a:lnTo>
                <a:lnTo>
                  <a:pt x="45775" y="191452"/>
                </a:lnTo>
                <a:lnTo>
                  <a:pt x="11861" y="256182"/>
                </a:lnTo>
                <a:lnTo>
                  <a:pt x="0" y="326135"/>
                </a:lnTo>
                <a:lnTo>
                  <a:pt x="3017" y="361666"/>
                </a:lnTo>
                <a:lnTo>
                  <a:pt x="26218" y="429207"/>
                </a:lnTo>
                <a:lnTo>
                  <a:pt x="70216" y="490727"/>
                </a:lnTo>
                <a:lnTo>
                  <a:pt x="99230" y="518733"/>
                </a:lnTo>
                <a:lnTo>
                  <a:pt x="132502" y="544635"/>
                </a:lnTo>
                <a:lnTo>
                  <a:pt x="169719" y="568236"/>
                </a:lnTo>
                <a:lnTo>
                  <a:pt x="210568" y="589336"/>
                </a:lnTo>
                <a:lnTo>
                  <a:pt x="254733" y="607737"/>
                </a:lnTo>
                <a:lnTo>
                  <a:pt x="301903" y="623238"/>
                </a:lnTo>
                <a:lnTo>
                  <a:pt x="351763" y="635642"/>
                </a:lnTo>
                <a:lnTo>
                  <a:pt x="404000" y="644748"/>
                </a:lnTo>
                <a:lnTo>
                  <a:pt x="458300" y="650357"/>
                </a:lnTo>
                <a:lnTo>
                  <a:pt x="514350" y="652271"/>
                </a:lnTo>
                <a:lnTo>
                  <a:pt x="570399" y="650357"/>
                </a:lnTo>
                <a:lnTo>
                  <a:pt x="624699" y="644748"/>
                </a:lnTo>
                <a:lnTo>
                  <a:pt x="676936" y="635642"/>
                </a:lnTo>
                <a:lnTo>
                  <a:pt x="726796" y="623238"/>
                </a:lnTo>
                <a:lnTo>
                  <a:pt x="773966" y="607737"/>
                </a:lnTo>
                <a:lnTo>
                  <a:pt x="818131" y="589336"/>
                </a:lnTo>
                <a:lnTo>
                  <a:pt x="858980" y="568236"/>
                </a:lnTo>
                <a:lnTo>
                  <a:pt x="896197" y="544635"/>
                </a:lnTo>
                <a:lnTo>
                  <a:pt x="929469" y="518733"/>
                </a:lnTo>
                <a:lnTo>
                  <a:pt x="958483" y="490727"/>
                </a:lnTo>
                <a:lnTo>
                  <a:pt x="982924" y="460819"/>
                </a:lnTo>
                <a:lnTo>
                  <a:pt x="1016838" y="396089"/>
                </a:lnTo>
                <a:lnTo>
                  <a:pt x="1028700" y="326135"/>
                </a:lnTo>
                <a:lnTo>
                  <a:pt x="1025682" y="290605"/>
                </a:lnTo>
                <a:lnTo>
                  <a:pt x="1002481" y="223064"/>
                </a:lnTo>
                <a:lnTo>
                  <a:pt x="958483" y="161544"/>
                </a:lnTo>
                <a:lnTo>
                  <a:pt x="929469" y="133538"/>
                </a:lnTo>
                <a:lnTo>
                  <a:pt x="896197" y="107636"/>
                </a:lnTo>
                <a:lnTo>
                  <a:pt x="858980" y="84035"/>
                </a:lnTo>
                <a:lnTo>
                  <a:pt x="818131" y="62935"/>
                </a:lnTo>
                <a:lnTo>
                  <a:pt x="773966" y="44534"/>
                </a:lnTo>
                <a:lnTo>
                  <a:pt x="726796" y="29033"/>
                </a:lnTo>
                <a:lnTo>
                  <a:pt x="676936" y="16629"/>
                </a:lnTo>
                <a:lnTo>
                  <a:pt x="624699" y="7523"/>
                </a:lnTo>
                <a:lnTo>
                  <a:pt x="570399" y="1914"/>
                </a:lnTo>
                <a:lnTo>
                  <a:pt x="514350" y="0"/>
                </a:lnTo>
                <a:close/>
              </a:path>
            </a:pathLst>
          </a:custGeom>
          <a:solidFill>
            <a:srgbClr val="FFFFFF"/>
          </a:solidFill>
        </p:spPr>
        <p:txBody>
          <a:bodyPr wrap="square" lIns="0" tIns="0" rIns="0" bIns="0" rtlCol="0"/>
          <a:lstStyle/>
          <a:p>
            <a:endParaRPr/>
          </a:p>
        </p:txBody>
      </p:sp>
      <p:sp>
        <p:nvSpPr>
          <p:cNvPr id="87" name="object 87"/>
          <p:cNvSpPr/>
          <p:nvPr/>
        </p:nvSpPr>
        <p:spPr>
          <a:xfrm>
            <a:off x="2197607" y="4006596"/>
            <a:ext cx="1028700" cy="652780"/>
          </a:xfrm>
          <a:custGeom>
            <a:avLst/>
            <a:gdLst/>
            <a:ahLst/>
            <a:cxnLst/>
            <a:rect l="l" t="t" r="r" b="b"/>
            <a:pathLst>
              <a:path w="1028700" h="652779">
                <a:moveTo>
                  <a:pt x="0" y="326135"/>
                </a:moveTo>
                <a:lnTo>
                  <a:pt x="11861" y="256182"/>
                </a:lnTo>
                <a:lnTo>
                  <a:pt x="45775" y="191452"/>
                </a:lnTo>
                <a:lnTo>
                  <a:pt x="70216" y="161544"/>
                </a:lnTo>
                <a:lnTo>
                  <a:pt x="99230" y="133538"/>
                </a:lnTo>
                <a:lnTo>
                  <a:pt x="132502" y="107636"/>
                </a:lnTo>
                <a:lnTo>
                  <a:pt x="169719" y="84035"/>
                </a:lnTo>
                <a:lnTo>
                  <a:pt x="210568" y="62935"/>
                </a:lnTo>
                <a:lnTo>
                  <a:pt x="254733" y="44534"/>
                </a:lnTo>
                <a:lnTo>
                  <a:pt x="301903" y="29033"/>
                </a:lnTo>
                <a:lnTo>
                  <a:pt x="351763" y="16629"/>
                </a:lnTo>
                <a:lnTo>
                  <a:pt x="404000" y="7523"/>
                </a:lnTo>
                <a:lnTo>
                  <a:pt x="458300" y="1914"/>
                </a:lnTo>
                <a:lnTo>
                  <a:pt x="514350" y="0"/>
                </a:lnTo>
                <a:lnTo>
                  <a:pt x="570399" y="1914"/>
                </a:lnTo>
                <a:lnTo>
                  <a:pt x="624699" y="7523"/>
                </a:lnTo>
                <a:lnTo>
                  <a:pt x="676936" y="16629"/>
                </a:lnTo>
                <a:lnTo>
                  <a:pt x="726796" y="29033"/>
                </a:lnTo>
                <a:lnTo>
                  <a:pt x="773966" y="44534"/>
                </a:lnTo>
                <a:lnTo>
                  <a:pt x="818131" y="62935"/>
                </a:lnTo>
                <a:lnTo>
                  <a:pt x="858980" y="84035"/>
                </a:lnTo>
                <a:lnTo>
                  <a:pt x="896197" y="107636"/>
                </a:lnTo>
                <a:lnTo>
                  <a:pt x="929469" y="133538"/>
                </a:lnTo>
                <a:lnTo>
                  <a:pt x="958483" y="161544"/>
                </a:lnTo>
                <a:lnTo>
                  <a:pt x="982924" y="191452"/>
                </a:lnTo>
                <a:lnTo>
                  <a:pt x="1016838" y="256182"/>
                </a:lnTo>
                <a:lnTo>
                  <a:pt x="1028700" y="326135"/>
                </a:lnTo>
                <a:lnTo>
                  <a:pt x="1025682" y="361666"/>
                </a:lnTo>
                <a:lnTo>
                  <a:pt x="1002481" y="429207"/>
                </a:lnTo>
                <a:lnTo>
                  <a:pt x="958483" y="490727"/>
                </a:lnTo>
                <a:lnTo>
                  <a:pt x="929469" y="518733"/>
                </a:lnTo>
                <a:lnTo>
                  <a:pt x="896197" y="544635"/>
                </a:lnTo>
                <a:lnTo>
                  <a:pt x="858980" y="568236"/>
                </a:lnTo>
                <a:lnTo>
                  <a:pt x="818131" y="589336"/>
                </a:lnTo>
                <a:lnTo>
                  <a:pt x="773966" y="607737"/>
                </a:lnTo>
                <a:lnTo>
                  <a:pt x="726796" y="623238"/>
                </a:lnTo>
                <a:lnTo>
                  <a:pt x="676936" y="635642"/>
                </a:lnTo>
                <a:lnTo>
                  <a:pt x="624699" y="644748"/>
                </a:lnTo>
                <a:lnTo>
                  <a:pt x="570399" y="650357"/>
                </a:lnTo>
                <a:lnTo>
                  <a:pt x="514350" y="652271"/>
                </a:lnTo>
                <a:lnTo>
                  <a:pt x="458300" y="650357"/>
                </a:lnTo>
                <a:lnTo>
                  <a:pt x="404000" y="644748"/>
                </a:lnTo>
                <a:lnTo>
                  <a:pt x="351763" y="635642"/>
                </a:lnTo>
                <a:lnTo>
                  <a:pt x="301903" y="623238"/>
                </a:lnTo>
                <a:lnTo>
                  <a:pt x="254733" y="607737"/>
                </a:lnTo>
                <a:lnTo>
                  <a:pt x="210568" y="589336"/>
                </a:lnTo>
                <a:lnTo>
                  <a:pt x="169719" y="568236"/>
                </a:lnTo>
                <a:lnTo>
                  <a:pt x="132502" y="544635"/>
                </a:lnTo>
                <a:lnTo>
                  <a:pt x="99230" y="518733"/>
                </a:lnTo>
                <a:lnTo>
                  <a:pt x="70216" y="490727"/>
                </a:lnTo>
                <a:lnTo>
                  <a:pt x="45775" y="460819"/>
                </a:lnTo>
                <a:lnTo>
                  <a:pt x="11861" y="396089"/>
                </a:lnTo>
                <a:lnTo>
                  <a:pt x="0" y="326135"/>
                </a:lnTo>
                <a:close/>
              </a:path>
            </a:pathLst>
          </a:custGeom>
          <a:ln w="57912">
            <a:solidFill>
              <a:srgbClr val="6D5BAA"/>
            </a:solidFill>
          </a:ln>
        </p:spPr>
        <p:txBody>
          <a:bodyPr wrap="square" lIns="0" tIns="0" rIns="0" bIns="0" rtlCol="0"/>
          <a:lstStyle/>
          <a:p>
            <a:endParaRPr/>
          </a:p>
        </p:txBody>
      </p:sp>
      <p:sp>
        <p:nvSpPr>
          <p:cNvPr id="88" name="object 88"/>
          <p:cNvSpPr txBox="1"/>
          <p:nvPr/>
        </p:nvSpPr>
        <p:spPr>
          <a:xfrm>
            <a:off x="2635123" y="4179189"/>
            <a:ext cx="153670"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C00000"/>
                </a:solidFill>
                <a:latin typeface="Century Gothic"/>
                <a:cs typeface="Century Gothic"/>
              </a:rPr>
              <a:t>9</a:t>
            </a:r>
            <a:endParaRPr sz="1800">
              <a:latin typeface="Century Gothic"/>
              <a:cs typeface="Century Gothic"/>
            </a:endParaRPr>
          </a:p>
        </p:txBody>
      </p:sp>
      <p:sp>
        <p:nvSpPr>
          <p:cNvPr id="89" name="object 89"/>
          <p:cNvSpPr txBox="1"/>
          <p:nvPr/>
        </p:nvSpPr>
        <p:spPr>
          <a:xfrm>
            <a:off x="10759820" y="2487929"/>
            <a:ext cx="1243965" cy="1549400"/>
          </a:xfrm>
          <a:prstGeom prst="rect">
            <a:avLst/>
          </a:prstGeom>
        </p:spPr>
        <p:txBody>
          <a:bodyPr vert="horz" wrap="square" lIns="0" tIns="12065" rIns="0" bIns="0" rtlCol="0">
            <a:spAutoFit/>
          </a:bodyPr>
          <a:lstStyle/>
          <a:p>
            <a:pPr marL="12700" marR="5080" indent="1905" algn="ctr">
              <a:lnSpc>
                <a:spcPct val="100000"/>
              </a:lnSpc>
              <a:spcBef>
                <a:spcPts val="95"/>
              </a:spcBef>
            </a:pPr>
            <a:r>
              <a:rPr sz="1000" b="1" spc="-5" dirty="0">
                <a:latin typeface="Century Gothic"/>
                <a:cs typeface="Century Gothic"/>
              </a:rPr>
              <a:t>The Ministry </a:t>
            </a:r>
            <a:r>
              <a:rPr sz="1000" b="1" spc="-10" dirty="0">
                <a:latin typeface="Century Gothic"/>
                <a:cs typeface="Century Gothic"/>
              </a:rPr>
              <a:t>of  Health </a:t>
            </a:r>
            <a:r>
              <a:rPr sz="1000" b="1" spc="-5" dirty="0">
                <a:latin typeface="Century Gothic"/>
                <a:cs typeface="Century Gothic"/>
              </a:rPr>
              <a:t>submits to  the </a:t>
            </a:r>
            <a:r>
              <a:rPr sz="1000" b="1" spc="-10" dirty="0">
                <a:latin typeface="Century Gothic"/>
                <a:cs typeface="Century Gothic"/>
              </a:rPr>
              <a:t>SK-PH an  </a:t>
            </a:r>
            <a:r>
              <a:rPr sz="1000" b="1" spc="-5" dirty="0">
                <a:latin typeface="Century Gothic"/>
                <a:cs typeface="Century Gothic"/>
              </a:rPr>
              <a:t>agreed </a:t>
            </a:r>
            <a:r>
              <a:rPr sz="1000" b="1" dirty="0">
                <a:latin typeface="Century Gothic"/>
                <a:cs typeface="Century Gothic"/>
              </a:rPr>
              <a:t>list </a:t>
            </a:r>
            <a:r>
              <a:rPr sz="1000" b="1" spc="-5" dirty="0">
                <a:latin typeface="Century Gothic"/>
                <a:cs typeface="Century Gothic"/>
              </a:rPr>
              <a:t>of drugs  and MD </a:t>
            </a:r>
            <a:r>
              <a:rPr sz="1000" spc="-15" dirty="0">
                <a:latin typeface="Century Gothic"/>
                <a:cs typeface="Century Gothic"/>
              </a:rPr>
              <a:t>(10</a:t>
            </a:r>
            <a:r>
              <a:rPr sz="1000" spc="-40" dirty="0">
                <a:latin typeface="Century Gothic"/>
                <a:cs typeface="Century Gothic"/>
              </a:rPr>
              <a:t> </a:t>
            </a:r>
            <a:r>
              <a:rPr sz="1000" spc="-5" dirty="0">
                <a:latin typeface="Century Gothic"/>
                <a:cs typeface="Century Gothic"/>
              </a:rPr>
              <a:t>working  </a:t>
            </a:r>
            <a:r>
              <a:rPr sz="1000" spc="-10" dirty="0">
                <a:latin typeface="Century Gothic"/>
                <a:cs typeface="Century Gothic"/>
              </a:rPr>
              <a:t>days </a:t>
            </a:r>
            <a:r>
              <a:rPr sz="1000" spc="-5" dirty="0">
                <a:latin typeface="Century Gothic"/>
                <a:cs typeface="Century Gothic"/>
              </a:rPr>
              <a:t>from </a:t>
            </a:r>
            <a:r>
              <a:rPr sz="1000" dirty="0">
                <a:latin typeface="Century Gothic"/>
                <a:cs typeface="Century Gothic"/>
              </a:rPr>
              <a:t>the </a:t>
            </a:r>
            <a:r>
              <a:rPr sz="1000" spc="-5" dirty="0">
                <a:latin typeface="Century Gothic"/>
                <a:cs typeface="Century Gothic"/>
              </a:rPr>
              <a:t>date  of receipt </a:t>
            </a:r>
            <a:r>
              <a:rPr sz="1000" dirty="0">
                <a:latin typeface="Century Gothic"/>
                <a:cs typeface="Century Gothic"/>
              </a:rPr>
              <a:t>the </a:t>
            </a:r>
            <a:r>
              <a:rPr sz="1000" spc="-5" dirty="0">
                <a:latin typeface="Century Gothic"/>
                <a:cs typeface="Century Gothic"/>
              </a:rPr>
              <a:t>list  considered by the  formulary  commission)</a:t>
            </a:r>
            <a:endParaRPr sz="1000">
              <a:latin typeface="Century Gothic"/>
              <a:cs typeface="Century Gothic"/>
            </a:endParaRPr>
          </a:p>
        </p:txBody>
      </p:sp>
      <p:sp>
        <p:nvSpPr>
          <p:cNvPr id="90" name="object 90"/>
          <p:cNvSpPr txBox="1"/>
          <p:nvPr/>
        </p:nvSpPr>
        <p:spPr>
          <a:xfrm>
            <a:off x="7407402" y="1450974"/>
            <a:ext cx="1347470" cy="635000"/>
          </a:xfrm>
          <a:prstGeom prst="rect">
            <a:avLst/>
          </a:prstGeom>
        </p:spPr>
        <p:txBody>
          <a:bodyPr vert="horz" wrap="square" lIns="0" tIns="12065" rIns="0" bIns="0" rtlCol="0">
            <a:spAutoFit/>
          </a:bodyPr>
          <a:lstStyle/>
          <a:p>
            <a:pPr marL="12700" marR="5080" indent="635" algn="ctr">
              <a:lnSpc>
                <a:spcPct val="100000"/>
              </a:lnSpc>
              <a:spcBef>
                <a:spcPts val="95"/>
              </a:spcBef>
            </a:pPr>
            <a:r>
              <a:rPr sz="1000" b="1" spc="-10" dirty="0">
                <a:latin typeface="Century Gothic"/>
                <a:cs typeface="Century Gothic"/>
              </a:rPr>
              <a:t>SK-PH </a:t>
            </a:r>
            <a:r>
              <a:rPr sz="1000" b="1" spc="-5" dirty="0">
                <a:latin typeface="Century Gothic"/>
                <a:cs typeface="Century Gothic"/>
              </a:rPr>
              <a:t>sends a </a:t>
            </a:r>
            <a:r>
              <a:rPr sz="1000" b="1" dirty="0">
                <a:latin typeface="Century Gothic"/>
                <a:cs typeface="Century Gothic"/>
              </a:rPr>
              <a:t>list </a:t>
            </a:r>
            <a:r>
              <a:rPr sz="1000" b="1" spc="-10" dirty="0">
                <a:latin typeface="Century Gothic"/>
                <a:cs typeface="Century Gothic"/>
              </a:rPr>
              <a:t>of  </a:t>
            </a:r>
            <a:r>
              <a:rPr sz="1000" b="1" spc="-5" dirty="0">
                <a:latin typeface="Century Gothic"/>
                <a:cs typeface="Century Gothic"/>
              </a:rPr>
              <a:t>drugs </a:t>
            </a:r>
            <a:r>
              <a:rPr sz="1000" b="1" spc="-10" dirty="0">
                <a:latin typeface="Century Gothic"/>
                <a:cs typeface="Century Gothic"/>
              </a:rPr>
              <a:t>and </a:t>
            </a:r>
            <a:r>
              <a:rPr sz="1000" b="1" spc="-5" dirty="0">
                <a:latin typeface="Century Gothic"/>
                <a:cs typeface="Century Gothic"/>
              </a:rPr>
              <a:t>MD to the  MH of RK for</a:t>
            </a:r>
            <a:r>
              <a:rPr sz="1000" b="1" spc="-75" dirty="0">
                <a:latin typeface="Century Gothic"/>
                <a:cs typeface="Century Gothic"/>
              </a:rPr>
              <a:t> </a:t>
            </a:r>
            <a:r>
              <a:rPr sz="1000" b="1" spc="-10" dirty="0">
                <a:latin typeface="Century Gothic"/>
                <a:cs typeface="Century Gothic"/>
              </a:rPr>
              <a:t>approval  </a:t>
            </a:r>
            <a:r>
              <a:rPr sz="1000" spc="-15" dirty="0">
                <a:latin typeface="Century Gothic"/>
                <a:cs typeface="Century Gothic"/>
              </a:rPr>
              <a:t>(5 </a:t>
            </a:r>
            <a:r>
              <a:rPr sz="1000" spc="-5" dirty="0">
                <a:latin typeface="Century Gothic"/>
                <a:cs typeface="Century Gothic"/>
              </a:rPr>
              <a:t>working</a:t>
            </a:r>
            <a:r>
              <a:rPr sz="1000" spc="-15" dirty="0">
                <a:latin typeface="Century Gothic"/>
                <a:cs typeface="Century Gothic"/>
              </a:rPr>
              <a:t> </a:t>
            </a:r>
            <a:r>
              <a:rPr sz="1000" spc="-5" dirty="0">
                <a:latin typeface="Century Gothic"/>
                <a:cs typeface="Century Gothic"/>
              </a:rPr>
              <a:t>days)</a:t>
            </a:r>
            <a:endParaRPr sz="1000">
              <a:latin typeface="Century Gothic"/>
              <a:cs typeface="Century Gothic"/>
            </a:endParaRPr>
          </a:p>
        </p:txBody>
      </p:sp>
      <p:sp>
        <p:nvSpPr>
          <p:cNvPr id="91" name="object 91"/>
          <p:cNvSpPr/>
          <p:nvPr/>
        </p:nvSpPr>
        <p:spPr>
          <a:xfrm>
            <a:off x="1636776" y="5811011"/>
            <a:ext cx="658368" cy="658368"/>
          </a:xfrm>
          <a:prstGeom prst="rect">
            <a:avLst/>
          </a:prstGeom>
          <a:blipFill>
            <a:blip r:embed="rId31" cstate="print"/>
            <a:stretch>
              <a:fillRect/>
            </a:stretch>
          </a:blipFill>
        </p:spPr>
        <p:txBody>
          <a:bodyPr wrap="square" lIns="0" tIns="0" rIns="0" bIns="0" rtlCol="0"/>
          <a:lstStyle/>
          <a:p>
            <a:endParaRPr/>
          </a:p>
        </p:txBody>
      </p:sp>
      <p:sp>
        <p:nvSpPr>
          <p:cNvPr id="92" name="object 92"/>
          <p:cNvSpPr/>
          <p:nvPr/>
        </p:nvSpPr>
        <p:spPr>
          <a:xfrm>
            <a:off x="0" y="4812538"/>
            <a:ext cx="753681" cy="848931"/>
          </a:xfrm>
          <a:prstGeom prst="rect">
            <a:avLst/>
          </a:prstGeom>
          <a:blipFill>
            <a:blip r:embed="rId32" cstate="print"/>
            <a:stretch>
              <a:fillRect/>
            </a:stretch>
          </a:blipFill>
        </p:spPr>
        <p:txBody>
          <a:bodyPr wrap="square" lIns="0" tIns="0" rIns="0" bIns="0" rtlCol="0"/>
          <a:lstStyle/>
          <a:p>
            <a:endParaRPr/>
          </a:p>
        </p:txBody>
      </p:sp>
      <p:sp>
        <p:nvSpPr>
          <p:cNvPr id="93" name="object 93"/>
          <p:cNvSpPr/>
          <p:nvPr/>
        </p:nvSpPr>
        <p:spPr>
          <a:xfrm>
            <a:off x="4781499" y="3680459"/>
            <a:ext cx="1219479" cy="1221905"/>
          </a:xfrm>
          <a:prstGeom prst="rect">
            <a:avLst/>
          </a:prstGeom>
          <a:blipFill>
            <a:blip r:embed="rId33" cstate="print"/>
            <a:stretch>
              <a:fillRect/>
            </a:stretch>
          </a:blipFill>
        </p:spPr>
        <p:txBody>
          <a:bodyPr wrap="square" lIns="0" tIns="0" rIns="0" bIns="0" rtlCol="0"/>
          <a:lstStyle/>
          <a:p>
            <a:endParaRPr/>
          </a:p>
        </p:txBody>
      </p:sp>
      <p:sp>
        <p:nvSpPr>
          <p:cNvPr id="94" name="object 94"/>
          <p:cNvSpPr txBox="1"/>
          <p:nvPr/>
        </p:nvSpPr>
        <p:spPr>
          <a:xfrm>
            <a:off x="184505" y="1597279"/>
            <a:ext cx="1464310" cy="482600"/>
          </a:xfrm>
          <a:prstGeom prst="rect">
            <a:avLst/>
          </a:prstGeom>
        </p:spPr>
        <p:txBody>
          <a:bodyPr vert="horz" wrap="square" lIns="0" tIns="12065" rIns="0" bIns="0" rtlCol="0">
            <a:spAutoFit/>
          </a:bodyPr>
          <a:lstStyle/>
          <a:p>
            <a:pPr marL="12065" marR="5080" indent="-1270" algn="ctr">
              <a:lnSpc>
                <a:spcPct val="100000"/>
              </a:lnSpc>
              <a:spcBef>
                <a:spcPts val="95"/>
              </a:spcBef>
            </a:pPr>
            <a:r>
              <a:rPr sz="1000" b="1" spc="-10" dirty="0">
                <a:latin typeface="Century Gothic"/>
                <a:cs typeface="Century Gothic"/>
              </a:rPr>
              <a:t>CPC </a:t>
            </a:r>
            <a:r>
              <a:rPr sz="1000" b="1" spc="-5" dirty="0">
                <a:latin typeface="Century Gothic"/>
                <a:cs typeface="Century Gothic"/>
              </a:rPr>
              <a:t>send </a:t>
            </a:r>
            <a:r>
              <a:rPr sz="1000" b="1" spc="-10" dirty="0">
                <a:latin typeface="Century Gothic"/>
                <a:cs typeface="Century Gothic"/>
              </a:rPr>
              <a:t>an  </a:t>
            </a:r>
            <a:r>
              <a:rPr sz="1000" b="1" spc="-5" dirty="0">
                <a:latin typeface="Century Gothic"/>
                <a:cs typeface="Century Gothic"/>
              </a:rPr>
              <a:t>application-intention</a:t>
            </a:r>
            <a:r>
              <a:rPr sz="1000" b="1" spc="-30" dirty="0">
                <a:latin typeface="Century Gothic"/>
                <a:cs typeface="Century Gothic"/>
              </a:rPr>
              <a:t> </a:t>
            </a:r>
            <a:r>
              <a:rPr sz="1000" b="1" spc="-5" dirty="0">
                <a:latin typeface="Century Gothic"/>
                <a:cs typeface="Century Gothic"/>
              </a:rPr>
              <a:t>to  the</a:t>
            </a:r>
            <a:r>
              <a:rPr sz="1000" b="1" spc="-20" dirty="0">
                <a:latin typeface="Century Gothic"/>
                <a:cs typeface="Century Gothic"/>
              </a:rPr>
              <a:t> </a:t>
            </a:r>
            <a:r>
              <a:rPr sz="1000" b="1" spc="-10" dirty="0">
                <a:latin typeface="Century Gothic"/>
                <a:cs typeface="Century Gothic"/>
              </a:rPr>
              <a:t>SK-PH</a:t>
            </a:r>
            <a:endParaRPr sz="1000">
              <a:latin typeface="Century Gothic"/>
              <a:cs typeface="Century Gothic"/>
            </a:endParaRPr>
          </a:p>
        </p:txBody>
      </p:sp>
      <p:sp>
        <p:nvSpPr>
          <p:cNvPr id="95" name="object 95"/>
          <p:cNvSpPr/>
          <p:nvPr/>
        </p:nvSpPr>
        <p:spPr>
          <a:xfrm>
            <a:off x="1737360" y="2256980"/>
            <a:ext cx="626160" cy="635698"/>
          </a:xfrm>
          <a:prstGeom prst="rect">
            <a:avLst/>
          </a:prstGeom>
          <a:blipFill>
            <a:blip r:embed="rId34" cstate="print"/>
            <a:stretch>
              <a:fillRect/>
            </a:stretch>
          </a:blipFill>
        </p:spPr>
        <p:txBody>
          <a:bodyPr wrap="square" lIns="0" tIns="0" rIns="0" bIns="0" rtlCol="0"/>
          <a:lstStyle/>
          <a:p>
            <a:endParaRPr/>
          </a:p>
        </p:txBody>
      </p:sp>
      <p:sp>
        <p:nvSpPr>
          <p:cNvPr id="96" name="object 96"/>
          <p:cNvSpPr/>
          <p:nvPr/>
        </p:nvSpPr>
        <p:spPr>
          <a:xfrm>
            <a:off x="1915667" y="2427732"/>
            <a:ext cx="234695" cy="252983"/>
          </a:xfrm>
          <a:prstGeom prst="rect">
            <a:avLst/>
          </a:prstGeom>
          <a:blipFill>
            <a:blip r:embed="rId35" cstate="print"/>
            <a:stretch>
              <a:fillRect/>
            </a:stretch>
          </a:blipFill>
        </p:spPr>
        <p:txBody>
          <a:bodyPr wrap="square" lIns="0" tIns="0" rIns="0" bIns="0" rtlCol="0"/>
          <a:lstStyle/>
          <a:p>
            <a:endParaRPr/>
          </a:p>
        </p:txBody>
      </p:sp>
      <p:sp>
        <p:nvSpPr>
          <p:cNvPr id="97" name="object 97"/>
          <p:cNvSpPr/>
          <p:nvPr/>
        </p:nvSpPr>
        <p:spPr>
          <a:xfrm>
            <a:off x="1915667" y="2427732"/>
            <a:ext cx="234950" cy="253365"/>
          </a:xfrm>
          <a:custGeom>
            <a:avLst/>
            <a:gdLst/>
            <a:ahLst/>
            <a:cxnLst/>
            <a:rect l="l" t="t" r="r" b="b"/>
            <a:pathLst>
              <a:path w="234950" h="253364">
                <a:moveTo>
                  <a:pt x="0" y="0"/>
                </a:moveTo>
                <a:lnTo>
                  <a:pt x="117348" y="0"/>
                </a:lnTo>
                <a:lnTo>
                  <a:pt x="234695" y="126491"/>
                </a:lnTo>
                <a:lnTo>
                  <a:pt x="117348" y="252983"/>
                </a:lnTo>
                <a:lnTo>
                  <a:pt x="0" y="252983"/>
                </a:lnTo>
                <a:lnTo>
                  <a:pt x="117348" y="126491"/>
                </a:lnTo>
                <a:lnTo>
                  <a:pt x="0" y="0"/>
                </a:lnTo>
                <a:close/>
              </a:path>
            </a:pathLst>
          </a:custGeom>
          <a:ln w="12191">
            <a:solidFill>
              <a:srgbClr val="E2671B"/>
            </a:solidFill>
          </a:ln>
        </p:spPr>
        <p:txBody>
          <a:bodyPr wrap="square" lIns="0" tIns="0" rIns="0" bIns="0" rtlCol="0"/>
          <a:lstStyle/>
          <a:p>
            <a:endParaRPr/>
          </a:p>
        </p:txBody>
      </p:sp>
      <p:sp>
        <p:nvSpPr>
          <p:cNvPr id="98" name="object 98"/>
          <p:cNvSpPr/>
          <p:nvPr/>
        </p:nvSpPr>
        <p:spPr>
          <a:xfrm>
            <a:off x="6438900" y="5623559"/>
            <a:ext cx="1457071" cy="1080554"/>
          </a:xfrm>
          <a:prstGeom prst="rect">
            <a:avLst/>
          </a:prstGeom>
          <a:blipFill>
            <a:blip r:embed="rId29" cstate="print"/>
            <a:stretch>
              <a:fillRect/>
            </a:stretch>
          </a:blipFill>
        </p:spPr>
        <p:txBody>
          <a:bodyPr wrap="square" lIns="0" tIns="0" rIns="0" bIns="0" rtlCol="0"/>
          <a:lstStyle/>
          <a:p>
            <a:endParaRPr/>
          </a:p>
        </p:txBody>
      </p:sp>
      <p:sp>
        <p:nvSpPr>
          <p:cNvPr id="99" name="object 99"/>
          <p:cNvSpPr/>
          <p:nvPr/>
        </p:nvSpPr>
        <p:spPr>
          <a:xfrm>
            <a:off x="6714743" y="5772911"/>
            <a:ext cx="900544" cy="850607"/>
          </a:xfrm>
          <a:prstGeom prst="rect">
            <a:avLst/>
          </a:prstGeom>
          <a:blipFill>
            <a:blip r:embed="rId36" cstate="print"/>
            <a:stretch>
              <a:fillRect/>
            </a:stretch>
          </a:blipFill>
        </p:spPr>
        <p:txBody>
          <a:bodyPr wrap="square" lIns="0" tIns="0" rIns="0" bIns="0" rtlCol="0"/>
          <a:lstStyle/>
          <a:p>
            <a:endParaRPr/>
          </a:p>
        </p:txBody>
      </p:sp>
      <p:sp>
        <p:nvSpPr>
          <p:cNvPr id="100" name="object 100"/>
          <p:cNvSpPr/>
          <p:nvPr/>
        </p:nvSpPr>
        <p:spPr>
          <a:xfrm>
            <a:off x="6632447" y="5817108"/>
            <a:ext cx="1028700" cy="652780"/>
          </a:xfrm>
          <a:custGeom>
            <a:avLst/>
            <a:gdLst/>
            <a:ahLst/>
            <a:cxnLst/>
            <a:rect l="l" t="t" r="r" b="b"/>
            <a:pathLst>
              <a:path w="1028700" h="652779">
                <a:moveTo>
                  <a:pt x="514350" y="0"/>
                </a:moveTo>
                <a:lnTo>
                  <a:pt x="458300" y="1913"/>
                </a:lnTo>
                <a:lnTo>
                  <a:pt x="404000" y="7522"/>
                </a:lnTo>
                <a:lnTo>
                  <a:pt x="351763" y="16626"/>
                </a:lnTo>
                <a:lnTo>
                  <a:pt x="301903" y="29027"/>
                </a:lnTo>
                <a:lnTo>
                  <a:pt x="254733" y="44526"/>
                </a:lnTo>
                <a:lnTo>
                  <a:pt x="210568" y="62924"/>
                </a:lnTo>
                <a:lnTo>
                  <a:pt x="169719" y="84022"/>
                </a:lnTo>
                <a:lnTo>
                  <a:pt x="132502" y="107621"/>
                </a:lnTo>
                <a:lnTo>
                  <a:pt x="99230" y="133522"/>
                </a:lnTo>
                <a:lnTo>
                  <a:pt x="70216" y="161527"/>
                </a:lnTo>
                <a:lnTo>
                  <a:pt x="45775" y="191435"/>
                </a:lnTo>
                <a:lnTo>
                  <a:pt x="11861" y="256170"/>
                </a:lnTo>
                <a:lnTo>
                  <a:pt x="0" y="326135"/>
                </a:lnTo>
                <a:lnTo>
                  <a:pt x="3017" y="361672"/>
                </a:lnTo>
                <a:lnTo>
                  <a:pt x="26218" y="429221"/>
                </a:lnTo>
                <a:lnTo>
                  <a:pt x="70216" y="490744"/>
                </a:lnTo>
                <a:lnTo>
                  <a:pt x="99230" y="518749"/>
                </a:lnTo>
                <a:lnTo>
                  <a:pt x="132502" y="544650"/>
                </a:lnTo>
                <a:lnTo>
                  <a:pt x="169719" y="568249"/>
                </a:lnTo>
                <a:lnTo>
                  <a:pt x="210568" y="589347"/>
                </a:lnTo>
                <a:lnTo>
                  <a:pt x="254733" y="607745"/>
                </a:lnTo>
                <a:lnTo>
                  <a:pt x="301903" y="623244"/>
                </a:lnTo>
                <a:lnTo>
                  <a:pt x="351763" y="635645"/>
                </a:lnTo>
                <a:lnTo>
                  <a:pt x="404000" y="644749"/>
                </a:lnTo>
                <a:lnTo>
                  <a:pt x="458300" y="650358"/>
                </a:lnTo>
                <a:lnTo>
                  <a:pt x="514350" y="652271"/>
                </a:lnTo>
                <a:lnTo>
                  <a:pt x="570399" y="650358"/>
                </a:lnTo>
                <a:lnTo>
                  <a:pt x="624699" y="644749"/>
                </a:lnTo>
                <a:lnTo>
                  <a:pt x="676936" y="635645"/>
                </a:lnTo>
                <a:lnTo>
                  <a:pt x="726796" y="623244"/>
                </a:lnTo>
                <a:lnTo>
                  <a:pt x="773966" y="607745"/>
                </a:lnTo>
                <a:lnTo>
                  <a:pt x="818131" y="589347"/>
                </a:lnTo>
                <a:lnTo>
                  <a:pt x="858980" y="568249"/>
                </a:lnTo>
                <a:lnTo>
                  <a:pt x="896197" y="544650"/>
                </a:lnTo>
                <a:lnTo>
                  <a:pt x="929469" y="518749"/>
                </a:lnTo>
                <a:lnTo>
                  <a:pt x="958483" y="490744"/>
                </a:lnTo>
                <a:lnTo>
                  <a:pt x="982924" y="460836"/>
                </a:lnTo>
                <a:lnTo>
                  <a:pt x="1016838" y="396101"/>
                </a:lnTo>
                <a:lnTo>
                  <a:pt x="1028700" y="326135"/>
                </a:lnTo>
                <a:lnTo>
                  <a:pt x="1025682" y="290599"/>
                </a:lnTo>
                <a:lnTo>
                  <a:pt x="1002481" y="223050"/>
                </a:lnTo>
                <a:lnTo>
                  <a:pt x="958483" y="161527"/>
                </a:lnTo>
                <a:lnTo>
                  <a:pt x="929469" y="133522"/>
                </a:lnTo>
                <a:lnTo>
                  <a:pt x="896197" y="107621"/>
                </a:lnTo>
                <a:lnTo>
                  <a:pt x="858980" y="84022"/>
                </a:lnTo>
                <a:lnTo>
                  <a:pt x="818131" y="62924"/>
                </a:lnTo>
                <a:lnTo>
                  <a:pt x="773966" y="44526"/>
                </a:lnTo>
                <a:lnTo>
                  <a:pt x="726796" y="29027"/>
                </a:lnTo>
                <a:lnTo>
                  <a:pt x="676936" y="16626"/>
                </a:lnTo>
                <a:lnTo>
                  <a:pt x="624699" y="7522"/>
                </a:lnTo>
                <a:lnTo>
                  <a:pt x="570399" y="1913"/>
                </a:lnTo>
                <a:lnTo>
                  <a:pt x="514350" y="0"/>
                </a:lnTo>
                <a:close/>
              </a:path>
            </a:pathLst>
          </a:custGeom>
          <a:solidFill>
            <a:srgbClr val="FFFFFF"/>
          </a:solidFill>
        </p:spPr>
        <p:txBody>
          <a:bodyPr wrap="square" lIns="0" tIns="0" rIns="0" bIns="0" rtlCol="0"/>
          <a:lstStyle/>
          <a:p>
            <a:endParaRPr/>
          </a:p>
        </p:txBody>
      </p:sp>
      <p:sp>
        <p:nvSpPr>
          <p:cNvPr id="101" name="object 101"/>
          <p:cNvSpPr/>
          <p:nvPr/>
        </p:nvSpPr>
        <p:spPr>
          <a:xfrm>
            <a:off x="6632447" y="5817108"/>
            <a:ext cx="1028700" cy="652780"/>
          </a:xfrm>
          <a:custGeom>
            <a:avLst/>
            <a:gdLst/>
            <a:ahLst/>
            <a:cxnLst/>
            <a:rect l="l" t="t" r="r" b="b"/>
            <a:pathLst>
              <a:path w="1028700" h="652779">
                <a:moveTo>
                  <a:pt x="0" y="326135"/>
                </a:moveTo>
                <a:lnTo>
                  <a:pt x="11861" y="256170"/>
                </a:lnTo>
                <a:lnTo>
                  <a:pt x="45775" y="191435"/>
                </a:lnTo>
                <a:lnTo>
                  <a:pt x="70216" y="161527"/>
                </a:lnTo>
                <a:lnTo>
                  <a:pt x="99230" y="133522"/>
                </a:lnTo>
                <a:lnTo>
                  <a:pt x="132502" y="107621"/>
                </a:lnTo>
                <a:lnTo>
                  <a:pt x="169719" y="84022"/>
                </a:lnTo>
                <a:lnTo>
                  <a:pt x="210568" y="62924"/>
                </a:lnTo>
                <a:lnTo>
                  <a:pt x="254733" y="44526"/>
                </a:lnTo>
                <a:lnTo>
                  <a:pt x="301903" y="29027"/>
                </a:lnTo>
                <a:lnTo>
                  <a:pt x="351763" y="16626"/>
                </a:lnTo>
                <a:lnTo>
                  <a:pt x="404000" y="7522"/>
                </a:lnTo>
                <a:lnTo>
                  <a:pt x="458300" y="1913"/>
                </a:lnTo>
                <a:lnTo>
                  <a:pt x="514350" y="0"/>
                </a:lnTo>
                <a:lnTo>
                  <a:pt x="570399" y="1913"/>
                </a:lnTo>
                <a:lnTo>
                  <a:pt x="624699" y="7522"/>
                </a:lnTo>
                <a:lnTo>
                  <a:pt x="676936" y="16626"/>
                </a:lnTo>
                <a:lnTo>
                  <a:pt x="726796" y="29027"/>
                </a:lnTo>
                <a:lnTo>
                  <a:pt x="773966" y="44526"/>
                </a:lnTo>
                <a:lnTo>
                  <a:pt x="818131" y="62924"/>
                </a:lnTo>
                <a:lnTo>
                  <a:pt x="858980" y="84022"/>
                </a:lnTo>
                <a:lnTo>
                  <a:pt x="896197" y="107621"/>
                </a:lnTo>
                <a:lnTo>
                  <a:pt x="929469" y="133522"/>
                </a:lnTo>
                <a:lnTo>
                  <a:pt x="958483" y="161527"/>
                </a:lnTo>
                <a:lnTo>
                  <a:pt x="982924" y="191435"/>
                </a:lnTo>
                <a:lnTo>
                  <a:pt x="1016838" y="256170"/>
                </a:lnTo>
                <a:lnTo>
                  <a:pt x="1028700" y="326135"/>
                </a:lnTo>
                <a:lnTo>
                  <a:pt x="1025682" y="361672"/>
                </a:lnTo>
                <a:lnTo>
                  <a:pt x="1002481" y="429221"/>
                </a:lnTo>
                <a:lnTo>
                  <a:pt x="958483" y="490744"/>
                </a:lnTo>
                <a:lnTo>
                  <a:pt x="929469" y="518749"/>
                </a:lnTo>
                <a:lnTo>
                  <a:pt x="896197" y="544650"/>
                </a:lnTo>
                <a:lnTo>
                  <a:pt x="858980" y="568249"/>
                </a:lnTo>
                <a:lnTo>
                  <a:pt x="818131" y="589347"/>
                </a:lnTo>
                <a:lnTo>
                  <a:pt x="773966" y="607745"/>
                </a:lnTo>
                <a:lnTo>
                  <a:pt x="726796" y="623244"/>
                </a:lnTo>
                <a:lnTo>
                  <a:pt x="676936" y="635645"/>
                </a:lnTo>
                <a:lnTo>
                  <a:pt x="624699" y="644749"/>
                </a:lnTo>
                <a:lnTo>
                  <a:pt x="570399" y="650358"/>
                </a:lnTo>
                <a:lnTo>
                  <a:pt x="514350" y="652271"/>
                </a:lnTo>
                <a:lnTo>
                  <a:pt x="458300" y="650358"/>
                </a:lnTo>
                <a:lnTo>
                  <a:pt x="404000" y="644749"/>
                </a:lnTo>
                <a:lnTo>
                  <a:pt x="351763" y="635645"/>
                </a:lnTo>
                <a:lnTo>
                  <a:pt x="301903" y="623244"/>
                </a:lnTo>
                <a:lnTo>
                  <a:pt x="254733" y="607745"/>
                </a:lnTo>
                <a:lnTo>
                  <a:pt x="210568" y="589347"/>
                </a:lnTo>
                <a:lnTo>
                  <a:pt x="169719" y="568249"/>
                </a:lnTo>
                <a:lnTo>
                  <a:pt x="132502" y="544650"/>
                </a:lnTo>
                <a:lnTo>
                  <a:pt x="99230" y="518749"/>
                </a:lnTo>
                <a:lnTo>
                  <a:pt x="70216" y="490744"/>
                </a:lnTo>
                <a:lnTo>
                  <a:pt x="45775" y="460836"/>
                </a:lnTo>
                <a:lnTo>
                  <a:pt x="11861" y="396101"/>
                </a:lnTo>
                <a:lnTo>
                  <a:pt x="0" y="326135"/>
                </a:lnTo>
                <a:close/>
              </a:path>
            </a:pathLst>
          </a:custGeom>
          <a:ln w="57912">
            <a:solidFill>
              <a:srgbClr val="6D5BAA"/>
            </a:solidFill>
          </a:ln>
        </p:spPr>
        <p:txBody>
          <a:bodyPr wrap="square" lIns="0" tIns="0" rIns="0" bIns="0" rtlCol="0"/>
          <a:lstStyle/>
          <a:p>
            <a:endParaRPr/>
          </a:p>
        </p:txBody>
      </p:sp>
      <p:sp>
        <p:nvSpPr>
          <p:cNvPr id="102" name="object 102"/>
          <p:cNvSpPr txBox="1"/>
          <p:nvPr/>
        </p:nvSpPr>
        <p:spPr>
          <a:xfrm>
            <a:off x="7005319" y="5990335"/>
            <a:ext cx="281940"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C00000"/>
                </a:solidFill>
                <a:latin typeface="Century Gothic"/>
                <a:cs typeface="Century Gothic"/>
              </a:rPr>
              <a:t>13</a:t>
            </a:r>
            <a:endParaRPr sz="1800">
              <a:latin typeface="Century Gothic"/>
              <a:cs typeface="Century Gothic"/>
            </a:endParaRPr>
          </a:p>
        </p:txBody>
      </p:sp>
      <p:sp>
        <p:nvSpPr>
          <p:cNvPr id="103" name="object 103"/>
          <p:cNvSpPr txBox="1"/>
          <p:nvPr/>
        </p:nvSpPr>
        <p:spPr>
          <a:xfrm>
            <a:off x="8356218" y="4894834"/>
            <a:ext cx="2056130" cy="635000"/>
          </a:xfrm>
          <a:prstGeom prst="rect">
            <a:avLst/>
          </a:prstGeom>
        </p:spPr>
        <p:txBody>
          <a:bodyPr vert="horz" wrap="square" lIns="0" tIns="12065" rIns="0" bIns="0" rtlCol="0">
            <a:spAutoFit/>
          </a:bodyPr>
          <a:lstStyle/>
          <a:p>
            <a:pPr marL="12700" marR="5080" algn="ctr">
              <a:lnSpc>
                <a:spcPct val="100000"/>
              </a:lnSpc>
              <a:spcBef>
                <a:spcPts val="95"/>
              </a:spcBef>
            </a:pPr>
            <a:r>
              <a:rPr sz="1000" b="1" spc="-10" dirty="0">
                <a:latin typeface="Century Gothic"/>
                <a:cs typeface="Century Gothic"/>
              </a:rPr>
              <a:t>SK-PH </a:t>
            </a:r>
            <a:r>
              <a:rPr sz="1000" b="1" spc="-5" dirty="0">
                <a:latin typeface="Century Gothic"/>
                <a:cs typeface="Century Gothic"/>
              </a:rPr>
              <a:t>negotiates with the </a:t>
            </a:r>
            <a:r>
              <a:rPr sz="1000" b="1" spc="-10" dirty="0">
                <a:latin typeface="Century Gothic"/>
                <a:cs typeface="Century Gothic"/>
              </a:rPr>
              <a:t>CPC </a:t>
            </a:r>
            <a:r>
              <a:rPr sz="1000" b="1" spc="-5" dirty="0">
                <a:latin typeface="Century Gothic"/>
                <a:cs typeface="Century Gothic"/>
              </a:rPr>
              <a:t>to  determine the final </a:t>
            </a:r>
            <a:r>
              <a:rPr sz="1000" b="1" spc="-10" dirty="0">
                <a:latin typeface="Century Gothic"/>
                <a:cs typeface="Century Gothic"/>
              </a:rPr>
              <a:t>delivery </a:t>
            </a:r>
            <a:r>
              <a:rPr sz="1000" b="1" spc="-5" dirty="0">
                <a:latin typeface="Century Gothic"/>
                <a:cs typeface="Century Gothic"/>
              </a:rPr>
              <a:t>price  for the corresponding financial  </a:t>
            </a:r>
            <a:r>
              <a:rPr sz="1000" b="1" spc="-10" dirty="0">
                <a:latin typeface="Century Gothic"/>
                <a:cs typeface="Century Gothic"/>
              </a:rPr>
              <a:t>year</a:t>
            </a:r>
            <a:endParaRPr sz="1000">
              <a:latin typeface="Century Gothic"/>
              <a:cs typeface="Century Gothic"/>
            </a:endParaRPr>
          </a:p>
        </p:txBody>
      </p:sp>
      <p:sp>
        <p:nvSpPr>
          <p:cNvPr id="104" name="object 104"/>
          <p:cNvSpPr/>
          <p:nvPr/>
        </p:nvSpPr>
        <p:spPr>
          <a:xfrm>
            <a:off x="5844540" y="5801867"/>
            <a:ext cx="641667" cy="644652"/>
          </a:xfrm>
          <a:prstGeom prst="rect">
            <a:avLst/>
          </a:prstGeom>
          <a:blipFill>
            <a:blip r:embed="rId22" cstate="print"/>
            <a:stretch>
              <a:fillRect/>
            </a:stretch>
          </a:blipFill>
        </p:spPr>
        <p:txBody>
          <a:bodyPr wrap="square" lIns="0" tIns="0" rIns="0" bIns="0" rtlCol="0"/>
          <a:lstStyle/>
          <a:p>
            <a:endParaRPr/>
          </a:p>
        </p:txBody>
      </p:sp>
      <p:sp>
        <p:nvSpPr>
          <p:cNvPr id="105" name="object 105"/>
          <p:cNvSpPr/>
          <p:nvPr/>
        </p:nvSpPr>
        <p:spPr>
          <a:xfrm>
            <a:off x="6032753" y="5976365"/>
            <a:ext cx="234950" cy="254635"/>
          </a:xfrm>
          <a:custGeom>
            <a:avLst/>
            <a:gdLst/>
            <a:ahLst/>
            <a:cxnLst/>
            <a:rect l="l" t="t" r="r" b="b"/>
            <a:pathLst>
              <a:path w="234950" h="254635">
                <a:moveTo>
                  <a:pt x="117348" y="0"/>
                </a:moveTo>
                <a:lnTo>
                  <a:pt x="0" y="0"/>
                </a:lnTo>
                <a:lnTo>
                  <a:pt x="117348" y="127254"/>
                </a:lnTo>
                <a:lnTo>
                  <a:pt x="0" y="254508"/>
                </a:lnTo>
                <a:lnTo>
                  <a:pt x="117348" y="254508"/>
                </a:lnTo>
                <a:lnTo>
                  <a:pt x="234696" y="127254"/>
                </a:lnTo>
                <a:lnTo>
                  <a:pt x="117348" y="0"/>
                </a:lnTo>
                <a:close/>
              </a:path>
            </a:pathLst>
          </a:custGeom>
          <a:solidFill>
            <a:srgbClr val="FFFFFF"/>
          </a:solidFill>
        </p:spPr>
        <p:txBody>
          <a:bodyPr wrap="square" lIns="0" tIns="0" rIns="0" bIns="0" rtlCol="0"/>
          <a:lstStyle/>
          <a:p>
            <a:endParaRPr/>
          </a:p>
        </p:txBody>
      </p:sp>
      <p:sp>
        <p:nvSpPr>
          <p:cNvPr id="106" name="object 106"/>
          <p:cNvSpPr/>
          <p:nvPr/>
        </p:nvSpPr>
        <p:spPr>
          <a:xfrm>
            <a:off x="6032753" y="5976365"/>
            <a:ext cx="234950" cy="254635"/>
          </a:xfrm>
          <a:custGeom>
            <a:avLst/>
            <a:gdLst/>
            <a:ahLst/>
            <a:cxnLst/>
            <a:rect l="l" t="t" r="r" b="b"/>
            <a:pathLst>
              <a:path w="234950" h="254635">
                <a:moveTo>
                  <a:pt x="0" y="0"/>
                </a:moveTo>
                <a:lnTo>
                  <a:pt x="117348" y="0"/>
                </a:lnTo>
                <a:lnTo>
                  <a:pt x="234696" y="127254"/>
                </a:lnTo>
                <a:lnTo>
                  <a:pt x="117348" y="254508"/>
                </a:lnTo>
                <a:lnTo>
                  <a:pt x="0" y="254508"/>
                </a:lnTo>
                <a:lnTo>
                  <a:pt x="117348" y="127254"/>
                </a:lnTo>
                <a:lnTo>
                  <a:pt x="0" y="0"/>
                </a:lnTo>
                <a:close/>
              </a:path>
            </a:pathLst>
          </a:custGeom>
          <a:ln w="19812">
            <a:solidFill>
              <a:srgbClr val="6D5BAA"/>
            </a:solidFill>
          </a:ln>
        </p:spPr>
        <p:txBody>
          <a:bodyPr wrap="square" lIns="0" tIns="0" rIns="0" bIns="0" rtlCol="0"/>
          <a:lstStyle/>
          <a:p>
            <a:endParaRPr/>
          </a:p>
        </p:txBody>
      </p:sp>
      <p:sp>
        <p:nvSpPr>
          <p:cNvPr id="107" name="object 107"/>
          <p:cNvSpPr/>
          <p:nvPr/>
        </p:nvSpPr>
        <p:spPr>
          <a:xfrm>
            <a:off x="4962144" y="2007069"/>
            <a:ext cx="1539366" cy="1080554"/>
          </a:xfrm>
          <a:prstGeom prst="rect">
            <a:avLst/>
          </a:prstGeom>
          <a:blipFill>
            <a:blip r:embed="rId37" cstate="print"/>
            <a:stretch>
              <a:fillRect/>
            </a:stretch>
          </a:blipFill>
        </p:spPr>
        <p:txBody>
          <a:bodyPr wrap="square" lIns="0" tIns="0" rIns="0" bIns="0" rtlCol="0"/>
          <a:lstStyle/>
          <a:p>
            <a:endParaRPr/>
          </a:p>
        </p:txBody>
      </p:sp>
      <p:sp>
        <p:nvSpPr>
          <p:cNvPr id="108" name="object 108"/>
          <p:cNvSpPr/>
          <p:nvPr/>
        </p:nvSpPr>
        <p:spPr>
          <a:xfrm>
            <a:off x="5344667" y="2156498"/>
            <a:ext cx="772820" cy="850607"/>
          </a:xfrm>
          <a:prstGeom prst="rect">
            <a:avLst/>
          </a:prstGeom>
          <a:blipFill>
            <a:blip r:embed="rId38" cstate="print"/>
            <a:stretch>
              <a:fillRect/>
            </a:stretch>
          </a:blipFill>
        </p:spPr>
        <p:txBody>
          <a:bodyPr wrap="square" lIns="0" tIns="0" rIns="0" bIns="0" rtlCol="0"/>
          <a:lstStyle/>
          <a:p>
            <a:endParaRPr/>
          </a:p>
        </p:txBody>
      </p:sp>
      <p:sp>
        <p:nvSpPr>
          <p:cNvPr id="109" name="object 109"/>
          <p:cNvSpPr/>
          <p:nvPr/>
        </p:nvSpPr>
        <p:spPr>
          <a:xfrm>
            <a:off x="5155691" y="2200655"/>
            <a:ext cx="1111250" cy="652780"/>
          </a:xfrm>
          <a:custGeom>
            <a:avLst/>
            <a:gdLst/>
            <a:ahLst/>
            <a:cxnLst/>
            <a:rect l="l" t="t" r="r" b="b"/>
            <a:pathLst>
              <a:path w="1111250" h="652780">
                <a:moveTo>
                  <a:pt x="555498" y="0"/>
                </a:moveTo>
                <a:lnTo>
                  <a:pt x="494963" y="1914"/>
                </a:lnTo>
                <a:lnTo>
                  <a:pt x="436318" y="7523"/>
                </a:lnTo>
                <a:lnTo>
                  <a:pt x="379902" y="16629"/>
                </a:lnTo>
                <a:lnTo>
                  <a:pt x="326053" y="29033"/>
                </a:lnTo>
                <a:lnTo>
                  <a:pt x="275110" y="44534"/>
                </a:lnTo>
                <a:lnTo>
                  <a:pt x="227411" y="62935"/>
                </a:lnTo>
                <a:lnTo>
                  <a:pt x="183295" y="84035"/>
                </a:lnTo>
                <a:lnTo>
                  <a:pt x="143101" y="107636"/>
                </a:lnTo>
                <a:lnTo>
                  <a:pt x="107167" y="133538"/>
                </a:lnTo>
                <a:lnTo>
                  <a:pt x="75833" y="161544"/>
                </a:lnTo>
                <a:lnTo>
                  <a:pt x="49436" y="191452"/>
                </a:lnTo>
                <a:lnTo>
                  <a:pt x="12810" y="256182"/>
                </a:lnTo>
                <a:lnTo>
                  <a:pt x="0" y="326136"/>
                </a:lnTo>
                <a:lnTo>
                  <a:pt x="3259" y="361666"/>
                </a:lnTo>
                <a:lnTo>
                  <a:pt x="28315" y="429207"/>
                </a:lnTo>
                <a:lnTo>
                  <a:pt x="75833" y="490728"/>
                </a:lnTo>
                <a:lnTo>
                  <a:pt x="107167" y="518733"/>
                </a:lnTo>
                <a:lnTo>
                  <a:pt x="143101" y="544635"/>
                </a:lnTo>
                <a:lnTo>
                  <a:pt x="183295" y="568236"/>
                </a:lnTo>
                <a:lnTo>
                  <a:pt x="227411" y="589336"/>
                </a:lnTo>
                <a:lnTo>
                  <a:pt x="275110" y="607737"/>
                </a:lnTo>
                <a:lnTo>
                  <a:pt x="326053" y="623238"/>
                </a:lnTo>
                <a:lnTo>
                  <a:pt x="379902" y="635642"/>
                </a:lnTo>
                <a:lnTo>
                  <a:pt x="436318" y="644748"/>
                </a:lnTo>
                <a:lnTo>
                  <a:pt x="494963" y="650357"/>
                </a:lnTo>
                <a:lnTo>
                  <a:pt x="555498" y="652272"/>
                </a:lnTo>
                <a:lnTo>
                  <a:pt x="616032" y="650357"/>
                </a:lnTo>
                <a:lnTo>
                  <a:pt x="674677" y="644748"/>
                </a:lnTo>
                <a:lnTo>
                  <a:pt x="731093" y="635642"/>
                </a:lnTo>
                <a:lnTo>
                  <a:pt x="784942" y="623238"/>
                </a:lnTo>
                <a:lnTo>
                  <a:pt x="835885" y="607737"/>
                </a:lnTo>
                <a:lnTo>
                  <a:pt x="883584" y="589336"/>
                </a:lnTo>
                <a:lnTo>
                  <a:pt x="927700" y="568236"/>
                </a:lnTo>
                <a:lnTo>
                  <a:pt x="967894" y="544635"/>
                </a:lnTo>
                <a:lnTo>
                  <a:pt x="1003828" y="518733"/>
                </a:lnTo>
                <a:lnTo>
                  <a:pt x="1035162" y="490728"/>
                </a:lnTo>
                <a:lnTo>
                  <a:pt x="1061559" y="460819"/>
                </a:lnTo>
                <a:lnTo>
                  <a:pt x="1098185" y="396089"/>
                </a:lnTo>
                <a:lnTo>
                  <a:pt x="1110996" y="326136"/>
                </a:lnTo>
                <a:lnTo>
                  <a:pt x="1107736" y="290605"/>
                </a:lnTo>
                <a:lnTo>
                  <a:pt x="1082680" y="223064"/>
                </a:lnTo>
                <a:lnTo>
                  <a:pt x="1035162" y="161544"/>
                </a:lnTo>
                <a:lnTo>
                  <a:pt x="1003828" y="133538"/>
                </a:lnTo>
                <a:lnTo>
                  <a:pt x="967894" y="107636"/>
                </a:lnTo>
                <a:lnTo>
                  <a:pt x="927700" y="84035"/>
                </a:lnTo>
                <a:lnTo>
                  <a:pt x="883584" y="62935"/>
                </a:lnTo>
                <a:lnTo>
                  <a:pt x="835885" y="44534"/>
                </a:lnTo>
                <a:lnTo>
                  <a:pt x="784942" y="29033"/>
                </a:lnTo>
                <a:lnTo>
                  <a:pt x="731093" y="16629"/>
                </a:lnTo>
                <a:lnTo>
                  <a:pt x="674677" y="7523"/>
                </a:lnTo>
                <a:lnTo>
                  <a:pt x="616032" y="1914"/>
                </a:lnTo>
                <a:lnTo>
                  <a:pt x="555498" y="0"/>
                </a:lnTo>
                <a:close/>
              </a:path>
            </a:pathLst>
          </a:custGeom>
          <a:solidFill>
            <a:srgbClr val="FFFFFF"/>
          </a:solidFill>
        </p:spPr>
        <p:txBody>
          <a:bodyPr wrap="square" lIns="0" tIns="0" rIns="0" bIns="0" rtlCol="0"/>
          <a:lstStyle/>
          <a:p>
            <a:endParaRPr/>
          </a:p>
        </p:txBody>
      </p:sp>
      <p:sp>
        <p:nvSpPr>
          <p:cNvPr id="110" name="object 110"/>
          <p:cNvSpPr/>
          <p:nvPr/>
        </p:nvSpPr>
        <p:spPr>
          <a:xfrm>
            <a:off x="5155691" y="2200655"/>
            <a:ext cx="1111250" cy="652780"/>
          </a:xfrm>
          <a:custGeom>
            <a:avLst/>
            <a:gdLst/>
            <a:ahLst/>
            <a:cxnLst/>
            <a:rect l="l" t="t" r="r" b="b"/>
            <a:pathLst>
              <a:path w="1111250" h="652780">
                <a:moveTo>
                  <a:pt x="0" y="326136"/>
                </a:moveTo>
                <a:lnTo>
                  <a:pt x="12810" y="256182"/>
                </a:lnTo>
                <a:lnTo>
                  <a:pt x="49436" y="191452"/>
                </a:lnTo>
                <a:lnTo>
                  <a:pt x="75833" y="161543"/>
                </a:lnTo>
                <a:lnTo>
                  <a:pt x="107167" y="133538"/>
                </a:lnTo>
                <a:lnTo>
                  <a:pt x="143101" y="107636"/>
                </a:lnTo>
                <a:lnTo>
                  <a:pt x="183295" y="84035"/>
                </a:lnTo>
                <a:lnTo>
                  <a:pt x="227411" y="62935"/>
                </a:lnTo>
                <a:lnTo>
                  <a:pt x="275110" y="44534"/>
                </a:lnTo>
                <a:lnTo>
                  <a:pt x="326053" y="29033"/>
                </a:lnTo>
                <a:lnTo>
                  <a:pt x="379902" y="16629"/>
                </a:lnTo>
                <a:lnTo>
                  <a:pt x="436318" y="7523"/>
                </a:lnTo>
                <a:lnTo>
                  <a:pt x="494963" y="1914"/>
                </a:lnTo>
                <a:lnTo>
                  <a:pt x="555498" y="0"/>
                </a:lnTo>
                <a:lnTo>
                  <a:pt x="616032" y="1914"/>
                </a:lnTo>
                <a:lnTo>
                  <a:pt x="674677" y="7523"/>
                </a:lnTo>
                <a:lnTo>
                  <a:pt x="731093" y="16629"/>
                </a:lnTo>
                <a:lnTo>
                  <a:pt x="784942" y="29033"/>
                </a:lnTo>
                <a:lnTo>
                  <a:pt x="835885" y="44534"/>
                </a:lnTo>
                <a:lnTo>
                  <a:pt x="883584" y="62935"/>
                </a:lnTo>
                <a:lnTo>
                  <a:pt x="927700" y="84035"/>
                </a:lnTo>
                <a:lnTo>
                  <a:pt x="967894" y="107636"/>
                </a:lnTo>
                <a:lnTo>
                  <a:pt x="1003828" y="133538"/>
                </a:lnTo>
                <a:lnTo>
                  <a:pt x="1035162" y="161544"/>
                </a:lnTo>
                <a:lnTo>
                  <a:pt x="1061559" y="191452"/>
                </a:lnTo>
                <a:lnTo>
                  <a:pt x="1098185" y="256182"/>
                </a:lnTo>
                <a:lnTo>
                  <a:pt x="1110996" y="326136"/>
                </a:lnTo>
                <a:lnTo>
                  <a:pt x="1107736" y="361666"/>
                </a:lnTo>
                <a:lnTo>
                  <a:pt x="1082680" y="429207"/>
                </a:lnTo>
                <a:lnTo>
                  <a:pt x="1035162" y="490728"/>
                </a:lnTo>
                <a:lnTo>
                  <a:pt x="1003828" y="518733"/>
                </a:lnTo>
                <a:lnTo>
                  <a:pt x="967894" y="544635"/>
                </a:lnTo>
                <a:lnTo>
                  <a:pt x="927700" y="568236"/>
                </a:lnTo>
                <a:lnTo>
                  <a:pt x="883584" y="589336"/>
                </a:lnTo>
                <a:lnTo>
                  <a:pt x="835885" y="607737"/>
                </a:lnTo>
                <a:lnTo>
                  <a:pt x="784942" y="623238"/>
                </a:lnTo>
                <a:lnTo>
                  <a:pt x="731093" y="635642"/>
                </a:lnTo>
                <a:lnTo>
                  <a:pt x="674677" y="644748"/>
                </a:lnTo>
                <a:lnTo>
                  <a:pt x="616032" y="650357"/>
                </a:lnTo>
                <a:lnTo>
                  <a:pt x="555498" y="652272"/>
                </a:lnTo>
                <a:lnTo>
                  <a:pt x="494963" y="650357"/>
                </a:lnTo>
                <a:lnTo>
                  <a:pt x="436318" y="644748"/>
                </a:lnTo>
                <a:lnTo>
                  <a:pt x="379902" y="635642"/>
                </a:lnTo>
                <a:lnTo>
                  <a:pt x="326053" y="623238"/>
                </a:lnTo>
                <a:lnTo>
                  <a:pt x="275110" y="607737"/>
                </a:lnTo>
                <a:lnTo>
                  <a:pt x="227411" y="589336"/>
                </a:lnTo>
                <a:lnTo>
                  <a:pt x="183295" y="568236"/>
                </a:lnTo>
                <a:lnTo>
                  <a:pt x="143101" y="544635"/>
                </a:lnTo>
                <a:lnTo>
                  <a:pt x="107167" y="518733"/>
                </a:lnTo>
                <a:lnTo>
                  <a:pt x="75833" y="490727"/>
                </a:lnTo>
                <a:lnTo>
                  <a:pt x="49436" y="460819"/>
                </a:lnTo>
                <a:lnTo>
                  <a:pt x="12810" y="396089"/>
                </a:lnTo>
                <a:lnTo>
                  <a:pt x="0" y="326136"/>
                </a:lnTo>
                <a:close/>
              </a:path>
            </a:pathLst>
          </a:custGeom>
          <a:ln w="57912">
            <a:solidFill>
              <a:srgbClr val="E2671B"/>
            </a:solidFill>
          </a:ln>
        </p:spPr>
        <p:txBody>
          <a:bodyPr wrap="square" lIns="0" tIns="0" rIns="0" bIns="0" rtlCol="0"/>
          <a:lstStyle/>
          <a:p>
            <a:endParaRPr/>
          </a:p>
        </p:txBody>
      </p:sp>
      <p:sp>
        <p:nvSpPr>
          <p:cNvPr id="111" name="object 111"/>
          <p:cNvSpPr txBox="1"/>
          <p:nvPr/>
        </p:nvSpPr>
        <p:spPr>
          <a:xfrm>
            <a:off x="5635497" y="2373248"/>
            <a:ext cx="153670"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C00000"/>
                </a:solidFill>
                <a:latin typeface="Century Gothic"/>
                <a:cs typeface="Century Gothic"/>
              </a:rPr>
              <a:t>3</a:t>
            </a:r>
            <a:endParaRPr sz="1800">
              <a:latin typeface="Century Gothic"/>
              <a:cs typeface="Century Gothic"/>
            </a:endParaRPr>
          </a:p>
        </p:txBody>
      </p:sp>
      <p:sp>
        <p:nvSpPr>
          <p:cNvPr id="112" name="object 112"/>
          <p:cNvSpPr/>
          <p:nvPr/>
        </p:nvSpPr>
        <p:spPr>
          <a:xfrm>
            <a:off x="4154423" y="2256980"/>
            <a:ext cx="626160" cy="635698"/>
          </a:xfrm>
          <a:prstGeom prst="rect">
            <a:avLst/>
          </a:prstGeom>
          <a:blipFill>
            <a:blip r:embed="rId34" cstate="print"/>
            <a:stretch>
              <a:fillRect/>
            </a:stretch>
          </a:blipFill>
        </p:spPr>
        <p:txBody>
          <a:bodyPr wrap="square" lIns="0" tIns="0" rIns="0" bIns="0" rtlCol="0"/>
          <a:lstStyle/>
          <a:p>
            <a:endParaRPr/>
          </a:p>
        </p:txBody>
      </p:sp>
      <p:sp>
        <p:nvSpPr>
          <p:cNvPr id="113" name="object 113"/>
          <p:cNvSpPr/>
          <p:nvPr/>
        </p:nvSpPr>
        <p:spPr>
          <a:xfrm>
            <a:off x="4332732" y="2427732"/>
            <a:ext cx="234695" cy="252983"/>
          </a:xfrm>
          <a:prstGeom prst="rect">
            <a:avLst/>
          </a:prstGeom>
          <a:blipFill>
            <a:blip r:embed="rId28" cstate="print"/>
            <a:stretch>
              <a:fillRect/>
            </a:stretch>
          </a:blipFill>
        </p:spPr>
        <p:txBody>
          <a:bodyPr wrap="square" lIns="0" tIns="0" rIns="0" bIns="0" rtlCol="0"/>
          <a:lstStyle/>
          <a:p>
            <a:endParaRPr/>
          </a:p>
        </p:txBody>
      </p:sp>
      <p:sp>
        <p:nvSpPr>
          <p:cNvPr id="114" name="object 114"/>
          <p:cNvSpPr/>
          <p:nvPr/>
        </p:nvSpPr>
        <p:spPr>
          <a:xfrm>
            <a:off x="4332732" y="2427732"/>
            <a:ext cx="234950" cy="253365"/>
          </a:xfrm>
          <a:custGeom>
            <a:avLst/>
            <a:gdLst/>
            <a:ahLst/>
            <a:cxnLst/>
            <a:rect l="l" t="t" r="r" b="b"/>
            <a:pathLst>
              <a:path w="234950" h="253364">
                <a:moveTo>
                  <a:pt x="0" y="0"/>
                </a:moveTo>
                <a:lnTo>
                  <a:pt x="117347" y="0"/>
                </a:lnTo>
                <a:lnTo>
                  <a:pt x="234695" y="126491"/>
                </a:lnTo>
                <a:lnTo>
                  <a:pt x="117347" y="252983"/>
                </a:lnTo>
                <a:lnTo>
                  <a:pt x="0" y="252983"/>
                </a:lnTo>
                <a:lnTo>
                  <a:pt x="117347" y="126491"/>
                </a:lnTo>
                <a:lnTo>
                  <a:pt x="0" y="0"/>
                </a:lnTo>
                <a:close/>
              </a:path>
            </a:pathLst>
          </a:custGeom>
          <a:ln w="12192">
            <a:solidFill>
              <a:srgbClr val="E2671B"/>
            </a:solidFill>
          </a:ln>
        </p:spPr>
        <p:txBody>
          <a:bodyPr wrap="square" lIns="0" tIns="0" rIns="0" bIns="0" rtlCol="0"/>
          <a:lstStyle/>
          <a:p>
            <a:endParaRPr/>
          </a:p>
        </p:txBody>
      </p:sp>
      <p:sp>
        <p:nvSpPr>
          <p:cNvPr id="115" name="object 115"/>
          <p:cNvSpPr txBox="1"/>
          <p:nvPr/>
        </p:nvSpPr>
        <p:spPr>
          <a:xfrm>
            <a:off x="4757165" y="1417447"/>
            <a:ext cx="1974214" cy="635000"/>
          </a:xfrm>
          <a:prstGeom prst="rect">
            <a:avLst/>
          </a:prstGeom>
        </p:spPr>
        <p:txBody>
          <a:bodyPr vert="horz" wrap="square" lIns="0" tIns="12065" rIns="0" bIns="0" rtlCol="0">
            <a:spAutoFit/>
          </a:bodyPr>
          <a:lstStyle/>
          <a:p>
            <a:pPr marL="12065" marR="5080" indent="-635" algn="ctr">
              <a:lnSpc>
                <a:spcPct val="100000"/>
              </a:lnSpc>
              <a:spcBef>
                <a:spcPts val="95"/>
              </a:spcBef>
            </a:pPr>
            <a:r>
              <a:rPr sz="1000" b="1" spc="-5" dirty="0">
                <a:latin typeface="Century Gothic"/>
                <a:cs typeface="Century Gothic"/>
              </a:rPr>
              <a:t>NCEM sends to </a:t>
            </a:r>
            <a:r>
              <a:rPr sz="1000" b="1" spc="-10" dirty="0">
                <a:latin typeface="Century Gothic"/>
                <a:cs typeface="Century Gothic"/>
              </a:rPr>
              <a:t>SK-PH </a:t>
            </a:r>
            <a:r>
              <a:rPr sz="1000" b="1" spc="-5" dirty="0">
                <a:latin typeface="Century Gothic"/>
                <a:cs typeface="Century Gothic"/>
              </a:rPr>
              <a:t>a </a:t>
            </a:r>
            <a:r>
              <a:rPr sz="1000" b="1" dirty="0">
                <a:latin typeface="Century Gothic"/>
                <a:cs typeface="Century Gothic"/>
              </a:rPr>
              <a:t>list </a:t>
            </a:r>
            <a:r>
              <a:rPr sz="1000" b="1" spc="-10" dirty="0">
                <a:latin typeface="Century Gothic"/>
                <a:cs typeface="Century Gothic"/>
              </a:rPr>
              <a:t>of  </a:t>
            </a:r>
            <a:r>
              <a:rPr sz="1000" b="1" spc="-5" dirty="0">
                <a:latin typeface="Century Gothic"/>
                <a:cs typeface="Century Gothic"/>
              </a:rPr>
              <a:t>original drugs, a </a:t>
            </a:r>
            <a:r>
              <a:rPr sz="1000" b="1" dirty="0">
                <a:latin typeface="Century Gothic"/>
                <a:cs typeface="Century Gothic"/>
              </a:rPr>
              <a:t>list </a:t>
            </a:r>
            <a:r>
              <a:rPr sz="1000" b="1" spc="-5" dirty="0">
                <a:latin typeface="Century Gothic"/>
                <a:cs typeface="Century Gothic"/>
              </a:rPr>
              <a:t>of</a:t>
            </a:r>
            <a:r>
              <a:rPr sz="1000" b="1" spc="-60" dirty="0">
                <a:latin typeface="Century Gothic"/>
                <a:cs typeface="Century Gothic"/>
              </a:rPr>
              <a:t> </a:t>
            </a:r>
            <a:r>
              <a:rPr sz="1000" b="1" spc="-5" dirty="0">
                <a:latin typeface="Century Gothic"/>
                <a:cs typeface="Century Gothic"/>
              </a:rPr>
              <a:t>biosimilar  drugs, a </a:t>
            </a:r>
            <a:r>
              <a:rPr sz="1000" b="1" dirty="0">
                <a:latin typeface="Century Gothic"/>
                <a:cs typeface="Century Gothic"/>
              </a:rPr>
              <a:t>list </a:t>
            </a:r>
            <a:r>
              <a:rPr sz="1000" b="1" spc="-5" dirty="0">
                <a:latin typeface="Century Gothic"/>
                <a:cs typeface="Century Gothic"/>
              </a:rPr>
              <a:t>to the MH of</a:t>
            </a:r>
            <a:r>
              <a:rPr sz="1000" b="1" spc="-75" dirty="0">
                <a:latin typeface="Century Gothic"/>
                <a:cs typeface="Century Gothic"/>
              </a:rPr>
              <a:t> </a:t>
            </a:r>
            <a:r>
              <a:rPr sz="1000" b="1" spc="-10" dirty="0">
                <a:latin typeface="Century Gothic"/>
                <a:cs typeface="Century Gothic"/>
              </a:rPr>
              <a:t>RK</a:t>
            </a:r>
            <a:endParaRPr sz="1000">
              <a:latin typeface="Century Gothic"/>
              <a:cs typeface="Century Gothic"/>
            </a:endParaRPr>
          </a:p>
          <a:p>
            <a:pPr algn="ctr">
              <a:lnSpc>
                <a:spcPct val="100000"/>
              </a:lnSpc>
            </a:pPr>
            <a:r>
              <a:rPr sz="1000" spc="-15" dirty="0">
                <a:latin typeface="Century Gothic"/>
                <a:cs typeface="Century Gothic"/>
              </a:rPr>
              <a:t>(10 </a:t>
            </a:r>
            <a:r>
              <a:rPr sz="1000" spc="-5" dirty="0">
                <a:latin typeface="Century Gothic"/>
                <a:cs typeface="Century Gothic"/>
              </a:rPr>
              <a:t>working</a:t>
            </a:r>
            <a:r>
              <a:rPr sz="1000" dirty="0">
                <a:latin typeface="Century Gothic"/>
                <a:cs typeface="Century Gothic"/>
              </a:rPr>
              <a:t> </a:t>
            </a:r>
            <a:r>
              <a:rPr sz="1000" spc="-10" dirty="0">
                <a:latin typeface="Century Gothic"/>
                <a:cs typeface="Century Gothic"/>
              </a:rPr>
              <a:t>days)</a:t>
            </a:r>
            <a:endParaRPr sz="1000">
              <a:latin typeface="Century Gothic"/>
              <a:cs typeface="Century Gothic"/>
            </a:endParaRPr>
          </a:p>
        </p:txBody>
      </p:sp>
      <p:sp>
        <p:nvSpPr>
          <p:cNvPr id="116" name="object 116"/>
          <p:cNvSpPr/>
          <p:nvPr/>
        </p:nvSpPr>
        <p:spPr>
          <a:xfrm>
            <a:off x="2485644" y="1997925"/>
            <a:ext cx="1457070" cy="1080554"/>
          </a:xfrm>
          <a:prstGeom prst="rect">
            <a:avLst/>
          </a:prstGeom>
          <a:blipFill>
            <a:blip r:embed="rId29" cstate="print"/>
            <a:stretch>
              <a:fillRect/>
            </a:stretch>
          </a:blipFill>
        </p:spPr>
        <p:txBody>
          <a:bodyPr wrap="square" lIns="0" tIns="0" rIns="0" bIns="0" rtlCol="0"/>
          <a:lstStyle/>
          <a:p>
            <a:endParaRPr/>
          </a:p>
        </p:txBody>
      </p:sp>
      <p:sp>
        <p:nvSpPr>
          <p:cNvPr id="117" name="object 117"/>
          <p:cNvSpPr/>
          <p:nvPr/>
        </p:nvSpPr>
        <p:spPr>
          <a:xfrm>
            <a:off x="2825495" y="2147354"/>
            <a:ext cx="772820" cy="850607"/>
          </a:xfrm>
          <a:prstGeom prst="rect">
            <a:avLst/>
          </a:prstGeom>
          <a:blipFill>
            <a:blip r:embed="rId39" cstate="print"/>
            <a:stretch>
              <a:fillRect/>
            </a:stretch>
          </a:blipFill>
        </p:spPr>
        <p:txBody>
          <a:bodyPr wrap="square" lIns="0" tIns="0" rIns="0" bIns="0" rtlCol="0"/>
          <a:lstStyle/>
          <a:p>
            <a:endParaRPr/>
          </a:p>
        </p:txBody>
      </p:sp>
      <p:sp>
        <p:nvSpPr>
          <p:cNvPr id="118" name="object 118"/>
          <p:cNvSpPr/>
          <p:nvPr/>
        </p:nvSpPr>
        <p:spPr>
          <a:xfrm>
            <a:off x="2679192" y="2191511"/>
            <a:ext cx="1028700" cy="652780"/>
          </a:xfrm>
          <a:custGeom>
            <a:avLst/>
            <a:gdLst/>
            <a:ahLst/>
            <a:cxnLst/>
            <a:rect l="l" t="t" r="r" b="b"/>
            <a:pathLst>
              <a:path w="1028700" h="652780">
                <a:moveTo>
                  <a:pt x="514350" y="0"/>
                </a:moveTo>
                <a:lnTo>
                  <a:pt x="458300" y="1914"/>
                </a:lnTo>
                <a:lnTo>
                  <a:pt x="404000" y="7523"/>
                </a:lnTo>
                <a:lnTo>
                  <a:pt x="351763" y="16629"/>
                </a:lnTo>
                <a:lnTo>
                  <a:pt x="301903" y="29033"/>
                </a:lnTo>
                <a:lnTo>
                  <a:pt x="254733" y="44534"/>
                </a:lnTo>
                <a:lnTo>
                  <a:pt x="210568" y="62935"/>
                </a:lnTo>
                <a:lnTo>
                  <a:pt x="169719" y="84035"/>
                </a:lnTo>
                <a:lnTo>
                  <a:pt x="132502" y="107636"/>
                </a:lnTo>
                <a:lnTo>
                  <a:pt x="99230" y="133538"/>
                </a:lnTo>
                <a:lnTo>
                  <a:pt x="70216" y="161544"/>
                </a:lnTo>
                <a:lnTo>
                  <a:pt x="45775" y="191452"/>
                </a:lnTo>
                <a:lnTo>
                  <a:pt x="11861" y="256182"/>
                </a:lnTo>
                <a:lnTo>
                  <a:pt x="0" y="326136"/>
                </a:lnTo>
                <a:lnTo>
                  <a:pt x="3017" y="361666"/>
                </a:lnTo>
                <a:lnTo>
                  <a:pt x="26218" y="429207"/>
                </a:lnTo>
                <a:lnTo>
                  <a:pt x="70216" y="490728"/>
                </a:lnTo>
                <a:lnTo>
                  <a:pt x="99230" y="518733"/>
                </a:lnTo>
                <a:lnTo>
                  <a:pt x="132502" y="544635"/>
                </a:lnTo>
                <a:lnTo>
                  <a:pt x="169719" y="568236"/>
                </a:lnTo>
                <a:lnTo>
                  <a:pt x="210568" y="589336"/>
                </a:lnTo>
                <a:lnTo>
                  <a:pt x="254733" y="607737"/>
                </a:lnTo>
                <a:lnTo>
                  <a:pt x="301903" y="623238"/>
                </a:lnTo>
                <a:lnTo>
                  <a:pt x="351763" y="635642"/>
                </a:lnTo>
                <a:lnTo>
                  <a:pt x="404000" y="644748"/>
                </a:lnTo>
                <a:lnTo>
                  <a:pt x="458300" y="650357"/>
                </a:lnTo>
                <a:lnTo>
                  <a:pt x="514350" y="652272"/>
                </a:lnTo>
                <a:lnTo>
                  <a:pt x="570399" y="650357"/>
                </a:lnTo>
                <a:lnTo>
                  <a:pt x="624699" y="644748"/>
                </a:lnTo>
                <a:lnTo>
                  <a:pt x="676936" y="635642"/>
                </a:lnTo>
                <a:lnTo>
                  <a:pt x="726796" y="623238"/>
                </a:lnTo>
                <a:lnTo>
                  <a:pt x="773966" y="607737"/>
                </a:lnTo>
                <a:lnTo>
                  <a:pt x="818131" y="589336"/>
                </a:lnTo>
                <a:lnTo>
                  <a:pt x="858980" y="568236"/>
                </a:lnTo>
                <a:lnTo>
                  <a:pt x="896197" y="544635"/>
                </a:lnTo>
                <a:lnTo>
                  <a:pt x="929469" y="518733"/>
                </a:lnTo>
                <a:lnTo>
                  <a:pt x="958483" y="490728"/>
                </a:lnTo>
                <a:lnTo>
                  <a:pt x="982924" y="460819"/>
                </a:lnTo>
                <a:lnTo>
                  <a:pt x="1016838" y="396089"/>
                </a:lnTo>
                <a:lnTo>
                  <a:pt x="1028699" y="326136"/>
                </a:lnTo>
                <a:lnTo>
                  <a:pt x="1025682" y="290605"/>
                </a:lnTo>
                <a:lnTo>
                  <a:pt x="1002481" y="223064"/>
                </a:lnTo>
                <a:lnTo>
                  <a:pt x="958483" y="161544"/>
                </a:lnTo>
                <a:lnTo>
                  <a:pt x="929469" y="133538"/>
                </a:lnTo>
                <a:lnTo>
                  <a:pt x="896197" y="107636"/>
                </a:lnTo>
                <a:lnTo>
                  <a:pt x="858980" y="84035"/>
                </a:lnTo>
                <a:lnTo>
                  <a:pt x="818131" y="62935"/>
                </a:lnTo>
                <a:lnTo>
                  <a:pt x="773966" y="44534"/>
                </a:lnTo>
                <a:lnTo>
                  <a:pt x="726796" y="29033"/>
                </a:lnTo>
                <a:lnTo>
                  <a:pt x="676936" y="16629"/>
                </a:lnTo>
                <a:lnTo>
                  <a:pt x="624699" y="7523"/>
                </a:lnTo>
                <a:lnTo>
                  <a:pt x="570399" y="1914"/>
                </a:lnTo>
                <a:lnTo>
                  <a:pt x="514350" y="0"/>
                </a:lnTo>
                <a:close/>
              </a:path>
            </a:pathLst>
          </a:custGeom>
          <a:solidFill>
            <a:srgbClr val="FFFFFF"/>
          </a:solidFill>
        </p:spPr>
        <p:txBody>
          <a:bodyPr wrap="square" lIns="0" tIns="0" rIns="0" bIns="0" rtlCol="0"/>
          <a:lstStyle/>
          <a:p>
            <a:endParaRPr/>
          </a:p>
        </p:txBody>
      </p:sp>
      <p:sp>
        <p:nvSpPr>
          <p:cNvPr id="119" name="object 119"/>
          <p:cNvSpPr/>
          <p:nvPr/>
        </p:nvSpPr>
        <p:spPr>
          <a:xfrm>
            <a:off x="2679192" y="2191511"/>
            <a:ext cx="1028700" cy="652780"/>
          </a:xfrm>
          <a:custGeom>
            <a:avLst/>
            <a:gdLst/>
            <a:ahLst/>
            <a:cxnLst/>
            <a:rect l="l" t="t" r="r" b="b"/>
            <a:pathLst>
              <a:path w="1028700" h="652780">
                <a:moveTo>
                  <a:pt x="0" y="326136"/>
                </a:moveTo>
                <a:lnTo>
                  <a:pt x="11861" y="256182"/>
                </a:lnTo>
                <a:lnTo>
                  <a:pt x="45775" y="191452"/>
                </a:lnTo>
                <a:lnTo>
                  <a:pt x="70216" y="161543"/>
                </a:lnTo>
                <a:lnTo>
                  <a:pt x="99230" y="133538"/>
                </a:lnTo>
                <a:lnTo>
                  <a:pt x="132502" y="107636"/>
                </a:lnTo>
                <a:lnTo>
                  <a:pt x="169719" y="84035"/>
                </a:lnTo>
                <a:lnTo>
                  <a:pt x="210568" y="62935"/>
                </a:lnTo>
                <a:lnTo>
                  <a:pt x="254733" y="44534"/>
                </a:lnTo>
                <a:lnTo>
                  <a:pt x="301903" y="29033"/>
                </a:lnTo>
                <a:lnTo>
                  <a:pt x="351763" y="16629"/>
                </a:lnTo>
                <a:lnTo>
                  <a:pt x="404000" y="7523"/>
                </a:lnTo>
                <a:lnTo>
                  <a:pt x="458300" y="1914"/>
                </a:lnTo>
                <a:lnTo>
                  <a:pt x="514350" y="0"/>
                </a:lnTo>
                <a:lnTo>
                  <a:pt x="570399" y="1914"/>
                </a:lnTo>
                <a:lnTo>
                  <a:pt x="624699" y="7523"/>
                </a:lnTo>
                <a:lnTo>
                  <a:pt x="676936" y="16629"/>
                </a:lnTo>
                <a:lnTo>
                  <a:pt x="726796" y="29033"/>
                </a:lnTo>
                <a:lnTo>
                  <a:pt x="773966" y="44534"/>
                </a:lnTo>
                <a:lnTo>
                  <a:pt x="818131" y="62935"/>
                </a:lnTo>
                <a:lnTo>
                  <a:pt x="858980" y="84035"/>
                </a:lnTo>
                <a:lnTo>
                  <a:pt x="896197" y="107636"/>
                </a:lnTo>
                <a:lnTo>
                  <a:pt x="929469" y="133538"/>
                </a:lnTo>
                <a:lnTo>
                  <a:pt x="958483" y="161544"/>
                </a:lnTo>
                <a:lnTo>
                  <a:pt x="982924" y="191452"/>
                </a:lnTo>
                <a:lnTo>
                  <a:pt x="1016838" y="256182"/>
                </a:lnTo>
                <a:lnTo>
                  <a:pt x="1028699" y="326136"/>
                </a:lnTo>
                <a:lnTo>
                  <a:pt x="1025682" y="361666"/>
                </a:lnTo>
                <a:lnTo>
                  <a:pt x="1002481" y="429207"/>
                </a:lnTo>
                <a:lnTo>
                  <a:pt x="958483" y="490728"/>
                </a:lnTo>
                <a:lnTo>
                  <a:pt x="929469" y="518733"/>
                </a:lnTo>
                <a:lnTo>
                  <a:pt x="896197" y="544635"/>
                </a:lnTo>
                <a:lnTo>
                  <a:pt x="858980" y="568236"/>
                </a:lnTo>
                <a:lnTo>
                  <a:pt x="818131" y="589336"/>
                </a:lnTo>
                <a:lnTo>
                  <a:pt x="773966" y="607737"/>
                </a:lnTo>
                <a:lnTo>
                  <a:pt x="726796" y="623238"/>
                </a:lnTo>
                <a:lnTo>
                  <a:pt x="676936" y="635642"/>
                </a:lnTo>
                <a:lnTo>
                  <a:pt x="624699" y="644748"/>
                </a:lnTo>
                <a:lnTo>
                  <a:pt x="570399" y="650357"/>
                </a:lnTo>
                <a:lnTo>
                  <a:pt x="514350" y="652272"/>
                </a:lnTo>
                <a:lnTo>
                  <a:pt x="458300" y="650357"/>
                </a:lnTo>
                <a:lnTo>
                  <a:pt x="404000" y="644748"/>
                </a:lnTo>
                <a:lnTo>
                  <a:pt x="351763" y="635642"/>
                </a:lnTo>
                <a:lnTo>
                  <a:pt x="301903" y="623238"/>
                </a:lnTo>
                <a:lnTo>
                  <a:pt x="254733" y="607737"/>
                </a:lnTo>
                <a:lnTo>
                  <a:pt x="210568" y="589336"/>
                </a:lnTo>
                <a:lnTo>
                  <a:pt x="169719" y="568236"/>
                </a:lnTo>
                <a:lnTo>
                  <a:pt x="132502" y="544635"/>
                </a:lnTo>
                <a:lnTo>
                  <a:pt x="99230" y="518733"/>
                </a:lnTo>
                <a:lnTo>
                  <a:pt x="70216" y="490727"/>
                </a:lnTo>
                <a:lnTo>
                  <a:pt x="45775" y="460819"/>
                </a:lnTo>
                <a:lnTo>
                  <a:pt x="11861" y="396089"/>
                </a:lnTo>
                <a:lnTo>
                  <a:pt x="0" y="326136"/>
                </a:lnTo>
                <a:close/>
              </a:path>
            </a:pathLst>
          </a:custGeom>
          <a:ln w="57911">
            <a:solidFill>
              <a:srgbClr val="E2671B"/>
            </a:solidFill>
          </a:ln>
        </p:spPr>
        <p:txBody>
          <a:bodyPr wrap="square" lIns="0" tIns="0" rIns="0" bIns="0" rtlCol="0"/>
          <a:lstStyle/>
          <a:p>
            <a:endParaRPr/>
          </a:p>
        </p:txBody>
      </p:sp>
      <p:sp>
        <p:nvSpPr>
          <p:cNvPr id="120" name="object 120"/>
          <p:cNvSpPr txBox="1"/>
          <p:nvPr/>
        </p:nvSpPr>
        <p:spPr>
          <a:xfrm>
            <a:off x="3115817" y="2364104"/>
            <a:ext cx="153670"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C00000"/>
                </a:solidFill>
                <a:latin typeface="Century Gothic"/>
                <a:cs typeface="Century Gothic"/>
              </a:rPr>
              <a:t>2</a:t>
            </a:r>
            <a:endParaRPr sz="1800">
              <a:latin typeface="Century Gothic"/>
              <a:cs typeface="Century Gothic"/>
            </a:endParaRPr>
          </a:p>
        </p:txBody>
      </p:sp>
      <p:sp>
        <p:nvSpPr>
          <p:cNvPr id="121" name="object 121"/>
          <p:cNvSpPr/>
          <p:nvPr/>
        </p:nvSpPr>
        <p:spPr>
          <a:xfrm>
            <a:off x="198120" y="1968969"/>
            <a:ext cx="1457071" cy="1080554"/>
          </a:xfrm>
          <a:prstGeom prst="rect">
            <a:avLst/>
          </a:prstGeom>
          <a:blipFill>
            <a:blip r:embed="rId29" cstate="print"/>
            <a:stretch>
              <a:fillRect/>
            </a:stretch>
          </a:blipFill>
        </p:spPr>
        <p:txBody>
          <a:bodyPr wrap="square" lIns="0" tIns="0" rIns="0" bIns="0" rtlCol="0"/>
          <a:lstStyle/>
          <a:p>
            <a:endParaRPr/>
          </a:p>
        </p:txBody>
      </p:sp>
      <p:sp>
        <p:nvSpPr>
          <p:cNvPr id="122" name="object 122"/>
          <p:cNvSpPr/>
          <p:nvPr/>
        </p:nvSpPr>
        <p:spPr>
          <a:xfrm>
            <a:off x="537972" y="2118398"/>
            <a:ext cx="772820" cy="850607"/>
          </a:xfrm>
          <a:prstGeom prst="rect">
            <a:avLst/>
          </a:prstGeom>
          <a:blipFill>
            <a:blip r:embed="rId40" cstate="print"/>
            <a:stretch>
              <a:fillRect/>
            </a:stretch>
          </a:blipFill>
        </p:spPr>
        <p:txBody>
          <a:bodyPr wrap="square" lIns="0" tIns="0" rIns="0" bIns="0" rtlCol="0"/>
          <a:lstStyle/>
          <a:p>
            <a:endParaRPr/>
          </a:p>
        </p:txBody>
      </p:sp>
      <p:sp>
        <p:nvSpPr>
          <p:cNvPr id="123" name="object 123"/>
          <p:cNvSpPr/>
          <p:nvPr/>
        </p:nvSpPr>
        <p:spPr>
          <a:xfrm>
            <a:off x="391668" y="2162555"/>
            <a:ext cx="1028700" cy="652780"/>
          </a:xfrm>
          <a:custGeom>
            <a:avLst/>
            <a:gdLst/>
            <a:ahLst/>
            <a:cxnLst/>
            <a:rect l="l" t="t" r="r" b="b"/>
            <a:pathLst>
              <a:path w="1028700" h="652780">
                <a:moveTo>
                  <a:pt x="514350" y="0"/>
                </a:moveTo>
                <a:lnTo>
                  <a:pt x="458304" y="1914"/>
                </a:lnTo>
                <a:lnTo>
                  <a:pt x="404008" y="7523"/>
                </a:lnTo>
                <a:lnTo>
                  <a:pt x="351773" y="16629"/>
                </a:lnTo>
                <a:lnTo>
                  <a:pt x="301914" y="29033"/>
                </a:lnTo>
                <a:lnTo>
                  <a:pt x="254745" y="44534"/>
                </a:lnTo>
                <a:lnTo>
                  <a:pt x="210579" y="62935"/>
                </a:lnTo>
                <a:lnTo>
                  <a:pt x="169729" y="84035"/>
                </a:lnTo>
                <a:lnTo>
                  <a:pt x="132511" y="107636"/>
                </a:lnTo>
                <a:lnTo>
                  <a:pt x="99238" y="133538"/>
                </a:lnTo>
                <a:lnTo>
                  <a:pt x="70222" y="161544"/>
                </a:lnTo>
                <a:lnTo>
                  <a:pt x="45779" y="191452"/>
                </a:lnTo>
                <a:lnTo>
                  <a:pt x="11863" y="256182"/>
                </a:lnTo>
                <a:lnTo>
                  <a:pt x="0" y="326136"/>
                </a:lnTo>
                <a:lnTo>
                  <a:pt x="3018" y="361666"/>
                </a:lnTo>
                <a:lnTo>
                  <a:pt x="26221" y="429207"/>
                </a:lnTo>
                <a:lnTo>
                  <a:pt x="70222" y="490728"/>
                </a:lnTo>
                <a:lnTo>
                  <a:pt x="99238" y="518733"/>
                </a:lnTo>
                <a:lnTo>
                  <a:pt x="132511" y="544635"/>
                </a:lnTo>
                <a:lnTo>
                  <a:pt x="169729" y="568236"/>
                </a:lnTo>
                <a:lnTo>
                  <a:pt x="210579" y="589336"/>
                </a:lnTo>
                <a:lnTo>
                  <a:pt x="254745" y="607737"/>
                </a:lnTo>
                <a:lnTo>
                  <a:pt x="301914" y="623238"/>
                </a:lnTo>
                <a:lnTo>
                  <a:pt x="351773" y="635642"/>
                </a:lnTo>
                <a:lnTo>
                  <a:pt x="404008" y="644748"/>
                </a:lnTo>
                <a:lnTo>
                  <a:pt x="458304" y="650357"/>
                </a:lnTo>
                <a:lnTo>
                  <a:pt x="514350" y="652272"/>
                </a:lnTo>
                <a:lnTo>
                  <a:pt x="570395" y="650357"/>
                </a:lnTo>
                <a:lnTo>
                  <a:pt x="624691" y="644748"/>
                </a:lnTo>
                <a:lnTo>
                  <a:pt x="676926" y="635642"/>
                </a:lnTo>
                <a:lnTo>
                  <a:pt x="726785" y="623238"/>
                </a:lnTo>
                <a:lnTo>
                  <a:pt x="773954" y="607737"/>
                </a:lnTo>
                <a:lnTo>
                  <a:pt x="818120" y="589336"/>
                </a:lnTo>
                <a:lnTo>
                  <a:pt x="858970" y="568236"/>
                </a:lnTo>
                <a:lnTo>
                  <a:pt x="896188" y="544635"/>
                </a:lnTo>
                <a:lnTo>
                  <a:pt x="929461" y="518733"/>
                </a:lnTo>
                <a:lnTo>
                  <a:pt x="958477" y="490728"/>
                </a:lnTo>
                <a:lnTo>
                  <a:pt x="982920" y="460819"/>
                </a:lnTo>
                <a:lnTo>
                  <a:pt x="1016836" y="396089"/>
                </a:lnTo>
                <a:lnTo>
                  <a:pt x="1028700" y="326136"/>
                </a:lnTo>
                <a:lnTo>
                  <a:pt x="1025681" y="290605"/>
                </a:lnTo>
                <a:lnTo>
                  <a:pt x="1002478" y="223064"/>
                </a:lnTo>
                <a:lnTo>
                  <a:pt x="958477" y="161544"/>
                </a:lnTo>
                <a:lnTo>
                  <a:pt x="929461" y="133538"/>
                </a:lnTo>
                <a:lnTo>
                  <a:pt x="896188" y="107636"/>
                </a:lnTo>
                <a:lnTo>
                  <a:pt x="858970" y="84035"/>
                </a:lnTo>
                <a:lnTo>
                  <a:pt x="818120" y="62935"/>
                </a:lnTo>
                <a:lnTo>
                  <a:pt x="773954" y="44534"/>
                </a:lnTo>
                <a:lnTo>
                  <a:pt x="726785" y="29033"/>
                </a:lnTo>
                <a:lnTo>
                  <a:pt x="676926" y="16629"/>
                </a:lnTo>
                <a:lnTo>
                  <a:pt x="624691" y="7523"/>
                </a:lnTo>
                <a:lnTo>
                  <a:pt x="570395" y="1914"/>
                </a:lnTo>
                <a:lnTo>
                  <a:pt x="514350" y="0"/>
                </a:lnTo>
                <a:close/>
              </a:path>
            </a:pathLst>
          </a:custGeom>
          <a:solidFill>
            <a:srgbClr val="FFFFFF"/>
          </a:solidFill>
        </p:spPr>
        <p:txBody>
          <a:bodyPr wrap="square" lIns="0" tIns="0" rIns="0" bIns="0" rtlCol="0"/>
          <a:lstStyle/>
          <a:p>
            <a:endParaRPr/>
          </a:p>
        </p:txBody>
      </p:sp>
      <p:sp>
        <p:nvSpPr>
          <p:cNvPr id="124" name="object 124"/>
          <p:cNvSpPr/>
          <p:nvPr/>
        </p:nvSpPr>
        <p:spPr>
          <a:xfrm>
            <a:off x="391668" y="2162555"/>
            <a:ext cx="1028700" cy="652780"/>
          </a:xfrm>
          <a:custGeom>
            <a:avLst/>
            <a:gdLst/>
            <a:ahLst/>
            <a:cxnLst/>
            <a:rect l="l" t="t" r="r" b="b"/>
            <a:pathLst>
              <a:path w="1028700" h="652780">
                <a:moveTo>
                  <a:pt x="0" y="326136"/>
                </a:moveTo>
                <a:lnTo>
                  <a:pt x="11863" y="256182"/>
                </a:lnTo>
                <a:lnTo>
                  <a:pt x="45779" y="191452"/>
                </a:lnTo>
                <a:lnTo>
                  <a:pt x="70222" y="161543"/>
                </a:lnTo>
                <a:lnTo>
                  <a:pt x="99238" y="133538"/>
                </a:lnTo>
                <a:lnTo>
                  <a:pt x="132511" y="107636"/>
                </a:lnTo>
                <a:lnTo>
                  <a:pt x="169729" y="84035"/>
                </a:lnTo>
                <a:lnTo>
                  <a:pt x="210579" y="62935"/>
                </a:lnTo>
                <a:lnTo>
                  <a:pt x="254745" y="44534"/>
                </a:lnTo>
                <a:lnTo>
                  <a:pt x="301914" y="29033"/>
                </a:lnTo>
                <a:lnTo>
                  <a:pt x="351773" y="16629"/>
                </a:lnTo>
                <a:lnTo>
                  <a:pt x="404008" y="7523"/>
                </a:lnTo>
                <a:lnTo>
                  <a:pt x="458304" y="1914"/>
                </a:lnTo>
                <a:lnTo>
                  <a:pt x="514350" y="0"/>
                </a:lnTo>
                <a:lnTo>
                  <a:pt x="570395" y="1914"/>
                </a:lnTo>
                <a:lnTo>
                  <a:pt x="624691" y="7523"/>
                </a:lnTo>
                <a:lnTo>
                  <a:pt x="676926" y="16629"/>
                </a:lnTo>
                <a:lnTo>
                  <a:pt x="726785" y="29033"/>
                </a:lnTo>
                <a:lnTo>
                  <a:pt x="773954" y="44534"/>
                </a:lnTo>
                <a:lnTo>
                  <a:pt x="818120" y="62935"/>
                </a:lnTo>
                <a:lnTo>
                  <a:pt x="858970" y="84035"/>
                </a:lnTo>
                <a:lnTo>
                  <a:pt x="896188" y="107636"/>
                </a:lnTo>
                <a:lnTo>
                  <a:pt x="929461" y="133538"/>
                </a:lnTo>
                <a:lnTo>
                  <a:pt x="958477" y="161544"/>
                </a:lnTo>
                <a:lnTo>
                  <a:pt x="982920" y="191452"/>
                </a:lnTo>
                <a:lnTo>
                  <a:pt x="1016836" y="256182"/>
                </a:lnTo>
                <a:lnTo>
                  <a:pt x="1028700" y="326136"/>
                </a:lnTo>
                <a:lnTo>
                  <a:pt x="1025681" y="361666"/>
                </a:lnTo>
                <a:lnTo>
                  <a:pt x="1002478" y="429207"/>
                </a:lnTo>
                <a:lnTo>
                  <a:pt x="958477" y="490728"/>
                </a:lnTo>
                <a:lnTo>
                  <a:pt x="929461" y="518733"/>
                </a:lnTo>
                <a:lnTo>
                  <a:pt x="896188" y="544635"/>
                </a:lnTo>
                <a:lnTo>
                  <a:pt x="858970" y="568236"/>
                </a:lnTo>
                <a:lnTo>
                  <a:pt x="818120" y="589336"/>
                </a:lnTo>
                <a:lnTo>
                  <a:pt x="773954" y="607737"/>
                </a:lnTo>
                <a:lnTo>
                  <a:pt x="726785" y="623238"/>
                </a:lnTo>
                <a:lnTo>
                  <a:pt x="676926" y="635642"/>
                </a:lnTo>
                <a:lnTo>
                  <a:pt x="624691" y="644748"/>
                </a:lnTo>
                <a:lnTo>
                  <a:pt x="570395" y="650357"/>
                </a:lnTo>
                <a:lnTo>
                  <a:pt x="514350" y="652272"/>
                </a:lnTo>
                <a:lnTo>
                  <a:pt x="458304" y="650357"/>
                </a:lnTo>
                <a:lnTo>
                  <a:pt x="404008" y="644748"/>
                </a:lnTo>
                <a:lnTo>
                  <a:pt x="351773" y="635642"/>
                </a:lnTo>
                <a:lnTo>
                  <a:pt x="301914" y="623238"/>
                </a:lnTo>
                <a:lnTo>
                  <a:pt x="254745" y="607737"/>
                </a:lnTo>
                <a:lnTo>
                  <a:pt x="210579" y="589336"/>
                </a:lnTo>
                <a:lnTo>
                  <a:pt x="169729" y="568236"/>
                </a:lnTo>
                <a:lnTo>
                  <a:pt x="132511" y="544635"/>
                </a:lnTo>
                <a:lnTo>
                  <a:pt x="99238" y="518733"/>
                </a:lnTo>
                <a:lnTo>
                  <a:pt x="70222" y="490727"/>
                </a:lnTo>
                <a:lnTo>
                  <a:pt x="45779" y="460819"/>
                </a:lnTo>
                <a:lnTo>
                  <a:pt x="11863" y="396089"/>
                </a:lnTo>
                <a:lnTo>
                  <a:pt x="0" y="326136"/>
                </a:lnTo>
                <a:close/>
              </a:path>
            </a:pathLst>
          </a:custGeom>
          <a:ln w="57912">
            <a:solidFill>
              <a:srgbClr val="E2671B"/>
            </a:solidFill>
          </a:ln>
        </p:spPr>
        <p:txBody>
          <a:bodyPr wrap="square" lIns="0" tIns="0" rIns="0" bIns="0" rtlCol="0"/>
          <a:lstStyle/>
          <a:p>
            <a:endParaRPr/>
          </a:p>
        </p:txBody>
      </p:sp>
      <p:sp>
        <p:nvSpPr>
          <p:cNvPr id="125" name="object 125"/>
          <p:cNvSpPr txBox="1"/>
          <p:nvPr/>
        </p:nvSpPr>
        <p:spPr>
          <a:xfrm>
            <a:off x="828243" y="2334895"/>
            <a:ext cx="153670"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C00000"/>
                </a:solidFill>
                <a:latin typeface="Century Gothic"/>
                <a:cs typeface="Century Gothic"/>
              </a:rPr>
              <a:t>1</a:t>
            </a:r>
            <a:endParaRPr sz="1800">
              <a:latin typeface="Century Gothic"/>
              <a:cs typeface="Century Gothic"/>
            </a:endParaRPr>
          </a:p>
        </p:txBody>
      </p:sp>
      <p:sp>
        <p:nvSpPr>
          <p:cNvPr id="126" name="object 126"/>
          <p:cNvSpPr/>
          <p:nvPr/>
        </p:nvSpPr>
        <p:spPr>
          <a:xfrm>
            <a:off x="9552431" y="2843771"/>
            <a:ext cx="1458595" cy="1082052"/>
          </a:xfrm>
          <a:prstGeom prst="rect">
            <a:avLst/>
          </a:prstGeom>
          <a:blipFill>
            <a:blip r:embed="rId41" cstate="print"/>
            <a:stretch>
              <a:fillRect/>
            </a:stretch>
          </a:blipFill>
        </p:spPr>
        <p:txBody>
          <a:bodyPr wrap="square" lIns="0" tIns="0" rIns="0" bIns="0" rtlCol="0"/>
          <a:lstStyle/>
          <a:p>
            <a:endParaRPr/>
          </a:p>
        </p:txBody>
      </p:sp>
      <p:sp>
        <p:nvSpPr>
          <p:cNvPr id="127" name="object 127"/>
          <p:cNvSpPr/>
          <p:nvPr/>
        </p:nvSpPr>
        <p:spPr>
          <a:xfrm>
            <a:off x="9893807" y="2993174"/>
            <a:ext cx="772820" cy="850607"/>
          </a:xfrm>
          <a:prstGeom prst="rect">
            <a:avLst/>
          </a:prstGeom>
          <a:blipFill>
            <a:blip r:embed="rId42" cstate="print"/>
            <a:stretch>
              <a:fillRect/>
            </a:stretch>
          </a:blipFill>
        </p:spPr>
        <p:txBody>
          <a:bodyPr wrap="square" lIns="0" tIns="0" rIns="0" bIns="0" rtlCol="0"/>
          <a:lstStyle/>
          <a:p>
            <a:endParaRPr/>
          </a:p>
        </p:txBody>
      </p:sp>
      <p:sp>
        <p:nvSpPr>
          <p:cNvPr id="128" name="object 128"/>
          <p:cNvSpPr/>
          <p:nvPr/>
        </p:nvSpPr>
        <p:spPr>
          <a:xfrm>
            <a:off x="9745980" y="3037332"/>
            <a:ext cx="1030605" cy="654050"/>
          </a:xfrm>
          <a:custGeom>
            <a:avLst/>
            <a:gdLst/>
            <a:ahLst/>
            <a:cxnLst/>
            <a:rect l="l" t="t" r="r" b="b"/>
            <a:pathLst>
              <a:path w="1030604" h="654050">
                <a:moveTo>
                  <a:pt x="515112" y="0"/>
                </a:moveTo>
                <a:lnTo>
                  <a:pt x="458986" y="1917"/>
                </a:lnTo>
                <a:lnTo>
                  <a:pt x="404610" y="7537"/>
                </a:lnTo>
                <a:lnTo>
                  <a:pt x="352300" y="16660"/>
                </a:lnTo>
                <a:lnTo>
                  <a:pt x="302367" y="29087"/>
                </a:lnTo>
                <a:lnTo>
                  <a:pt x="255128" y="44619"/>
                </a:lnTo>
                <a:lnTo>
                  <a:pt x="210897" y="63057"/>
                </a:lnTo>
                <a:lnTo>
                  <a:pt x="169987" y="84201"/>
                </a:lnTo>
                <a:lnTo>
                  <a:pt x="132713" y="107853"/>
                </a:lnTo>
                <a:lnTo>
                  <a:pt x="99389" y="133813"/>
                </a:lnTo>
                <a:lnTo>
                  <a:pt x="70329" y="161882"/>
                </a:lnTo>
                <a:lnTo>
                  <a:pt x="45849" y="191862"/>
                </a:lnTo>
                <a:lnTo>
                  <a:pt x="11881" y="256754"/>
                </a:lnTo>
                <a:lnTo>
                  <a:pt x="0" y="326897"/>
                </a:lnTo>
                <a:lnTo>
                  <a:pt x="3022" y="362526"/>
                </a:lnTo>
                <a:lnTo>
                  <a:pt x="26261" y="430243"/>
                </a:lnTo>
                <a:lnTo>
                  <a:pt x="70329" y="491913"/>
                </a:lnTo>
                <a:lnTo>
                  <a:pt x="99389" y="519982"/>
                </a:lnTo>
                <a:lnTo>
                  <a:pt x="132713" y="545942"/>
                </a:lnTo>
                <a:lnTo>
                  <a:pt x="169987" y="569594"/>
                </a:lnTo>
                <a:lnTo>
                  <a:pt x="210897" y="590738"/>
                </a:lnTo>
                <a:lnTo>
                  <a:pt x="255128" y="609176"/>
                </a:lnTo>
                <a:lnTo>
                  <a:pt x="302367" y="624708"/>
                </a:lnTo>
                <a:lnTo>
                  <a:pt x="352300" y="637135"/>
                </a:lnTo>
                <a:lnTo>
                  <a:pt x="404610" y="646258"/>
                </a:lnTo>
                <a:lnTo>
                  <a:pt x="458986" y="651878"/>
                </a:lnTo>
                <a:lnTo>
                  <a:pt x="515112" y="653795"/>
                </a:lnTo>
                <a:lnTo>
                  <a:pt x="571237" y="651878"/>
                </a:lnTo>
                <a:lnTo>
                  <a:pt x="625613" y="646258"/>
                </a:lnTo>
                <a:lnTo>
                  <a:pt x="677923" y="637135"/>
                </a:lnTo>
                <a:lnTo>
                  <a:pt x="727856" y="624708"/>
                </a:lnTo>
                <a:lnTo>
                  <a:pt x="775095" y="609176"/>
                </a:lnTo>
                <a:lnTo>
                  <a:pt x="819326" y="590738"/>
                </a:lnTo>
                <a:lnTo>
                  <a:pt x="860236" y="569594"/>
                </a:lnTo>
                <a:lnTo>
                  <a:pt x="897510" y="545942"/>
                </a:lnTo>
                <a:lnTo>
                  <a:pt x="930834" y="519982"/>
                </a:lnTo>
                <a:lnTo>
                  <a:pt x="959894" y="491913"/>
                </a:lnTo>
                <a:lnTo>
                  <a:pt x="984374" y="461933"/>
                </a:lnTo>
                <a:lnTo>
                  <a:pt x="1018342" y="397041"/>
                </a:lnTo>
                <a:lnTo>
                  <a:pt x="1030224" y="326897"/>
                </a:lnTo>
                <a:lnTo>
                  <a:pt x="1027201" y="291269"/>
                </a:lnTo>
                <a:lnTo>
                  <a:pt x="1003962" y="223552"/>
                </a:lnTo>
                <a:lnTo>
                  <a:pt x="959894" y="161882"/>
                </a:lnTo>
                <a:lnTo>
                  <a:pt x="930834" y="133813"/>
                </a:lnTo>
                <a:lnTo>
                  <a:pt x="897510" y="107853"/>
                </a:lnTo>
                <a:lnTo>
                  <a:pt x="860236" y="84201"/>
                </a:lnTo>
                <a:lnTo>
                  <a:pt x="819326" y="63057"/>
                </a:lnTo>
                <a:lnTo>
                  <a:pt x="775095" y="44619"/>
                </a:lnTo>
                <a:lnTo>
                  <a:pt x="727856" y="29087"/>
                </a:lnTo>
                <a:lnTo>
                  <a:pt x="677923" y="16660"/>
                </a:lnTo>
                <a:lnTo>
                  <a:pt x="625613" y="7537"/>
                </a:lnTo>
                <a:lnTo>
                  <a:pt x="571237" y="1917"/>
                </a:lnTo>
                <a:lnTo>
                  <a:pt x="515112" y="0"/>
                </a:lnTo>
                <a:close/>
              </a:path>
            </a:pathLst>
          </a:custGeom>
          <a:solidFill>
            <a:srgbClr val="FFFFFF"/>
          </a:solidFill>
        </p:spPr>
        <p:txBody>
          <a:bodyPr wrap="square" lIns="0" tIns="0" rIns="0" bIns="0" rtlCol="0"/>
          <a:lstStyle/>
          <a:p>
            <a:endParaRPr/>
          </a:p>
        </p:txBody>
      </p:sp>
      <p:sp>
        <p:nvSpPr>
          <p:cNvPr id="129" name="object 129"/>
          <p:cNvSpPr/>
          <p:nvPr/>
        </p:nvSpPr>
        <p:spPr>
          <a:xfrm>
            <a:off x="9745980" y="3037332"/>
            <a:ext cx="1030605" cy="654050"/>
          </a:xfrm>
          <a:custGeom>
            <a:avLst/>
            <a:gdLst/>
            <a:ahLst/>
            <a:cxnLst/>
            <a:rect l="l" t="t" r="r" b="b"/>
            <a:pathLst>
              <a:path w="1030604" h="654050">
                <a:moveTo>
                  <a:pt x="0" y="326897"/>
                </a:moveTo>
                <a:lnTo>
                  <a:pt x="11881" y="256754"/>
                </a:lnTo>
                <a:lnTo>
                  <a:pt x="45849" y="191862"/>
                </a:lnTo>
                <a:lnTo>
                  <a:pt x="70329" y="161882"/>
                </a:lnTo>
                <a:lnTo>
                  <a:pt x="99389" y="133813"/>
                </a:lnTo>
                <a:lnTo>
                  <a:pt x="132713" y="107853"/>
                </a:lnTo>
                <a:lnTo>
                  <a:pt x="169987" y="84201"/>
                </a:lnTo>
                <a:lnTo>
                  <a:pt x="210897" y="63057"/>
                </a:lnTo>
                <a:lnTo>
                  <a:pt x="255128" y="44619"/>
                </a:lnTo>
                <a:lnTo>
                  <a:pt x="302367" y="29087"/>
                </a:lnTo>
                <a:lnTo>
                  <a:pt x="352300" y="16660"/>
                </a:lnTo>
                <a:lnTo>
                  <a:pt x="404610" y="7537"/>
                </a:lnTo>
                <a:lnTo>
                  <a:pt x="458986" y="1917"/>
                </a:lnTo>
                <a:lnTo>
                  <a:pt x="515112" y="0"/>
                </a:lnTo>
                <a:lnTo>
                  <a:pt x="571237" y="1917"/>
                </a:lnTo>
                <a:lnTo>
                  <a:pt x="625613" y="7537"/>
                </a:lnTo>
                <a:lnTo>
                  <a:pt x="677923" y="16660"/>
                </a:lnTo>
                <a:lnTo>
                  <a:pt x="727856" y="29087"/>
                </a:lnTo>
                <a:lnTo>
                  <a:pt x="775095" y="44619"/>
                </a:lnTo>
                <a:lnTo>
                  <a:pt x="819326" y="63057"/>
                </a:lnTo>
                <a:lnTo>
                  <a:pt x="860236" y="84201"/>
                </a:lnTo>
                <a:lnTo>
                  <a:pt x="897510" y="107853"/>
                </a:lnTo>
                <a:lnTo>
                  <a:pt x="930834" y="133813"/>
                </a:lnTo>
                <a:lnTo>
                  <a:pt x="959894" y="161882"/>
                </a:lnTo>
                <a:lnTo>
                  <a:pt x="984374" y="191862"/>
                </a:lnTo>
                <a:lnTo>
                  <a:pt x="1018342" y="256754"/>
                </a:lnTo>
                <a:lnTo>
                  <a:pt x="1030224" y="326897"/>
                </a:lnTo>
                <a:lnTo>
                  <a:pt x="1027201" y="362526"/>
                </a:lnTo>
                <a:lnTo>
                  <a:pt x="1003962" y="430243"/>
                </a:lnTo>
                <a:lnTo>
                  <a:pt x="959894" y="491913"/>
                </a:lnTo>
                <a:lnTo>
                  <a:pt x="930834" y="519982"/>
                </a:lnTo>
                <a:lnTo>
                  <a:pt x="897510" y="545942"/>
                </a:lnTo>
                <a:lnTo>
                  <a:pt x="860236" y="569594"/>
                </a:lnTo>
                <a:lnTo>
                  <a:pt x="819326" y="590738"/>
                </a:lnTo>
                <a:lnTo>
                  <a:pt x="775095" y="609176"/>
                </a:lnTo>
                <a:lnTo>
                  <a:pt x="727856" y="624708"/>
                </a:lnTo>
                <a:lnTo>
                  <a:pt x="677923" y="637135"/>
                </a:lnTo>
                <a:lnTo>
                  <a:pt x="625613" y="646258"/>
                </a:lnTo>
                <a:lnTo>
                  <a:pt x="571237" y="651878"/>
                </a:lnTo>
                <a:lnTo>
                  <a:pt x="515112" y="653795"/>
                </a:lnTo>
                <a:lnTo>
                  <a:pt x="458986" y="651878"/>
                </a:lnTo>
                <a:lnTo>
                  <a:pt x="404610" y="646258"/>
                </a:lnTo>
                <a:lnTo>
                  <a:pt x="352300" y="637135"/>
                </a:lnTo>
                <a:lnTo>
                  <a:pt x="302367" y="624708"/>
                </a:lnTo>
                <a:lnTo>
                  <a:pt x="255128" y="609176"/>
                </a:lnTo>
                <a:lnTo>
                  <a:pt x="210897" y="590738"/>
                </a:lnTo>
                <a:lnTo>
                  <a:pt x="169987" y="569594"/>
                </a:lnTo>
                <a:lnTo>
                  <a:pt x="132713" y="545942"/>
                </a:lnTo>
                <a:lnTo>
                  <a:pt x="99389" y="519982"/>
                </a:lnTo>
                <a:lnTo>
                  <a:pt x="70329" y="491913"/>
                </a:lnTo>
                <a:lnTo>
                  <a:pt x="45849" y="461933"/>
                </a:lnTo>
                <a:lnTo>
                  <a:pt x="11881" y="397041"/>
                </a:lnTo>
                <a:lnTo>
                  <a:pt x="0" y="326897"/>
                </a:lnTo>
                <a:close/>
              </a:path>
            </a:pathLst>
          </a:custGeom>
          <a:ln w="57912">
            <a:solidFill>
              <a:srgbClr val="C273A3"/>
            </a:solidFill>
          </a:ln>
        </p:spPr>
        <p:txBody>
          <a:bodyPr wrap="square" lIns="0" tIns="0" rIns="0" bIns="0" rtlCol="0"/>
          <a:lstStyle/>
          <a:p>
            <a:endParaRPr/>
          </a:p>
        </p:txBody>
      </p:sp>
      <p:sp>
        <p:nvSpPr>
          <p:cNvPr id="130" name="object 130"/>
          <p:cNvSpPr txBox="1"/>
          <p:nvPr/>
        </p:nvSpPr>
        <p:spPr>
          <a:xfrm>
            <a:off x="10184638" y="3210305"/>
            <a:ext cx="153670"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C00000"/>
                </a:solidFill>
                <a:latin typeface="Century Gothic"/>
                <a:cs typeface="Century Gothic"/>
              </a:rPr>
              <a:t>5</a:t>
            </a:r>
            <a:endParaRPr sz="1800">
              <a:latin typeface="Century Gothic"/>
              <a:cs typeface="Century Gothic"/>
            </a:endParaRPr>
          </a:p>
        </p:txBody>
      </p:sp>
      <p:sp>
        <p:nvSpPr>
          <p:cNvPr id="131" name="object 131"/>
          <p:cNvSpPr/>
          <p:nvPr/>
        </p:nvSpPr>
        <p:spPr>
          <a:xfrm>
            <a:off x="5660135" y="3805453"/>
            <a:ext cx="1457070" cy="1057630"/>
          </a:xfrm>
          <a:prstGeom prst="rect">
            <a:avLst/>
          </a:prstGeom>
          <a:blipFill>
            <a:blip r:embed="rId43" cstate="print"/>
            <a:stretch>
              <a:fillRect/>
            </a:stretch>
          </a:blipFill>
        </p:spPr>
        <p:txBody>
          <a:bodyPr wrap="square" lIns="0" tIns="0" rIns="0" bIns="0" rtlCol="0"/>
          <a:lstStyle/>
          <a:p>
            <a:endParaRPr/>
          </a:p>
        </p:txBody>
      </p:sp>
      <p:sp>
        <p:nvSpPr>
          <p:cNvPr id="132" name="object 132"/>
          <p:cNvSpPr/>
          <p:nvPr/>
        </p:nvSpPr>
        <p:spPr>
          <a:xfrm>
            <a:off x="6001511" y="3942626"/>
            <a:ext cx="772820" cy="850607"/>
          </a:xfrm>
          <a:prstGeom prst="rect">
            <a:avLst/>
          </a:prstGeom>
          <a:blipFill>
            <a:blip r:embed="rId44" cstate="print"/>
            <a:stretch>
              <a:fillRect/>
            </a:stretch>
          </a:blipFill>
        </p:spPr>
        <p:txBody>
          <a:bodyPr wrap="square" lIns="0" tIns="0" rIns="0" bIns="0" rtlCol="0"/>
          <a:lstStyle/>
          <a:p>
            <a:endParaRPr/>
          </a:p>
        </p:txBody>
      </p:sp>
      <p:sp>
        <p:nvSpPr>
          <p:cNvPr id="133" name="object 133"/>
          <p:cNvSpPr/>
          <p:nvPr/>
        </p:nvSpPr>
        <p:spPr>
          <a:xfrm>
            <a:off x="5853684" y="3998976"/>
            <a:ext cx="1028700" cy="629920"/>
          </a:xfrm>
          <a:custGeom>
            <a:avLst/>
            <a:gdLst/>
            <a:ahLst/>
            <a:cxnLst/>
            <a:rect l="l" t="t" r="r" b="b"/>
            <a:pathLst>
              <a:path w="1028700" h="629920">
                <a:moveTo>
                  <a:pt x="514350" y="0"/>
                </a:moveTo>
                <a:lnTo>
                  <a:pt x="454360" y="2116"/>
                </a:lnTo>
                <a:lnTo>
                  <a:pt x="396404" y="8308"/>
                </a:lnTo>
                <a:lnTo>
                  <a:pt x="340868" y="18340"/>
                </a:lnTo>
                <a:lnTo>
                  <a:pt x="288138" y="31977"/>
                </a:lnTo>
                <a:lnTo>
                  <a:pt x="238599" y="48982"/>
                </a:lnTo>
                <a:lnTo>
                  <a:pt x="192637" y="69119"/>
                </a:lnTo>
                <a:lnTo>
                  <a:pt x="150637" y="92154"/>
                </a:lnTo>
                <a:lnTo>
                  <a:pt x="112987" y="117850"/>
                </a:lnTo>
                <a:lnTo>
                  <a:pt x="80070" y="145971"/>
                </a:lnTo>
                <a:lnTo>
                  <a:pt x="52273" y="176281"/>
                </a:lnTo>
                <a:lnTo>
                  <a:pt x="29982" y="208546"/>
                </a:lnTo>
                <a:lnTo>
                  <a:pt x="3459" y="277994"/>
                </a:lnTo>
                <a:lnTo>
                  <a:pt x="0" y="314706"/>
                </a:lnTo>
                <a:lnTo>
                  <a:pt x="3459" y="351417"/>
                </a:lnTo>
                <a:lnTo>
                  <a:pt x="29982" y="420865"/>
                </a:lnTo>
                <a:lnTo>
                  <a:pt x="52273" y="453130"/>
                </a:lnTo>
                <a:lnTo>
                  <a:pt x="80070" y="483440"/>
                </a:lnTo>
                <a:lnTo>
                  <a:pt x="112987" y="511561"/>
                </a:lnTo>
                <a:lnTo>
                  <a:pt x="150637" y="537257"/>
                </a:lnTo>
                <a:lnTo>
                  <a:pt x="192637" y="560292"/>
                </a:lnTo>
                <a:lnTo>
                  <a:pt x="238599" y="580429"/>
                </a:lnTo>
                <a:lnTo>
                  <a:pt x="288138" y="597434"/>
                </a:lnTo>
                <a:lnTo>
                  <a:pt x="340868" y="611071"/>
                </a:lnTo>
                <a:lnTo>
                  <a:pt x="396404" y="621103"/>
                </a:lnTo>
                <a:lnTo>
                  <a:pt x="454360" y="627295"/>
                </a:lnTo>
                <a:lnTo>
                  <a:pt x="514350" y="629412"/>
                </a:lnTo>
                <a:lnTo>
                  <a:pt x="574339" y="627295"/>
                </a:lnTo>
                <a:lnTo>
                  <a:pt x="632295" y="621103"/>
                </a:lnTo>
                <a:lnTo>
                  <a:pt x="687831" y="611071"/>
                </a:lnTo>
                <a:lnTo>
                  <a:pt x="740561" y="597434"/>
                </a:lnTo>
                <a:lnTo>
                  <a:pt x="790100" y="580429"/>
                </a:lnTo>
                <a:lnTo>
                  <a:pt x="836062" y="560292"/>
                </a:lnTo>
                <a:lnTo>
                  <a:pt x="878062" y="537257"/>
                </a:lnTo>
                <a:lnTo>
                  <a:pt x="915712" y="511561"/>
                </a:lnTo>
                <a:lnTo>
                  <a:pt x="948629" y="483440"/>
                </a:lnTo>
                <a:lnTo>
                  <a:pt x="976426" y="453130"/>
                </a:lnTo>
                <a:lnTo>
                  <a:pt x="998717" y="420865"/>
                </a:lnTo>
                <a:lnTo>
                  <a:pt x="1025240" y="351417"/>
                </a:lnTo>
                <a:lnTo>
                  <a:pt x="1028699" y="314706"/>
                </a:lnTo>
                <a:lnTo>
                  <a:pt x="1025240" y="277994"/>
                </a:lnTo>
                <a:lnTo>
                  <a:pt x="998717" y="208546"/>
                </a:lnTo>
                <a:lnTo>
                  <a:pt x="976426" y="176281"/>
                </a:lnTo>
                <a:lnTo>
                  <a:pt x="948629" y="145971"/>
                </a:lnTo>
                <a:lnTo>
                  <a:pt x="915712" y="117850"/>
                </a:lnTo>
                <a:lnTo>
                  <a:pt x="878062" y="92154"/>
                </a:lnTo>
                <a:lnTo>
                  <a:pt x="836062" y="69119"/>
                </a:lnTo>
                <a:lnTo>
                  <a:pt x="790100" y="48982"/>
                </a:lnTo>
                <a:lnTo>
                  <a:pt x="740561" y="31977"/>
                </a:lnTo>
                <a:lnTo>
                  <a:pt x="687831" y="18340"/>
                </a:lnTo>
                <a:lnTo>
                  <a:pt x="632295" y="8308"/>
                </a:lnTo>
                <a:lnTo>
                  <a:pt x="574339" y="2116"/>
                </a:lnTo>
                <a:lnTo>
                  <a:pt x="514350" y="0"/>
                </a:lnTo>
                <a:close/>
              </a:path>
            </a:pathLst>
          </a:custGeom>
          <a:solidFill>
            <a:srgbClr val="FFFFFF"/>
          </a:solidFill>
        </p:spPr>
        <p:txBody>
          <a:bodyPr wrap="square" lIns="0" tIns="0" rIns="0" bIns="0" rtlCol="0"/>
          <a:lstStyle/>
          <a:p>
            <a:endParaRPr/>
          </a:p>
        </p:txBody>
      </p:sp>
      <p:sp>
        <p:nvSpPr>
          <p:cNvPr id="134" name="object 134"/>
          <p:cNvSpPr/>
          <p:nvPr/>
        </p:nvSpPr>
        <p:spPr>
          <a:xfrm>
            <a:off x="5853684" y="3998976"/>
            <a:ext cx="1028700" cy="629920"/>
          </a:xfrm>
          <a:custGeom>
            <a:avLst/>
            <a:gdLst/>
            <a:ahLst/>
            <a:cxnLst/>
            <a:rect l="l" t="t" r="r" b="b"/>
            <a:pathLst>
              <a:path w="1028700" h="629920">
                <a:moveTo>
                  <a:pt x="0" y="314706"/>
                </a:moveTo>
                <a:lnTo>
                  <a:pt x="13582" y="242529"/>
                </a:lnTo>
                <a:lnTo>
                  <a:pt x="52273" y="176281"/>
                </a:lnTo>
                <a:lnTo>
                  <a:pt x="80070" y="145971"/>
                </a:lnTo>
                <a:lnTo>
                  <a:pt x="112987" y="117850"/>
                </a:lnTo>
                <a:lnTo>
                  <a:pt x="150637" y="92154"/>
                </a:lnTo>
                <a:lnTo>
                  <a:pt x="192637" y="69119"/>
                </a:lnTo>
                <a:lnTo>
                  <a:pt x="238599" y="48982"/>
                </a:lnTo>
                <a:lnTo>
                  <a:pt x="288138" y="31977"/>
                </a:lnTo>
                <a:lnTo>
                  <a:pt x="340868" y="18340"/>
                </a:lnTo>
                <a:lnTo>
                  <a:pt x="396404" y="8308"/>
                </a:lnTo>
                <a:lnTo>
                  <a:pt x="454360" y="2116"/>
                </a:lnTo>
                <a:lnTo>
                  <a:pt x="514350" y="0"/>
                </a:lnTo>
                <a:lnTo>
                  <a:pt x="574339" y="2116"/>
                </a:lnTo>
                <a:lnTo>
                  <a:pt x="632295" y="8308"/>
                </a:lnTo>
                <a:lnTo>
                  <a:pt x="687831" y="18340"/>
                </a:lnTo>
                <a:lnTo>
                  <a:pt x="740561" y="31977"/>
                </a:lnTo>
                <a:lnTo>
                  <a:pt x="790100" y="48982"/>
                </a:lnTo>
                <a:lnTo>
                  <a:pt x="836062" y="69119"/>
                </a:lnTo>
                <a:lnTo>
                  <a:pt x="878062" y="92154"/>
                </a:lnTo>
                <a:lnTo>
                  <a:pt x="915712" y="117850"/>
                </a:lnTo>
                <a:lnTo>
                  <a:pt x="948629" y="145971"/>
                </a:lnTo>
                <a:lnTo>
                  <a:pt x="976426" y="176281"/>
                </a:lnTo>
                <a:lnTo>
                  <a:pt x="998717" y="208546"/>
                </a:lnTo>
                <a:lnTo>
                  <a:pt x="1025240" y="277994"/>
                </a:lnTo>
                <a:lnTo>
                  <a:pt x="1028699" y="314706"/>
                </a:lnTo>
                <a:lnTo>
                  <a:pt x="1025240" y="351417"/>
                </a:lnTo>
                <a:lnTo>
                  <a:pt x="998717" y="420865"/>
                </a:lnTo>
                <a:lnTo>
                  <a:pt x="976426" y="453130"/>
                </a:lnTo>
                <a:lnTo>
                  <a:pt x="948629" y="483440"/>
                </a:lnTo>
                <a:lnTo>
                  <a:pt x="915712" y="511561"/>
                </a:lnTo>
                <a:lnTo>
                  <a:pt x="878062" y="537257"/>
                </a:lnTo>
                <a:lnTo>
                  <a:pt x="836062" y="560292"/>
                </a:lnTo>
                <a:lnTo>
                  <a:pt x="790100" y="580429"/>
                </a:lnTo>
                <a:lnTo>
                  <a:pt x="740561" y="597434"/>
                </a:lnTo>
                <a:lnTo>
                  <a:pt x="687831" y="611071"/>
                </a:lnTo>
                <a:lnTo>
                  <a:pt x="632295" y="621103"/>
                </a:lnTo>
                <a:lnTo>
                  <a:pt x="574339" y="627295"/>
                </a:lnTo>
                <a:lnTo>
                  <a:pt x="514350" y="629412"/>
                </a:lnTo>
                <a:lnTo>
                  <a:pt x="454360" y="627295"/>
                </a:lnTo>
                <a:lnTo>
                  <a:pt x="396404" y="621103"/>
                </a:lnTo>
                <a:lnTo>
                  <a:pt x="340868" y="611071"/>
                </a:lnTo>
                <a:lnTo>
                  <a:pt x="288138" y="597434"/>
                </a:lnTo>
                <a:lnTo>
                  <a:pt x="238599" y="580429"/>
                </a:lnTo>
                <a:lnTo>
                  <a:pt x="192637" y="560292"/>
                </a:lnTo>
                <a:lnTo>
                  <a:pt x="150637" y="537257"/>
                </a:lnTo>
                <a:lnTo>
                  <a:pt x="112987" y="511561"/>
                </a:lnTo>
                <a:lnTo>
                  <a:pt x="80070" y="483440"/>
                </a:lnTo>
                <a:lnTo>
                  <a:pt x="52273" y="453130"/>
                </a:lnTo>
                <a:lnTo>
                  <a:pt x="29982" y="420865"/>
                </a:lnTo>
                <a:lnTo>
                  <a:pt x="3459" y="351417"/>
                </a:lnTo>
                <a:lnTo>
                  <a:pt x="0" y="314706"/>
                </a:lnTo>
                <a:close/>
              </a:path>
            </a:pathLst>
          </a:custGeom>
          <a:ln w="57912">
            <a:solidFill>
              <a:srgbClr val="C273A3"/>
            </a:solidFill>
          </a:ln>
        </p:spPr>
        <p:txBody>
          <a:bodyPr wrap="square" lIns="0" tIns="0" rIns="0" bIns="0" rtlCol="0"/>
          <a:lstStyle/>
          <a:p>
            <a:endParaRPr/>
          </a:p>
        </p:txBody>
      </p:sp>
      <p:sp>
        <p:nvSpPr>
          <p:cNvPr id="135" name="object 135"/>
          <p:cNvSpPr txBox="1"/>
          <p:nvPr/>
        </p:nvSpPr>
        <p:spPr>
          <a:xfrm>
            <a:off x="6291198" y="4160266"/>
            <a:ext cx="153670"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C00000"/>
                </a:solidFill>
                <a:latin typeface="Century Gothic"/>
                <a:cs typeface="Century Gothic"/>
              </a:rPr>
              <a:t>7</a:t>
            </a:r>
            <a:endParaRPr sz="1800">
              <a:latin typeface="Century Gothic"/>
              <a:cs typeface="Century Gothic"/>
            </a:endParaRPr>
          </a:p>
        </p:txBody>
      </p:sp>
      <p:sp>
        <p:nvSpPr>
          <p:cNvPr id="136" name="object 136"/>
          <p:cNvSpPr/>
          <p:nvPr/>
        </p:nvSpPr>
        <p:spPr>
          <a:xfrm>
            <a:off x="185928" y="3838943"/>
            <a:ext cx="1457071" cy="1082052"/>
          </a:xfrm>
          <a:prstGeom prst="rect">
            <a:avLst/>
          </a:prstGeom>
          <a:blipFill>
            <a:blip r:embed="rId16" cstate="print"/>
            <a:stretch>
              <a:fillRect/>
            </a:stretch>
          </a:blipFill>
        </p:spPr>
        <p:txBody>
          <a:bodyPr wrap="square" lIns="0" tIns="0" rIns="0" bIns="0" rtlCol="0"/>
          <a:lstStyle/>
          <a:p>
            <a:endParaRPr/>
          </a:p>
        </p:txBody>
      </p:sp>
      <p:sp>
        <p:nvSpPr>
          <p:cNvPr id="137" name="object 137"/>
          <p:cNvSpPr/>
          <p:nvPr/>
        </p:nvSpPr>
        <p:spPr>
          <a:xfrm>
            <a:off x="525780" y="3988346"/>
            <a:ext cx="772820" cy="850607"/>
          </a:xfrm>
          <a:prstGeom prst="rect">
            <a:avLst/>
          </a:prstGeom>
          <a:blipFill>
            <a:blip r:embed="rId30" cstate="print"/>
            <a:stretch>
              <a:fillRect/>
            </a:stretch>
          </a:blipFill>
        </p:spPr>
        <p:txBody>
          <a:bodyPr wrap="square" lIns="0" tIns="0" rIns="0" bIns="0" rtlCol="0"/>
          <a:lstStyle/>
          <a:p>
            <a:endParaRPr/>
          </a:p>
        </p:txBody>
      </p:sp>
      <p:sp>
        <p:nvSpPr>
          <p:cNvPr id="138" name="object 138"/>
          <p:cNvSpPr/>
          <p:nvPr/>
        </p:nvSpPr>
        <p:spPr>
          <a:xfrm>
            <a:off x="379475" y="4032503"/>
            <a:ext cx="1028700" cy="654050"/>
          </a:xfrm>
          <a:custGeom>
            <a:avLst/>
            <a:gdLst/>
            <a:ahLst/>
            <a:cxnLst/>
            <a:rect l="l" t="t" r="r" b="b"/>
            <a:pathLst>
              <a:path w="1028700" h="654050">
                <a:moveTo>
                  <a:pt x="514350" y="0"/>
                </a:moveTo>
                <a:lnTo>
                  <a:pt x="458304" y="1917"/>
                </a:lnTo>
                <a:lnTo>
                  <a:pt x="404008" y="7537"/>
                </a:lnTo>
                <a:lnTo>
                  <a:pt x="351773" y="16660"/>
                </a:lnTo>
                <a:lnTo>
                  <a:pt x="301914" y="29087"/>
                </a:lnTo>
                <a:lnTo>
                  <a:pt x="254745" y="44619"/>
                </a:lnTo>
                <a:lnTo>
                  <a:pt x="210579" y="63057"/>
                </a:lnTo>
                <a:lnTo>
                  <a:pt x="169729" y="84201"/>
                </a:lnTo>
                <a:lnTo>
                  <a:pt x="132511" y="107853"/>
                </a:lnTo>
                <a:lnTo>
                  <a:pt x="99238" y="133813"/>
                </a:lnTo>
                <a:lnTo>
                  <a:pt x="70222" y="161882"/>
                </a:lnTo>
                <a:lnTo>
                  <a:pt x="45779" y="191862"/>
                </a:lnTo>
                <a:lnTo>
                  <a:pt x="11863" y="256754"/>
                </a:lnTo>
                <a:lnTo>
                  <a:pt x="0" y="326898"/>
                </a:lnTo>
                <a:lnTo>
                  <a:pt x="3018" y="362526"/>
                </a:lnTo>
                <a:lnTo>
                  <a:pt x="26221" y="430243"/>
                </a:lnTo>
                <a:lnTo>
                  <a:pt x="70222" y="491913"/>
                </a:lnTo>
                <a:lnTo>
                  <a:pt x="99238" y="519982"/>
                </a:lnTo>
                <a:lnTo>
                  <a:pt x="132511" y="545942"/>
                </a:lnTo>
                <a:lnTo>
                  <a:pt x="169729" y="569594"/>
                </a:lnTo>
                <a:lnTo>
                  <a:pt x="210579" y="590738"/>
                </a:lnTo>
                <a:lnTo>
                  <a:pt x="254745" y="609176"/>
                </a:lnTo>
                <a:lnTo>
                  <a:pt x="301914" y="624708"/>
                </a:lnTo>
                <a:lnTo>
                  <a:pt x="351773" y="637135"/>
                </a:lnTo>
                <a:lnTo>
                  <a:pt x="404008" y="646258"/>
                </a:lnTo>
                <a:lnTo>
                  <a:pt x="458304" y="651878"/>
                </a:lnTo>
                <a:lnTo>
                  <a:pt x="514350" y="653796"/>
                </a:lnTo>
                <a:lnTo>
                  <a:pt x="570395" y="651878"/>
                </a:lnTo>
                <a:lnTo>
                  <a:pt x="624691" y="646258"/>
                </a:lnTo>
                <a:lnTo>
                  <a:pt x="676926" y="637135"/>
                </a:lnTo>
                <a:lnTo>
                  <a:pt x="726785" y="624708"/>
                </a:lnTo>
                <a:lnTo>
                  <a:pt x="773954" y="609176"/>
                </a:lnTo>
                <a:lnTo>
                  <a:pt x="818120" y="590738"/>
                </a:lnTo>
                <a:lnTo>
                  <a:pt x="858970" y="569594"/>
                </a:lnTo>
                <a:lnTo>
                  <a:pt x="896188" y="545942"/>
                </a:lnTo>
                <a:lnTo>
                  <a:pt x="929461" y="519982"/>
                </a:lnTo>
                <a:lnTo>
                  <a:pt x="958477" y="491913"/>
                </a:lnTo>
                <a:lnTo>
                  <a:pt x="982920" y="461933"/>
                </a:lnTo>
                <a:lnTo>
                  <a:pt x="1016836" y="397041"/>
                </a:lnTo>
                <a:lnTo>
                  <a:pt x="1028700" y="326898"/>
                </a:lnTo>
                <a:lnTo>
                  <a:pt x="1025681" y="291269"/>
                </a:lnTo>
                <a:lnTo>
                  <a:pt x="1002478" y="223552"/>
                </a:lnTo>
                <a:lnTo>
                  <a:pt x="958477" y="161882"/>
                </a:lnTo>
                <a:lnTo>
                  <a:pt x="929461" y="133813"/>
                </a:lnTo>
                <a:lnTo>
                  <a:pt x="896188" y="107853"/>
                </a:lnTo>
                <a:lnTo>
                  <a:pt x="858970" y="84201"/>
                </a:lnTo>
                <a:lnTo>
                  <a:pt x="818120" y="63057"/>
                </a:lnTo>
                <a:lnTo>
                  <a:pt x="773954" y="44619"/>
                </a:lnTo>
                <a:lnTo>
                  <a:pt x="726785" y="29087"/>
                </a:lnTo>
                <a:lnTo>
                  <a:pt x="676926" y="16660"/>
                </a:lnTo>
                <a:lnTo>
                  <a:pt x="624691" y="7537"/>
                </a:lnTo>
                <a:lnTo>
                  <a:pt x="570395" y="1917"/>
                </a:lnTo>
                <a:lnTo>
                  <a:pt x="514350" y="0"/>
                </a:lnTo>
                <a:close/>
              </a:path>
            </a:pathLst>
          </a:custGeom>
          <a:solidFill>
            <a:srgbClr val="FFFFFF"/>
          </a:solidFill>
        </p:spPr>
        <p:txBody>
          <a:bodyPr wrap="square" lIns="0" tIns="0" rIns="0" bIns="0" rtlCol="0"/>
          <a:lstStyle/>
          <a:p>
            <a:endParaRPr/>
          </a:p>
        </p:txBody>
      </p:sp>
      <p:sp>
        <p:nvSpPr>
          <p:cNvPr id="139" name="object 139"/>
          <p:cNvSpPr/>
          <p:nvPr/>
        </p:nvSpPr>
        <p:spPr>
          <a:xfrm>
            <a:off x="379475" y="4032503"/>
            <a:ext cx="1028700" cy="654050"/>
          </a:xfrm>
          <a:custGeom>
            <a:avLst/>
            <a:gdLst/>
            <a:ahLst/>
            <a:cxnLst/>
            <a:rect l="l" t="t" r="r" b="b"/>
            <a:pathLst>
              <a:path w="1028700" h="654050">
                <a:moveTo>
                  <a:pt x="0" y="326898"/>
                </a:moveTo>
                <a:lnTo>
                  <a:pt x="11863" y="256754"/>
                </a:lnTo>
                <a:lnTo>
                  <a:pt x="45779" y="191862"/>
                </a:lnTo>
                <a:lnTo>
                  <a:pt x="70222" y="161882"/>
                </a:lnTo>
                <a:lnTo>
                  <a:pt x="99238" y="133813"/>
                </a:lnTo>
                <a:lnTo>
                  <a:pt x="132511" y="107853"/>
                </a:lnTo>
                <a:lnTo>
                  <a:pt x="169729" y="84201"/>
                </a:lnTo>
                <a:lnTo>
                  <a:pt x="210579" y="63057"/>
                </a:lnTo>
                <a:lnTo>
                  <a:pt x="254745" y="44619"/>
                </a:lnTo>
                <a:lnTo>
                  <a:pt x="301914" y="29087"/>
                </a:lnTo>
                <a:lnTo>
                  <a:pt x="351773" y="16660"/>
                </a:lnTo>
                <a:lnTo>
                  <a:pt x="404008" y="7537"/>
                </a:lnTo>
                <a:lnTo>
                  <a:pt x="458304" y="1917"/>
                </a:lnTo>
                <a:lnTo>
                  <a:pt x="514350" y="0"/>
                </a:lnTo>
                <a:lnTo>
                  <a:pt x="570395" y="1917"/>
                </a:lnTo>
                <a:lnTo>
                  <a:pt x="624691" y="7537"/>
                </a:lnTo>
                <a:lnTo>
                  <a:pt x="676926" y="16660"/>
                </a:lnTo>
                <a:lnTo>
                  <a:pt x="726785" y="29087"/>
                </a:lnTo>
                <a:lnTo>
                  <a:pt x="773954" y="44619"/>
                </a:lnTo>
                <a:lnTo>
                  <a:pt x="818120" y="63057"/>
                </a:lnTo>
                <a:lnTo>
                  <a:pt x="858970" y="84201"/>
                </a:lnTo>
                <a:lnTo>
                  <a:pt x="896188" y="107853"/>
                </a:lnTo>
                <a:lnTo>
                  <a:pt x="929461" y="133813"/>
                </a:lnTo>
                <a:lnTo>
                  <a:pt x="958477" y="161882"/>
                </a:lnTo>
                <a:lnTo>
                  <a:pt x="982920" y="191862"/>
                </a:lnTo>
                <a:lnTo>
                  <a:pt x="1016836" y="256754"/>
                </a:lnTo>
                <a:lnTo>
                  <a:pt x="1028700" y="326898"/>
                </a:lnTo>
                <a:lnTo>
                  <a:pt x="1025681" y="362526"/>
                </a:lnTo>
                <a:lnTo>
                  <a:pt x="1002478" y="430243"/>
                </a:lnTo>
                <a:lnTo>
                  <a:pt x="958477" y="491913"/>
                </a:lnTo>
                <a:lnTo>
                  <a:pt x="929461" y="519982"/>
                </a:lnTo>
                <a:lnTo>
                  <a:pt x="896188" y="545942"/>
                </a:lnTo>
                <a:lnTo>
                  <a:pt x="858970" y="569594"/>
                </a:lnTo>
                <a:lnTo>
                  <a:pt x="818120" y="590738"/>
                </a:lnTo>
                <a:lnTo>
                  <a:pt x="773954" y="609176"/>
                </a:lnTo>
                <a:lnTo>
                  <a:pt x="726785" y="624708"/>
                </a:lnTo>
                <a:lnTo>
                  <a:pt x="676926" y="637135"/>
                </a:lnTo>
                <a:lnTo>
                  <a:pt x="624691" y="646258"/>
                </a:lnTo>
                <a:lnTo>
                  <a:pt x="570395" y="651878"/>
                </a:lnTo>
                <a:lnTo>
                  <a:pt x="514350" y="653796"/>
                </a:lnTo>
                <a:lnTo>
                  <a:pt x="458304" y="651878"/>
                </a:lnTo>
                <a:lnTo>
                  <a:pt x="404008" y="646258"/>
                </a:lnTo>
                <a:lnTo>
                  <a:pt x="351773" y="637135"/>
                </a:lnTo>
                <a:lnTo>
                  <a:pt x="301914" y="624708"/>
                </a:lnTo>
                <a:lnTo>
                  <a:pt x="254745" y="609176"/>
                </a:lnTo>
                <a:lnTo>
                  <a:pt x="210579" y="590738"/>
                </a:lnTo>
                <a:lnTo>
                  <a:pt x="169729" y="569594"/>
                </a:lnTo>
                <a:lnTo>
                  <a:pt x="132511" y="545942"/>
                </a:lnTo>
                <a:lnTo>
                  <a:pt x="99238" y="519982"/>
                </a:lnTo>
                <a:lnTo>
                  <a:pt x="70222" y="491913"/>
                </a:lnTo>
                <a:lnTo>
                  <a:pt x="45779" y="461933"/>
                </a:lnTo>
                <a:lnTo>
                  <a:pt x="11863" y="397041"/>
                </a:lnTo>
                <a:lnTo>
                  <a:pt x="0" y="326898"/>
                </a:lnTo>
                <a:close/>
              </a:path>
            </a:pathLst>
          </a:custGeom>
          <a:ln w="57912">
            <a:solidFill>
              <a:srgbClr val="6D5BAA"/>
            </a:solidFill>
          </a:ln>
        </p:spPr>
        <p:txBody>
          <a:bodyPr wrap="square" lIns="0" tIns="0" rIns="0" bIns="0" rtlCol="0"/>
          <a:lstStyle/>
          <a:p>
            <a:endParaRPr/>
          </a:p>
        </p:txBody>
      </p:sp>
      <p:sp>
        <p:nvSpPr>
          <p:cNvPr id="140" name="object 140"/>
          <p:cNvSpPr txBox="1"/>
          <p:nvPr/>
        </p:nvSpPr>
        <p:spPr>
          <a:xfrm>
            <a:off x="816051" y="4205732"/>
            <a:ext cx="153670"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C00000"/>
                </a:solidFill>
                <a:latin typeface="Century Gothic"/>
                <a:cs typeface="Century Gothic"/>
              </a:rPr>
              <a:t>9</a:t>
            </a:r>
            <a:endParaRPr sz="1800">
              <a:latin typeface="Century Gothic"/>
              <a:cs typeface="Century Gothic"/>
            </a:endParaRPr>
          </a:p>
        </p:txBody>
      </p:sp>
      <p:sp>
        <p:nvSpPr>
          <p:cNvPr id="141" name="object 141"/>
          <p:cNvSpPr/>
          <p:nvPr/>
        </p:nvSpPr>
        <p:spPr>
          <a:xfrm>
            <a:off x="219456" y="5568696"/>
            <a:ext cx="1457070" cy="1082052"/>
          </a:xfrm>
          <a:prstGeom prst="rect">
            <a:avLst/>
          </a:prstGeom>
          <a:blipFill>
            <a:blip r:embed="rId16" cstate="print"/>
            <a:stretch>
              <a:fillRect/>
            </a:stretch>
          </a:blipFill>
        </p:spPr>
        <p:txBody>
          <a:bodyPr wrap="square" lIns="0" tIns="0" rIns="0" bIns="0" rtlCol="0"/>
          <a:lstStyle/>
          <a:p>
            <a:endParaRPr/>
          </a:p>
        </p:txBody>
      </p:sp>
      <p:sp>
        <p:nvSpPr>
          <p:cNvPr id="142" name="object 142"/>
          <p:cNvSpPr/>
          <p:nvPr/>
        </p:nvSpPr>
        <p:spPr>
          <a:xfrm>
            <a:off x="496823" y="5718047"/>
            <a:ext cx="900544" cy="850607"/>
          </a:xfrm>
          <a:prstGeom prst="rect">
            <a:avLst/>
          </a:prstGeom>
          <a:blipFill>
            <a:blip r:embed="rId45" cstate="print"/>
            <a:stretch>
              <a:fillRect/>
            </a:stretch>
          </a:blipFill>
        </p:spPr>
        <p:txBody>
          <a:bodyPr wrap="square" lIns="0" tIns="0" rIns="0" bIns="0" rtlCol="0"/>
          <a:lstStyle/>
          <a:p>
            <a:endParaRPr/>
          </a:p>
        </p:txBody>
      </p:sp>
      <p:sp>
        <p:nvSpPr>
          <p:cNvPr id="143" name="object 143"/>
          <p:cNvSpPr/>
          <p:nvPr/>
        </p:nvSpPr>
        <p:spPr>
          <a:xfrm>
            <a:off x="413004" y="5762244"/>
            <a:ext cx="1028700" cy="654050"/>
          </a:xfrm>
          <a:custGeom>
            <a:avLst/>
            <a:gdLst/>
            <a:ahLst/>
            <a:cxnLst/>
            <a:rect l="l" t="t" r="r" b="b"/>
            <a:pathLst>
              <a:path w="1028700" h="654050">
                <a:moveTo>
                  <a:pt x="514349" y="0"/>
                </a:moveTo>
                <a:lnTo>
                  <a:pt x="458304" y="1918"/>
                </a:lnTo>
                <a:lnTo>
                  <a:pt x="404008" y="7539"/>
                </a:lnTo>
                <a:lnTo>
                  <a:pt x="351773" y="16665"/>
                </a:lnTo>
                <a:lnTo>
                  <a:pt x="301914" y="29095"/>
                </a:lnTo>
                <a:lnTo>
                  <a:pt x="254745" y="44630"/>
                </a:lnTo>
                <a:lnTo>
                  <a:pt x="210579" y="63071"/>
                </a:lnTo>
                <a:lnTo>
                  <a:pt x="169729" y="84219"/>
                </a:lnTo>
                <a:lnTo>
                  <a:pt x="132511" y="107873"/>
                </a:lnTo>
                <a:lnTo>
                  <a:pt x="99238" y="133835"/>
                </a:lnTo>
                <a:lnTo>
                  <a:pt x="70222" y="161905"/>
                </a:lnTo>
                <a:lnTo>
                  <a:pt x="45779" y="191883"/>
                </a:lnTo>
                <a:lnTo>
                  <a:pt x="11863" y="256769"/>
                </a:lnTo>
                <a:lnTo>
                  <a:pt x="0" y="326897"/>
                </a:lnTo>
                <a:lnTo>
                  <a:pt x="3018" y="362517"/>
                </a:lnTo>
                <a:lnTo>
                  <a:pt x="26221" y="430223"/>
                </a:lnTo>
                <a:lnTo>
                  <a:pt x="70222" y="491890"/>
                </a:lnTo>
                <a:lnTo>
                  <a:pt x="99238" y="519960"/>
                </a:lnTo>
                <a:lnTo>
                  <a:pt x="132511" y="545922"/>
                </a:lnTo>
                <a:lnTo>
                  <a:pt x="169729" y="569576"/>
                </a:lnTo>
                <a:lnTo>
                  <a:pt x="210579" y="590724"/>
                </a:lnTo>
                <a:lnTo>
                  <a:pt x="254745" y="609165"/>
                </a:lnTo>
                <a:lnTo>
                  <a:pt x="301914" y="624700"/>
                </a:lnTo>
                <a:lnTo>
                  <a:pt x="351773" y="637130"/>
                </a:lnTo>
                <a:lnTo>
                  <a:pt x="404008" y="646256"/>
                </a:lnTo>
                <a:lnTo>
                  <a:pt x="458304" y="651877"/>
                </a:lnTo>
                <a:lnTo>
                  <a:pt x="514349" y="653795"/>
                </a:lnTo>
                <a:lnTo>
                  <a:pt x="570395" y="651877"/>
                </a:lnTo>
                <a:lnTo>
                  <a:pt x="624691" y="646256"/>
                </a:lnTo>
                <a:lnTo>
                  <a:pt x="676926" y="637130"/>
                </a:lnTo>
                <a:lnTo>
                  <a:pt x="726785" y="624700"/>
                </a:lnTo>
                <a:lnTo>
                  <a:pt x="773954" y="609165"/>
                </a:lnTo>
                <a:lnTo>
                  <a:pt x="818120" y="590724"/>
                </a:lnTo>
                <a:lnTo>
                  <a:pt x="858970" y="569576"/>
                </a:lnTo>
                <a:lnTo>
                  <a:pt x="896188" y="545922"/>
                </a:lnTo>
                <a:lnTo>
                  <a:pt x="929461" y="519960"/>
                </a:lnTo>
                <a:lnTo>
                  <a:pt x="958477" y="491890"/>
                </a:lnTo>
                <a:lnTo>
                  <a:pt x="982920" y="461912"/>
                </a:lnTo>
                <a:lnTo>
                  <a:pt x="1016836" y="397026"/>
                </a:lnTo>
                <a:lnTo>
                  <a:pt x="1028700" y="326897"/>
                </a:lnTo>
                <a:lnTo>
                  <a:pt x="1025681" y="291278"/>
                </a:lnTo>
                <a:lnTo>
                  <a:pt x="1002478" y="223572"/>
                </a:lnTo>
                <a:lnTo>
                  <a:pt x="958477" y="161905"/>
                </a:lnTo>
                <a:lnTo>
                  <a:pt x="929461" y="133835"/>
                </a:lnTo>
                <a:lnTo>
                  <a:pt x="896188" y="107873"/>
                </a:lnTo>
                <a:lnTo>
                  <a:pt x="858970" y="84219"/>
                </a:lnTo>
                <a:lnTo>
                  <a:pt x="818120" y="63071"/>
                </a:lnTo>
                <a:lnTo>
                  <a:pt x="773954" y="44630"/>
                </a:lnTo>
                <a:lnTo>
                  <a:pt x="726785" y="29095"/>
                </a:lnTo>
                <a:lnTo>
                  <a:pt x="676926" y="16665"/>
                </a:lnTo>
                <a:lnTo>
                  <a:pt x="624691" y="7539"/>
                </a:lnTo>
                <a:lnTo>
                  <a:pt x="570395" y="1918"/>
                </a:lnTo>
                <a:lnTo>
                  <a:pt x="514349" y="0"/>
                </a:lnTo>
                <a:close/>
              </a:path>
            </a:pathLst>
          </a:custGeom>
          <a:solidFill>
            <a:srgbClr val="FFFFFF"/>
          </a:solidFill>
        </p:spPr>
        <p:txBody>
          <a:bodyPr wrap="square" lIns="0" tIns="0" rIns="0" bIns="0" rtlCol="0"/>
          <a:lstStyle/>
          <a:p>
            <a:endParaRPr/>
          </a:p>
        </p:txBody>
      </p:sp>
      <p:sp>
        <p:nvSpPr>
          <p:cNvPr id="144" name="object 144"/>
          <p:cNvSpPr/>
          <p:nvPr/>
        </p:nvSpPr>
        <p:spPr>
          <a:xfrm>
            <a:off x="413004" y="5762244"/>
            <a:ext cx="1028700" cy="654050"/>
          </a:xfrm>
          <a:custGeom>
            <a:avLst/>
            <a:gdLst/>
            <a:ahLst/>
            <a:cxnLst/>
            <a:rect l="l" t="t" r="r" b="b"/>
            <a:pathLst>
              <a:path w="1028700" h="654050">
                <a:moveTo>
                  <a:pt x="0" y="326897"/>
                </a:moveTo>
                <a:lnTo>
                  <a:pt x="11863" y="256769"/>
                </a:lnTo>
                <a:lnTo>
                  <a:pt x="45779" y="191883"/>
                </a:lnTo>
                <a:lnTo>
                  <a:pt x="70222" y="161905"/>
                </a:lnTo>
                <a:lnTo>
                  <a:pt x="99238" y="133835"/>
                </a:lnTo>
                <a:lnTo>
                  <a:pt x="132511" y="107873"/>
                </a:lnTo>
                <a:lnTo>
                  <a:pt x="169729" y="84219"/>
                </a:lnTo>
                <a:lnTo>
                  <a:pt x="210579" y="63071"/>
                </a:lnTo>
                <a:lnTo>
                  <a:pt x="254745" y="44630"/>
                </a:lnTo>
                <a:lnTo>
                  <a:pt x="301914" y="29095"/>
                </a:lnTo>
                <a:lnTo>
                  <a:pt x="351773" y="16665"/>
                </a:lnTo>
                <a:lnTo>
                  <a:pt x="404008" y="7539"/>
                </a:lnTo>
                <a:lnTo>
                  <a:pt x="458304" y="1918"/>
                </a:lnTo>
                <a:lnTo>
                  <a:pt x="514349" y="0"/>
                </a:lnTo>
                <a:lnTo>
                  <a:pt x="570395" y="1918"/>
                </a:lnTo>
                <a:lnTo>
                  <a:pt x="624691" y="7539"/>
                </a:lnTo>
                <a:lnTo>
                  <a:pt x="676926" y="16665"/>
                </a:lnTo>
                <a:lnTo>
                  <a:pt x="726785" y="29095"/>
                </a:lnTo>
                <a:lnTo>
                  <a:pt x="773954" y="44630"/>
                </a:lnTo>
                <a:lnTo>
                  <a:pt x="818120" y="63071"/>
                </a:lnTo>
                <a:lnTo>
                  <a:pt x="858970" y="84219"/>
                </a:lnTo>
                <a:lnTo>
                  <a:pt x="896188" y="107873"/>
                </a:lnTo>
                <a:lnTo>
                  <a:pt x="929461" y="133835"/>
                </a:lnTo>
                <a:lnTo>
                  <a:pt x="958477" y="161905"/>
                </a:lnTo>
                <a:lnTo>
                  <a:pt x="982920" y="191883"/>
                </a:lnTo>
                <a:lnTo>
                  <a:pt x="1016836" y="256769"/>
                </a:lnTo>
                <a:lnTo>
                  <a:pt x="1028700" y="326897"/>
                </a:lnTo>
                <a:lnTo>
                  <a:pt x="1025681" y="362517"/>
                </a:lnTo>
                <a:lnTo>
                  <a:pt x="1002478" y="430223"/>
                </a:lnTo>
                <a:lnTo>
                  <a:pt x="958477" y="491890"/>
                </a:lnTo>
                <a:lnTo>
                  <a:pt x="929461" y="519960"/>
                </a:lnTo>
                <a:lnTo>
                  <a:pt x="896188" y="545922"/>
                </a:lnTo>
                <a:lnTo>
                  <a:pt x="858970" y="569576"/>
                </a:lnTo>
                <a:lnTo>
                  <a:pt x="818120" y="590724"/>
                </a:lnTo>
                <a:lnTo>
                  <a:pt x="773954" y="609165"/>
                </a:lnTo>
                <a:lnTo>
                  <a:pt x="726785" y="624700"/>
                </a:lnTo>
                <a:lnTo>
                  <a:pt x="676926" y="637130"/>
                </a:lnTo>
                <a:lnTo>
                  <a:pt x="624691" y="646256"/>
                </a:lnTo>
                <a:lnTo>
                  <a:pt x="570395" y="651877"/>
                </a:lnTo>
                <a:lnTo>
                  <a:pt x="514349" y="653795"/>
                </a:lnTo>
                <a:lnTo>
                  <a:pt x="458304" y="651877"/>
                </a:lnTo>
                <a:lnTo>
                  <a:pt x="404008" y="646256"/>
                </a:lnTo>
                <a:lnTo>
                  <a:pt x="351773" y="637130"/>
                </a:lnTo>
                <a:lnTo>
                  <a:pt x="301914" y="624700"/>
                </a:lnTo>
                <a:lnTo>
                  <a:pt x="254745" y="609165"/>
                </a:lnTo>
                <a:lnTo>
                  <a:pt x="210579" y="590724"/>
                </a:lnTo>
                <a:lnTo>
                  <a:pt x="169729" y="569576"/>
                </a:lnTo>
                <a:lnTo>
                  <a:pt x="132511" y="545922"/>
                </a:lnTo>
                <a:lnTo>
                  <a:pt x="99238" y="519960"/>
                </a:lnTo>
                <a:lnTo>
                  <a:pt x="70222" y="491890"/>
                </a:lnTo>
                <a:lnTo>
                  <a:pt x="45779" y="461912"/>
                </a:lnTo>
                <a:lnTo>
                  <a:pt x="11863" y="397026"/>
                </a:lnTo>
                <a:lnTo>
                  <a:pt x="0" y="326897"/>
                </a:lnTo>
                <a:close/>
              </a:path>
            </a:pathLst>
          </a:custGeom>
          <a:ln w="57912">
            <a:solidFill>
              <a:srgbClr val="6D5BAA"/>
            </a:solidFill>
          </a:ln>
        </p:spPr>
        <p:txBody>
          <a:bodyPr wrap="square" lIns="0" tIns="0" rIns="0" bIns="0" rtlCol="0"/>
          <a:lstStyle/>
          <a:p>
            <a:endParaRPr/>
          </a:p>
        </p:txBody>
      </p:sp>
      <p:sp>
        <p:nvSpPr>
          <p:cNvPr id="145" name="object 145"/>
          <p:cNvSpPr txBox="1"/>
          <p:nvPr/>
        </p:nvSpPr>
        <p:spPr>
          <a:xfrm>
            <a:off x="786180" y="5935776"/>
            <a:ext cx="281940"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C00000"/>
                </a:solidFill>
                <a:latin typeface="Century Gothic"/>
                <a:cs typeface="Century Gothic"/>
              </a:rPr>
              <a:t>10</a:t>
            </a:r>
            <a:endParaRPr sz="1800">
              <a:latin typeface="Century Gothic"/>
              <a:cs typeface="Century Gothic"/>
            </a:endParaRPr>
          </a:p>
        </p:txBody>
      </p:sp>
      <p:sp>
        <p:nvSpPr>
          <p:cNvPr id="146" name="object 146"/>
          <p:cNvSpPr/>
          <p:nvPr/>
        </p:nvSpPr>
        <p:spPr>
          <a:xfrm>
            <a:off x="2252472" y="5574791"/>
            <a:ext cx="1457071" cy="1082052"/>
          </a:xfrm>
          <a:prstGeom prst="rect">
            <a:avLst/>
          </a:prstGeom>
          <a:blipFill>
            <a:blip r:embed="rId16" cstate="print"/>
            <a:stretch>
              <a:fillRect/>
            </a:stretch>
          </a:blipFill>
        </p:spPr>
        <p:txBody>
          <a:bodyPr wrap="square" lIns="0" tIns="0" rIns="0" bIns="0" rtlCol="0"/>
          <a:lstStyle/>
          <a:p>
            <a:endParaRPr/>
          </a:p>
        </p:txBody>
      </p:sp>
      <p:sp>
        <p:nvSpPr>
          <p:cNvPr id="147" name="object 147"/>
          <p:cNvSpPr/>
          <p:nvPr/>
        </p:nvSpPr>
        <p:spPr>
          <a:xfrm>
            <a:off x="2528316" y="5724144"/>
            <a:ext cx="900544" cy="850607"/>
          </a:xfrm>
          <a:prstGeom prst="rect">
            <a:avLst/>
          </a:prstGeom>
          <a:blipFill>
            <a:blip r:embed="rId46" cstate="print"/>
            <a:stretch>
              <a:fillRect/>
            </a:stretch>
          </a:blipFill>
        </p:spPr>
        <p:txBody>
          <a:bodyPr wrap="square" lIns="0" tIns="0" rIns="0" bIns="0" rtlCol="0"/>
          <a:lstStyle/>
          <a:p>
            <a:endParaRPr/>
          </a:p>
        </p:txBody>
      </p:sp>
      <p:sp>
        <p:nvSpPr>
          <p:cNvPr id="148" name="object 148"/>
          <p:cNvSpPr/>
          <p:nvPr/>
        </p:nvSpPr>
        <p:spPr>
          <a:xfrm>
            <a:off x="2446020" y="5768340"/>
            <a:ext cx="1028700" cy="654050"/>
          </a:xfrm>
          <a:custGeom>
            <a:avLst/>
            <a:gdLst/>
            <a:ahLst/>
            <a:cxnLst/>
            <a:rect l="l" t="t" r="r" b="b"/>
            <a:pathLst>
              <a:path w="1028700" h="654050">
                <a:moveTo>
                  <a:pt x="514350" y="0"/>
                </a:moveTo>
                <a:lnTo>
                  <a:pt x="458300" y="1918"/>
                </a:lnTo>
                <a:lnTo>
                  <a:pt x="404000" y="7539"/>
                </a:lnTo>
                <a:lnTo>
                  <a:pt x="351763" y="16665"/>
                </a:lnTo>
                <a:lnTo>
                  <a:pt x="301903" y="29095"/>
                </a:lnTo>
                <a:lnTo>
                  <a:pt x="254733" y="44630"/>
                </a:lnTo>
                <a:lnTo>
                  <a:pt x="210568" y="63071"/>
                </a:lnTo>
                <a:lnTo>
                  <a:pt x="169719" y="84219"/>
                </a:lnTo>
                <a:lnTo>
                  <a:pt x="132502" y="107873"/>
                </a:lnTo>
                <a:lnTo>
                  <a:pt x="99230" y="133835"/>
                </a:lnTo>
                <a:lnTo>
                  <a:pt x="70216" y="161905"/>
                </a:lnTo>
                <a:lnTo>
                  <a:pt x="45775" y="191883"/>
                </a:lnTo>
                <a:lnTo>
                  <a:pt x="11861" y="256769"/>
                </a:lnTo>
                <a:lnTo>
                  <a:pt x="0" y="326898"/>
                </a:lnTo>
                <a:lnTo>
                  <a:pt x="3017" y="362517"/>
                </a:lnTo>
                <a:lnTo>
                  <a:pt x="26218" y="430223"/>
                </a:lnTo>
                <a:lnTo>
                  <a:pt x="70216" y="491890"/>
                </a:lnTo>
                <a:lnTo>
                  <a:pt x="99230" y="519960"/>
                </a:lnTo>
                <a:lnTo>
                  <a:pt x="132502" y="545922"/>
                </a:lnTo>
                <a:lnTo>
                  <a:pt x="169719" y="569576"/>
                </a:lnTo>
                <a:lnTo>
                  <a:pt x="210568" y="590724"/>
                </a:lnTo>
                <a:lnTo>
                  <a:pt x="254733" y="609165"/>
                </a:lnTo>
                <a:lnTo>
                  <a:pt x="301903" y="624700"/>
                </a:lnTo>
                <a:lnTo>
                  <a:pt x="351763" y="637130"/>
                </a:lnTo>
                <a:lnTo>
                  <a:pt x="404000" y="646256"/>
                </a:lnTo>
                <a:lnTo>
                  <a:pt x="458300" y="651877"/>
                </a:lnTo>
                <a:lnTo>
                  <a:pt x="514350" y="653796"/>
                </a:lnTo>
                <a:lnTo>
                  <a:pt x="570399" y="651877"/>
                </a:lnTo>
                <a:lnTo>
                  <a:pt x="624699" y="646256"/>
                </a:lnTo>
                <a:lnTo>
                  <a:pt x="676936" y="637130"/>
                </a:lnTo>
                <a:lnTo>
                  <a:pt x="726796" y="624700"/>
                </a:lnTo>
                <a:lnTo>
                  <a:pt x="773966" y="609165"/>
                </a:lnTo>
                <a:lnTo>
                  <a:pt x="818131" y="590724"/>
                </a:lnTo>
                <a:lnTo>
                  <a:pt x="858980" y="569576"/>
                </a:lnTo>
                <a:lnTo>
                  <a:pt x="896197" y="545922"/>
                </a:lnTo>
                <a:lnTo>
                  <a:pt x="929469" y="519960"/>
                </a:lnTo>
                <a:lnTo>
                  <a:pt x="958483" y="491890"/>
                </a:lnTo>
                <a:lnTo>
                  <a:pt x="982924" y="461912"/>
                </a:lnTo>
                <a:lnTo>
                  <a:pt x="1016838" y="397026"/>
                </a:lnTo>
                <a:lnTo>
                  <a:pt x="1028700" y="326898"/>
                </a:lnTo>
                <a:lnTo>
                  <a:pt x="1025682" y="291278"/>
                </a:lnTo>
                <a:lnTo>
                  <a:pt x="1002481" y="223572"/>
                </a:lnTo>
                <a:lnTo>
                  <a:pt x="958483" y="161905"/>
                </a:lnTo>
                <a:lnTo>
                  <a:pt x="929469" y="133835"/>
                </a:lnTo>
                <a:lnTo>
                  <a:pt x="896197" y="107873"/>
                </a:lnTo>
                <a:lnTo>
                  <a:pt x="858980" y="84219"/>
                </a:lnTo>
                <a:lnTo>
                  <a:pt x="818131" y="63071"/>
                </a:lnTo>
                <a:lnTo>
                  <a:pt x="773966" y="44630"/>
                </a:lnTo>
                <a:lnTo>
                  <a:pt x="726796" y="29095"/>
                </a:lnTo>
                <a:lnTo>
                  <a:pt x="676936" y="16665"/>
                </a:lnTo>
                <a:lnTo>
                  <a:pt x="624699" y="7539"/>
                </a:lnTo>
                <a:lnTo>
                  <a:pt x="570399" y="1918"/>
                </a:lnTo>
                <a:lnTo>
                  <a:pt x="514350" y="0"/>
                </a:lnTo>
                <a:close/>
              </a:path>
            </a:pathLst>
          </a:custGeom>
          <a:solidFill>
            <a:srgbClr val="FFFFFF"/>
          </a:solidFill>
        </p:spPr>
        <p:txBody>
          <a:bodyPr wrap="square" lIns="0" tIns="0" rIns="0" bIns="0" rtlCol="0"/>
          <a:lstStyle/>
          <a:p>
            <a:endParaRPr/>
          </a:p>
        </p:txBody>
      </p:sp>
      <p:sp>
        <p:nvSpPr>
          <p:cNvPr id="149" name="object 149"/>
          <p:cNvSpPr/>
          <p:nvPr/>
        </p:nvSpPr>
        <p:spPr>
          <a:xfrm>
            <a:off x="2446020" y="5768340"/>
            <a:ext cx="1028700" cy="654050"/>
          </a:xfrm>
          <a:custGeom>
            <a:avLst/>
            <a:gdLst/>
            <a:ahLst/>
            <a:cxnLst/>
            <a:rect l="l" t="t" r="r" b="b"/>
            <a:pathLst>
              <a:path w="1028700" h="654050">
                <a:moveTo>
                  <a:pt x="0" y="326898"/>
                </a:moveTo>
                <a:lnTo>
                  <a:pt x="11861" y="256769"/>
                </a:lnTo>
                <a:lnTo>
                  <a:pt x="45775" y="191883"/>
                </a:lnTo>
                <a:lnTo>
                  <a:pt x="70216" y="161905"/>
                </a:lnTo>
                <a:lnTo>
                  <a:pt x="99230" y="133835"/>
                </a:lnTo>
                <a:lnTo>
                  <a:pt x="132502" y="107873"/>
                </a:lnTo>
                <a:lnTo>
                  <a:pt x="169719" y="84219"/>
                </a:lnTo>
                <a:lnTo>
                  <a:pt x="210568" y="63071"/>
                </a:lnTo>
                <a:lnTo>
                  <a:pt x="254733" y="44630"/>
                </a:lnTo>
                <a:lnTo>
                  <a:pt x="301903" y="29095"/>
                </a:lnTo>
                <a:lnTo>
                  <a:pt x="351763" y="16665"/>
                </a:lnTo>
                <a:lnTo>
                  <a:pt x="404000" y="7539"/>
                </a:lnTo>
                <a:lnTo>
                  <a:pt x="458300" y="1918"/>
                </a:lnTo>
                <a:lnTo>
                  <a:pt x="514350" y="0"/>
                </a:lnTo>
                <a:lnTo>
                  <a:pt x="570399" y="1918"/>
                </a:lnTo>
                <a:lnTo>
                  <a:pt x="624699" y="7539"/>
                </a:lnTo>
                <a:lnTo>
                  <a:pt x="676936" y="16665"/>
                </a:lnTo>
                <a:lnTo>
                  <a:pt x="726796" y="29095"/>
                </a:lnTo>
                <a:lnTo>
                  <a:pt x="773966" y="44630"/>
                </a:lnTo>
                <a:lnTo>
                  <a:pt x="818131" y="63071"/>
                </a:lnTo>
                <a:lnTo>
                  <a:pt x="858980" y="84219"/>
                </a:lnTo>
                <a:lnTo>
                  <a:pt x="896197" y="107873"/>
                </a:lnTo>
                <a:lnTo>
                  <a:pt x="929469" y="133835"/>
                </a:lnTo>
                <a:lnTo>
                  <a:pt x="958483" y="161905"/>
                </a:lnTo>
                <a:lnTo>
                  <a:pt x="982924" y="191883"/>
                </a:lnTo>
                <a:lnTo>
                  <a:pt x="1016838" y="256769"/>
                </a:lnTo>
                <a:lnTo>
                  <a:pt x="1028700" y="326898"/>
                </a:lnTo>
                <a:lnTo>
                  <a:pt x="1025682" y="362517"/>
                </a:lnTo>
                <a:lnTo>
                  <a:pt x="1002481" y="430223"/>
                </a:lnTo>
                <a:lnTo>
                  <a:pt x="958483" y="491890"/>
                </a:lnTo>
                <a:lnTo>
                  <a:pt x="929469" y="519960"/>
                </a:lnTo>
                <a:lnTo>
                  <a:pt x="896197" y="545922"/>
                </a:lnTo>
                <a:lnTo>
                  <a:pt x="858980" y="569576"/>
                </a:lnTo>
                <a:lnTo>
                  <a:pt x="818131" y="590724"/>
                </a:lnTo>
                <a:lnTo>
                  <a:pt x="773966" y="609165"/>
                </a:lnTo>
                <a:lnTo>
                  <a:pt x="726796" y="624700"/>
                </a:lnTo>
                <a:lnTo>
                  <a:pt x="676936" y="637130"/>
                </a:lnTo>
                <a:lnTo>
                  <a:pt x="624699" y="646256"/>
                </a:lnTo>
                <a:lnTo>
                  <a:pt x="570399" y="651877"/>
                </a:lnTo>
                <a:lnTo>
                  <a:pt x="514350" y="653796"/>
                </a:lnTo>
                <a:lnTo>
                  <a:pt x="458300" y="651877"/>
                </a:lnTo>
                <a:lnTo>
                  <a:pt x="404000" y="646256"/>
                </a:lnTo>
                <a:lnTo>
                  <a:pt x="351763" y="637130"/>
                </a:lnTo>
                <a:lnTo>
                  <a:pt x="301903" y="624700"/>
                </a:lnTo>
                <a:lnTo>
                  <a:pt x="254733" y="609165"/>
                </a:lnTo>
                <a:lnTo>
                  <a:pt x="210568" y="590724"/>
                </a:lnTo>
                <a:lnTo>
                  <a:pt x="169719" y="569576"/>
                </a:lnTo>
                <a:lnTo>
                  <a:pt x="132502" y="545922"/>
                </a:lnTo>
                <a:lnTo>
                  <a:pt x="99230" y="519960"/>
                </a:lnTo>
                <a:lnTo>
                  <a:pt x="70216" y="491890"/>
                </a:lnTo>
                <a:lnTo>
                  <a:pt x="45775" y="461912"/>
                </a:lnTo>
                <a:lnTo>
                  <a:pt x="11861" y="397026"/>
                </a:lnTo>
                <a:lnTo>
                  <a:pt x="0" y="326898"/>
                </a:lnTo>
                <a:close/>
              </a:path>
            </a:pathLst>
          </a:custGeom>
          <a:ln w="57912">
            <a:solidFill>
              <a:srgbClr val="6D5BAA"/>
            </a:solidFill>
          </a:ln>
        </p:spPr>
        <p:txBody>
          <a:bodyPr wrap="square" lIns="0" tIns="0" rIns="0" bIns="0" rtlCol="0"/>
          <a:lstStyle/>
          <a:p>
            <a:endParaRPr/>
          </a:p>
        </p:txBody>
      </p:sp>
      <p:sp>
        <p:nvSpPr>
          <p:cNvPr id="150" name="object 150"/>
          <p:cNvSpPr txBox="1"/>
          <p:nvPr/>
        </p:nvSpPr>
        <p:spPr>
          <a:xfrm>
            <a:off x="2818638" y="5942482"/>
            <a:ext cx="281940"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C00000"/>
                </a:solidFill>
                <a:latin typeface="Century Gothic"/>
                <a:cs typeface="Century Gothic"/>
              </a:rPr>
              <a:t>11</a:t>
            </a:r>
            <a:endParaRPr sz="1800">
              <a:latin typeface="Century Gothic"/>
              <a:cs typeface="Century Gothic"/>
            </a:endParaRPr>
          </a:p>
        </p:txBody>
      </p:sp>
      <p:sp>
        <p:nvSpPr>
          <p:cNvPr id="151" name="object 151"/>
          <p:cNvSpPr/>
          <p:nvPr/>
        </p:nvSpPr>
        <p:spPr>
          <a:xfrm>
            <a:off x="5712586" y="3795395"/>
            <a:ext cx="1434465" cy="0"/>
          </a:xfrm>
          <a:custGeom>
            <a:avLst/>
            <a:gdLst/>
            <a:ahLst/>
            <a:cxnLst/>
            <a:rect l="l" t="t" r="r" b="b"/>
            <a:pathLst>
              <a:path w="1434465">
                <a:moveTo>
                  <a:pt x="0" y="0"/>
                </a:moveTo>
                <a:lnTo>
                  <a:pt x="1434084" y="0"/>
                </a:lnTo>
              </a:path>
            </a:pathLst>
          </a:custGeom>
          <a:ln w="6095">
            <a:solidFill>
              <a:srgbClr val="0462C1"/>
            </a:solidFill>
          </a:ln>
        </p:spPr>
        <p:txBody>
          <a:bodyPr wrap="square" lIns="0" tIns="0" rIns="0" bIns="0" rtlCol="0"/>
          <a:lstStyle/>
          <a:p>
            <a:endParaRPr/>
          </a:p>
        </p:txBody>
      </p:sp>
      <p:sp>
        <p:nvSpPr>
          <p:cNvPr id="152" name="object 152"/>
          <p:cNvSpPr txBox="1"/>
          <p:nvPr/>
        </p:nvSpPr>
        <p:spPr>
          <a:xfrm>
            <a:off x="5596890" y="3031998"/>
            <a:ext cx="1666875" cy="787400"/>
          </a:xfrm>
          <a:prstGeom prst="rect">
            <a:avLst/>
          </a:prstGeom>
        </p:spPr>
        <p:txBody>
          <a:bodyPr vert="horz" wrap="square" lIns="0" tIns="12065" rIns="0" bIns="0" rtlCol="0">
            <a:spAutoFit/>
          </a:bodyPr>
          <a:lstStyle/>
          <a:p>
            <a:pPr marL="12700" marR="5080" indent="-2540" algn="ctr">
              <a:lnSpc>
                <a:spcPct val="100000"/>
              </a:lnSpc>
              <a:spcBef>
                <a:spcPts val="95"/>
              </a:spcBef>
            </a:pPr>
            <a:r>
              <a:rPr sz="1000" b="1" spc="-5" dirty="0">
                <a:latin typeface="Century Gothic"/>
                <a:cs typeface="Century Gothic"/>
              </a:rPr>
              <a:t>SC-F publishes statement  on the contest of the LTC  conclusion on the</a:t>
            </a:r>
            <a:r>
              <a:rPr sz="1000" b="1" spc="-70" dirty="0">
                <a:latin typeface="Century Gothic"/>
                <a:cs typeface="Century Gothic"/>
              </a:rPr>
              <a:t> </a:t>
            </a:r>
            <a:r>
              <a:rPr sz="1000" b="1" spc="-5" dirty="0">
                <a:latin typeface="Century Gothic"/>
                <a:cs typeface="Century Gothic"/>
              </a:rPr>
              <a:t>internet-  </a:t>
            </a:r>
            <a:r>
              <a:rPr sz="1000" b="1" spc="-10" dirty="0">
                <a:latin typeface="Century Gothic"/>
                <a:cs typeface="Century Gothic"/>
              </a:rPr>
              <a:t>resource</a:t>
            </a:r>
            <a:endParaRPr sz="1000">
              <a:latin typeface="Century Gothic"/>
              <a:cs typeface="Century Gothic"/>
            </a:endParaRPr>
          </a:p>
          <a:p>
            <a:pPr algn="ctr">
              <a:lnSpc>
                <a:spcPct val="100000"/>
              </a:lnSpc>
            </a:pPr>
            <a:r>
              <a:rPr sz="1000" b="1" spc="-5" dirty="0">
                <a:solidFill>
                  <a:srgbClr val="0462C1"/>
                </a:solidFill>
                <a:latin typeface="Century Gothic"/>
                <a:cs typeface="Century Gothic"/>
                <a:hlinkClick r:id="rId10"/>
              </a:rPr>
              <a:t>https://sk-pharmacy.kz</a:t>
            </a:r>
            <a:endParaRPr sz="1000">
              <a:latin typeface="Century Gothic"/>
              <a:cs typeface="Century Gothic"/>
            </a:endParaRPr>
          </a:p>
        </p:txBody>
      </p:sp>
      <p:sp>
        <p:nvSpPr>
          <p:cNvPr id="153" name="object 153"/>
          <p:cNvSpPr/>
          <p:nvPr/>
        </p:nvSpPr>
        <p:spPr>
          <a:xfrm>
            <a:off x="3838955" y="3793197"/>
            <a:ext cx="1457071" cy="1080554"/>
          </a:xfrm>
          <a:prstGeom prst="rect">
            <a:avLst/>
          </a:prstGeom>
          <a:blipFill>
            <a:blip r:embed="rId29" cstate="print"/>
            <a:stretch>
              <a:fillRect/>
            </a:stretch>
          </a:blipFill>
        </p:spPr>
        <p:txBody>
          <a:bodyPr wrap="square" lIns="0" tIns="0" rIns="0" bIns="0" rtlCol="0"/>
          <a:lstStyle/>
          <a:p>
            <a:endParaRPr/>
          </a:p>
        </p:txBody>
      </p:sp>
      <p:sp>
        <p:nvSpPr>
          <p:cNvPr id="154" name="object 154"/>
          <p:cNvSpPr/>
          <p:nvPr/>
        </p:nvSpPr>
        <p:spPr>
          <a:xfrm>
            <a:off x="4178808" y="3942626"/>
            <a:ext cx="772820" cy="850607"/>
          </a:xfrm>
          <a:prstGeom prst="rect">
            <a:avLst/>
          </a:prstGeom>
          <a:blipFill>
            <a:blip r:embed="rId47" cstate="print"/>
            <a:stretch>
              <a:fillRect/>
            </a:stretch>
          </a:blipFill>
        </p:spPr>
        <p:txBody>
          <a:bodyPr wrap="square" lIns="0" tIns="0" rIns="0" bIns="0" rtlCol="0"/>
          <a:lstStyle/>
          <a:p>
            <a:endParaRPr/>
          </a:p>
        </p:txBody>
      </p:sp>
      <p:sp>
        <p:nvSpPr>
          <p:cNvPr id="155" name="object 155"/>
          <p:cNvSpPr/>
          <p:nvPr/>
        </p:nvSpPr>
        <p:spPr>
          <a:xfrm>
            <a:off x="4032503" y="3986784"/>
            <a:ext cx="1028700" cy="652780"/>
          </a:xfrm>
          <a:custGeom>
            <a:avLst/>
            <a:gdLst/>
            <a:ahLst/>
            <a:cxnLst/>
            <a:rect l="l" t="t" r="r" b="b"/>
            <a:pathLst>
              <a:path w="1028700" h="652779">
                <a:moveTo>
                  <a:pt x="514350" y="0"/>
                </a:moveTo>
                <a:lnTo>
                  <a:pt x="458300" y="1914"/>
                </a:lnTo>
                <a:lnTo>
                  <a:pt x="404000" y="7523"/>
                </a:lnTo>
                <a:lnTo>
                  <a:pt x="351763" y="16629"/>
                </a:lnTo>
                <a:lnTo>
                  <a:pt x="301903" y="29033"/>
                </a:lnTo>
                <a:lnTo>
                  <a:pt x="254733" y="44534"/>
                </a:lnTo>
                <a:lnTo>
                  <a:pt x="210568" y="62935"/>
                </a:lnTo>
                <a:lnTo>
                  <a:pt x="169719" y="84035"/>
                </a:lnTo>
                <a:lnTo>
                  <a:pt x="132502" y="107636"/>
                </a:lnTo>
                <a:lnTo>
                  <a:pt x="99230" y="133538"/>
                </a:lnTo>
                <a:lnTo>
                  <a:pt x="70216" y="161544"/>
                </a:lnTo>
                <a:lnTo>
                  <a:pt x="45775" y="191452"/>
                </a:lnTo>
                <a:lnTo>
                  <a:pt x="11861" y="256182"/>
                </a:lnTo>
                <a:lnTo>
                  <a:pt x="0" y="326136"/>
                </a:lnTo>
                <a:lnTo>
                  <a:pt x="3017" y="361666"/>
                </a:lnTo>
                <a:lnTo>
                  <a:pt x="26218" y="429207"/>
                </a:lnTo>
                <a:lnTo>
                  <a:pt x="70216" y="490728"/>
                </a:lnTo>
                <a:lnTo>
                  <a:pt x="99230" y="518733"/>
                </a:lnTo>
                <a:lnTo>
                  <a:pt x="132502" y="544635"/>
                </a:lnTo>
                <a:lnTo>
                  <a:pt x="169719" y="568236"/>
                </a:lnTo>
                <a:lnTo>
                  <a:pt x="210568" y="589336"/>
                </a:lnTo>
                <a:lnTo>
                  <a:pt x="254733" y="607737"/>
                </a:lnTo>
                <a:lnTo>
                  <a:pt x="301903" y="623238"/>
                </a:lnTo>
                <a:lnTo>
                  <a:pt x="351763" y="635642"/>
                </a:lnTo>
                <a:lnTo>
                  <a:pt x="404000" y="644748"/>
                </a:lnTo>
                <a:lnTo>
                  <a:pt x="458300" y="650357"/>
                </a:lnTo>
                <a:lnTo>
                  <a:pt x="514350" y="652272"/>
                </a:lnTo>
                <a:lnTo>
                  <a:pt x="570399" y="650357"/>
                </a:lnTo>
                <a:lnTo>
                  <a:pt x="624699" y="644748"/>
                </a:lnTo>
                <a:lnTo>
                  <a:pt x="676936" y="635642"/>
                </a:lnTo>
                <a:lnTo>
                  <a:pt x="726796" y="623238"/>
                </a:lnTo>
                <a:lnTo>
                  <a:pt x="773966" y="607737"/>
                </a:lnTo>
                <a:lnTo>
                  <a:pt x="818131" y="589336"/>
                </a:lnTo>
                <a:lnTo>
                  <a:pt x="858980" y="568236"/>
                </a:lnTo>
                <a:lnTo>
                  <a:pt x="896197" y="544635"/>
                </a:lnTo>
                <a:lnTo>
                  <a:pt x="929469" y="518733"/>
                </a:lnTo>
                <a:lnTo>
                  <a:pt x="958483" y="490728"/>
                </a:lnTo>
                <a:lnTo>
                  <a:pt x="982924" y="460819"/>
                </a:lnTo>
                <a:lnTo>
                  <a:pt x="1016838" y="396089"/>
                </a:lnTo>
                <a:lnTo>
                  <a:pt x="1028700" y="326136"/>
                </a:lnTo>
                <a:lnTo>
                  <a:pt x="1025682" y="290605"/>
                </a:lnTo>
                <a:lnTo>
                  <a:pt x="1002481" y="223064"/>
                </a:lnTo>
                <a:lnTo>
                  <a:pt x="958483" y="161544"/>
                </a:lnTo>
                <a:lnTo>
                  <a:pt x="929469" y="133538"/>
                </a:lnTo>
                <a:lnTo>
                  <a:pt x="896197" y="107636"/>
                </a:lnTo>
                <a:lnTo>
                  <a:pt x="858980" y="84035"/>
                </a:lnTo>
                <a:lnTo>
                  <a:pt x="818131" y="62935"/>
                </a:lnTo>
                <a:lnTo>
                  <a:pt x="773966" y="44534"/>
                </a:lnTo>
                <a:lnTo>
                  <a:pt x="726796" y="29033"/>
                </a:lnTo>
                <a:lnTo>
                  <a:pt x="676936" y="16629"/>
                </a:lnTo>
                <a:lnTo>
                  <a:pt x="624699" y="7523"/>
                </a:lnTo>
                <a:lnTo>
                  <a:pt x="570399" y="1914"/>
                </a:lnTo>
                <a:lnTo>
                  <a:pt x="514350" y="0"/>
                </a:lnTo>
                <a:close/>
              </a:path>
            </a:pathLst>
          </a:custGeom>
          <a:solidFill>
            <a:srgbClr val="FFFFFF"/>
          </a:solidFill>
        </p:spPr>
        <p:txBody>
          <a:bodyPr wrap="square" lIns="0" tIns="0" rIns="0" bIns="0" rtlCol="0"/>
          <a:lstStyle/>
          <a:p>
            <a:endParaRPr/>
          </a:p>
        </p:txBody>
      </p:sp>
      <p:sp>
        <p:nvSpPr>
          <p:cNvPr id="156" name="object 156"/>
          <p:cNvSpPr/>
          <p:nvPr/>
        </p:nvSpPr>
        <p:spPr>
          <a:xfrm>
            <a:off x="4032503" y="3986784"/>
            <a:ext cx="1028700" cy="652780"/>
          </a:xfrm>
          <a:custGeom>
            <a:avLst/>
            <a:gdLst/>
            <a:ahLst/>
            <a:cxnLst/>
            <a:rect l="l" t="t" r="r" b="b"/>
            <a:pathLst>
              <a:path w="1028700" h="652779">
                <a:moveTo>
                  <a:pt x="0" y="326136"/>
                </a:moveTo>
                <a:lnTo>
                  <a:pt x="11861" y="256182"/>
                </a:lnTo>
                <a:lnTo>
                  <a:pt x="45775" y="191452"/>
                </a:lnTo>
                <a:lnTo>
                  <a:pt x="70216" y="161544"/>
                </a:lnTo>
                <a:lnTo>
                  <a:pt x="99230" y="133538"/>
                </a:lnTo>
                <a:lnTo>
                  <a:pt x="132502" y="107636"/>
                </a:lnTo>
                <a:lnTo>
                  <a:pt x="169719" y="84035"/>
                </a:lnTo>
                <a:lnTo>
                  <a:pt x="210568" y="62935"/>
                </a:lnTo>
                <a:lnTo>
                  <a:pt x="254733" y="44534"/>
                </a:lnTo>
                <a:lnTo>
                  <a:pt x="301903" y="29033"/>
                </a:lnTo>
                <a:lnTo>
                  <a:pt x="351763" y="16629"/>
                </a:lnTo>
                <a:lnTo>
                  <a:pt x="404000" y="7523"/>
                </a:lnTo>
                <a:lnTo>
                  <a:pt x="458300" y="1914"/>
                </a:lnTo>
                <a:lnTo>
                  <a:pt x="514350" y="0"/>
                </a:lnTo>
                <a:lnTo>
                  <a:pt x="570399" y="1914"/>
                </a:lnTo>
                <a:lnTo>
                  <a:pt x="624699" y="7523"/>
                </a:lnTo>
                <a:lnTo>
                  <a:pt x="676936" y="16629"/>
                </a:lnTo>
                <a:lnTo>
                  <a:pt x="726796" y="29033"/>
                </a:lnTo>
                <a:lnTo>
                  <a:pt x="773966" y="44534"/>
                </a:lnTo>
                <a:lnTo>
                  <a:pt x="818131" y="62935"/>
                </a:lnTo>
                <a:lnTo>
                  <a:pt x="858980" y="84035"/>
                </a:lnTo>
                <a:lnTo>
                  <a:pt x="896197" y="107636"/>
                </a:lnTo>
                <a:lnTo>
                  <a:pt x="929469" y="133538"/>
                </a:lnTo>
                <a:lnTo>
                  <a:pt x="958483" y="161544"/>
                </a:lnTo>
                <a:lnTo>
                  <a:pt x="982924" y="191452"/>
                </a:lnTo>
                <a:lnTo>
                  <a:pt x="1016838" y="256182"/>
                </a:lnTo>
                <a:lnTo>
                  <a:pt x="1028700" y="326136"/>
                </a:lnTo>
                <a:lnTo>
                  <a:pt x="1025682" y="361666"/>
                </a:lnTo>
                <a:lnTo>
                  <a:pt x="1002481" y="429207"/>
                </a:lnTo>
                <a:lnTo>
                  <a:pt x="958483" y="490728"/>
                </a:lnTo>
                <a:lnTo>
                  <a:pt x="929469" y="518733"/>
                </a:lnTo>
                <a:lnTo>
                  <a:pt x="896197" y="544635"/>
                </a:lnTo>
                <a:lnTo>
                  <a:pt x="858980" y="568236"/>
                </a:lnTo>
                <a:lnTo>
                  <a:pt x="818131" y="589336"/>
                </a:lnTo>
                <a:lnTo>
                  <a:pt x="773966" y="607737"/>
                </a:lnTo>
                <a:lnTo>
                  <a:pt x="726796" y="623238"/>
                </a:lnTo>
                <a:lnTo>
                  <a:pt x="676936" y="635642"/>
                </a:lnTo>
                <a:lnTo>
                  <a:pt x="624699" y="644748"/>
                </a:lnTo>
                <a:lnTo>
                  <a:pt x="570399" y="650357"/>
                </a:lnTo>
                <a:lnTo>
                  <a:pt x="514350" y="652272"/>
                </a:lnTo>
                <a:lnTo>
                  <a:pt x="458300" y="650357"/>
                </a:lnTo>
                <a:lnTo>
                  <a:pt x="404000" y="644748"/>
                </a:lnTo>
                <a:lnTo>
                  <a:pt x="351763" y="635642"/>
                </a:lnTo>
                <a:lnTo>
                  <a:pt x="301903" y="623238"/>
                </a:lnTo>
                <a:lnTo>
                  <a:pt x="254733" y="607737"/>
                </a:lnTo>
                <a:lnTo>
                  <a:pt x="210568" y="589336"/>
                </a:lnTo>
                <a:lnTo>
                  <a:pt x="169719" y="568236"/>
                </a:lnTo>
                <a:lnTo>
                  <a:pt x="132502" y="544635"/>
                </a:lnTo>
                <a:lnTo>
                  <a:pt x="99230" y="518733"/>
                </a:lnTo>
                <a:lnTo>
                  <a:pt x="70216" y="490728"/>
                </a:lnTo>
                <a:lnTo>
                  <a:pt x="45775" y="460819"/>
                </a:lnTo>
                <a:lnTo>
                  <a:pt x="11861" y="396089"/>
                </a:lnTo>
                <a:lnTo>
                  <a:pt x="0" y="326136"/>
                </a:lnTo>
                <a:close/>
              </a:path>
            </a:pathLst>
          </a:custGeom>
          <a:ln w="57912">
            <a:solidFill>
              <a:srgbClr val="6D5BAA"/>
            </a:solidFill>
          </a:ln>
        </p:spPr>
        <p:txBody>
          <a:bodyPr wrap="square" lIns="0" tIns="0" rIns="0" bIns="0" rtlCol="0"/>
          <a:lstStyle/>
          <a:p>
            <a:endParaRPr/>
          </a:p>
        </p:txBody>
      </p:sp>
      <p:sp>
        <p:nvSpPr>
          <p:cNvPr id="157" name="object 157"/>
          <p:cNvSpPr txBox="1"/>
          <p:nvPr/>
        </p:nvSpPr>
        <p:spPr>
          <a:xfrm>
            <a:off x="4469384" y="4159757"/>
            <a:ext cx="153670"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C00000"/>
                </a:solidFill>
                <a:latin typeface="Century Gothic"/>
                <a:cs typeface="Century Gothic"/>
              </a:rPr>
              <a:t>8</a:t>
            </a:r>
            <a:endParaRPr sz="1800">
              <a:latin typeface="Century Gothic"/>
              <a:cs typeface="Century Gothic"/>
            </a:endParaRPr>
          </a:p>
        </p:txBody>
      </p:sp>
      <p:sp>
        <p:nvSpPr>
          <p:cNvPr id="158" name="object 158"/>
          <p:cNvSpPr/>
          <p:nvPr/>
        </p:nvSpPr>
        <p:spPr>
          <a:xfrm>
            <a:off x="3336035" y="4040123"/>
            <a:ext cx="641667" cy="644651"/>
          </a:xfrm>
          <a:prstGeom prst="rect">
            <a:avLst/>
          </a:prstGeom>
          <a:blipFill>
            <a:blip r:embed="rId48" cstate="print"/>
            <a:stretch>
              <a:fillRect/>
            </a:stretch>
          </a:blipFill>
        </p:spPr>
        <p:txBody>
          <a:bodyPr wrap="square" lIns="0" tIns="0" rIns="0" bIns="0" rtlCol="0"/>
          <a:lstStyle/>
          <a:p>
            <a:endParaRPr/>
          </a:p>
        </p:txBody>
      </p:sp>
      <p:sp>
        <p:nvSpPr>
          <p:cNvPr id="159" name="object 159"/>
          <p:cNvSpPr/>
          <p:nvPr/>
        </p:nvSpPr>
        <p:spPr>
          <a:xfrm>
            <a:off x="3515105" y="4214621"/>
            <a:ext cx="234950" cy="254635"/>
          </a:xfrm>
          <a:custGeom>
            <a:avLst/>
            <a:gdLst/>
            <a:ahLst/>
            <a:cxnLst/>
            <a:rect l="l" t="t" r="r" b="b"/>
            <a:pathLst>
              <a:path w="234950" h="254635">
                <a:moveTo>
                  <a:pt x="234696" y="0"/>
                </a:moveTo>
                <a:lnTo>
                  <a:pt x="117348" y="0"/>
                </a:lnTo>
                <a:lnTo>
                  <a:pt x="0" y="127253"/>
                </a:lnTo>
                <a:lnTo>
                  <a:pt x="117348" y="254507"/>
                </a:lnTo>
                <a:lnTo>
                  <a:pt x="234696" y="254507"/>
                </a:lnTo>
                <a:lnTo>
                  <a:pt x="117348" y="127253"/>
                </a:lnTo>
                <a:lnTo>
                  <a:pt x="234696" y="0"/>
                </a:lnTo>
                <a:close/>
              </a:path>
            </a:pathLst>
          </a:custGeom>
          <a:solidFill>
            <a:srgbClr val="FFFFFF"/>
          </a:solidFill>
        </p:spPr>
        <p:txBody>
          <a:bodyPr wrap="square" lIns="0" tIns="0" rIns="0" bIns="0" rtlCol="0"/>
          <a:lstStyle/>
          <a:p>
            <a:endParaRPr/>
          </a:p>
        </p:txBody>
      </p:sp>
      <p:sp>
        <p:nvSpPr>
          <p:cNvPr id="160" name="object 160"/>
          <p:cNvSpPr/>
          <p:nvPr/>
        </p:nvSpPr>
        <p:spPr>
          <a:xfrm>
            <a:off x="3515105" y="4214621"/>
            <a:ext cx="234950" cy="254635"/>
          </a:xfrm>
          <a:custGeom>
            <a:avLst/>
            <a:gdLst/>
            <a:ahLst/>
            <a:cxnLst/>
            <a:rect l="l" t="t" r="r" b="b"/>
            <a:pathLst>
              <a:path w="234950" h="254635">
                <a:moveTo>
                  <a:pt x="234696" y="0"/>
                </a:moveTo>
                <a:lnTo>
                  <a:pt x="117348" y="0"/>
                </a:lnTo>
                <a:lnTo>
                  <a:pt x="0" y="127253"/>
                </a:lnTo>
                <a:lnTo>
                  <a:pt x="117348" y="254507"/>
                </a:lnTo>
                <a:lnTo>
                  <a:pt x="234696" y="254507"/>
                </a:lnTo>
                <a:lnTo>
                  <a:pt x="117348" y="127253"/>
                </a:lnTo>
                <a:lnTo>
                  <a:pt x="234696" y="0"/>
                </a:lnTo>
                <a:close/>
              </a:path>
            </a:pathLst>
          </a:custGeom>
          <a:ln w="19812">
            <a:solidFill>
              <a:srgbClr val="6D5BAA"/>
            </a:solidFill>
          </a:ln>
        </p:spPr>
        <p:txBody>
          <a:bodyPr wrap="square" lIns="0" tIns="0" rIns="0" bIns="0" rtlCol="0"/>
          <a:lstStyle/>
          <a:p>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1933211" y="397970"/>
            <a:ext cx="9167925" cy="316479"/>
          </a:xfrm>
          <a:prstGeom prst="rect">
            <a:avLst/>
          </a:prstGeom>
        </p:spPr>
        <p:txBody>
          <a:bodyPr vert="horz" wrap="square" lIns="0" tIns="8618" rIns="0" bIns="0" rtlCol="0" anchor="ctr">
            <a:spAutoFit/>
          </a:bodyPr>
          <a:lstStyle/>
          <a:p>
            <a:pPr marL="9072" marR="3629">
              <a:lnSpc>
                <a:spcPct val="100000"/>
              </a:lnSpc>
              <a:spcBef>
                <a:spcPts val="68"/>
              </a:spcBef>
            </a:pPr>
            <a:r>
              <a:rPr lang="en-US" sz="2000" b="1" spc="-7" dirty="0">
                <a:solidFill>
                  <a:schemeClr val="tx1"/>
                </a:solidFill>
                <a:latin typeface="Century Gothic" panose="020B0502020202020204" pitchFamily="34" charset="0"/>
              </a:rPr>
              <a:t>Support tools for </a:t>
            </a:r>
            <a:r>
              <a:rPr lang="en-US" sz="2000" b="1" spc="-7" dirty="0" err="1">
                <a:solidFill>
                  <a:schemeClr val="tx1"/>
                </a:solidFill>
                <a:latin typeface="Century Gothic" panose="020B0502020202020204" pitchFamily="34" charset="0"/>
              </a:rPr>
              <a:t>Baiterek</a:t>
            </a:r>
            <a:r>
              <a:rPr lang="en-US" sz="2000" b="1" spc="-7" dirty="0">
                <a:solidFill>
                  <a:schemeClr val="tx1"/>
                </a:solidFill>
                <a:latin typeface="Century Gothic" panose="020B0502020202020204" pitchFamily="34" charset="0"/>
              </a:rPr>
              <a:t> NMH JSC</a:t>
            </a:r>
            <a:endParaRPr sz="2000" b="1" dirty="0">
              <a:solidFill>
                <a:schemeClr val="tx1"/>
              </a:solidFill>
              <a:latin typeface="Century Gothic" panose="020B0502020202020204" pitchFamily="34" charset="0"/>
            </a:endParaRPr>
          </a:p>
        </p:txBody>
      </p:sp>
      <p:sp>
        <p:nvSpPr>
          <p:cNvPr id="3" name="Прямоугольник 2"/>
          <p:cNvSpPr/>
          <p:nvPr/>
        </p:nvSpPr>
        <p:spPr>
          <a:xfrm>
            <a:off x="404239" y="714449"/>
            <a:ext cx="11635361" cy="6463308"/>
          </a:xfrm>
          <a:prstGeom prst="rect">
            <a:avLst/>
          </a:prstGeom>
        </p:spPr>
        <p:txBody>
          <a:bodyPr wrap="square">
            <a:spAutoFit/>
          </a:bodyPr>
          <a:lstStyle/>
          <a:p>
            <a:r>
              <a:rPr lang="en-US" b="1" dirty="0"/>
              <a:t>Through </a:t>
            </a:r>
            <a:r>
              <a:rPr lang="en-US" b="1" dirty="0" err="1"/>
              <a:t>Damu</a:t>
            </a:r>
            <a:r>
              <a:rPr lang="en-US" b="1" dirty="0"/>
              <a:t> Entrepreneurship Development Fund JSC:</a:t>
            </a:r>
          </a:p>
          <a:p>
            <a:r>
              <a:rPr lang="en-US" b="1" dirty="0"/>
              <a:t>- subsidizing part of the interest rate on the loan.</a:t>
            </a:r>
          </a:p>
          <a:p>
            <a:r>
              <a:rPr lang="en-US" dirty="0"/>
              <a:t>Conditions of support within the framework of the DKB-2025:</a:t>
            </a:r>
          </a:p>
          <a:p>
            <a:r>
              <a:rPr lang="en-US" dirty="0"/>
              <a:t>1.1) the amount of the STB loan is no more than 7 billion tenge;</a:t>
            </a:r>
          </a:p>
          <a:p>
            <a:r>
              <a:rPr lang="en-US" dirty="0"/>
              <a:t>1.2) the amount of the DBK loan is not limited;</a:t>
            </a:r>
          </a:p>
          <a:p>
            <a:r>
              <a:rPr lang="en-US" dirty="0"/>
              <a:t>2.1) subsidizing period for a loan from a second-tier bank – for investments – 5 years, PIC – 3 years;</a:t>
            </a:r>
          </a:p>
          <a:p>
            <a:r>
              <a:rPr lang="en-US" dirty="0"/>
              <a:t>2.2) the period of subsidization for a loan from DBK - without restrictions on the period of subsidization. At the same time, DBK projects with a subsidy period of more than 5 years are allowed to be subsidized on the recommendation of the State Commission for Economic Modernization;</a:t>
            </a:r>
          </a:p>
          <a:p>
            <a:r>
              <a:rPr lang="en-US" dirty="0"/>
              <a:t>3.1) financing rate through STBs – 6% per annum (final). At the same time, subsidies are provided only for loans with a nominal interest rate not exceeding the base interest rate (9%) established by the National Bank of the Republic of Kazakhstan and increased by 5 (five) percentage points (of which 6% is paid by the entrepreneur, and the difference is subsidized by the state);</a:t>
            </a:r>
          </a:p>
          <a:p>
            <a:r>
              <a:rPr lang="en-US" dirty="0"/>
              <a:t>3.2) the financing rate through DBK is 6% per annum (final). At the same time, subsidizing the interest rate on DBK loans is carried out with a nominal interest rate of no more than 15% (of which 6% is paid by a private business entity, and the difference is subsidized by the state).</a:t>
            </a:r>
          </a:p>
          <a:p>
            <a:r>
              <a:rPr lang="en-US" dirty="0"/>
              <a:t>Terms of support within the framework of the Economy of Simple Things:</a:t>
            </a:r>
          </a:p>
          <a:p>
            <a:r>
              <a:rPr lang="en-US" dirty="0"/>
              <a:t>compliance with the list of manufactured products in accordance with the appendix to the Mechanism (GD RK No. 820 12/11/2018);</a:t>
            </a:r>
          </a:p>
          <a:p>
            <a:r>
              <a:rPr lang="en-US" dirty="0"/>
              <a:t>subsidy period – for investments 10 years, PIC – 3 years;</a:t>
            </a:r>
          </a:p>
          <a:p>
            <a:r>
              <a:rPr lang="en-US" dirty="0"/>
              <a:t>financing rate – 6% per annum (final). At the same time, subsidizing the interest rate on loans is carried out with a nominal interest rate of no more than 15% (of which 6% is paid by a private business entity, and the difference is subsidized by the state).</a:t>
            </a:r>
            <a:endParaRPr lang="ru-RU" sz="1700" dirty="0"/>
          </a:p>
        </p:txBody>
      </p:sp>
    </p:spTree>
    <p:extLst>
      <p:ext uri="{BB962C8B-B14F-4D97-AF65-F5344CB8AC3E}">
        <p14:creationId xmlns:p14="http://schemas.microsoft.com/office/powerpoint/2010/main" val="101756842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05408" y="1005332"/>
            <a:ext cx="10422890" cy="4690110"/>
          </a:xfrm>
          <a:prstGeom prst="rect">
            <a:avLst/>
          </a:prstGeom>
        </p:spPr>
        <p:txBody>
          <a:bodyPr vert="horz" wrap="square" lIns="0" tIns="12700" rIns="0" bIns="0" rtlCol="0">
            <a:spAutoFit/>
          </a:bodyPr>
          <a:lstStyle/>
          <a:p>
            <a:pPr marL="12700">
              <a:lnSpc>
                <a:spcPct val="100000"/>
              </a:lnSpc>
              <a:spcBef>
                <a:spcPts val="100"/>
              </a:spcBef>
            </a:pPr>
            <a:r>
              <a:rPr sz="1800" b="1" spc="-5" dirty="0">
                <a:latin typeface="Calibri"/>
                <a:cs typeface="Calibri"/>
              </a:rPr>
              <a:t>«DAMU» </a:t>
            </a:r>
            <a:r>
              <a:rPr sz="1800" b="1" spc="-10" dirty="0">
                <a:latin typeface="Calibri"/>
                <a:cs typeface="Calibri"/>
              </a:rPr>
              <a:t>Entrepreneurship Development </a:t>
            </a:r>
            <a:r>
              <a:rPr sz="1800" b="1" dirty="0">
                <a:latin typeface="Calibri"/>
                <a:cs typeface="Calibri"/>
              </a:rPr>
              <a:t>Fund» </a:t>
            </a:r>
            <a:r>
              <a:rPr sz="1800" b="1" spc="-5" dirty="0">
                <a:latin typeface="Calibri"/>
                <a:cs typeface="Calibri"/>
              </a:rPr>
              <a:t>JSC </a:t>
            </a:r>
            <a:r>
              <a:rPr sz="1800" b="1" dirty="0">
                <a:latin typeface="Calibri"/>
                <a:cs typeface="Calibri"/>
              </a:rPr>
              <a:t>- partial loan</a:t>
            </a:r>
            <a:r>
              <a:rPr sz="1800" b="1" spc="-85" dirty="0">
                <a:latin typeface="Calibri"/>
                <a:cs typeface="Calibri"/>
              </a:rPr>
              <a:t> </a:t>
            </a:r>
            <a:r>
              <a:rPr sz="1800" b="1" spc="-10" dirty="0">
                <a:latin typeface="Calibri"/>
                <a:cs typeface="Calibri"/>
              </a:rPr>
              <a:t>guarantee.</a:t>
            </a:r>
            <a:endParaRPr sz="1800">
              <a:latin typeface="Calibri"/>
              <a:cs typeface="Calibri"/>
            </a:endParaRPr>
          </a:p>
          <a:p>
            <a:pPr>
              <a:lnSpc>
                <a:spcPct val="100000"/>
              </a:lnSpc>
              <a:spcBef>
                <a:spcPts val="20"/>
              </a:spcBef>
            </a:pPr>
            <a:endParaRPr sz="1750">
              <a:latin typeface="Calibri"/>
              <a:cs typeface="Calibri"/>
            </a:endParaRPr>
          </a:p>
          <a:p>
            <a:pPr marL="12700">
              <a:lnSpc>
                <a:spcPct val="100000"/>
              </a:lnSpc>
            </a:pPr>
            <a:r>
              <a:rPr sz="1800" b="1" dirty="0">
                <a:latin typeface="Calibri"/>
                <a:cs typeface="Calibri"/>
              </a:rPr>
              <a:t>Support </a:t>
            </a:r>
            <a:r>
              <a:rPr sz="1800" b="1" spc="-5" dirty="0">
                <a:latin typeface="Calibri"/>
                <a:cs typeface="Calibri"/>
              </a:rPr>
              <a:t>conditions </a:t>
            </a:r>
            <a:r>
              <a:rPr sz="1800" b="1" dirty="0">
                <a:latin typeface="Calibri"/>
                <a:cs typeface="Calibri"/>
              </a:rPr>
              <a:t>as part of</a:t>
            </a:r>
            <a:r>
              <a:rPr sz="1800" b="1" spc="-85" dirty="0">
                <a:latin typeface="Calibri"/>
                <a:cs typeface="Calibri"/>
              </a:rPr>
              <a:t> </a:t>
            </a:r>
            <a:r>
              <a:rPr sz="1800" b="1" dirty="0">
                <a:latin typeface="Calibri"/>
                <a:cs typeface="Calibri"/>
              </a:rPr>
              <a:t>DKB-2025:</a:t>
            </a:r>
            <a:endParaRPr sz="1800">
              <a:latin typeface="Calibri"/>
              <a:cs typeface="Calibri"/>
            </a:endParaRPr>
          </a:p>
          <a:p>
            <a:pPr marL="12700" marR="461645" lvl="1">
              <a:lnSpc>
                <a:spcPct val="100000"/>
              </a:lnSpc>
              <a:buAutoNum type="arabicParenR"/>
              <a:tabLst>
                <a:tab pos="424815" algn="l"/>
              </a:tabLst>
            </a:pPr>
            <a:r>
              <a:rPr sz="1800" spc="-10" dirty="0">
                <a:latin typeface="Calibri"/>
                <a:cs typeface="Calibri"/>
              </a:rPr>
              <a:t>Guarantee </a:t>
            </a:r>
            <a:r>
              <a:rPr sz="1800" spc="-5" dirty="0">
                <a:latin typeface="Calibri"/>
                <a:cs typeface="Calibri"/>
              </a:rPr>
              <a:t>amount </a:t>
            </a:r>
            <a:r>
              <a:rPr sz="1800" dirty="0">
                <a:latin typeface="Calibri"/>
                <a:cs typeface="Calibri"/>
              </a:rPr>
              <a:t>- </a:t>
            </a:r>
            <a:r>
              <a:rPr sz="1800" spc="-5" dirty="0">
                <a:latin typeface="Calibri"/>
                <a:cs typeface="Calibri"/>
              </a:rPr>
              <a:t>up </a:t>
            </a:r>
            <a:r>
              <a:rPr sz="1800" spc="-10" dirty="0">
                <a:latin typeface="Calibri"/>
                <a:cs typeface="Calibri"/>
              </a:rPr>
              <a:t>to </a:t>
            </a:r>
            <a:r>
              <a:rPr sz="1800" dirty="0">
                <a:latin typeface="Calibri"/>
                <a:cs typeface="Calibri"/>
              </a:rPr>
              <a:t>50% </a:t>
            </a:r>
            <a:r>
              <a:rPr sz="1800" spc="-5" dirty="0">
                <a:latin typeface="Calibri"/>
                <a:cs typeface="Calibri"/>
              </a:rPr>
              <a:t>of </a:t>
            </a:r>
            <a:r>
              <a:rPr sz="1800" dirty="0">
                <a:latin typeface="Calibri"/>
                <a:cs typeface="Calibri"/>
              </a:rPr>
              <a:t>the </a:t>
            </a:r>
            <a:r>
              <a:rPr sz="1800" spc="-5" dirty="0">
                <a:latin typeface="Calibri"/>
                <a:cs typeface="Calibri"/>
              </a:rPr>
              <a:t>loan amount. </a:t>
            </a:r>
            <a:r>
              <a:rPr sz="1800" dirty="0">
                <a:latin typeface="Calibri"/>
                <a:cs typeface="Calibri"/>
              </a:rPr>
              <a:t>In this </a:t>
            </a:r>
            <a:r>
              <a:rPr sz="1800" spc="-5" dirty="0">
                <a:latin typeface="Calibri"/>
                <a:cs typeface="Calibri"/>
              </a:rPr>
              <a:t>case, </a:t>
            </a:r>
            <a:r>
              <a:rPr sz="1800" dirty="0">
                <a:latin typeface="Calibri"/>
                <a:cs typeface="Calibri"/>
              </a:rPr>
              <a:t>the </a:t>
            </a:r>
            <a:r>
              <a:rPr sz="1800" spc="-5" dirty="0">
                <a:latin typeface="Calibri"/>
                <a:cs typeface="Calibri"/>
              </a:rPr>
              <a:t>maximum loan amount should not  </a:t>
            </a:r>
            <a:r>
              <a:rPr sz="1800" spc="-15" dirty="0">
                <a:latin typeface="Calibri"/>
                <a:cs typeface="Calibri"/>
              </a:rPr>
              <a:t>exceed </a:t>
            </a:r>
            <a:r>
              <a:rPr sz="1800" dirty="0">
                <a:latin typeface="Calibri"/>
                <a:cs typeface="Calibri"/>
              </a:rPr>
              <a:t>1 </a:t>
            </a:r>
            <a:r>
              <a:rPr sz="1800" spc="-5" dirty="0">
                <a:latin typeface="Calibri"/>
                <a:cs typeface="Calibri"/>
              </a:rPr>
              <a:t>billion</a:t>
            </a:r>
            <a:r>
              <a:rPr sz="1800" spc="45" dirty="0">
                <a:latin typeface="Calibri"/>
                <a:cs typeface="Calibri"/>
              </a:rPr>
              <a:t> </a:t>
            </a:r>
            <a:r>
              <a:rPr sz="1800" spc="-5" dirty="0">
                <a:latin typeface="Calibri"/>
                <a:cs typeface="Calibri"/>
              </a:rPr>
              <a:t>tenge;</a:t>
            </a:r>
            <a:endParaRPr sz="1800">
              <a:latin typeface="Calibri"/>
              <a:cs typeface="Calibri"/>
            </a:endParaRPr>
          </a:p>
          <a:p>
            <a:pPr marL="424180" lvl="1" indent="-412115">
              <a:lnSpc>
                <a:spcPct val="100000"/>
              </a:lnSpc>
              <a:buAutoNum type="arabicParenR"/>
              <a:tabLst>
                <a:tab pos="424815" algn="l"/>
              </a:tabLst>
            </a:pPr>
            <a:r>
              <a:rPr sz="1800" spc="-10" dirty="0">
                <a:latin typeface="Calibri"/>
                <a:cs typeface="Calibri"/>
              </a:rPr>
              <a:t>Guarantee </a:t>
            </a:r>
            <a:r>
              <a:rPr sz="1800" spc="-5" dirty="0">
                <a:latin typeface="Calibri"/>
                <a:cs typeface="Calibri"/>
              </a:rPr>
              <a:t>amount </a:t>
            </a:r>
            <a:r>
              <a:rPr sz="1800" dirty="0">
                <a:latin typeface="Calibri"/>
                <a:cs typeface="Calibri"/>
              </a:rPr>
              <a:t>- </a:t>
            </a:r>
            <a:r>
              <a:rPr sz="1800" spc="-5" dirty="0">
                <a:latin typeface="Calibri"/>
                <a:cs typeface="Calibri"/>
              </a:rPr>
              <a:t>up </a:t>
            </a:r>
            <a:r>
              <a:rPr sz="1800" spc="-10" dirty="0">
                <a:latin typeface="Calibri"/>
                <a:cs typeface="Calibri"/>
              </a:rPr>
              <a:t>to </a:t>
            </a:r>
            <a:r>
              <a:rPr sz="1800" dirty="0">
                <a:latin typeface="Calibri"/>
                <a:cs typeface="Calibri"/>
              </a:rPr>
              <a:t>85% </a:t>
            </a:r>
            <a:r>
              <a:rPr sz="1800" spc="-5" dirty="0">
                <a:latin typeface="Calibri"/>
                <a:cs typeface="Calibri"/>
              </a:rPr>
              <a:t>of </a:t>
            </a:r>
            <a:r>
              <a:rPr sz="1800" dirty="0">
                <a:latin typeface="Calibri"/>
                <a:cs typeface="Calibri"/>
              </a:rPr>
              <a:t>the </a:t>
            </a:r>
            <a:r>
              <a:rPr sz="1800" spc="-5" dirty="0">
                <a:latin typeface="Calibri"/>
                <a:cs typeface="Calibri"/>
              </a:rPr>
              <a:t>loan amount. </a:t>
            </a:r>
            <a:r>
              <a:rPr sz="1800" spc="-25" dirty="0">
                <a:latin typeface="Calibri"/>
                <a:cs typeface="Calibri"/>
              </a:rPr>
              <a:t>At </a:t>
            </a:r>
            <a:r>
              <a:rPr sz="1800" spc="-5" dirty="0">
                <a:latin typeface="Calibri"/>
                <a:cs typeface="Calibri"/>
              </a:rPr>
              <a:t>that, </a:t>
            </a:r>
            <a:r>
              <a:rPr sz="1800" dirty="0">
                <a:latin typeface="Calibri"/>
                <a:cs typeface="Calibri"/>
              </a:rPr>
              <a:t>the </a:t>
            </a:r>
            <a:r>
              <a:rPr sz="1800" spc="-5" dirty="0">
                <a:latin typeface="Calibri"/>
                <a:cs typeface="Calibri"/>
              </a:rPr>
              <a:t>maximum loan amount should not</a:t>
            </a:r>
            <a:r>
              <a:rPr sz="1800" spc="204" dirty="0">
                <a:latin typeface="Calibri"/>
                <a:cs typeface="Calibri"/>
              </a:rPr>
              <a:t> </a:t>
            </a:r>
            <a:r>
              <a:rPr sz="1800" spc="-15" dirty="0">
                <a:latin typeface="Calibri"/>
                <a:cs typeface="Calibri"/>
              </a:rPr>
              <a:t>exceed</a:t>
            </a:r>
            <a:endParaRPr sz="1800">
              <a:latin typeface="Calibri"/>
              <a:cs typeface="Calibri"/>
            </a:endParaRPr>
          </a:p>
          <a:p>
            <a:pPr marL="12700">
              <a:lnSpc>
                <a:spcPct val="100000"/>
              </a:lnSpc>
              <a:spcBef>
                <a:spcPts val="5"/>
              </a:spcBef>
            </a:pPr>
            <a:r>
              <a:rPr sz="1800" dirty="0">
                <a:latin typeface="Calibri"/>
                <a:cs typeface="Calibri"/>
              </a:rPr>
              <a:t>KZT 360 </a:t>
            </a:r>
            <a:r>
              <a:rPr sz="1800" spc="-5" dirty="0">
                <a:latin typeface="Calibri"/>
                <a:cs typeface="Calibri"/>
              </a:rPr>
              <a:t>million;</a:t>
            </a:r>
            <a:endParaRPr sz="1800">
              <a:latin typeface="Calibri"/>
              <a:cs typeface="Calibri"/>
            </a:endParaRPr>
          </a:p>
          <a:p>
            <a:pPr marL="12700" marR="110489">
              <a:lnSpc>
                <a:spcPct val="100000"/>
              </a:lnSpc>
            </a:pPr>
            <a:r>
              <a:rPr sz="1800" dirty="0">
                <a:latin typeface="Calibri"/>
                <a:cs typeface="Calibri"/>
              </a:rPr>
              <a:t>2) </a:t>
            </a:r>
            <a:r>
              <a:rPr sz="1800" spc="-10" dirty="0">
                <a:latin typeface="Calibri"/>
                <a:cs typeface="Calibri"/>
              </a:rPr>
              <a:t>Guarantee </a:t>
            </a:r>
            <a:r>
              <a:rPr sz="1800" spc="-15" dirty="0">
                <a:latin typeface="Calibri"/>
                <a:cs typeface="Calibri"/>
              </a:rPr>
              <a:t>may </a:t>
            </a:r>
            <a:r>
              <a:rPr sz="1800" spc="-5" dirty="0">
                <a:latin typeface="Calibri"/>
                <a:cs typeface="Calibri"/>
              </a:rPr>
              <a:t>be </a:t>
            </a:r>
            <a:r>
              <a:rPr sz="1800" spc="-10" dirty="0">
                <a:latin typeface="Calibri"/>
                <a:cs typeface="Calibri"/>
              </a:rPr>
              <a:t>provided </a:t>
            </a:r>
            <a:r>
              <a:rPr sz="1800" spc="-5" dirty="0">
                <a:latin typeface="Calibri"/>
                <a:cs typeface="Calibri"/>
              </a:rPr>
              <a:t>only </a:t>
            </a:r>
            <a:r>
              <a:rPr sz="1800" spc="-15" dirty="0">
                <a:latin typeface="Calibri"/>
                <a:cs typeface="Calibri"/>
              </a:rPr>
              <a:t>for </a:t>
            </a:r>
            <a:r>
              <a:rPr sz="1800" dirty="0">
                <a:latin typeface="Calibri"/>
                <a:cs typeface="Calibri"/>
              </a:rPr>
              <a:t>BLR </a:t>
            </a:r>
            <a:r>
              <a:rPr sz="1800" spc="-5" dirty="0">
                <a:latin typeface="Calibri"/>
                <a:cs typeface="Calibri"/>
              </a:rPr>
              <a:t>loans with nominal </a:t>
            </a:r>
            <a:r>
              <a:rPr sz="1800" spc="-15" dirty="0">
                <a:latin typeface="Calibri"/>
                <a:cs typeface="Calibri"/>
              </a:rPr>
              <a:t>interest </a:t>
            </a:r>
            <a:r>
              <a:rPr sz="1800" spc="-25" dirty="0">
                <a:latin typeface="Calibri"/>
                <a:cs typeface="Calibri"/>
              </a:rPr>
              <a:t>rate </a:t>
            </a:r>
            <a:r>
              <a:rPr sz="1800" spc="-5" dirty="0">
                <a:latin typeface="Calibri"/>
                <a:cs typeface="Calibri"/>
              </a:rPr>
              <a:t>not </a:t>
            </a:r>
            <a:r>
              <a:rPr sz="1800" spc="-10" dirty="0">
                <a:latin typeface="Calibri"/>
                <a:cs typeface="Calibri"/>
              </a:rPr>
              <a:t>exceeding </a:t>
            </a:r>
            <a:r>
              <a:rPr sz="1800" dirty="0">
                <a:latin typeface="Calibri"/>
                <a:cs typeface="Calibri"/>
              </a:rPr>
              <a:t>the base </a:t>
            </a:r>
            <a:r>
              <a:rPr sz="1800" spc="-25" dirty="0">
                <a:latin typeface="Calibri"/>
                <a:cs typeface="Calibri"/>
              </a:rPr>
              <a:t>rate </a:t>
            </a:r>
            <a:r>
              <a:rPr sz="1800" spc="-5" dirty="0">
                <a:latin typeface="Calibri"/>
                <a:cs typeface="Calibri"/>
              </a:rPr>
              <a:t>of </a:t>
            </a:r>
            <a:r>
              <a:rPr sz="1800" dirty="0">
                <a:latin typeface="Calibri"/>
                <a:cs typeface="Calibri"/>
              </a:rPr>
              <a:t>the  NBRK </a:t>
            </a:r>
            <a:r>
              <a:rPr sz="1800" spc="-5" dirty="0">
                <a:latin typeface="Calibri"/>
                <a:cs typeface="Calibri"/>
              </a:rPr>
              <a:t>(9%) increased by </a:t>
            </a:r>
            <a:r>
              <a:rPr sz="1800" dirty="0">
                <a:latin typeface="Calibri"/>
                <a:cs typeface="Calibri"/>
              </a:rPr>
              <a:t>5 </a:t>
            </a:r>
            <a:r>
              <a:rPr sz="1800" spc="-5" dirty="0">
                <a:latin typeface="Calibri"/>
                <a:cs typeface="Calibri"/>
              </a:rPr>
              <a:t>(five) </a:t>
            </a:r>
            <a:r>
              <a:rPr sz="1800" spc="-10" dirty="0">
                <a:latin typeface="Calibri"/>
                <a:cs typeface="Calibri"/>
              </a:rPr>
              <a:t>percentage </a:t>
            </a:r>
            <a:r>
              <a:rPr sz="1800" spc="-5" dirty="0">
                <a:latin typeface="Calibri"/>
                <a:cs typeface="Calibri"/>
              </a:rPr>
              <a:t>points, </a:t>
            </a:r>
            <a:r>
              <a:rPr sz="1800" dirty="0">
                <a:latin typeface="Calibri"/>
                <a:cs typeface="Calibri"/>
              </a:rPr>
              <a:t>and </a:t>
            </a:r>
            <a:r>
              <a:rPr sz="1800" spc="-15" dirty="0">
                <a:latin typeface="Calibri"/>
                <a:cs typeface="Calibri"/>
              </a:rPr>
              <a:t>for </a:t>
            </a:r>
            <a:r>
              <a:rPr sz="1800" dirty="0">
                <a:latin typeface="Calibri"/>
                <a:cs typeface="Calibri"/>
              </a:rPr>
              <a:t>BLR </a:t>
            </a:r>
            <a:r>
              <a:rPr sz="1800" spc="-5" dirty="0">
                <a:latin typeface="Calibri"/>
                <a:cs typeface="Calibri"/>
              </a:rPr>
              <a:t>loans </a:t>
            </a:r>
            <a:r>
              <a:rPr sz="1800" dirty="0">
                <a:latin typeface="Calibri"/>
                <a:cs typeface="Calibri"/>
              </a:rPr>
              <a:t>- </a:t>
            </a:r>
            <a:r>
              <a:rPr sz="1800" spc="-5" dirty="0">
                <a:latin typeface="Calibri"/>
                <a:cs typeface="Calibri"/>
              </a:rPr>
              <a:t>with </a:t>
            </a:r>
            <a:r>
              <a:rPr sz="1800" spc="-15" dirty="0">
                <a:latin typeface="Calibri"/>
                <a:cs typeface="Calibri"/>
              </a:rPr>
              <a:t>interest </a:t>
            </a:r>
            <a:r>
              <a:rPr sz="1800" spc="-25" dirty="0">
                <a:latin typeface="Calibri"/>
                <a:cs typeface="Calibri"/>
              </a:rPr>
              <a:t>rate </a:t>
            </a:r>
            <a:r>
              <a:rPr sz="1800" spc="-5" dirty="0">
                <a:latin typeface="Calibri"/>
                <a:cs typeface="Calibri"/>
              </a:rPr>
              <a:t>not </a:t>
            </a:r>
            <a:r>
              <a:rPr sz="1800" spc="-10" dirty="0">
                <a:latin typeface="Calibri"/>
                <a:cs typeface="Calibri"/>
              </a:rPr>
              <a:t>exceeding </a:t>
            </a:r>
            <a:r>
              <a:rPr sz="1800" dirty="0">
                <a:latin typeface="Calibri"/>
                <a:cs typeface="Calibri"/>
              </a:rPr>
              <a:t>15% </a:t>
            </a:r>
            <a:r>
              <a:rPr sz="1800" spc="-5" dirty="0">
                <a:latin typeface="Calibri"/>
                <a:cs typeface="Calibri"/>
              </a:rPr>
              <a:t>per  annum.</a:t>
            </a:r>
            <a:endParaRPr sz="1800">
              <a:latin typeface="Calibri"/>
              <a:cs typeface="Calibri"/>
            </a:endParaRPr>
          </a:p>
          <a:p>
            <a:pPr>
              <a:lnSpc>
                <a:spcPct val="100000"/>
              </a:lnSpc>
              <a:spcBef>
                <a:spcPts val="25"/>
              </a:spcBef>
            </a:pPr>
            <a:endParaRPr sz="1750">
              <a:latin typeface="Calibri"/>
              <a:cs typeface="Calibri"/>
            </a:endParaRPr>
          </a:p>
          <a:p>
            <a:pPr marL="12700">
              <a:lnSpc>
                <a:spcPct val="100000"/>
              </a:lnSpc>
            </a:pPr>
            <a:r>
              <a:rPr sz="1800" b="1" spc="-35" dirty="0">
                <a:latin typeface="Calibri"/>
                <a:cs typeface="Calibri"/>
              </a:rPr>
              <a:t>Terms </a:t>
            </a:r>
            <a:r>
              <a:rPr sz="1800" b="1" dirty="0">
                <a:latin typeface="Calibri"/>
                <a:cs typeface="Calibri"/>
              </a:rPr>
              <a:t>and </a:t>
            </a:r>
            <a:r>
              <a:rPr sz="1800" b="1" spc="-5" dirty="0">
                <a:latin typeface="Calibri"/>
                <a:cs typeface="Calibri"/>
              </a:rPr>
              <a:t>conditions </a:t>
            </a:r>
            <a:r>
              <a:rPr sz="1800" b="1" dirty="0">
                <a:latin typeface="Calibri"/>
                <a:cs typeface="Calibri"/>
              </a:rPr>
              <a:t>of </a:t>
            </a:r>
            <a:r>
              <a:rPr sz="1800" b="1" spc="-5" dirty="0">
                <a:latin typeface="Calibri"/>
                <a:cs typeface="Calibri"/>
              </a:rPr>
              <a:t>support </a:t>
            </a:r>
            <a:r>
              <a:rPr sz="1800" b="1" dirty="0">
                <a:latin typeface="Calibri"/>
                <a:cs typeface="Calibri"/>
              </a:rPr>
              <a:t>under the </a:t>
            </a:r>
            <a:r>
              <a:rPr sz="1800" b="1" spc="-5" dirty="0">
                <a:latin typeface="Calibri"/>
                <a:cs typeface="Calibri"/>
              </a:rPr>
              <a:t>Economics </a:t>
            </a:r>
            <a:r>
              <a:rPr sz="1800" b="1" dirty="0">
                <a:latin typeface="Calibri"/>
                <a:cs typeface="Calibri"/>
              </a:rPr>
              <a:t>of Simple</a:t>
            </a:r>
            <a:r>
              <a:rPr sz="1800" b="1" spc="-155" dirty="0">
                <a:latin typeface="Calibri"/>
                <a:cs typeface="Calibri"/>
              </a:rPr>
              <a:t> </a:t>
            </a:r>
            <a:r>
              <a:rPr sz="1800" b="1" spc="-5" dirty="0">
                <a:latin typeface="Calibri"/>
                <a:cs typeface="Calibri"/>
              </a:rPr>
              <a:t>Things:</a:t>
            </a:r>
            <a:endParaRPr sz="1800">
              <a:latin typeface="Calibri"/>
              <a:cs typeface="Calibri"/>
            </a:endParaRPr>
          </a:p>
          <a:p>
            <a:pPr marL="250190" indent="-238125">
              <a:lnSpc>
                <a:spcPct val="100000"/>
              </a:lnSpc>
              <a:buAutoNum type="arabicParenR"/>
              <a:tabLst>
                <a:tab pos="250825" algn="l"/>
              </a:tabLst>
            </a:pPr>
            <a:r>
              <a:rPr sz="1800" spc="-5" dirty="0">
                <a:latin typeface="Calibri"/>
                <a:cs typeface="Calibri"/>
              </a:rPr>
              <a:t>compliance with </a:t>
            </a:r>
            <a:r>
              <a:rPr sz="1800" dirty="0">
                <a:latin typeface="Calibri"/>
                <a:cs typeface="Calibri"/>
              </a:rPr>
              <a:t>the </a:t>
            </a:r>
            <a:r>
              <a:rPr sz="1800" spc="-10" dirty="0">
                <a:latin typeface="Calibri"/>
                <a:cs typeface="Calibri"/>
              </a:rPr>
              <a:t>list </a:t>
            </a:r>
            <a:r>
              <a:rPr sz="1800" spc="-5" dirty="0">
                <a:latin typeface="Calibri"/>
                <a:cs typeface="Calibri"/>
              </a:rPr>
              <a:t>of </a:t>
            </a:r>
            <a:r>
              <a:rPr sz="1800" spc="-10" dirty="0">
                <a:latin typeface="Calibri"/>
                <a:cs typeface="Calibri"/>
              </a:rPr>
              <a:t>products manufactured </a:t>
            </a:r>
            <a:r>
              <a:rPr sz="1800" spc="-5" dirty="0">
                <a:latin typeface="Calibri"/>
                <a:cs typeface="Calibri"/>
              </a:rPr>
              <a:t>in </a:t>
            </a:r>
            <a:r>
              <a:rPr sz="1800" spc="-10" dirty="0">
                <a:latin typeface="Calibri"/>
                <a:cs typeface="Calibri"/>
              </a:rPr>
              <a:t>accordance </a:t>
            </a:r>
            <a:r>
              <a:rPr sz="1800" spc="-5" dirty="0">
                <a:latin typeface="Calibri"/>
                <a:cs typeface="Calibri"/>
              </a:rPr>
              <a:t>with </a:t>
            </a:r>
            <a:r>
              <a:rPr sz="1800" dirty="0">
                <a:latin typeface="Calibri"/>
                <a:cs typeface="Calibri"/>
              </a:rPr>
              <a:t>the appendix </a:t>
            </a:r>
            <a:r>
              <a:rPr sz="1800" spc="-10" dirty="0">
                <a:latin typeface="Calibri"/>
                <a:cs typeface="Calibri"/>
              </a:rPr>
              <a:t>to </a:t>
            </a:r>
            <a:r>
              <a:rPr sz="1800" dirty="0">
                <a:latin typeface="Calibri"/>
                <a:cs typeface="Calibri"/>
              </a:rPr>
              <a:t>the </a:t>
            </a:r>
            <a:r>
              <a:rPr sz="1800" spc="-5" dirty="0">
                <a:latin typeface="Calibri"/>
                <a:cs typeface="Calibri"/>
              </a:rPr>
              <a:t>Mechanism </a:t>
            </a:r>
            <a:r>
              <a:rPr sz="1800" spc="-10" dirty="0">
                <a:latin typeface="Calibri"/>
                <a:cs typeface="Calibri"/>
              </a:rPr>
              <a:t>(PP</a:t>
            </a:r>
            <a:r>
              <a:rPr sz="1800" spc="265" dirty="0">
                <a:latin typeface="Calibri"/>
                <a:cs typeface="Calibri"/>
              </a:rPr>
              <a:t> </a:t>
            </a:r>
            <a:r>
              <a:rPr sz="1800" dirty="0">
                <a:latin typeface="Calibri"/>
                <a:cs typeface="Calibri"/>
              </a:rPr>
              <a:t>RK</a:t>
            </a:r>
            <a:endParaRPr sz="1800">
              <a:latin typeface="Calibri"/>
              <a:cs typeface="Calibri"/>
            </a:endParaRPr>
          </a:p>
          <a:p>
            <a:pPr marL="12700">
              <a:lnSpc>
                <a:spcPct val="100000"/>
              </a:lnSpc>
            </a:pPr>
            <a:r>
              <a:rPr sz="1800" dirty="0">
                <a:latin typeface="Calibri"/>
                <a:cs typeface="Calibri"/>
              </a:rPr>
              <a:t>№ 820</a:t>
            </a:r>
            <a:r>
              <a:rPr sz="1800" spc="5" dirty="0">
                <a:latin typeface="Calibri"/>
                <a:cs typeface="Calibri"/>
              </a:rPr>
              <a:t> </a:t>
            </a:r>
            <a:r>
              <a:rPr sz="1800" spc="-5" dirty="0">
                <a:latin typeface="Calibri"/>
                <a:cs typeface="Calibri"/>
              </a:rPr>
              <a:t>11.12.2018);</a:t>
            </a:r>
            <a:endParaRPr sz="1800">
              <a:latin typeface="Calibri"/>
              <a:cs typeface="Calibri"/>
            </a:endParaRPr>
          </a:p>
          <a:p>
            <a:pPr marL="12700" marR="1963420">
              <a:lnSpc>
                <a:spcPct val="100000"/>
              </a:lnSpc>
              <a:buAutoNum type="arabicParenR" startAt="2"/>
              <a:tabLst>
                <a:tab pos="250825" algn="l"/>
              </a:tabLst>
            </a:pPr>
            <a:r>
              <a:rPr sz="1800" spc="-5" dirty="0">
                <a:latin typeface="Calibri"/>
                <a:cs typeface="Calibri"/>
              </a:rPr>
              <a:t>loans with nominal </a:t>
            </a:r>
            <a:r>
              <a:rPr sz="1800" spc="-15" dirty="0">
                <a:latin typeface="Calibri"/>
                <a:cs typeface="Calibri"/>
              </a:rPr>
              <a:t>interest </a:t>
            </a:r>
            <a:r>
              <a:rPr sz="1800" spc="-25" dirty="0">
                <a:latin typeface="Calibri"/>
                <a:cs typeface="Calibri"/>
              </a:rPr>
              <a:t>rate </a:t>
            </a:r>
            <a:r>
              <a:rPr sz="1800" spc="-5" dirty="0">
                <a:latin typeface="Calibri"/>
                <a:cs typeface="Calibri"/>
              </a:rPr>
              <a:t>not </a:t>
            </a:r>
            <a:r>
              <a:rPr sz="1800" spc="-10" dirty="0">
                <a:latin typeface="Calibri"/>
                <a:cs typeface="Calibri"/>
              </a:rPr>
              <a:t>exceeding </a:t>
            </a:r>
            <a:r>
              <a:rPr sz="1800" dirty="0">
                <a:latin typeface="Calibri"/>
                <a:cs typeface="Calibri"/>
              </a:rPr>
              <a:t>15% </a:t>
            </a:r>
            <a:r>
              <a:rPr sz="1800" spc="-5" dirty="0">
                <a:latin typeface="Calibri"/>
                <a:cs typeface="Calibri"/>
              </a:rPr>
              <a:t>per </a:t>
            </a:r>
            <a:r>
              <a:rPr sz="1800" dirty="0">
                <a:latin typeface="Calibri"/>
                <a:cs typeface="Calibri"/>
              </a:rPr>
              <a:t>annum </a:t>
            </a:r>
            <a:r>
              <a:rPr sz="1800" spc="-10" dirty="0">
                <a:latin typeface="Calibri"/>
                <a:cs typeface="Calibri"/>
              </a:rPr>
              <a:t>are </a:t>
            </a:r>
            <a:r>
              <a:rPr sz="1800" spc="-5" dirty="0">
                <a:latin typeface="Calibri"/>
                <a:cs typeface="Calibri"/>
              </a:rPr>
              <a:t>subject </a:t>
            </a:r>
            <a:r>
              <a:rPr sz="1800" spc="-10" dirty="0">
                <a:latin typeface="Calibri"/>
                <a:cs typeface="Calibri"/>
              </a:rPr>
              <a:t>to guarantee.  </a:t>
            </a:r>
            <a:r>
              <a:rPr sz="1800" dirty="0">
                <a:latin typeface="Calibri"/>
                <a:cs typeface="Calibri"/>
              </a:rPr>
              <a:t>3.1) </a:t>
            </a:r>
            <a:r>
              <a:rPr sz="1800" spc="-10" dirty="0">
                <a:latin typeface="Calibri"/>
                <a:cs typeface="Calibri"/>
              </a:rPr>
              <a:t>Guarantee </a:t>
            </a:r>
            <a:r>
              <a:rPr sz="1800" spc="-5" dirty="0">
                <a:latin typeface="Calibri"/>
                <a:cs typeface="Calibri"/>
              </a:rPr>
              <a:t>amount </a:t>
            </a:r>
            <a:r>
              <a:rPr sz="1800" dirty="0">
                <a:latin typeface="Calibri"/>
                <a:cs typeface="Calibri"/>
              </a:rPr>
              <a:t>- 50% </a:t>
            </a:r>
            <a:r>
              <a:rPr sz="1800" spc="-5" dirty="0">
                <a:latin typeface="Calibri"/>
                <a:cs typeface="Calibri"/>
              </a:rPr>
              <a:t>of </a:t>
            </a:r>
            <a:r>
              <a:rPr sz="1800" dirty="0">
                <a:latin typeface="Calibri"/>
                <a:cs typeface="Calibri"/>
              </a:rPr>
              <a:t>the loan </a:t>
            </a:r>
            <a:r>
              <a:rPr sz="1800" spc="-5" dirty="0">
                <a:latin typeface="Calibri"/>
                <a:cs typeface="Calibri"/>
              </a:rPr>
              <a:t>amount up </a:t>
            </a:r>
            <a:r>
              <a:rPr sz="1800" spc="-10" dirty="0">
                <a:latin typeface="Calibri"/>
                <a:cs typeface="Calibri"/>
              </a:rPr>
              <a:t>to </a:t>
            </a:r>
            <a:r>
              <a:rPr sz="1800" dirty="0">
                <a:latin typeface="Calibri"/>
                <a:cs typeface="Calibri"/>
              </a:rPr>
              <a:t>3 </a:t>
            </a:r>
            <a:r>
              <a:rPr sz="1800" spc="-5" dirty="0">
                <a:latin typeface="Calibri"/>
                <a:cs typeface="Calibri"/>
              </a:rPr>
              <a:t>billion </a:t>
            </a:r>
            <a:r>
              <a:rPr sz="1800" spc="-10" dirty="0">
                <a:latin typeface="Calibri"/>
                <a:cs typeface="Calibri"/>
              </a:rPr>
              <a:t>tenge</a:t>
            </a:r>
            <a:r>
              <a:rPr sz="1800" spc="125" dirty="0">
                <a:latin typeface="Calibri"/>
                <a:cs typeface="Calibri"/>
              </a:rPr>
              <a:t> </a:t>
            </a:r>
            <a:r>
              <a:rPr sz="1800" spc="-5" dirty="0">
                <a:latin typeface="Calibri"/>
                <a:cs typeface="Calibri"/>
              </a:rPr>
              <a:t>inclusive;</a:t>
            </a:r>
            <a:endParaRPr sz="1800">
              <a:latin typeface="Calibri"/>
              <a:cs typeface="Calibri"/>
            </a:endParaRPr>
          </a:p>
          <a:p>
            <a:pPr marL="12700">
              <a:lnSpc>
                <a:spcPct val="100000"/>
              </a:lnSpc>
              <a:spcBef>
                <a:spcPts val="5"/>
              </a:spcBef>
            </a:pPr>
            <a:r>
              <a:rPr sz="1800" dirty="0">
                <a:latin typeface="Calibri"/>
                <a:cs typeface="Calibri"/>
              </a:rPr>
              <a:t>3.2) </a:t>
            </a:r>
            <a:r>
              <a:rPr sz="1800" spc="-10" dirty="0">
                <a:latin typeface="Calibri"/>
                <a:cs typeface="Calibri"/>
              </a:rPr>
              <a:t>Guarantee </a:t>
            </a:r>
            <a:r>
              <a:rPr sz="1800" spc="-5" dirty="0">
                <a:latin typeface="Calibri"/>
                <a:cs typeface="Calibri"/>
              </a:rPr>
              <a:t>amount </a:t>
            </a:r>
            <a:r>
              <a:rPr sz="1800" dirty="0">
                <a:latin typeface="Calibri"/>
                <a:cs typeface="Calibri"/>
              </a:rPr>
              <a:t>- 30% </a:t>
            </a:r>
            <a:r>
              <a:rPr sz="1800" spc="-15" dirty="0">
                <a:latin typeface="Calibri"/>
                <a:cs typeface="Calibri"/>
              </a:rPr>
              <a:t>for </a:t>
            </a:r>
            <a:r>
              <a:rPr sz="1800" spc="-5" dirty="0">
                <a:latin typeface="Calibri"/>
                <a:cs typeface="Calibri"/>
              </a:rPr>
              <a:t>loans above </a:t>
            </a:r>
            <a:r>
              <a:rPr sz="1800" dirty="0">
                <a:latin typeface="Calibri"/>
                <a:cs typeface="Calibri"/>
              </a:rPr>
              <a:t>3 </a:t>
            </a:r>
            <a:r>
              <a:rPr sz="1800" spc="-5" dirty="0">
                <a:latin typeface="Calibri"/>
                <a:cs typeface="Calibri"/>
              </a:rPr>
              <a:t>billion </a:t>
            </a:r>
            <a:r>
              <a:rPr sz="1800" dirty="0">
                <a:latin typeface="Calibri"/>
                <a:cs typeface="Calibri"/>
              </a:rPr>
              <a:t>KZT </a:t>
            </a:r>
            <a:r>
              <a:rPr sz="1800" spc="-10" dirty="0">
                <a:latin typeface="Calibri"/>
                <a:cs typeface="Calibri"/>
              </a:rPr>
              <a:t>to </a:t>
            </a:r>
            <a:r>
              <a:rPr sz="1800" dirty="0">
                <a:latin typeface="Calibri"/>
                <a:cs typeface="Calibri"/>
              </a:rPr>
              <a:t>5 </a:t>
            </a:r>
            <a:r>
              <a:rPr sz="1800" spc="-5" dirty="0">
                <a:latin typeface="Calibri"/>
                <a:cs typeface="Calibri"/>
              </a:rPr>
              <a:t>billion </a:t>
            </a:r>
            <a:r>
              <a:rPr sz="1800" dirty="0">
                <a:latin typeface="Calibri"/>
                <a:cs typeface="Calibri"/>
              </a:rPr>
              <a:t>KZT</a:t>
            </a:r>
            <a:r>
              <a:rPr sz="1800" spc="135" dirty="0">
                <a:latin typeface="Calibri"/>
                <a:cs typeface="Calibri"/>
              </a:rPr>
              <a:t> </a:t>
            </a:r>
            <a:r>
              <a:rPr sz="1800" spc="-5" dirty="0">
                <a:latin typeface="Calibri"/>
                <a:cs typeface="Calibri"/>
              </a:rPr>
              <a:t>inclusive;</a:t>
            </a:r>
            <a:endParaRPr sz="1800">
              <a:latin typeface="Calibri"/>
              <a:cs typeface="Calibri"/>
            </a:endParaRPr>
          </a:p>
        </p:txBody>
      </p:sp>
      <p:sp>
        <p:nvSpPr>
          <p:cNvPr id="3" name="object 3"/>
          <p:cNvSpPr txBox="1">
            <a:spLocks noGrp="1"/>
          </p:cNvSpPr>
          <p:nvPr>
            <p:ph type="title"/>
          </p:nvPr>
        </p:nvSpPr>
        <p:spPr>
          <a:xfrm>
            <a:off x="1929764" y="390601"/>
            <a:ext cx="4515485" cy="331470"/>
          </a:xfrm>
          <a:prstGeom prst="rect">
            <a:avLst/>
          </a:prstGeom>
        </p:spPr>
        <p:txBody>
          <a:bodyPr vert="horz" wrap="square" lIns="0" tIns="13335" rIns="0" bIns="0" rtlCol="0">
            <a:spAutoFit/>
          </a:bodyPr>
          <a:lstStyle/>
          <a:p>
            <a:pPr marL="12700">
              <a:lnSpc>
                <a:spcPct val="100000"/>
              </a:lnSpc>
              <a:spcBef>
                <a:spcPts val="105"/>
              </a:spcBef>
              <a:tabLst>
                <a:tab pos="3359785" algn="l"/>
              </a:tabLst>
            </a:pPr>
            <a:r>
              <a:rPr sz="2000" u="none" spc="-15" dirty="0"/>
              <a:t>SU</a:t>
            </a:r>
            <a:r>
              <a:rPr sz="2000" u="none" spc="-10" dirty="0"/>
              <a:t>PP</a:t>
            </a:r>
            <a:r>
              <a:rPr sz="2000" u="none" spc="-15" dirty="0"/>
              <a:t>OR</a:t>
            </a:r>
            <a:r>
              <a:rPr sz="2000" u="none" dirty="0"/>
              <a:t>T</a:t>
            </a:r>
            <a:r>
              <a:rPr sz="2000" u="none" spc="-15" dirty="0"/>
              <a:t> T</a:t>
            </a:r>
            <a:r>
              <a:rPr sz="2000" u="none" spc="-20" dirty="0"/>
              <a:t>OOL</a:t>
            </a:r>
            <a:r>
              <a:rPr sz="2000" u="none" dirty="0"/>
              <a:t>S</a:t>
            </a:r>
            <a:r>
              <a:rPr sz="2000" u="none" spc="-20" dirty="0"/>
              <a:t> </a:t>
            </a:r>
            <a:r>
              <a:rPr sz="2000" u="none" spc="-15" dirty="0"/>
              <a:t>"B</a:t>
            </a:r>
            <a:r>
              <a:rPr sz="2000" u="none" spc="-10" dirty="0"/>
              <a:t>AI</a:t>
            </a:r>
            <a:r>
              <a:rPr sz="2000" u="none" spc="-15" dirty="0"/>
              <a:t>TERE</a:t>
            </a:r>
            <a:r>
              <a:rPr sz="2000" u="none" spc="-10" dirty="0"/>
              <a:t>K</a:t>
            </a:r>
            <a:r>
              <a:rPr sz="2000" u="none" dirty="0"/>
              <a:t>"	</a:t>
            </a:r>
            <a:r>
              <a:rPr sz="2000" u="none" spc="-10" dirty="0"/>
              <a:t>H</a:t>
            </a:r>
            <a:r>
              <a:rPr sz="2000" u="none" spc="-20" dirty="0"/>
              <a:t>OL</a:t>
            </a:r>
            <a:r>
              <a:rPr sz="2000" u="none" spc="-15" dirty="0"/>
              <a:t>D</a:t>
            </a:r>
            <a:r>
              <a:rPr sz="2000" u="none" spc="-10" dirty="0"/>
              <a:t>IN</a:t>
            </a:r>
            <a:r>
              <a:rPr sz="2000" u="none" spc="5" dirty="0"/>
              <a:t>G</a:t>
            </a:r>
            <a:endParaRPr sz="200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5DC1EDD2-5156-4C78-B4CC-0F7C486904F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20497" r="19473"/>
          <a:stretch/>
        </p:blipFill>
        <p:spPr>
          <a:xfrm>
            <a:off x="510746" y="1439665"/>
            <a:ext cx="3657600" cy="3978669"/>
          </a:xfrm>
          <a:custGeom>
            <a:avLst/>
            <a:gdLst>
              <a:gd name="connsiteX0" fmla="*/ 2631950 w 7264257"/>
              <a:gd name="connsiteY0" fmla="*/ 0 h 6695422"/>
              <a:gd name="connsiteX1" fmla="*/ 7264257 w 7264257"/>
              <a:gd name="connsiteY1" fmla="*/ 0 h 6695422"/>
              <a:gd name="connsiteX2" fmla="*/ 4630756 w 7264257"/>
              <a:gd name="connsiteY2" fmla="*/ 6695422 h 6695422"/>
              <a:gd name="connsiteX3" fmla="*/ 0 w 7264257"/>
              <a:gd name="connsiteY3" fmla="*/ 6695422 h 6695422"/>
            </a:gdLst>
            <a:ahLst/>
            <a:cxnLst>
              <a:cxn ang="0">
                <a:pos x="connsiteX0" y="connsiteY0"/>
              </a:cxn>
              <a:cxn ang="0">
                <a:pos x="connsiteX1" y="connsiteY1"/>
              </a:cxn>
              <a:cxn ang="0">
                <a:pos x="connsiteX2" y="connsiteY2"/>
              </a:cxn>
              <a:cxn ang="0">
                <a:pos x="connsiteX3" y="connsiteY3"/>
              </a:cxn>
            </a:cxnLst>
            <a:rect l="l" t="t" r="r" b="b"/>
            <a:pathLst>
              <a:path w="7264257" h="6695422">
                <a:moveTo>
                  <a:pt x="2631950" y="0"/>
                </a:moveTo>
                <a:lnTo>
                  <a:pt x="7264257" y="0"/>
                </a:lnTo>
                <a:lnTo>
                  <a:pt x="4630756" y="6695422"/>
                </a:lnTo>
                <a:lnTo>
                  <a:pt x="0" y="6695422"/>
                </a:lnTo>
                <a:close/>
              </a:path>
            </a:pathLst>
          </a:custGeom>
        </p:spPr>
      </p:pic>
      <p:pic>
        <p:nvPicPr>
          <p:cNvPr id="16" name="Рисунок 15">
            <a:extLst>
              <a:ext uri="{FF2B5EF4-FFF2-40B4-BE49-F238E27FC236}">
                <a16:creationId xmlns:a16="http://schemas.microsoft.com/office/drawing/2014/main" id="{501188AF-66C9-4AAA-A13A-44C37A9AA3C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20224" r="34102"/>
          <a:stretch/>
        </p:blipFill>
        <p:spPr>
          <a:xfrm>
            <a:off x="2954537" y="1439665"/>
            <a:ext cx="3707027" cy="3978893"/>
          </a:xfrm>
          <a:custGeom>
            <a:avLst/>
            <a:gdLst>
              <a:gd name="connsiteX0" fmla="*/ 2631950 w 7264257"/>
              <a:gd name="connsiteY0" fmla="*/ 0 h 6695422"/>
              <a:gd name="connsiteX1" fmla="*/ 7264257 w 7264257"/>
              <a:gd name="connsiteY1" fmla="*/ 0 h 6695422"/>
              <a:gd name="connsiteX2" fmla="*/ 4630756 w 7264257"/>
              <a:gd name="connsiteY2" fmla="*/ 6695422 h 6695422"/>
              <a:gd name="connsiteX3" fmla="*/ 0 w 7264257"/>
              <a:gd name="connsiteY3" fmla="*/ 6695422 h 6695422"/>
            </a:gdLst>
            <a:ahLst/>
            <a:cxnLst>
              <a:cxn ang="0">
                <a:pos x="connsiteX0" y="connsiteY0"/>
              </a:cxn>
              <a:cxn ang="0">
                <a:pos x="connsiteX1" y="connsiteY1"/>
              </a:cxn>
              <a:cxn ang="0">
                <a:pos x="connsiteX2" y="connsiteY2"/>
              </a:cxn>
              <a:cxn ang="0">
                <a:pos x="connsiteX3" y="connsiteY3"/>
              </a:cxn>
            </a:cxnLst>
            <a:rect l="l" t="t" r="r" b="b"/>
            <a:pathLst>
              <a:path w="7264257" h="6695422">
                <a:moveTo>
                  <a:pt x="2631950" y="0"/>
                </a:moveTo>
                <a:lnTo>
                  <a:pt x="7264257" y="0"/>
                </a:lnTo>
                <a:lnTo>
                  <a:pt x="4630756" y="6695422"/>
                </a:lnTo>
                <a:lnTo>
                  <a:pt x="0" y="6695422"/>
                </a:lnTo>
                <a:close/>
              </a:path>
            </a:pathLst>
          </a:custGeom>
        </p:spPr>
      </p:pic>
      <p:pic>
        <p:nvPicPr>
          <p:cNvPr id="17" name="Рисунок 16">
            <a:extLst>
              <a:ext uri="{FF2B5EF4-FFF2-40B4-BE49-F238E27FC236}">
                <a16:creationId xmlns:a16="http://schemas.microsoft.com/office/drawing/2014/main" id="{14C3997A-412B-4A32-BBDD-47C610D6C312}"/>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l="7973" r="39982"/>
          <a:stretch/>
        </p:blipFill>
        <p:spPr>
          <a:xfrm>
            <a:off x="5560543" y="1439665"/>
            <a:ext cx="3731740" cy="3991430"/>
          </a:xfrm>
          <a:custGeom>
            <a:avLst/>
            <a:gdLst>
              <a:gd name="connsiteX0" fmla="*/ 2631950 w 7264257"/>
              <a:gd name="connsiteY0" fmla="*/ 0 h 6695422"/>
              <a:gd name="connsiteX1" fmla="*/ 7264257 w 7264257"/>
              <a:gd name="connsiteY1" fmla="*/ 0 h 6695422"/>
              <a:gd name="connsiteX2" fmla="*/ 4630756 w 7264257"/>
              <a:gd name="connsiteY2" fmla="*/ 6695422 h 6695422"/>
              <a:gd name="connsiteX3" fmla="*/ 0 w 7264257"/>
              <a:gd name="connsiteY3" fmla="*/ 6695422 h 6695422"/>
            </a:gdLst>
            <a:ahLst/>
            <a:cxnLst>
              <a:cxn ang="0">
                <a:pos x="connsiteX0" y="connsiteY0"/>
              </a:cxn>
              <a:cxn ang="0">
                <a:pos x="connsiteX1" y="connsiteY1"/>
              </a:cxn>
              <a:cxn ang="0">
                <a:pos x="connsiteX2" y="connsiteY2"/>
              </a:cxn>
              <a:cxn ang="0">
                <a:pos x="connsiteX3" y="connsiteY3"/>
              </a:cxn>
            </a:cxnLst>
            <a:rect l="l" t="t" r="r" b="b"/>
            <a:pathLst>
              <a:path w="7264257" h="6695422">
                <a:moveTo>
                  <a:pt x="2631950" y="0"/>
                </a:moveTo>
                <a:lnTo>
                  <a:pt x="7264257" y="0"/>
                </a:lnTo>
                <a:lnTo>
                  <a:pt x="4630756" y="6695422"/>
                </a:lnTo>
                <a:lnTo>
                  <a:pt x="0" y="6695422"/>
                </a:lnTo>
                <a:close/>
              </a:path>
            </a:pathLst>
          </a:custGeom>
        </p:spPr>
      </p:pic>
      <p:pic>
        <p:nvPicPr>
          <p:cNvPr id="19" name="Рисунок 18">
            <a:extLst>
              <a:ext uri="{FF2B5EF4-FFF2-40B4-BE49-F238E27FC236}">
                <a16:creationId xmlns:a16="http://schemas.microsoft.com/office/drawing/2014/main" id="{13023DF2-4F41-434C-BFC2-4F97EF92A442}"/>
              </a:ext>
            </a:extLst>
          </p:cNvPr>
          <p:cNvPicPr>
            <a:picLocks noChangeAspect="1"/>
          </p:cNvPicPr>
          <p:nvPr/>
        </p:nvPicPr>
        <p:blipFill rotWithShape="1">
          <a:blip r:embed="rId6">
            <a:duotone>
              <a:schemeClr val="bg2">
                <a:shade val="45000"/>
                <a:satMod val="135000"/>
              </a:schemeClr>
              <a:prstClr val="white"/>
            </a:duotone>
            <a:extLst>
              <a:ext uri="{28A0092B-C50C-407E-A947-70E740481C1C}">
                <a14:useLocalDpi xmlns:a14="http://schemas.microsoft.com/office/drawing/2010/main" val="0"/>
              </a:ext>
            </a:extLst>
          </a:blip>
          <a:srcRect l="36809" r="25508"/>
          <a:stretch/>
        </p:blipFill>
        <p:spPr>
          <a:xfrm>
            <a:off x="8079161" y="1439665"/>
            <a:ext cx="3690552" cy="3978669"/>
          </a:xfrm>
          <a:custGeom>
            <a:avLst/>
            <a:gdLst>
              <a:gd name="connsiteX0" fmla="*/ 2631950 w 7264257"/>
              <a:gd name="connsiteY0" fmla="*/ 0 h 6695422"/>
              <a:gd name="connsiteX1" fmla="*/ 7264257 w 7264257"/>
              <a:gd name="connsiteY1" fmla="*/ 0 h 6695422"/>
              <a:gd name="connsiteX2" fmla="*/ 4630756 w 7264257"/>
              <a:gd name="connsiteY2" fmla="*/ 6695422 h 6695422"/>
              <a:gd name="connsiteX3" fmla="*/ 0 w 7264257"/>
              <a:gd name="connsiteY3" fmla="*/ 6695422 h 6695422"/>
            </a:gdLst>
            <a:ahLst/>
            <a:cxnLst>
              <a:cxn ang="0">
                <a:pos x="connsiteX0" y="connsiteY0"/>
              </a:cxn>
              <a:cxn ang="0">
                <a:pos x="connsiteX1" y="connsiteY1"/>
              </a:cxn>
              <a:cxn ang="0">
                <a:pos x="connsiteX2" y="connsiteY2"/>
              </a:cxn>
              <a:cxn ang="0">
                <a:pos x="connsiteX3" y="connsiteY3"/>
              </a:cxn>
            </a:cxnLst>
            <a:rect l="l" t="t" r="r" b="b"/>
            <a:pathLst>
              <a:path w="7264257" h="6695422">
                <a:moveTo>
                  <a:pt x="2631950" y="0"/>
                </a:moveTo>
                <a:lnTo>
                  <a:pt x="7264257" y="0"/>
                </a:lnTo>
                <a:lnTo>
                  <a:pt x="4630756" y="6695422"/>
                </a:lnTo>
                <a:lnTo>
                  <a:pt x="0" y="6695422"/>
                </a:lnTo>
                <a:close/>
              </a:path>
            </a:pathLst>
          </a:custGeom>
        </p:spPr>
      </p:pic>
      <p:sp>
        <p:nvSpPr>
          <p:cNvPr id="6" name="Прямоугольник 5"/>
          <p:cNvSpPr/>
          <p:nvPr/>
        </p:nvSpPr>
        <p:spPr>
          <a:xfrm>
            <a:off x="1185331" y="2853267"/>
            <a:ext cx="9905999" cy="1202266"/>
          </a:xfrm>
          <a:custGeom>
            <a:avLst/>
            <a:gdLst>
              <a:gd name="connsiteX0" fmla="*/ 0 w 9889066"/>
              <a:gd name="connsiteY0" fmla="*/ 0 h 1202266"/>
              <a:gd name="connsiteX1" fmla="*/ 9889066 w 9889066"/>
              <a:gd name="connsiteY1" fmla="*/ 0 h 1202266"/>
              <a:gd name="connsiteX2" fmla="*/ 9889066 w 9889066"/>
              <a:gd name="connsiteY2" fmla="*/ 1202266 h 1202266"/>
              <a:gd name="connsiteX3" fmla="*/ 0 w 9889066"/>
              <a:gd name="connsiteY3" fmla="*/ 1202266 h 1202266"/>
              <a:gd name="connsiteX4" fmla="*/ 0 w 9889066"/>
              <a:gd name="connsiteY4" fmla="*/ 0 h 1202266"/>
              <a:gd name="connsiteX0" fmla="*/ 355600 w 9889066"/>
              <a:gd name="connsiteY0" fmla="*/ 0 h 1202266"/>
              <a:gd name="connsiteX1" fmla="*/ 9889066 w 9889066"/>
              <a:gd name="connsiteY1" fmla="*/ 0 h 1202266"/>
              <a:gd name="connsiteX2" fmla="*/ 9889066 w 9889066"/>
              <a:gd name="connsiteY2" fmla="*/ 1202266 h 1202266"/>
              <a:gd name="connsiteX3" fmla="*/ 0 w 9889066"/>
              <a:gd name="connsiteY3" fmla="*/ 1202266 h 1202266"/>
              <a:gd name="connsiteX4" fmla="*/ 355600 w 9889066"/>
              <a:gd name="connsiteY4" fmla="*/ 0 h 1202266"/>
              <a:gd name="connsiteX0" fmla="*/ 372533 w 9905999"/>
              <a:gd name="connsiteY0" fmla="*/ 0 h 1202266"/>
              <a:gd name="connsiteX1" fmla="*/ 9905999 w 9905999"/>
              <a:gd name="connsiteY1" fmla="*/ 0 h 1202266"/>
              <a:gd name="connsiteX2" fmla="*/ 9905999 w 9905999"/>
              <a:gd name="connsiteY2" fmla="*/ 1202266 h 1202266"/>
              <a:gd name="connsiteX3" fmla="*/ 0 w 9905999"/>
              <a:gd name="connsiteY3" fmla="*/ 1202266 h 1202266"/>
              <a:gd name="connsiteX4" fmla="*/ 372533 w 9905999"/>
              <a:gd name="connsiteY4" fmla="*/ 0 h 1202266"/>
              <a:gd name="connsiteX0" fmla="*/ 372533 w 9905999"/>
              <a:gd name="connsiteY0" fmla="*/ 0 h 1202266"/>
              <a:gd name="connsiteX1" fmla="*/ 9905999 w 9905999"/>
              <a:gd name="connsiteY1" fmla="*/ 0 h 1202266"/>
              <a:gd name="connsiteX2" fmla="*/ 9541933 w 9905999"/>
              <a:gd name="connsiteY2" fmla="*/ 1202266 h 1202266"/>
              <a:gd name="connsiteX3" fmla="*/ 0 w 9905999"/>
              <a:gd name="connsiteY3" fmla="*/ 1202266 h 1202266"/>
              <a:gd name="connsiteX4" fmla="*/ 372533 w 9905999"/>
              <a:gd name="connsiteY4" fmla="*/ 0 h 1202266"/>
              <a:gd name="connsiteX0" fmla="*/ 389467 w 9905999"/>
              <a:gd name="connsiteY0" fmla="*/ 0 h 1202266"/>
              <a:gd name="connsiteX1" fmla="*/ 9905999 w 9905999"/>
              <a:gd name="connsiteY1" fmla="*/ 0 h 1202266"/>
              <a:gd name="connsiteX2" fmla="*/ 9541933 w 9905999"/>
              <a:gd name="connsiteY2" fmla="*/ 1202266 h 1202266"/>
              <a:gd name="connsiteX3" fmla="*/ 0 w 9905999"/>
              <a:gd name="connsiteY3" fmla="*/ 1202266 h 1202266"/>
              <a:gd name="connsiteX4" fmla="*/ 389467 w 9905999"/>
              <a:gd name="connsiteY4" fmla="*/ 0 h 1202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5999" h="1202266">
                <a:moveTo>
                  <a:pt x="389467" y="0"/>
                </a:moveTo>
                <a:lnTo>
                  <a:pt x="9905999" y="0"/>
                </a:lnTo>
                <a:lnTo>
                  <a:pt x="9541933" y="1202266"/>
                </a:lnTo>
                <a:lnTo>
                  <a:pt x="0" y="1202266"/>
                </a:lnTo>
                <a:lnTo>
                  <a:pt x="389467"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Номер слайда 6"/>
          <p:cNvSpPr>
            <a:spLocks noGrp="1"/>
          </p:cNvSpPr>
          <p:nvPr>
            <p:ph type="sldNum" sz="quarter" idx="12"/>
          </p:nvPr>
        </p:nvSpPr>
        <p:spPr/>
        <p:txBody>
          <a:bodyPr/>
          <a:lstStyle/>
          <a:p>
            <a:fld id="{16F4E7A9-8675-4A7A-BAF6-76B59361702B}" type="slidenum">
              <a:rPr lang="ru-RU" smtClean="0"/>
              <a:t>112</a:t>
            </a:fld>
            <a:endParaRPr lang="ru-RU"/>
          </a:p>
        </p:txBody>
      </p:sp>
      <p:sp>
        <p:nvSpPr>
          <p:cNvPr id="14" name="TextBox 13"/>
          <p:cNvSpPr txBox="1"/>
          <p:nvPr/>
        </p:nvSpPr>
        <p:spPr>
          <a:xfrm>
            <a:off x="1447800" y="3136611"/>
            <a:ext cx="9163035" cy="584775"/>
          </a:xfrm>
          <a:prstGeom prst="rect">
            <a:avLst/>
          </a:prstGeom>
          <a:noFill/>
        </p:spPr>
        <p:txBody>
          <a:bodyPr wrap="square" rtlCol="0">
            <a:spAutoFit/>
          </a:bodyPr>
          <a:lstStyle/>
          <a:p>
            <a:r>
              <a:rPr lang="en-US" sz="3200" b="1" dirty="0">
                <a:solidFill>
                  <a:schemeClr val="accent1">
                    <a:lumMod val="50000"/>
                  </a:schemeClr>
                </a:solidFill>
                <a:latin typeface="Arial" panose="020B0604020202020204" pitchFamily="34" charset="0"/>
                <a:cs typeface="Arial" panose="020B0604020202020204" pitchFamily="34" charset="0"/>
              </a:rPr>
              <a:t>SUPPORT MEASURES FOR KAZAKHEXPORT</a:t>
            </a:r>
            <a:endParaRPr lang="ru-RU" sz="3200" b="1" dirty="0">
              <a:solidFill>
                <a:schemeClr val="accent1">
                  <a:lumMod val="50000"/>
                </a:schemeClr>
              </a:solidFill>
              <a:latin typeface="Arial" panose="020B0604020202020204" pitchFamily="34" charset="0"/>
              <a:cs typeface="Arial" panose="020B0604020202020204" pitchFamily="34" charset="0"/>
            </a:endParaRPr>
          </a:p>
        </p:txBody>
      </p:sp>
      <p:sp>
        <p:nvSpPr>
          <p:cNvPr id="15" name="Прямоугольник 14"/>
          <p:cNvSpPr/>
          <p:nvPr/>
        </p:nvSpPr>
        <p:spPr>
          <a:xfrm>
            <a:off x="1729474" y="813573"/>
            <a:ext cx="3763009" cy="7148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lumMod val="50000"/>
                  </a:schemeClr>
                </a:solidFill>
                <a:latin typeface="Century Gothic" panose="020B0502020202020204" pitchFamily="34" charset="0"/>
              </a:rPr>
              <a:t>ANNEX</a:t>
            </a:r>
            <a:r>
              <a:rPr lang="ru-RU" sz="3200" b="1" dirty="0">
                <a:solidFill>
                  <a:schemeClr val="accent1">
                    <a:lumMod val="50000"/>
                  </a:schemeClr>
                </a:solidFill>
                <a:latin typeface="Century Gothic" panose="020B0502020202020204" pitchFamily="34" charset="0"/>
              </a:rPr>
              <a:t> 11</a:t>
            </a:r>
          </a:p>
        </p:txBody>
      </p:sp>
      <p:pic>
        <p:nvPicPr>
          <p:cNvPr id="2050" name="Picture 2" descr="https://www.baiterek.gov.kz/bitrix/templates/baiterek/css/img/log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10835" y="76640"/>
            <a:ext cx="960990" cy="1202369"/>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a:blip r:embed="rId8"/>
          <a:stretch>
            <a:fillRect/>
          </a:stretch>
        </p:blipFill>
        <p:spPr>
          <a:xfrm>
            <a:off x="7426413" y="197390"/>
            <a:ext cx="2340818" cy="885255"/>
          </a:xfrm>
          <a:prstGeom prst="rect">
            <a:avLst/>
          </a:prstGeom>
        </p:spPr>
      </p:pic>
      <p:sp>
        <p:nvSpPr>
          <p:cNvPr id="3" name="Прямоугольник 2"/>
          <p:cNvSpPr/>
          <p:nvPr/>
        </p:nvSpPr>
        <p:spPr>
          <a:xfrm>
            <a:off x="3095617" y="5703136"/>
            <a:ext cx="5867400" cy="646331"/>
          </a:xfrm>
          <a:prstGeom prst="rect">
            <a:avLst/>
          </a:prstGeom>
        </p:spPr>
        <p:txBody>
          <a:bodyPr wrap="square">
            <a:spAutoFit/>
          </a:bodyPr>
          <a:lstStyle/>
          <a:p>
            <a:pPr algn="ctr"/>
            <a:r>
              <a:rPr lang="ru-RU" dirty="0">
                <a:solidFill>
                  <a:schemeClr val="tx2">
                    <a:lumMod val="50000"/>
                  </a:schemeClr>
                </a:solidFill>
                <a:latin typeface="Times New Roman" panose="02020603050405020304" pitchFamily="18" charset="0"/>
                <a:cs typeface="Times New Roman" panose="02020603050405020304" pitchFamily="18" charset="0"/>
              </a:rPr>
              <a:t>«</a:t>
            </a:r>
            <a:r>
              <a:rPr lang="en" dirty="0">
                <a:solidFill>
                  <a:schemeClr val="tx2">
                    <a:lumMod val="50000"/>
                  </a:schemeClr>
                </a:solidFill>
                <a:latin typeface="Times New Roman" panose="02020603050405020304" pitchFamily="18" charset="0"/>
                <a:cs typeface="Times New Roman" panose="02020603050405020304" pitchFamily="18" charset="0"/>
              </a:rPr>
              <a:t>KAZAKHEXPORT</a:t>
            </a:r>
            <a:r>
              <a:rPr lang="ru-RU" dirty="0">
                <a:solidFill>
                  <a:schemeClr val="tx2">
                    <a:lumMod val="50000"/>
                  </a:schemeClr>
                </a:solidFill>
                <a:latin typeface="Times New Roman" panose="02020603050405020304" pitchFamily="18" charset="0"/>
                <a:cs typeface="Times New Roman" panose="02020603050405020304" pitchFamily="18" charset="0"/>
              </a:rPr>
              <a:t>» </a:t>
            </a:r>
            <a:r>
              <a:rPr lang="en-US" dirty="0">
                <a:solidFill>
                  <a:schemeClr val="tx2">
                    <a:lumMod val="50000"/>
                  </a:schemeClr>
                </a:solidFill>
                <a:latin typeface="Times New Roman" panose="02020603050405020304" pitchFamily="18" charset="0"/>
                <a:cs typeface="Times New Roman" panose="02020603050405020304" pitchFamily="18" charset="0"/>
              </a:rPr>
              <a:t>JSC</a:t>
            </a:r>
            <a:endParaRPr lang="ru-RU" dirty="0">
              <a:solidFill>
                <a:schemeClr val="tx2">
                  <a:lumMod val="50000"/>
                </a:schemeClr>
              </a:solidFill>
              <a:latin typeface="Times New Roman" panose="02020603050405020304" pitchFamily="18" charset="0"/>
              <a:cs typeface="Times New Roman" panose="02020603050405020304" pitchFamily="18" charset="0"/>
            </a:endParaRPr>
          </a:p>
          <a:p>
            <a:pPr algn="ctr"/>
            <a:r>
              <a:rPr lang="ru-RU" dirty="0">
                <a:solidFill>
                  <a:schemeClr val="tx2">
                    <a:lumMod val="50000"/>
                  </a:schemeClr>
                </a:solidFill>
                <a:latin typeface="Times New Roman" panose="02020603050405020304" pitchFamily="18" charset="0"/>
                <a:cs typeface="Times New Roman" panose="02020603050405020304" pitchFamily="18" charset="0"/>
              </a:rPr>
              <a:t> 10.07.2024</a:t>
            </a:r>
          </a:p>
        </p:txBody>
      </p:sp>
    </p:spTree>
    <p:extLst>
      <p:ext uri="{BB962C8B-B14F-4D97-AF65-F5344CB8AC3E}">
        <p14:creationId xmlns:p14="http://schemas.microsoft.com/office/powerpoint/2010/main" val="269900399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Объект 2">
            <a:extLst>
              <a:ext uri="{FF2B5EF4-FFF2-40B4-BE49-F238E27FC236}">
                <a16:creationId xmlns:a16="http://schemas.microsoft.com/office/drawing/2014/main" id="{4E144B45-CAD8-0346-AAFD-43DAA9BB3A8E}"/>
              </a:ext>
            </a:extLst>
          </p:cNvPr>
          <p:cNvSpPr txBox="1">
            <a:spLocks/>
          </p:cNvSpPr>
          <p:nvPr/>
        </p:nvSpPr>
        <p:spPr>
          <a:xfrm>
            <a:off x="388557" y="2569134"/>
            <a:ext cx="5599493" cy="38126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t>Supports Kazakhstani producers of non-commodity goods and service providers in foreign markets by providing insurance financial measures to support exports</a:t>
            </a:r>
          </a:p>
          <a:p>
            <a:endParaRPr lang="en-US" sz="1500" dirty="0"/>
          </a:p>
          <a:p>
            <a:r>
              <a:rPr lang="en-US" sz="1500" dirty="0"/>
              <a:t>Performs a due diligence check on the Foreign Buyer</a:t>
            </a:r>
          </a:p>
          <a:p>
            <a:endParaRPr lang="en-US" sz="1500" dirty="0"/>
          </a:p>
          <a:p>
            <a:r>
              <a:rPr lang="en-US" sz="1500" dirty="0"/>
              <a:t>Has international representative offices in the Russian Federation (Kazan, Ekaterinburg, Novosibirsk), Kyrgyzstan, Tajikistan, Uzbekistan and China</a:t>
            </a:r>
            <a:endParaRPr lang="ru-RU" sz="1500" dirty="0"/>
          </a:p>
        </p:txBody>
      </p:sp>
      <p:pic>
        <p:nvPicPr>
          <p:cNvPr id="10" name="Рисунок 9">
            <a:extLst>
              <a:ext uri="{FF2B5EF4-FFF2-40B4-BE49-F238E27FC236}">
                <a16:creationId xmlns:a16="http://schemas.microsoft.com/office/drawing/2014/main" id="{B0933E06-61A3-344F-8FE4-EDDD6607A8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08035" y="0"/>
            <a:ext cx="5994400" cy="6858000"/>
          </a:xfrm>
          <a:prstGeom prst="rect">
            <a:avLst/>
          </a:prstGeom>
        </p:spPr>
      </p:pic>
      <p:cxnSp>
        <p:nvCxnSpPr>
          <p:cNvPr id="14" name="Прямая соединительная линия 13">
            <a:extLst>
              <a:ext uri="{FF2B5EF4-FFF2-40B4-BE49-F238E27FC236}">
                <a16:creationId xmlns:a16="http://schemas.microsoft.com/office/drawing/2014/main" id="{55C52B1A-4F8D-3948-BADB-8D84E2464352}"/>
              </a:ext>
            </a:extLst>
          </p:cNvPr>
          <p:cNvCxnSpPr/>
          <p:nvPr/>
        </p:nvCxnSpPr>
        <p:spPr>
          <a:xfrm>
            <a:off x="564001" y="2708881"/>
            <a:ext cx="0" cy="2182265"/>
          </a:xfrm>
          <a:prstGeom prst="line">
            <a:avLst/>
          </a:prstGeom>
          <a:ln>
            <a:solidFill>
              <a:srgbClr val="02B3EB"/>
            </a:solidFill>
          </a:ln>
        </p:spPr>
        <p:style>
          <a:lnRef idx="1">
            <a:schemeClr val="accent1"/>
          </a:lnRef>
          <a:fillRef idx="0">
            <a:schemeClr val="accent1"/>
          </a:fillRef>
          <a:effectRef idx="0">
            <a:schemeClr val="accent1"/>
          </a:effectRef>
          <a:fontRef idx="minor">
            <a:schemeClr val="tx1"/>
          </a:fontRef>
        </p:style>
      </p:cxnSp>
      <p:sp>
        <p:nvSpPr>
          <p:cNvPr id="15" name="Нижний колонтитул 4">
            <a:extLst>
              <a:ext uri="{FF2B5EF4-FFF2-40B4-BE49-F238E27FC236}">
                <a16:creationId xmlns:a16="http://schemas.microsoft.com/office/drawing/2014/main" id="{B56C11E2-4E8E-3642-BDF1-C85172176F60}"/>
              </a:ext>
            </a:extLst>
          </p:cNvPr>
          <p:cNvSpPr>
            <a:spLocks noGrp="1"/>
          </p:cNvSpPr>
          <p:nvPr>
            <p:ph type="ftr" sz="quarter" idx="4294967295"/>
          </p:nvPr>
        </p:nvSpPr>
        <p:spPr>
          <a:xfrm>
            <a:off x="388557" y="6235437"/>
            <a:ext cx="1704739" cy="365125"/>
          </a:xfrm>
        </p:spPr>
        <p:txBody>
          <a:bodyPr/>
          <a:lstStyle>
            <a:lvl1pPr algn="l">
              <a:defRPr sz="900">
                <a:solidFill>
                  <a:srgbClr val="042054"/>
                </a:solidFill>
                <a:latin typeface="Verdana" panose="020B0604030504040204" pitchFamily="34" charset="0"/>
                <a:ea typeface="Verdana" panose="020B0604030504040204" pitchFamily="34" charset="0"/>
                <a:cs typeface="Verdana" panose="020B0604030504040204" pitchFamily="34" charset="0"/>
              </a:defRPr>
            </a:lvl1pPr>
          </a:lstStyle>
          <a:p>
            <a:r>
              <a:rPr lang="en" dirty="0" err="1"/>
              <a:t>www.kazakhexport.kz</a:t>
            </a:r>
            <a:endParaRPr lang="ru-KZ" sz="900" dirty="0"/>
          </a:p>
        </p:txBody>
      </p:sp>
      <p:sp>
        <p:nvSpPr>
          <p:cNvPr id="16" name="Номер слайда 5">
            <a:extLst>
              <a:ext uri="{FF2B5EF4-FFF2-40B4-BE49-F238E27FC236}">
                <a16:creationId xmlns:a16="http://schemas.microsoft.com/office/drawing/2014/main" id="{8908FA04-BC86-454C-AEAA-FC199A9D9A9D}"/>
              </a:ext>
            </a:extLst>
          </p:cNvPr>
          <p:cNvSpPr>
            <a:spLocks noGrp="1"/>
          </p:cNvSpPr>
          <p:nvPr>
            <p:ph type="sldNum" sz="quarter" idx="4294967295"/>
          </p:nvPr>
        </p:nvSpPr>
        <p:spPr>
          <a:xfrm>
            <a:off x="10883689" y="6235436"/>
            <a:ext cx="985563" cy="365125"/>
          </a:xfrm>
        </p:spPr>
        <p:txBody>
          <a:bodyPr/>
          <a:lstStyle>
            <a:lvl1pPr>
              <a:defRPr sz="900" b="0" i="0">
                <a:solidFill>
                  <a:srgbClr val="042054"/>
                </a:solidFill>
                <a:latin typeface="Verdana" panose="020B0604030504040204" pitchFamily="34" charset="0"/>
                <a:ea typeface="Verdana" panose="020B0604030504040204" pitchFamily="34" charset="0"/>
                <a:cs typeface="Verdana" panose="020B0604030504040204" pitchFamily="34" charset="0"/>
              </a:defRPr>
            </a:lvl1pPr>
          </a:lstStyle>
          <a:p>
            <a:fld id="{D8230AC4-931F-2541-984F-431D72A143BD}" type="slidenum">
              <a:rPr lang="ru-KZ" smtClean="0"/>
              <a:pPr/>
              <a:t>113</a:t>
            </a:fld>
            <a:endParaRPr lang="ru-KZ" sz="900" dirty="0"/>
          </a:p>
        </p:txBody>
      </p:sp>
      <p:sp>
        <p:nvSpPr>
          <p:cNvPr id="19" name="Заголовок 1">
            <a:extLst>
              <a:ext uri="{FF2B5EF4-FFF2-40B4-BE49-F238E27FC236}">
                <a16:creationId xmlns:a16="http://schemas.microsoft.com/office/drawing/2014/main" id="{E6D45C2F-CFBA-8741-AE07-8CCDE4546385}"/>
              </a:ext>
            </a:extLst>
          </p:cNvPr>
          <p:cNvSpPr>
            <a:spLocks noGrp="1"/>
          </p:cNvSpPr>
          <p:nvPr>
            <p:ph type="title"/>
          </p:nvPr>
        </p:nvSpPr>
        <p:spPr>
          <a:xfrm>
            <a:off x="388557" y="1325519"/>
            <a:ext cx="3691317" cy="1131166"/>
          </a:xfrm>
        </p:spPr>
        <p:txBody>
          <a:bodyPr>
            <a:normAutofit/>
          </a:bodyPr>
          <a:lstStyle/>
          <a:p>
            <a:r>
              <a:rPr lang="en-US" sz="2400" dirty="0"/>
              <a:t>INFORMATION ABOUT KAZAKHEXPORT</a:t>
            </a:r>
            <a:endParaRPr lang="ru-KZ" sz="2400" dirty="0">
              <a:solidFill>
                <a:srgbClr val="02B3EB"/>
              </a:solidFill>
            </a:endParaRPr>
          </a:p>
        </p:txBody>
      </p:sp>
    </p:spTree>
    <p:extLst>
      <p:ext uri="{BB962C8B-B14F-4D97-AF65-F5344CB8AC3E}">
        <p14:creationId xmlns:p14="http://schemas.microsoft.com/office/powerpoint/2010/main" val="2953078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Объект 9">
            <a:extLst>
              <a:ext uri="{FF2B5EF4-FFF2-40B4-BE49-F238E27FC236}">
                <a16:creationId xmlns:a16="http://schemas.microsoft.com/office/drawing/2014/main" id="{9CEB68B9-BCF7-3040-A3DA-3DE7767AE941}"/>
              </a:ext>
            </a:extLst>
          </p:cNvPr>
          <p:cNvPicPr>
            <a:picLocks noGrp="1" noChangeAspect="1"/>
          </p:cNvPicPr>
          <p:nvPr>
            <p:ph idx="4294967295"/>
          </p:nvPr>
        </p:nvPicPr>
        <p:blipFill>
          <a:blip r:embed="rId2"/>
          <a:stretch>
            <a:fillRect/>
          </a:stretch>
        </p:blipFill>
        <p:spPr>
          <a:xfrm>
            <a:off x="0" y="-8313"/>
            <a:ext cx="6567777" cy="6866313"/>
          </a:xfrm>
        </p:spPr>
      </p:pic>
      <p:pic>
        <p:nvPicPr>
          <p:cNvPr id="12" name="Рисунок 11">
            <a:extLst>
              <a:ext uri="{FF2B5EF4-FFF2-40B4-BE49-F238E27FC236}">
                <a16:creationId xmlns:a16="http://schemas.microsoft.com/office/drawing/2014/main" id="{7B2572F1-5FD4-0A48-8DB9-A397529A04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191566"/>
            <a:ext cx="4292874" cy="4666434"/>
          </a:xfrm>
          <a:prstGeom prst="rect">
            <a:avLst/>
          </a:prstGeom>
        </p:spPr>
      </p:pic>
      <p:sp>
        <p:nvSpPr>
          <p:cNvPr id="8" name="Заголовок 1">
            <a:extLst>
              <a:ext uri="{FF2B5EF4-FFF2-40B4-BE49-F238E27FC236}">
                <a16:creationId xmlns:a16="http://schemas.microsoft.com/office/drawing/2014/main" id="{56F2F77B-8B19-F34C-8D11-CE4275F49BC7}"/>
              </a:ext>
            </a:extLst>
          </p:cNvPr>
          <p:cNvSpPr>
            <a:spLocks noGrp="1"/>
          </p:cNvSpPr>
          <p:nvPr>
            <p:ph type="title"/>
          </p:nvPr>
        </p:nvSpPr>
        <p:spPr>
          <a:xfrm>
            <a:off x="253390" y="1325519"/>
            <a:ext cx="3691317" cy="1131166"/>
          </a:xfrm>
        </p:spPr>
        <p:txBody>
          <a:bodyPr>
            <a:normAutofit/>
          </a:bodyPr>
          <a:lstStyle/>
          <a:p>
            <a:r>
              <a:rPr lang="ru-RU" sz="2400" dirty="0">
                <a:solidFill>
                  <a:schemeClr val="bg1"/>
                </a:solidFill>
              </a:rPr>
              <a:t>ИНФОРМАЦИЯ</a:t>
            </a:r>
            <a:r>
              <a:rPr lang="ru-RU" sz="2400" dirty="0"/>
              <a:t> </a:t>
            </a:r>
            <a:br>
              <a:rPr lang="ru-RU" sz="2400" dirty="0"/>
            </a:br>
            <a:r>
              <a:rPr lang="ru-RU" sz="2400" dirty="0">
                <a:solidFill>
                  <a:srgbClr val="02B3EB"/>
                </a:solidFill>
              </a:rPr>
              <a:t>О </a:t>
            </a:r>
            <a:r>
              <a:rPr lang="en" sz="2400" dirty="0">
                <a:solidFill>
                  <a:srgbClr val="02B3EB"/>
                </a:solidFill>
              </a:rPr>
              <a:t>KAZAKHEXPORT</a:t>
            </a:r>
            <a:endParaRPr lang="ru-KZ" sz="2400" dirty="0">
              <a:solidFill>
                <a:srgbClr val="02B3EB"/>
              </a:solidFill>
            </a:endParaRPr>
          </a:p>
        </p:txBody>
      </p:sp>
      <p:sp>
        <p:nvSpPr>
          <p:cNvPr id="13" name="Объект 10">
            <a:extLst>
              <a:ext uri="{FF2B5EF4-FFF2-40B4-BE49-F238E27FC236}">
                <a16:creationId xmlns:a16="http://schemas.microsoft.com/office/drawing/2014/main" id="{C0BA7C6E-22F3-7643-8EDB-5B813A134772}"/>
              </a:ext>
            </a:extLst>
          </p:cNvPr>
          <p:cNvSpPr txBox="1">
            <a:spLocks/>
          </p:cNvSpPr>
          <p:nvPr/>
        </p:nvSpPr>
        <p:spPr>
          <a:xfrm>
            <a:off x="4419868" y="1019553"/>
            <a:ext cx="5707443" cy="44494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Tx/>
              <a:buBlip>
                <a:blip r:embed="rId4"/>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dirty="0"/>
              <a:t>Is a 100% subsidiary of </a:t>
            </a:r>
            <a:r>
              <a:rPr lang="en-US" dirty="0" err="1"/>
              <a:t>Baiterek</a:t>
            </a:r>
            <a:r>
              <a:rPr lang="en-US" dirty="0"/>
              <a:t> National Holding </a:t>
            </a:r>
            <a:r>
              <a:rPr lang="en-US" dirty="0" err="1"/>
              <a:t>Holding</a:t>
            </a:r>
            <a:r>
              <a:rPr lang="en-US" dirty="0"/>
              <a:t> JSC</a:t>
            </a:r>
            <a:endParaRPr lang="ru-KZ" dirty="0"/>
          </a:p>
        </p:txBody>
      </p:sp>
      <p:sp>
        <p:nvSpPr>
          <p:cNvPr id="15" name="Объект 10">
            <a:extLst>
              <a:ext uri="{FF2B5EF4-FFF2-40B4-BE49-F238E27FC236}">
                <a16:creationId xmlns:a16="http://schemas.microsoft.com/office/drawing/2014/main" id="{52543F23-7E60-9D49-886D-651890121291}"/>
              </a:ext>
            </a:extLst>
          </p:cNvPr>
          <p:cNvSpPr txBox="1">
            <a:spLocks/>
          </p:cNvSpPr>
          <p:nvPr/>
        </p:nvSpPr>
        <p:spPr>
          <a:xfrm>
            <a:off x="4836307" y="1780791"/>
            <a:ext cx="6685974" cy="5801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4"/>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dirty="0"/>
              <a:t>Financial reliability rating “Baa2”, outlook “positive” (level of sovereign rating of Kazakhstan)</a:t>
            </a:r>
            <a:endParaRPr lang="ru-KZ" dirty="0"/>
          </a:p>
        </p:txBody>
      </p:sp>
      <p:sp>
        <p:nvSpPr>
          <p:cNvPr id="16" name="Объект 10">
            <a:extLst>
              <a:ext uri="{FF2B5EF4-FFF2-40B4-BE49-F238E27FC236}">
                <a16:creationId xmlns:a16="http://schemas.microsoft.com/office/drawing/2014/main" id="{B7EBE1FF-BD1D-5E4E-9DB1-8D160041C6B6}"/>
              </a:ext>
            </a:extLst>
          </p:cNvPr>
          <p:cNvSpPr txBox="1">
            <a:spLocks/>
          </p:cNvSpPr>
          <p:nvPr/>
        </p:nvSpPr>
        <p:spPr>
          <a:xfrm>
            <a:off x="5364369" y="2653126"/>
            <a:ext cx="6233478" cy="5801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4"/>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dirty="0"/>
              <a:t>Official member of the Prague Club of the Berne Union since 2004</a:t>
            </a:r>
            <a:endParaRPr lang="ru-KZ" dirty="0"/>
          </a:p>
        </p:txBody>
      </p:sp>
      <p:sp>
        <p:nvSpPr>
          <p:cNvPr id="17" name="Объект 10">
            <a:extLst>
              <a:ext uri="{FF2B5EF4-FFF2-40B4-BE49-F238E27FC236}">
                <a16:creationId xmlns:a16="http://schemas.microsoft.com/office/drawing/2014/main" id="{7FB22945-81AC-C241-BA47-E9902415B1C6}"/>
              </a:ext>
            </a:extLst>
          </p:cNvPr>
          <p:cNvSpPr txBox="1">
            <a:spLocks/>
          </p:cNvSpPr>
          <p:nvPr/>
        </p:nvSpPr>
        <p:spPr>
          <a:xfrm>
            <a:off x="5865948" y="3499063"/>
            <a:ext cx="5724525" cy="9483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4"/>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dirty="0"/>
              <a:t>Full member of the Association of Largest Export Credit Agencies of the Islamic States and the Arab World since 2014</a:t>
            </a:r>
            <a:endParaRPr lang="ru-KZ" dirty="0"/>
          </a:p>
        </p:txBody>
      </p:sp>
      <p:sp>
        <p:nvSpPr>
          <p:cNvPr id="18" name="Объект 10">
            <a:extLst>
              <a:ext uri="{FF2B5EF4-FFF2-40B4-BE49-F238E27FC236}">
                <a16:creationId xmlns:a16="http://schemas.microsoft.com/office/drawing/2014/main" id="{2D1D7464-B231-8045-B97B-9B398FAB3340}"/>
              </a:ext>
            </a:extLst>
          </p:cNvPr>
          <p:cNvSpPr txBox="1">
            <a:spLocks/>
          </p:cNvSpPr>
          <p:nvPr/>
        </p:nvSpPr>
        <p:spPr>
          <a:xfrm>
            <a:off x="6440717" y="4506728"/>
            <a:ext cx="5707443" cy="5801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4"/>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dirty="0"/>
              <a:t>Equity capital - more than 114.6 billion tenge</a:t>
            </a:r>
            <a:endParaRPr lang="kk-KZ" b="1" dirty="0">
              <a:solidFill>
                <a:srgbClr val="02B3EB"/>
              </a:solidFill>
            </a:endParaRPr>
          </a:p>
        </p:txBody>
      </p:sp>
      <p:sp>
        <p:nvSpPr>
          <p:cNvPr id="19" name="Объект 10">
            <a:extLst>
              <a:ext uri="{FF2B5EF4-FFF2-40B4-BE49-F238E27FC236}">
                <a16:creationId xmlns:a16="http://schemas.microsoft.com/office/drawing/2014/main" id="{9F7FF643-6613-D44E-A4A8-28CDCC55E7DF}"/>
              </a:ext>
            </a:extLst>
          </p:cNvPr>
          <p:cNvSpPr txBox="1">
            <a:spLocks/>
          </p:cNvSpPr>
          <p:nvPr/>
        </p:nvSpPr>
        <p:spPr>
          <a:xfrm>
            <a:off x="6932268" y="5310379"/>
            <a:ext cx="4744435" cy="8327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4"/>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dirty="0"/>
              <a:t>State guarantee for insurance obligations totaling 541.4 billion tenge</a:t>
            </a:r>
            <a:endParaRPr lang="ru-RU" b="1" dirty="0">
              <a:solidFill>
                <a:srgbClr val="02B3EB"/>
              </a:solidFill>
            </a:endParaRPr>
          </a:p>
        </p:txBody>
      </p:sp>
      <p:pic>
        <p:nvPicPr>
          <p:cNvPr id="20" name="Рисунок 19">
            <a:extLst>
              <a:ext uri="{FF2B5EF4-FFF2-40B4-BE49-F238E27FC236}">
                <a16:creationId xmlns:a16="http://schemas.microsoft.com/office/drawing/2014/main" id="{FE329841-9A4B-D846-AF1D-CDABC0BD4018}"/>
              </a:ext>
            </a:extLst>
          </p:cNvPr>
          <p:cNvPicPr>
            <a:picLocks noChangeAspect="1"/>
          </p:cNvPicPr>
          <p:nvPr/>
        </p:nvPicPr>
        <p:blipFill>
          <a:blip r:embed="rId5"/>
          <a:stretch>
            <a:fillRect/>
          </a:stretch>
        </p:blipFill>
        <p:spPr>
          <a:xfrm>
            <a:off x="3808360" y="868150"/>
            <a:ext cx="438192" cy="547740"/>
          </a:xfrm>
          <a:prstGeom prst="rect">
            <a:avLst/>
          </a:prstGeom>
        </p:spPr>
      </p:pic>
      <p:pic>
        <p:nvPicPr>
          <p:cNvPr id="22" name="Рисунок 21">
            <a:extLst>
              <a:ext uri="{FF2B5EF4-FFF2-40B4-BE49-F238E27FC236}">
                <a16:creationId xmlns:a16="http://schemas.microsoft.com/office/drawing/2014/main" id="{3075CCA1-D5DF-8E42-8D81-3827379A5CB0}"/>
              </a:ext>
            </a:extLst>
          </p:cNvPr>
          <p:cNvPicPr>
            <a:picLocks noChangeAspect="1"/>
          </p:cNvPicPr>
          <p:nvPr/>
        </p:nvPicPr>
        <p:blipFill>
          <a:blip r:embed="rId6"/>
          <a:stretch>
            <a:fillRect/>
          </a:stretch>
        </p:blipFill>
        <p:spPr>
          <a:xfrm>
            <a:off x="3985418" y="1923071"/>
            <a:ext cx="793853" cy="168189"/>
          </a:xfrm>
          <a:prstGeom prst="rect">
            <a:avLst/>
          </a:prstGeom>
        </p:spPr>
      </p:pic>
      <p:pic>
        <p:nvPicPr>
          <p:cNvPr id="23" name="Рисунок 22">
            <a:extLst>
              <a:ext uri="{FF2B5EF4-FFF2-40B4-BE49-F238E27FC236}">
                <a16:creationId xmlns:a16="http://schemas.microsoft.com/office/drawing/2014/main" id="{150BD796-8F5E-B74F-90DA-CC823C0AEE49}"/>
              </a:ext>
            </a:extLst>
          </p:cNvPr>
          <p:cNvPicPr>
            <a:picLocks noChangeAspect="1"/>
          </p:cNvPicPr>
          <p:nvPr/>
        </p:nvPicPr>
        <p:blipFill>
          <a:blip r:embed="rId7"/>
          <a:stretch>
            <a:fillRect/>
          </a:stretch>
        </p:blipFill>
        <p:spPr>
          <a:xfrm>
            <a:off x="4446519" y="2755679"/>
            <a:ext cx="816261" cy="239355"/>
          </a:xfrm>
          <a:prstGeom prst="rect">
            <a:avLst/>
          </a:prstGeom>
        </p:spPr>
      </p:pic>
      <p:pic>
        <p:nvPicPr>
          <p:cNvPr id="24" name="Рисунок 23">
            <a:extLst>
              <a:ext uri="{FF2B5EF4-FFF2-40B4-BE49-F238E27FC236}">
                <a16:creationId xmlns:a16="http://schemas.microsoft.com/office/drawing/2014/main" id="{53D088DE-B3F6-0541-9FE0-7856BD884B62}"/>
              </a:ext>
            </a:extLst>
          </p:cNvPr>
          <p:cNvPicPr>
            <a:picLocks noChangeAspect="1"/>
          </p:cNvPicPr>
          <p:nvPr/>
        </p:nvPicPr>
        <p:blipFill>
          <a:blip r:embed="rId8"/>
          <a:stretch>
            <a:fillRect/>
          </a:stretch>
        </p:blipFill>
        <p:spPr>
          <a:xfrm>
            <a:off x="4769787" y="3481106"/>
            <a:ext cx="1425892" cy="777759"/>
          </a:xfrm>
          <a:prstGeom prst="rect">
            <a:avLst/>
          </a:prstGeom>
        </p:spPr>
      </p:pic>
      <p:pic>
        <p:nvPicPr>
          <p:cNvPr id="25" name="Рисунок 24">
            <a:extLst>
              <a:ext uri="{FF2B5EF4-FFF2-40B4-BE49-F238E27FC236}">
                <a16:creationId xmlns:a16="http://schemas.microsoft.com/office/drawing/2014/main" id="{454EF112-7D5B-2545-95C7-F8E717813AC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722986" y="4403867"/>
            <a:ext cx="460103" cy="550912"/>
          </a:xfrm>
          <a:prstGeom prst="rect">
            <a:avLst/>
          </a:prstGeom>
        </p:spPr>
      </p:pic>
      <p:cxnSp>
        <p:nvCxnSpPr>
          <p:cNvPr id="29" name="Прямая соединительная линия 28">
            <a:extLst>
              <a:ext uri="{FF2B5EF4-FFF2-40B4-BE49-F238E27FC236}">
                <a16:creationId xmlns:a16="http://schemas.microsoft.com/office/drawing/2014/main" id="{2C558245-9EF3-E34C-AA8A-F2DC14C6F450}"/>
              </a:ext>
            </a:extLst>
          </p:cNvPr>
          <p:cNvCxnSpPr>
            <a:cxnSpLocks/>
          </p:cNvCxnSpPr>
          <p:nvPr/>
        </p:nvCxnSpPr>
        <p:spPr>
          <a:xfrm>
            <a:off x="4741809" y="1639820"/>
            <a:ext cx="697076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a:extLst>
              <a:ext uri="{FF2B5EF4-FFF2-40B4-BE49-F238E27FC236}">
                <a16:creationId xmlns:a16="http://schemas.microsoft.com/office/drawing/2014/main" id="{7A3934BB-4FF0-9049-B6AC-186F1A2DD38C}"/>
              </a:ext>
            </a:extLst>
          </p:cNvPr>
          <p:cNvCxnSpPr>
            <a:cxnSpLocks/>
          </p:cNvCxnSpPr>
          <p:nvPr/>
        </p:nvCxnSpPr>
        <p:spPr>
          <a:xfrm>
            <a:off x="5247494" y="2440783"/>
            <a:ext cx="646508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32">
            <a:extLst>
              <a:ext uri="{FF2B5EF4-FFF2-40B4-BE49-F238E27FC236}">
                <a16:creationId xmlns:a16="http://schemas.microsoft.com/office/drawing/2014/main" id="{AC365D33-96AA-794C-B8C8-68D3777CDF05}"/>
              </a:ext>
            </a:extLst>
          </p:cNvPr>
          <p:cNvCxnSpPr>
            <a:cxnSpLocks/>
          </p:cNvCxnSpPr>
          <p:nvPr/>
        </p:nvCxnSpPr>
        <p:spPr>
          <a:xfrm>
            <a:off x="5751220" y="3339547"/>
            <a:ext cx="59613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 name="Прямая соединительная линия 34">
            <a:extLst>
              <a:ext uri="{FF2B5EF4-FFF2-40B4-BE49-F238E27FC236}">
                <a16:creationId xmlns:a16="http://schemas.microsoft.com/office/drawing/2014/main" id="{51D5EC60-028B-2446-8947-E7CE14AA6F75}"/>
              </a:ext>
            </a:extLst>
          </p:cNvPr>
          <p:cNvCxnSpPr>
            <a:cxnSpLocks/>
          </p:cNvCxnSpPr>
          <p:nvPr/>
        </p:nvCxnSpPr>
        <p:spPr>
          <a:xfrm>
            <a:off x="6361508" y="4366655"/>
            <a:ext cx="5351067" cy="3376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a:extLst>
              <a:ext uri="{FF2B5EF4-FFF2-40B4-BE49-F238E27FC236}">
                <a16:creationId xmlns:a16="http://schemas.microsoft.com/office/drawing/2014/main" id="{BE27BD25-A438-4447-8D55-700D85DA0373}"/>
              </a:ext>
            </a:extLst>
          </p:cNvPr>
          <p:cNvCxnSpPr>
            <a:cxnSpLocks/>
          </p:cNvCxnSpPr>
          <p:nvPr/>
        </p:nvCxnSpPr>
        <p:spPr>
          <a:xfrm>
            <a:off x="6814196" y="5161059"/>
            <a:ext cx="489837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2" name="Нижний колонтитул 4">
            <a:extLst>
              <a:ext uri="{FF2B5EF4-FFF2-40B4-BE49-F238E27FC236}">
                <a16:creationId xmlns:a16="http://schemas.microsoft.com/office/drawing/2014/main" id="{785D5C0C-35A5-4A44-9523-53ED45366742}"/>
              </a:ext>
            </a:extLst>
          </p:cNvPr>
          <p:cNvSpPr>
            <a:spLocks noGrp="1"/>
          </p:cNvSpPr>
          <p:nvPr>
            <p:ph type="ftr" sz="quarter" idx="4294967295"/>
          </p:nvPr>
        </p:nvSpPr>
        <p:spPr>
          <a:xfrm>
            <a:off x="388557" y="6235437"/>
            <a:ext cx="1704739" cy="365125"/>
          </a:xfrm>
        </p:spPr>
        <p:txBody>
          <a:bodyPr/>
          <a:lstStyle>
            <a:lvl1pPr algn="l">
              <a:defRPr sz="900">
                <a:solidFill>
                  <a:srgbClr val="042054"/>
                </a:solidFill>
                <a:latin typeface="Verdana" panose="020B0604030504040204" pitchFamily="34" charset="0"/>
                <a:ea typeface="Verdana" panose="020B0604030504040204" pitchFamily="34" charset="0"/>
                <a:cs typeface="Verdana" panose="020B0604030504040204" pitchFamily="34" charset="0"/>
              </a:defRPr>
            </a:lvl1pPr>
          </a:lstStyle>
          <a:p>
            <a:r>
              <a:rPr lang="en" dirty="0" err="1">
                <a:solidFill>
                  <a:schemeClr val="bg1"/>
                </a:solidFill>
              </a:rPr>
              <a:t>www.kazakhexport.kz</a:t>
            </a:r>
            <a:endParaRPr lang="ru-KZ" sz="900" dirty="0">
              <a:solidFill>
                <a:schemeClr val="bg1"/>
              </a:solidFill>
            </a:endParaRPr>
          </a:p>
        </p:txBody>
      </p:sp>
      <p:sp>
        <p:nvSpPr>
          <p:cNvPr id="43" name="Номер слайда 5">
            <a:extLst>
              <a:ext uri="{FF2B5EF4-FFF2-40B4-BE49-F238E27FC236}">
                <a16:creationId xmlns:a16="http://schemas.microsoft.com/office/drawing/2014/main" id="{11512A52-5B21-3A49-A8F6-4B8A2421E197}"/>
              </a:ext>
            </a:extLst>
          </p:cNvPr>
          <p:cNvSpPr>
            <a:spLocks noGrp="1"/>
          </p:cNvSpPr>
          <p:nvPr>
            <p:ph type="sldNum" sz="quarter" idx="4294967295"/>
          </p:nvPr>
        </p:nvSpPr>
        <p:spPr>
          <a:xfrm>
            <a:off x="10883689" y="6235436"/>
            <a:ext cx="985563" cy="365125"/>
          </a:xfrm>
        </p:spPr>
        <p:txBody>
          <a:bodyPr/>
          <a:lstStyle>
            <a:lvl1pPr>
              <a:defRPr sz="900" b="0" i="0">
                <a:solidFill>
                  <a:srgbClr val="042054"/>
                </a:solidFill>
                <a:latin typeface="Verdana" panose="020B0604030504040204" pitchFamily="34" charset="0"/>
                <a:ea typeface="Verdana" panose="020B0604030504040204" pitchFamily="34" charset="0"/>
                <a:cs typeface="Verdana" panose="020B0604030504040204" pitchFamily="34" charset="0"/>
              </a:defRPr>
            </a:lvl1pPr>
          </a:lstStyle>
          <a:p>
            <a:fld id="{D8230AC4-931F-2541-984F-431D72A143BD}" type="slidenum">
              <a:rPr lang="ru-KZ" smtClean="0"/>
              <a:pPr/>
              <a:t>114</a:t>
            </a:fld>
            <a:endParaRPr lang="ru-KZ" sz="900" dirty="0"/>
          </a:p>
        </p:txBody>
      </p:sp>
      <p:pic>
        <p:nvPicPr>
          <p:cNvPr id="2" name="Рисунок 1">
            <a:extLst>
              <a:ext uri="{FF2B5EF4-FFF2-40B4-BE49-F238E27FC236}">
                <a16:creationId xmlns:a16="http://schemas.microsoft.com/office/drawing/2014/main" id="{DB601D9C-C495-6942-8E6F-6D76B91CDC0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336002" y="5426190"/>
            <a:ext cx="463550" cy="469900"/>
          </a:xfrm>
          <a:prstGeom prst="rect">
            <a:avLst/>
          </a:prstGeom>
        </p:spPr>
      </p:pic>
    </p:spTree>
    <p:extLst>
      <p:ext uri="{BB962C8B-B14F-4D97-AF65-F5344CB8AC3E}">
        <p14:creationId xmlns:p14="http://schemas.microsoft.com/office/powerpoint/2010/main" val="322878999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Рисунок 40">
            <a:extLst>
              <a:ext uri="{FF2B5EF4-FFF2-40B4-BE49-F238E27FC236}">
                <a16:creationId xmlns:a16="http://schemas.microsoft.com/office/drawing/2014/main" id="{FBC90460-C200-EF4C-A82D-D9A577DE31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59795" y="4253435"/>
            <a:ext cx="1075854" cy="751802"/>
          </a:xfrm>
          <a:prstGeom prst="rect">
            <a:avLst/>
          </a:prstGeom>
        </p:spPr>
      </p:pic>
      <p:pic>
        <p:nvPicPr>
          <p:cNvPr id="42" name="Рисунок 41">
            <a:extLst>
              <a:ext uri="{FF2B5EF4-FFF2-40B4-BE49-F238E27FC236}">
                <a16:creationId xmlns:a16="http://schemas.microsoft.com/office/drawing/2014/main" id="{AF009142-1C19-1549-98D1-6666A47B7A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69092" y="2116817"/>
            <a:ext cx="1505110" cy="339267"/>
          </a:xfrm>
          <a:prstGeom prst="rect">
            <a:avLst/>
          </a:prstGeom>
        </p:spPr>
      </p:pic>
      <p:pic>
        <p:nvPicPr>
          <p:cNvPr id="43" name="Рисунок 42">
            <a:extLst>
              <a:ext uri="{FF2B5EF4-FFF2-40B4-BE49-F238E27FC236}">
                <a16:creationId xmlns:a16="http://schemas.microsoft.com/office/drawing/2014/main" id="{D12CC0F6-2410-534E-93D8-74458A3D1D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45199" y="2121564"/>
            <a:ext cx="1373350" cy="542952"/>
          </a:xfrm>
          <a:prstGeom prst="rect">
            <a:avLst/>
          </a:prstGeom>
        </p:spPr>
      </p:pic>
      <p:pic>
        <p:nvPicPr>
          <p:cNvPr id="44" name="Рисунок 43">
            <a:extLst>
              <a:ext uri="{FF2B5EF4-FFF2-40B4-BE49-F238E27FC236}">
                <a16:creationId xmlns:a16="http://schemas.microsoft.com/office/drawing/2014/main" id="{B62E6A45-4B83-E349-91E0-1D627603653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09512" y="4257020"/>
            <a:ext cx="1004508" cy="751801"/>
          </a:xfrm>
          <a:prstGeom prst="rect">
            <a:avLst/>
          </a:prstGeom>
        </p:spPr>
      </p:pic>
      <p:pic>
        <p:nvPicPr>
          <p:cNvPr id="45" name="Рисунок 44">
            <a:extLst>
              <a:ext uri="{FF2B5EF4-FFF2-40B4-BE49-F238E27FC236}">
                <a16:creationId xmlns:a16="http://schemas.microsoft.com/office/drawing/2014/main" id="{79937C2D-AE8A-8D4C-9BD3-DD8914413DB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05955" y="5611841"/>
            <a:ext cx="2990270" cy="315104"/>
          </a:xfrm>
          <a:prstGeom prst="rect">
            <a:avLst/>
          </a:prstGeom>
        </p:spPr>
      </p:pic>
      <p:sp>
        <p:nvSpPr>
          <p:cNvPr id="2" name="Заголовок 1">
            <a:extLst>
              <a:ext uri="{FF2B5EF4-FFF2-40B4-BE49-F238E27FC236}">
                <a16:creationId xmlns:a16="http://schemas.microsoft.com/office/drawing/2014/main" id="{609672ED-1F63-AC48-A67D-5BCCD306BD08}"/>
              </a:ext>
            </a:extLst>
          </p:cNvPr>
          <p:cNvSpPr>
            <a:spLocks noGrp="1"/>
          </p:cNvSpPr>
          <p:nvPr>
            <p:ph type="title"/>
          </p:nvPr>
        </p:nvSpPr>
        <p:spPr>
          <a:xfrm>
            <a:off x="388557" y="257438"/>
            <a:ext cx="7507667" cy="1131166"/>
          </a:xfrm>
        </p:spPr>
        <p:txBody>
          <a:bodyPr>
            <a:normAutofit fontScale="90000"/>
          </a:bodyPr>
          <a:lstStyle/>
          <a:p>
            <a:r>
              <a:rPr lang="en-US" dirty="0"/>
              <a:t>SUPPORT AT ALL STAGES OF THE EXPORT CYCLE</a:t>
            </a:r>
            <a:endParaRPr lang="ru-KZ" dirty="0">
              <a:solidFill>
                <a:srgbClr val="02B3EB"/>
              </a:solidFill>
            </a:endParaRPr>
          </a:p>
        </p:txBody>
      </p:sp>
      <p:sp>
        <p:nvSpPr>
          <p:cNvPr id="8" name="Объект 18">
            <a:extLst>
              <a:ext uri="{FF2B5EF4-FFF2-40B4-BE49-F238E27FC236}">
                <a16:creationId xmlns:a16="http://schemas.microsoft.com/office/drawing/2014/main" id="{1CAC6DFE-0ED3-DB4F-9275-0CCDC97AD8C0}"/>
              </a:ext>
            </a:extLst>
          </p:cNvPr>
          <p:cNvSpPr txBox="1">
            <a:spLocks/>
          </p:cNvSpPr>
          <p:nvPr/>
        </p:nvSpPr>
        <p:spPr>
          <a:xfrm>
            <a:off x="611193" y="2552699"/>
            <a:ext cx="2635147" cy="82859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7"/>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0"/>
              </a:spcBef>
              <a:buNone/>
            </a:pPr>
            <a:r>
              <a:rPr lang="en-US" dirty="0"/>
              <a:t>Insurance of export credits and receivables</a:t>
            </a:r>
            <a:endParaRPr lang="ru-KZ" dirty="0"/>
          </a:p>
        </p:txBody>
      </p:sp>
      <p:sp>
        <p:nvSpPr>
          <p:cNvPr id="9" name="Объект 18">
            <a:extLst>
              <a:ext uri="{FF2B5EF4-FFF2-40B4-BE49-F238E27FC236}">
                <a16:creationId xmlns:a16="http://schemas.microsoft.com/office/drawing/2014/main" id="{1CEBE0B7-C9E6-AB44-BDFC-18C3753E9241}"/>
              </a:ext>
            </a:extLst>
          </p:cNvPr>
          <p:cNvSpPr txBox="1">
            <a:spLocks/>
          </p:cNvSpPr>
          <p:nvPr/>
        </p:nvSpPr>
        <p:spPr>
          <a:xfrm>
            <a:off x="0" y="1996108"/>
            <a:ext cx="3246341" cy="68348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buFontTx/>
              <a:buBlip>
                <a:blip r:embed="rId7"/>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0"/>
              </a:spcBef>
              <a:buNone/>
            </a:pPr>
            <a:r>
              <a:rPr lang="en-US" b="1" dirty="0">
                <a:solidFill>
                  <a:srgbClr val="02B3EB"/>
                </a:solidFill>
              </a:rPr>
              <a:t>Reducing the risk of non-payment under export contracts</a:t>
            </a:r>
            <a:endParaRPr lang="ru-RU" b="1" dirty="0">
              <a:solidFill>
                <a:srgbClr val="02B3EB"/>
              </a:solidFill>
            </a:endParaRPr>
          </a:p>
        </p:txBody>
      </p:sp>
      <p:sp>
        <p:nvSpPr>
          <p:cNvPr id="10" name="Объект 18">
            <a:extLst>
              <a:ext uri="{FF2B5EF4-FFF2-40B4-BE49-F238E27FC236}">
                <a16:creationId xmlns:a16="http://schemas.microsoft.com/office/drawing/2014/main" id="{5881A890-7A52-2642-AFED-8CBF0990C6ED}"/>
              </a:ext>
            </a:extLst>
          </p:cNvPr>
          <p:cNvSpPr txBox="1">
            <a:spLocks/>
          </p:cNvSpPr>
          <p:nvPr/>
        </p:nvSpPr>
        <p:spPr>
          <a:xfrm>
            <a:off x="388557" y="5116627"/>
            <a:ext cx="2857783" cy="82859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7"/>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0"/>
              </a:spcBef>
              <a:buNone/>
            </a:pPr>
            <a:r>
              <a:rPr lang="en-US" dirty="0"/>
              <a:t>Attracting an investment loan under </a:t>
            </a:r>
            <a:r>
              <a:rPr lang="en-US" dirty="0" err="1"/>
              <a:t>KazakhExport</a:t>
            </a:r>
            <a:r>
              <a:rPr lang="en-US" dirty="0"/>
              <a:t> coverage</a:t>
            </a:r>
            <a:endParaRPr lang="ru-KZ" dirty="0"/>
          </a:p>
        </p:txBody>
      </p:sp>
      <p:sp>
        <p:nvSpPr>
          <p:cNvPr id="11" name="Объект 18">
            <a:extLst>
              <a:ext uri="{FF2B5EF4-FFF2-40B4-BE49-F238E27FC236}">
                <a16:creationId xmlns:a16="http://schemas.microsoft.com/office/drawing/2014/main" id="{2FBA80FD-C762-5444-A134-948D79E6E3A1}"/>
              </a:ext>
            </a:extLst>
          </p:cNvPr>
          <p:cNvSpPr txBox="1">
            <a:spLocks/>
          </p:cNvSpPr>
          <p:nvPr/>
        </p:nvSpPr>
        <p:spPr>
          <a:xfrm>
            <a:off x="0" y="4309937"/>
            <a:ext cx="3246341" cy="82859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7"/>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0"/>
              </a:spcBef>
              <a:buNone/>
            </a:pPr>
            <a:r>
              <a:rPr lang="en-US" b="1" dirty="0">
                <a:solidFill>
                  <a:srgbClr val="02B3EB"/>
                </a:solidFill>
              </a:rPr>
              <a:t>Creation of an export-oriented enterprise</a:t>
            </a:r>
            <a:endParaRPr lang="ru-RU" b="1" dirty="0">
              <a:solidFill>
                <a:srgbClr val="02B3EB"/>
              </a:solidFill>
            </a:endParaRPr>
          </a:p>
        </p:txBody>
      </p:sp>
      <p:sp>
        <p:nvSpPr>
          <p:cNvPr id="12" name="Объект 18">
            <a:extLst>
              <a:ext uri="{FF2B5EF4-FFF2-40B4-BE49-F238E27FC236}">
                <a16:creationId xmlns:a16="http://schemas.microsoft.com/office/drawing/2014/main" id="{C9EF888A-F04A-7041-AB8F-55A35451267A}"/>
              </a:ext>
            </a:extLst>
          </p:cNvPr>
          <p:cNvSpPr txBox="1">
            <a:spLocks/>
          </p:cNvSpPr>
          <p:nvPr/>
        </p:nvSpPr>
        <p:spPr>
          <a:xfrm>
            <a:off x="8881606" y="2799190"/>
            <a:ext cx="2759104" cy="82859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7"/>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dirty="0"/>
              <a:t>Letters of credit insurance and foreign buyer financing</a:t>
            </a:r>
            <a:endParaRPr lang="ru-RU" dirty="0"/>
          </a:p>
        </p:txBody>
      </p:sp>
      <p:sp>
        <p:nvSpPr>
          <p:cNvPr id="13" name="Объект 18">
            <a:extLst>
              <a:ext uri="{FF2B5EF4-FFF2-40B4-BE49-F238E27FC236}">
                <a16:creationId xmlns:a16="http://schemas.microsoft.com/office/drawing/2014/main" id="{751D98E4-D3C9-3A4F-84BE-0AA99A3F86DA}"/>
              </a:ext>
            </a:extLst>
          </p:cNvPr>
          <p:cNvSpPr txBox="1">
            <a:spLocks/>
          </p:cNvSpPr>
          <p:nvPr/>
        </p:nvSpPr>
        <p:spPr>
          <a:xfrm>
            <a:off x="8881607" y="1996108"/>
            <a:ext cx="3246341" cy="82859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7"/>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a:solidFill>
                  <a:srgbClr val="02B3EB"/>
                </a:solidFill>
              </a:rPr>
              <a:t>Increasing export volumes, entering new markets</a:t>
            </a:r>
            <a:endParaRPr lang="ru-RU" b="1" dirty="0">
              <a:solidFill>
                <a:srgbClr val="02B3EB"/>
              </a:solidFill>
            </a:endParaRPr>
          </a:p>
        </p:txBody>
      </p:sp>
      <p:sp>
        <p:nvSpPr>
          <p:cNvPr id="14" name="Объект 18">
            <a:extLst>
              <a:ext uri="{FF2B5EF4-FFF2-40B4-BE49-F238E27FC236}">
                <a16:creationId xmlns:a16="http://schemas.microsoft.com/office/drawing/2014/main" id="{873B053F-FC09-D646-A8AF-0E2DCFD3CE69}"/>
              </a:ext>
            </a:extLst>
          </p:cNvPr>
          <p:cNvSpPr txBox="1">
            <a:spLocks/>
          </p:cNvSpPr>
          <p:nvPr/>
        </p:nvSpPr>
        <p:spPr>
          <a:xfrm>
            <a:off x="8881606" y="5116627"/>
            <a:ext cx="2857783" cy="126512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7"/>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dirty="0"/>
              <a:t>Attracting working capital for </a:t>
            </a:r>
            <a:r>
              <a:rPr lang="en-US" dirty="0" err="1"/>
              <a:t>KazakhExport</a:t>
            </a:r>
            <a:r>
              <a:rPr lang="en-US" dirty="0"/>
              <a:t> coverage (loans, advances, factoring)</a:t>
            </a:r>
            <a:endParaRPr lang="ru-RU" dirty="0"/>
          </a:p>
        </p:txBody>
      </p:sp>
      <p:sp>
        <p:nvSpPr>
          <p:cNvPr id="15" name="Объект 18">
            <a:extLst>
              <a:ext uri="{FF2B5EF4-FFF2-40B4-BE49-F238E27FC236}">
                <a16:creationId xmlns:a16="http://schemas.microsoft.com/office/drawing/2014/main" id="{C6DD3A0E-4F76-1541-9A02-223068C640F0}"/>
              </a:ext>
            </a:extLst>
          </p:cNvPr>
          <p:cNvSpPr txBox="1">
            <a:spLocks/>
          </p:cNvSpPr>
          <p:nvPr/>
        </p:nvSpPr>
        <p:spPr>
          <a:xfrm>
            <a:off x="8881608" y="4309937"/>
            <a:ext cx="2830968" cy="96972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7"/>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a:solidFill>
                  <a:srgbClr val="02B3EB"/>
                </a:solidFill>
              </a:rPr>
              <a:t>Insufficient working capital and cash reserves</a:t>
            </a:r>
            <a:endParaRPr lang="ru-RU" b="1" dirty="0">
              <a:solidFill>
                <a:srgbClr val="02B3EB"/>
              </a:solidFill>
            </a:endParaRPr>
          </a:p>
        </p:txBody>
      </p:sp>
      <p:sp>
        <p:nvSpPr>
          <p:cNvPr id="16" name="Объект 18">
            <a:extLst>
              <a:ext uri="{FF2B5EF4-FFF2-40B4-BE49-F238E27FC236}">
                <a16:creationId xmlns:a16="http://schemas.microsoft.com/office/drawing/2014/main" id="{34F0ABEF-B1B9-3D4C-9CA0-278376988832}"/>
              </a:ext>
            </a:extLst>
          </p:cNvPr>
          <p:cNvSpPr txBox="1">
            <a:spLocks/>
          </p:cNvSpPr>
          <p:nvPr/>
        </p:nvSpPr>
        <p:spPr>
          <a:xfrm>
            <a:off x="4818492" y="5963810"/>
            <a:ext cx="3387254" cy="61290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7"/>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a:solidFill>
                  <a:srgbClr val="02B3EB"/>
                </a:solidFill>
              </a:rPr>
              <a:t>Modernization of production, increase in capacity</a:t>
            </a:r>
            <a:endParaRPr lang="ru-RU" b="1" dirty="0">
              <a:solidFill>
                <a:srgbClr val="02B3EB"/>
              </a:solidFill>
            </a:endParaRPr>
          </a:p>
        </p:txBody>
      </p:sp>
      <p:pic>
        <p:nvPicPr>
          <p:cNvPr id="18" name="Рисунок 17">
            <a:extLst>
              <a:ext uri="{FF2B5EF4-FFF2-40B4-BE49-F238E27FC236}">
                <a16:creationId xmlns:a16="http://schemas.microsoft.com/office/drawing/2014/main" id="{3A1AE500-1D19-4A4E-9512-7816CCE4A09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42390" y="1626144"/>
            <a:ext cx="3856622" cy="3856622"/>
          </a:xfrm>
          <a:prstGeom prst="rect">
            <a:avLst/>
          </a:prstGeom>
        </p:spPr>
      </p:pic>
      <p:pic>
        <p:nvPicPr>
          <p:cNvPr id="20" name="Рисунок 19">
            <a:extLst>
              <a:ext uri="{FF2B5EF4-FFF2-40B4-BE49-F238E27FC236}">
                <a16:creationId xmlns:a16="http://schemas.microsoft.com/office/drawing/2014/main" id="{43AE785F-FFFB-DB47-AC04-3745BAE9BC3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417117" y="1749949"/>
            <a:ext cx="802750" cy="802750"/>
          </a:xfrm>
          <a:prstGeom prst="rect">
            <a:avLst/>
          </a:prstGeom>
        </p:spPr>
      </p:pic>
      <p:sp>
        <p:nvSpPr>
          <p:cNvPr id="21" name="Объект 18">
            <a:extLst>
              <a:ext uri="{FF2B5EF4-FFF2-40B4-BE49-F238E27FC236}">
                <a16:creationId xmlns:a16="http://schemas.microsoft.com/office/drawing/2014/main" id="{F09150CD-BE92-1A4B-B5EE-E9296934C96B}"/>
              </a:ext>
            </a:extLst>
          </p:cNvPr>
          <p:cNvSpPr txBox="1">
            <a:spLocks/>
          </p:cNvSpPr>
          <p:nvPr/>
        </p:nvSpPr>
        <p:spPr>
          <a:xfrm>
            <a:off x="4452730" y="1924047"/>
            <a:ext cx="767137" cy="49464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7"/>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2000" b="1" dirty="0">
                <a:solidFill>
                  <a:schemeClr val="bg1"/>
                </a:solidFill>
              </a:rPr>
              <a:t>1</a:t>
            </a:r>
            <a:endParaRPr lang="ru-RU" sz="2000" b="1" dirty="0">
              <a:solidFill>
                <a:schemeClr val="bg1"/>
              </a:solidFill>
            </a:endParaRPr>
          </a:p>
        </p:txBody>
      </p:sp>
      <p:pic>
        <p:nvPicPr>
          <p:cNvPr id="22" name="Рисунок 21">
            <a:extLst>
              <a:ext uri="{FF2B5EF4-FFF2-40B4-BE49-F238E27FC236}">
                <a16:creationId xmlns:a16="http://schemas.microsoft.com/office/drawing/2014/main" id="{D13A1A67-463C-0C44-B7E6-ECD564B9F64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56950" y="1749949"/>
            <a:ext cx="802750" cy="802750"/>
          </a:xfrm>
          <a:prstGeom prst="rect">
            <a:avLst/>
          </a:prstGeom>
        </p:spPr>
      </p:pic>
      <p:sp>
        <p:nvSpPr>
          <p:cNvPr id="23" name="Объект 18">
            <a:extLst>
              <a:ext uri="{FF2B5EF4-FFF2-40B4-BE49-F238E27FC236}">
                <a16:creationId xmlns:a16="http://schemas.microsoft.com/office/drawing/2014/main" id="{AEF827F3-1B89-9941-9510-8378C5F67FEC}"/>
              </a:ext>
            </a:extLst>
          </p:cNvPr>
          <p:cNvSpPr txBox="1">
            <a:spLocks/>
          </p:cNvSpPr>
          <p:nvPr/>
        </p:nvSpPr>
        <p:spPr>
          <a:xfrm>
            <a:off x="7092563" y="1924047"/>
            <a:ext cx="767137" cy="49464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7"/>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2000" b="1" dirty="0">
                <a:solidFill>
                  <a:schemeClr val="bg1"/>
                </a:solidFill>
              </a:rPr>
              <a:t>2</a:t>
            </a:r>
            <a:endParaRPr lang="ru-RU" sz="2000" b="1" dirty="0">
              <a:solidFill>
                <a:schemeClr val="bg1"/>
              </a:solidFill>
            </a:endParaRPr>
          </a:p>
        </p:txBody>
      </p:sp>
      <p:pic>
        <p:nvPicPr>
          <p:cNvPr id="24" name="Рисунок 23">
            <a:extLst>
              <a:ext uri="{FF2B5EF4-FFF2-40B4-BE49-F238E27FC236}">
                <a16:creationId xmlns:a16="http://schemas.microsoft.com/office/drawing/2014/main" id="{BA288EEA-8505-7F41-BD82-B80EAB8ACA9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894400" y="3841142"/>
            <a:ext cx="802750" cy="802750"/>
          </a:xfrm>
          <a:prstGeom prst="rect">
            <a:avLst/>
          </a:prstGeom>
        </p:spPr>
      </p:pic>
      <p:sp>
        <p:nvSpPr>
          <p:cNvPr id="25" name="Объект 18">
            <a:extLst>
              <a:ext uri="{FF2B5EF4-FFF2-40B4-BE49-F238E27FC236}">
                <a16:creationId xmlns:a16="http://schemas.microsoft.com/office/drawing/2014/main" id="{91F03AEB-1C31-D64A-9872-B1669BB8B76C}"/>
              </a:ext>
            </a:extLst>
          </p:cNvPr>
          <p:cNvSpPr txBox="1">
            <a:spLocks/>
          </p:cNvSpPr>
          <p:nvPr/>
        </p:nvSpPr>
        <p:spPr>
          <a:xfrm>
            <a:off x="3930013" y="4015240"/>
            <a:ext cx="767137" cy="49464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7"/>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2000" b="1" dirty="0">
                <a:solidFill>
                  <a:schemeClr val="bg1"/>
                </a:solidFill>
              </a:rPr>
              <a:t>5</a:t>
            </a:r>
            <a:endParaRPr lang="ru-RU" sz="2000" b="1" dirty="0">
              <a:solidFill>
                <a:schemeClr val="bg1"/>
              </a:solidFill>
            </a:endParaRPr>
          </a:p>
        </p:txBody>
      </p:sp>
      <p:pic>
        <p:nvPicPr>
          <p:cNvPr id="26" name="Рисунок 25">
            <a:extLst>
              <a:ext uri="{FF2B5EF4-FFF2-40B4-BE49-F238E27FC236}">
                <a16:creationId xmlns:a16="http://schemas.microsoft.com/office/drawing/2014/main" id="{4ED8FE68-73D9-1B44-9E64-A1AEB6669B5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402996" y="3841142"/>
            <a:ext cx="802750" cy="802750"/>
          </a:xfrm>
          <a:prstGeom prst="rect">
            <a:avLst/>
          </a:prstGeom>
        </p:spPr>
      </p:pic>
      <p:sp>
        <p:nvSpPr>
          <p:cNvPr id="27" name="Объект 18">
            <a:extLst>
              <a:ext uri="{FF2B5EF4-FFF2-40B4-BE49-F238E27FC236}">
                <a16:creationId xmlns:a16="http://schemas.microsoft.com/office/drawing/2014/main" id="{E77FB2C2-A8EF-8044-9C1C-6A30A27AB411}"/>
              </a:ext>
            </a:extLst>
          </p:cNvPr>
          <p:cNvSpPr txBox="1">
            <a:spLocks/>
          </p:cNvSpPr>
          <p:nvPr/>
        </p:nvSpPr>
        <p:spPr>
          <a:xfrm>
            <a:off x="7438609" y="4015240"/>
            <a:ext cx="767137" cy="49464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7"/>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2000" b="1" dirty="0">
                <a:solidFill>
                  <a:schemeClr val="bg1"/>
                </a:solidFill>
              </a:rPr>
              <a:t>3</a:t>
            </a:r>
            <a:endParaRPr lang="ru-RU" sz="2000" b="1" dirty="0">
              <a:solidFill>
                <a:schemeClr val="bg1"/>
              </a:solidFill>
            </a:endParaRPr>
          </a:p>
        </p:txBody>
      </p:sp>
      <p:pic>
        <p:nvPicPr>
          <p:cNvPr id="28" name="Рисунок 27">
            <a:extLst>
              <a:ext uri="{FF2B5EF4-FFF2-40B4-BE49-F238E27FC236}">
                <a16:creationId xmlns:a16="http://schemas.microsoft.com/office/drawing/2014/main" id="{DAFF550E-6712-8F40-B82A-991AF9E766F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669612" y="4994082"/>
            <a:ext cx="802750" cy="802750"/>
          </a:xfrm>
          <a:prstGeom prst="rect">
            <a:avLst/>
          </a:prstGeom>
        </p:spPr>
      </p:pic>
      <p:sp>
        <p:nvSpPr>
          <p:cNvPr id="29" name="Объект 18">
            <a:extLst>
              <a:ext uri="{FF2B5EF4-FFF2-40B4-BE49-F238E27FC236}">
                <a16:creationId xmlns:a16="http://schemas.microsoft.com/office/drawing/2014/main" id="{08946AB7-6C43-F841-950D-5A1ED3F7CBFB}"/>
              </a:ext>
            </a:extLst>
          </p:cNvPr>
          <p:cNvSpPr txBox="1">
            <a:spLocks/>
          </p:cNvSpPr>
          <p:nvPr/>
        </p:nvSpPr>
        <p:spPr>
          <a:xfrm>
            <a:off x="5705225" y="5168180"/>
            <a:ext cx="767137" cy="49464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7"/>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2000" b="1" dirty="0">
                <a:solidFill>
                  <a:schemeClr val="bg1"/>
                </a:solidFill>
              </a:rPr>
              <a:t>4</a:t>
            </a:r>
            <a:endParaRPr lang="ru-RU" sz="2000" b="1" dirty="0">
              <a:solidFill>
                <a:schemeClr val="bg1"/>
              </a:solidFill>
            </a:endParaRPr>
          </a:p>
        </p:txBody>
      </p:sp>
      <p:pic>
        <p:nvPicPr>
          <p:cNvPr id="31" name="Рисунок 30">
            <a:extLst>
              <a:ext uri="{FF2B5EF4-FFF2-40B4-BE49-F238E27FC236}">
                <a16:creationId xmlns:a16="http://schemas.microsoft.com/office/drawing/2014/main" id="{D010CD2E-E5FE-6E4B-A39A-89AAA6ACB96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56591" y="1485981"/>
            <a:ext cx="609600" cy="412750"/>
          </a:xfrm>
          <a:prstGeom prst="rect">
            <a:avLst/>
          </a:prstGeom>
        </p:spPr>
      </p:pic>
      <p:pic>
        <p:nvPicPr>
          <p:cNvPr id="33" name="Рисунок 32">
            <a:extLst>
              <a:ext uri="{FF2B5EF4-FFF2-40B4-BE49-F238E27FC236}">
                <a16:creationId xmlns:a16="http://schemas.microsoft.com/office/drawing/2014/main" id="{57814DCC-E50D-1040-8B33-6D37DE55A66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09070" y="4253435"/>
            <a:ext cx="574618" cy="766158"/>
          </a:xfrm>
          <a:prstGeom prst="rect">
            <a:avLst/>
          </a:prstGeom>
        </p:spPr>
      </p:pic>
      <p:pic>
        <p:nvPicPr>
          <p:cNvPr id="35" name="Рисунок 34">
            <a:extLst>
              <a:ext uri="{FF2B5EF4-FFF2-40B4-BE49-F238E27FC236}">
                <a16:creationId xmlns:a16="http://schemas.microsoft.com/office/drawing/2014/main" id="{12D19D49-41FB-3D45-8914-D24726CB20B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948420" y="1324136"/>
            <a:ext cx="609599" cy="609599"/>
          </a:xfrm>
          <a:prstGeom prst="rect">
            <a:avLst/>
          </a:prstGeom>
        </p:spPr>
      </p:pic>
      <p:pic>
        <p:nvPicPr>
          <p:cNvPr id="37" name="Рисунок 36">
            <a:extLst>
              <a:ext uri="{FF2B5EF4-FFF2-40B4-BE49-F238E27FC236}">
                <a16:creationId xmlns:a16="http://schemas.microsoft.com/office/drawing/2014/main" id="{8D60A8DD-8AAE-B141-8EBE-550BC10BCAE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946870" y="3786345"/>
            <a:ext cx="627052" cy="526991"/>
          </a:xfrm>
          <a:prstGeom prst="rect">
            <a:avLst/>
          </a:prstGeom>
        </p:spPr>
      </p:pic>
      <p:pic>
        <p:nvPicPr>
          <p:cNvPr id="39" name="Рисунок 38">
            <a:extLst>
              <a:ext uri="{FF2B5EF4-FFF2-40B4-BE49-F238E27FC236}">
                <a16:creationId xmlns:a16="http://schemas.microsoft.com/office/drawing/2014/main" id="{B9BB2A45-6DBD-9E4C-B0FF-73BAFBDED07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022503" y="5963810"/>
            <a:ext cx="751699" cy="628694"/>
          </a:xfrm>
          <a:prstGeom prst="rect">
            <a:avLst/>
          </a:prstGeom>
        </p:spPr>
      </p:pic>
      <p:pic>
        <p:nvPicPr>
          <p:cNvPr id="40" name="Рисунок 39">
            <a:extLst>
              <a:ext uri="{FF2B5EF4-FFF2-40B4-BE49-F238E27FC236}">
                <a16:creationId xmlns:a16="http://schemas.microsoft.com/office/drawing/2014/main" id="{07279EBE-669C-E64F-9423-3AC777F83334}"/>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901044" y="5924383"/>
            <a:ext cx="891198" cy="442568"/>
          </a:xfrm>
          <a:prstGeom prst="rect">
            <a:avLst/>
          </a:prstGeom>
        </p:spPr>
      </p:pic>
      <p:sp>
        <p:nvSpPr>
          <p:cNvPr id="48" name="Нижний колонтитул 4">
            <a:extLst>
              <a:ext uri="{FF2B5EF4-FFF2-40B4-BE49-F238E27FC236}">
                <a16:creationId xmlns:a16="http://schemas.microsoft.com/office/drawing/2014/main" id="{CC236C97-F551-2945-A727-F22D73625F03}"/>
              </a:ext>
            </a:extLst>
          </p:cNvPr>
          <p:cNvSpPr>
            <a:spLocks noGrp="1"/>
          </p:cNvSpPr>
          <p:nvPr>
            <p:ph type="ftr" sz="quarter" idx="4294967295"/>
          </p:nvPr>
        </p:nvSpPr>
        <p:spPr>
          <a:xfrm>
            <a:off x="388557" y="6235437"/>
            <a:ext cx="1704739" cy="365125"/>
          </a:xfrm>
        </p:spPr>
        <p:txBody>
          <a:bodyPr/>
          <a:lstStyle>
            <a:lvl1pPr algn="l">
              <a:defRPr sz="900">
                <a:solidFill>
                  <a:srgbClr val="042054"/>
                </a:solidFill>
                <a:latin typeface="Verdana" panose="020B0604030504040204" pitchFamily="34" charset="0"/>
                <a:ea typeface="Verdana" panose="020B0604030504040204" pitchFamily="34" charset="0"/>
                <a:cs typeface="Verdana" panose="020B0604030504040204" pitchFamily="34" charset="0"/>
              </a:defRPr>
            </a:lvl1pPr>
          </a:lstStyle>
          <a:p>
            <a:r>
              <a:rPr lang="en" dirty="0" err="1"/>
              <a:t>www.kazakhexport.kz</a:t>
            </a:r>
            <a:endParaRPr lang="ru-KZ" sz="900" dirty="0"/>
          </a:p>
        </p:txBody>
      </p:sp>
      <p:sp>
        <p:nvSpPr>
          <p:cNvPr id="49" name="Номер слайда 5">
            <a:extLst>
              <a:ext uri="{FF2B5EF4-FFF2-40B4-BE49-F238E27FC236}">
                <a16:creationId xmlns:a16="http://schemas.microsoft.com/office/drawing/2014/main" id="{1CC36C25-EC87-2645-AA19-560ED32E6512}"/>
              </a:ext>
            </a:extLst>
          </p:cNvPr>
          <p:cNvSpPr>
            <a:spLocks noGrp="1"/>
          </p:cNvSpPr>
          <p:nvPr>
            <p:ph type="sldNum" sz="quarter" idx="4294967295"/>
          </p:nvPr>
        </p:nvSpPr>
        <p:spPr>
          <a:xfrm>
            <a:off x="10883689" y="6235436"/>
            <a:ext cx="985563" cy="365125"/>
          </a:xfrm>
        </p:spPr>
        <p:txBody>
          <a:bodyPr/>
          <a:lstStyle>
            <a:lvl1pPr>
              <a:defRPr sz="900" b="0" i="0">
                <a:solidFill>
                  <a:srgbClr val="042054"/>
                </a:solidFill>
                <a:latin typeface="Verdana" panose="020B0604030504040204" pitchFamily="34" charset="0"/>
                <a:ea typeface="Verdana" panose="020B0604030504040204" pitchFamily="34" charset="0"/>
                <a:cs typeface="Verdana" panose="020B0604030504040204" pitchFamily="34" charset="0"/>
              </a:defRPr>
            </a:lvl1pPr>
          </a:lstStyle>
          <a:p>
            <a:fld id="{D8230AC4-931F-2541-984F-431D72A143BD}" type="slidenum">
              <a:rPr lang="ru-KZ" smtClean="0"/>
              <a:pPr/>
              <a:t>115</a:t>
            </a:fld>
            <a:endParaRPr lang="ru-KZ" sz="900" dirty="0"/>
          </a:p>
        </p:txBody>
      </p:sp>
    </p:spTree>
    <p:extLst>
      <p:ext uri="{BB962C8B-B14F-4D97-AF65-F5344CB8AC3E}">
        <p14:creationId xmlns:p14="http://schemas.microsoft.com/office/powerpoint/2010/main" val="81070885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Рисунок 37">
            <a:extLst>
              <a:ext uri="{FF2B5EF4-FFF2-40B4-BE49-F238E27FC236}">
                <a16:creationId xmlns:a16="http://schemas.microsoft.com/office/drawing/2014/main" id="{AAE10655-318E-0B41-B1C4-1E91FF2C3B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0911" y="2691270"/>
            <a:ext cx="3052901" cy="1258596"/>
          </a:xfrm>
          <a:prstGeom prst="rect">
            <a:avLst/>
          </a:prstGeom>
        </p:spPr>
      </p:pic>
      <p:pic>
        <p:nvPicPr>
          <p:cNvPr id="39" name="Рисунок 38">
            <a:extLst>
              <a:ext uri="{FF2B5EF4-FFF2-40B4-BE49-F238E27FC236}">
                <a16:creationId xmlns:a16="http://schemas.microsoft.com/office/drawing/2014/main" id="{DAA344D7-E6BC-BC4D-93AF-50EF600849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60766" y="2701039"/>
            <a:ext cx="3498251" cy="1258596"/>
          </a:xfrm>
          <a:prstGeom prst="rect">
            <a:avLst/>
          </a:prstGeom>
        </p:spPr>
      </p:pic>
      <p:pic>
        <p:nvPicPr>
          <p:cNvPr id="40" name="Рисунок 39">
            <a:extLst>
              <a:ext uri="{FF2B5EF4-FFF2-40B4-BE49-F238E27FC236}">
                <a16:creationId xmlns:a16="http://schemas.microsoft.com/office/drawing/2014/main" id="{639E9676-E3EB-6D4A-917B-391773C2F3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05186" y="5485466"/>
            <a:ext cx="5491205" cy="916516"/>
          </a:xfrm>
          <a:prstGeom prst="rect">
            <a:avLst/>
          </a:prstGeom>
        </p:spPr>
      </p:pic>
      <p:pic>
        <p:nvPicPr>
          <p:cNvPr id="41" name="Рисунок 40">
            <a:extLst>
              <a:ext uri="{FF2B5EF4-FFF2-40B4-BE49-F238E27FC236}">
                <a16:creationId xmlns:a16="http://schemas.microsoft.com/office/drawing/2014/main" id="{41971ADA-A7CA-654A-B428-667DAC0C7B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8824" y="1597854"/>
            <a:ext cx="1946731" cy="998981"/>
          </a:xfrm>
          <a:prstGeom prst="rect">
            <a:avLst/>
          </a:prstGeom>
        </p:spPr>
      </p:pic>
      <p:pic>
        <p:nvPicPr>
          <p:cNvPr id="43" name="Рисунок 42">
            <a:extLst>
              <a:ext uri="{FF2B5EF4-FFF2-40B4-BE49-F238E27FC236}">
                <a16:creationId xmlns:a16="http://schemas.microsoft.com/office/drawing/2014/main" id="{5F3C3355-4C9E-3644-BF11-7A19EA96B9F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34506" y="1588685"/>
            <a:ext cx="2081209" cy="998980"/>
          </a:xfrm>
          <a:prstGeom prst="rect">
            <a:avLst/>
          </a:prstGeom>
        </p:spPr>
      </p:pic>
      <p:pic>
        <p:nvPicPr>
          <p:cNvPr id="44" name="Рисунок 43">
            <a:extLst>
              <a:ext uri="{FF2B5EF4-FFF2-40B4-BE49-F238E27FC236}">
                <a16:creationId xmlns:a16="http://schemas.microsoft.com/office/drawing/2014/main" id="{21C3FF0B-DCA2-7541-AE35-39E0AC9028A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8824" y="4304183"/>
            <a:ext cx="1946731" cy="998981"/>
          </a:xfrm>
          <a:prstGeom prst="rect">
            <a:avLst/>
          </a:prstGeom>
        </p:spPr>
      </p:pic>
      <p:pic>
        <p:nvPicPr>
          <p:cNvPr id="45" name="Рисунок 44">
            <a:extLst>
              <a:ext uri="{FF2B5EF4-FFF2-40B4-BE49-F238E27FC236}">
                <a16:creationId xmlns:a16="http://schemas.microsoft.com/office/drawing/2014/main" id="{0EF42074-2E4E-7F4F-8E5B-9E1F76A794C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34506" y="4295014"/>
            <a:ext cx="2081209" cy="998980"/>
          </a:xfrm>
          <a:prstGeom prst="rect">
            <a:avLst/>
          </a:prstGeom>
        </p:spPr>
      </p:pic>
      <p:pic>
        <p:nvPicPr>
          <p:cNvPr id="24" name="Рисунок 23">
            <a:extLst>
              <a:ext uri="{FF2B5EF4-FFF2-40B4-BE49-F238E27FC236}">
                <a16:creationId xmlns:a16="http://schemas.microsoft.com/office/drawing/2014/main" id="{A001CF23-E941-D049-A2CF-74AA7981DE3D}"/>
              </a:ext>
            </a:extLst>
          </p:cNvPr>
          <p:cNvPicPr>
            <a:picLocks noChangeAspect="1"/>
          </p:cNvPicPr>
          <p:nvPr/>
        </p:nvPicPr>
        <p:blipFill>
          <a:blip r:embed="rId7"/>
          <a:stretch>
            <a:fillRect/>
          </a:stretch>
        </p:blipFill>
        <p:spPr>
          <a:xfrm>
            <a:off x="8989635" y="0"/>
            <a:ext cx="3205039" cy="3715076"/>
          </a:xfrm>
          <a:prstGeom prst="rect">
            <a:avLst/>
          </a:prstGeom>
        </p:spPr>
      </p:pic>
      <p:pic>
        <p:nvPicPr>
          <p:cNvPr id="26" name="Рисунок 25">
            <a:extLst>
              <a:ext uri="{FF2B5EF4-FFF2-40B4-BE49-F238E27FC236}">
                <a16:creationId xmlns:a16="http://schemas.microsoft.com/office/drawing/2014/main" id="{2E216653-912A-8745-B405-643A84F456E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865125" y="3417346"/>
            <a:ext cx="5326875" cy="3440654"/>
          </a:xfrm>
          <a:prstGeom prst="rect">
            <a:avLst/>
          </a:prstGeom>
        </p:spPr>
      </p:pic>
      <p:sp>
        <p:nvSpPr>
          <p:cNvPr id="2" name="Заголовок 1">
            <a:extLst>
              <a:ext uri="{FF2B5EF4-FFF2-40B4-BE49-F238E27FC236}">
                <a16:creationId xmlns:a16="http://schemas.microsoft.com/office/drawing/2014/main" id="{991ED017-9E5F-B442-8D6B-8203C8AF831D}"/>
              </a:ext>
            </a:extLst>
          </p:cNvPr>
          <p:cNvSpPr>
            <a:spLocks noGrp="1"/>
          </p:cNvSpPr>
          <p:nvPr>
            <p:ph type="title"/>
          </p:nvPr>
        </p:nvSpPr>
        <p:spPr>
          <a:xfrm>
            <a:off x="1042840" y="257438"/>
            <a:ext cx="8622708" cy="1131166"/>
          </a:xfrm>
        </p:spPr>
        <p:txBody>
          <a:bodyPr>
            <a:normAutofit fontScale="90000"/>
          </a:bodyPr>
          <a:lstStyle/>
          <a:p>
            <a:r>
              <a:rPr lang="en-US" dirty="0"/>
              <a:t>REDUCING THE EXPORTER’S RISK FROM NON-PAYMENT BY A FOREIGN CONTRACTOR</a:t>
            </a:r>
            <a:endParaRPr lang="ru-KZ" dirty="0">
              <a:solidFill>
                <a:srgbClr val="02B3EB"/>
              </a:solidFill>
            </a:endParaRPr>
          </a:p>
        </p:txBody>
      </p:sp>
      <p:sp>
        <p:nvSpPr>
          <p:cNvPr id="4" name="Объект 18">
            <a:extLst>
              <a:ext uri="{FF2B5EF4-FFF2-40B4-BE49-F238E27FC236}">
                <a16:creationId xmlns:a16="http://schemas.microsoft.com/office/drawing/2014/main" id="{2AE064CA-6FCC-7443-B727-539988B39A11}"/>
              </a:ext>
            </a:extLst>
          </p:cNvPr>
          <p:cNvSpPr txBox="1">
            <a:spLocks/>
          </p:cNvSpPr>
          <p:nvPr/>
        </p:nvSpPr>
        <p:spPr>
          <a:xfrm>
            <a:off x="4191619" y="3222523"/>
            <a:ext cx="3246341" cy="82859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9"/>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dirty="0"/>
              <a:t>Possibility to insure the exporter’s portfolio of export contracts with deferred payment</a:t>
            </a:r>
            <a:endParaRPr lang="ru-RU" dirty="0"/>
          </a:p>
        </p:txBody>
      </p:sp>
      <p:sp>
        <p:nvSpPr>
          <p:cNvPr id="6" name="Объект 18">
            <a:extLst>
              <a:ext uri="{FF2B5EF4-FFF2-40B4-BE49-F238E27FC236}">
                <a16:creationId xmlns:a16="http://schemas.microsoft.com/office/drawing/2014/main" id="{A5AA38E9-99E7-0E43-B518-9EA92FF5B9CB}"/>
              </a:ext>
            </a:extLst>
          </p:cNvPr>
          <p:cNvSpPr txBox="1">
            <a:spLocks/>
          </p:cNvSpPr>
          <p:nvPr/>
        </p:nvSpPr>
        <p:spPr>
          <a:xfrm>
            <a:off x="4191621" y="2782643"/>
            <a:ext cx="3246341" cy="56524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9"/>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a:solidFill>
                  <a:srgbClr val="02B3EB"/>
                </a:solidFill>
              </a:rPr>
              <a:t>Short-term accounts receivable insurance</a:t>
            </a:r>
            <a:endParaRPr lang="ru-RU" b="1" dirty="0">
              <a:solidFill>
                <a:srgbClr val="02B3EB"/>
              </a:solidFill>
            </a:endParaRPr>
          </a:p>
        </p:txBody>
      </p:sp>
      <p:sp>
        <p:nvSpPr>
          <p:cNvPr id="7" name="Объект 18">
            <a:extLst>
              <a:ext uri="{FF2B5EF4-FFF2-40B4-BE49-F238E27FC236}">
                <a16:creationId xmlns:a16="http://schemas.microsoft.com/office/drawing/2014/main" id="{90962839-B237-5C49-B452-64D9F63A4C28}"/>
              </a:ext>
            </a:extLst>
          </p:cNvPr>
          <p:cNvSpPr txBox="1">
            <a:spLocks/>
          </p:cNvSpPr>
          <p:nvPr/>
        </p:nvSpPr>
        <p:spPr>
          <a:xfrm>
            <a:off x="652006" y="3222523"/>
            <a:ext cx="2759104" cy="82859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9"/>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0"/>
              </a:spcBef>
              <a:buNone/>
            </a:pPr>
            <a:r>
              <a:rPr lang="en-US" dirty="0"/>
              <a:t>Possibility to insure the risk of non-payment on the part of a foreign buyer</a:t>
            </a:r>
            <a:endParaRPr lang="ru-RU" dirty="0"/>
          </a:p>
        </p:txBody>
      </p:sp>
      <p:sp>
        <p:nvSpPr>
          <p:cNvPr id="8" name="Объект 18">
            <a:extLst>
              <a:ext uri="{FF2B5EF4-FFF2-40B4-BE49-F238E27FC236}">
                <a16:creationId xmlns:a16="http://schemas.microsoft.com/office/drawing/2014/main" id="{E3BD6581-E5D9-9C41-B9BD-5D505484549C}"/>
              </a:ext>
            </a:extLst>
          </p:cNvPr>
          <p:cNvSpPr txBox="1">
            <a:spLocks/>
          </p:cNvSpPr>
          <p:nvPr/>
        </p:nvSpPr>
        <p:spPr>
          <a:xfrm>
            <a:off x="164769" y="2782643"/>
            <a:ext cx="3246341" cy="56524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9"/>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0"/>
              </a:spcBef>
              <a:buNone/>
            </a:pPr>
            <a:r>
              <a:rPr lang="en-US" b="1" dirty="0">
                <a:solidFill>
                  <a:srgbClr val="02B3EB"/>
                </a:solidFill>
              </a:rPr>
              <a:t>Deferred payment insurance</a:t>
            </a:r>
            <a:endParaRPr lang="ru-RU" b="1" dirty="0">
              <a:solidFill>
                <a:srgbClr val="02B3EB"/>
              </a:solidFill>
            </a:endParaRPr>
          </a:p>
        </p:txBody>
      </p:sp>
      <p:sp>
        <p:nvSpPr>
          <p:cNvPr id="9" name="Объект 18">
            <a:extLst>
              <a:ext uri="{FF2B5EF4-FFF2-40B4-BE49-F238E27FC236}">
                <a16:creationId xmlns:a16="http://schemas.microsoft.com/office/drawing/2014/main" id="{B20363D9-9097-2744-8947-19541FE2334F}"/>
              </a:ext>
            </a:extLst>
          </p:cNvPr>
          <p:cNvSpPr txBox="1">
            <a:spLocks/>
          </p:cNvSpPr>
          <p:nvPr/>
        </p:nvSpPr>
        <p:spPr>
          <a:xfrm>
            <a:off x="1463168" y="5794090"/>
            <a:ext cx="5099864" cy="82859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9"/>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dirty="0"/>
              <a:t>Possibility to insure the risks of the exporter’s Trading House against non-payment by end buyers</a:t>
            </a:r>
            <a:endParaRPr lang="ru-RU" dirty="0"/>
          </a:p>
        </p:txBody>
      </p:sp>
      <p:sp>
        <p:nvSpPr>
          <p:cNvPr id="10" name="Объект 18">
            <a:extLst>
              <a:ext uri="{FF2B5EF4-FFF2-40B4-BE49-F238E27FC236}">
                <a16:creationId xmlns:a16="http://schemas.microsoft.com/office/drawing/2014/main" id="{21A4362A-29D0-6A44-9CAB-FA9204219305}"/>
              </a:ext>
            </a:extLst>
          </p:cNvPr>
          <p:cNvSpPr txBox="1">
            <a:spLocks/>
          </p:cNvSpPr>
          <p:nvPr/>
        </p:nvSpPr>
        <p:spPr>
          <a:xfrm>
            <a:off x="1463168" y="5570088"/>
            <a:ext cx="5475947" cy="49887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9"/>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a:solidFill>
                  <a:srgbClr val="02B3EB"/>
                </a:solidFill>
              </a:rPr>
              <a:t>Exporter trading house risk insurance</a:t>
            </a:r>
            <a:endParaRPr lang="ru-RU" b="1" dirty="0">
              <a:solidFill>
                <a:srgbClr val="02B3EB"/>
              </a:solidFill>
            </a:endParaRPr>
          </a:p>
        </p:txBody>
      </p:sp>
      <p:sp>
        <p:nvSpPr>
          <p:cNvPr id="11" name="Объект 18">
            <a:extLst>
              <a:ext uri="{FF2B5EF4-FFF2-40B4-BE49-F238E27FC236}">
                <a16:creationId xmlns:a16="http://schemas.microsoft.com/office/drawing/2014/main" id="{8DD0C47E-B00C-F64D-8467-2CF350E64234}"/>
              </a:ext>
            </a:extLst>
          </p:cNvPr>
          <p:cNvSpPr txBox="1">
            <a:spLocks/>
          </p:cNvSpPr>
          <p:nvPr/>
        </p:nvSpPr>
        <p:spPr>
          <a:xfrm>
            <a:off x="2389239" y="2222206"/>
            <a:ext cx="2890684" cy="29417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9"/>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000" dirty="0">
                <a:solidFill>
                  <a:srgbClr val="02B3EB"/>
                </a:solidFill>
              </a:rPr>
              <a:t>Contract with deferred payment</a:t>
            </a:r>
            <a:endParaRPr lang="ru-RU" sz="1000" dirty="0">
              <a:solidFill>
                <a:srgbClr val="02B3EB"/>
              </a:solidFill>
            </a:endParaRPr>
          </a:p>
        </p:txBody>
      </p:sp>
      <p:sp>
        <p:nvSpPr>
          <p:cNvPr id="12" name="Объект 18">
            <a:extLst>
              <a:ext uri="{FF2B5EF4-FFF2-40B4-BE49-F238E27FC236}">
                <a16:creationId xmlns:a16="http://schemas.microsoft.com/office/drawing/2014/main" id="{B3C17B64-D5A7-3440-9F9A-116978ED2A41}"/>
              </a:ext>
            </a:extLst>
          </p:cNvPr>
          <p:cNvSpPr txBox="1">
            <a:spLocks/>
          </p:cNvSpPr>
          <p:nvPr/>
        </p:nvSpPr>
        <p:spPr>
          <a:xfrm>
            <a:off x="2389239" y="4935909"/>
            <a:ext cx="2890684" cy="29417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9"/>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ru-RU" sz="1000" dirty="0">
                <a:solidFill>
                  <a:srgbClr val="02B3EB"/>
                </a:solidFill>
              </a:rPr>
              <a:t>Контракт с отсрочкой платежа</a:t>
            </a:r>
          </a:p>
        </p:txBody>
      </p:sp>
      <p:pic>
        <p:nvPicPr>
          <p:cNvPr id="13" name="Рисунок 12">
            <a:extLst>
              <a:ext uri="{FF2B5EF4-FFF2-40B4-BE49-F238E27FC236}">
                <a16:creationId xmlns:a16="http://schemas.microsoft.com/office/drawing/2014/main" id="{AF052737-CA92-3A4A-9371-2508B06D6B4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120709" y="1579339"/>
            <a:ext cx="1244814" cy="467975"/>
          </a:xfrm>
          <a:prstGeom prst="rect">
            <a:avLst/>
          </a:prstGeom>
        </p:spPr>
      </p:pic>
      <p:pic>
        <p:nvPicPr>
          <p:cNvPr id="14" name="Рисунок 13">
            <a:extLst>
              <a:ext uri="{FF2B5EF4-FFF2-40B4-BE49-F238E27FC236}">
                <a16:creationId xmlns:a16="http://schemas.microsoft.com/office/drawing/2014/main" id="{5E641C99-5B1E-4949-BE87-40E0261C8E6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120709" y="4293042"/>
            <a:ext cx="1244814" cy="467975"/>
          </a:xfrm>
          <a:prstGeom prst="rect">
            <a:avLst/>
          </a:prstGeom>
        </p:spPr>
      </p:pic>
      <p:sp>
        <p:nvSpPr>
          <p:cNvPr id="16" name="Объект 18">
            <a:extLst>
              <a:ext uri="{FF2B5EF4-FFF2-40B4-BE49-F238E27FC236}">
                <a16:creationId xmlns:a16="http://schemas.microsoft.com/office/drawing/2014/main" id="{95284655-222E-0447-AE2D-DDFE5DC8B014}"/>
              </a:ext>
            </a:extLst>
          </p:cNvPr>
          <p:cNvSpPr txBox="1">
            <a:spLocks/>
          </p:cNvSpPr>
          <p:nvPr/>
        </p:nvSpPr>
        <p:spPr>
          <a:xfrm>
            <a:off x="1042840" y="1919973"/>
            <a:ext cx="1324275" cy="46391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9"/>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a:solidFill>
                  <a:schemeClr val="bg1"/>
                </a:solidFill>
              </a:rPr>
              <a:t>Exporter</a:t>
            </a:r>
            <a:endParaRPr lang="ru-RU" b="1" dirty="0">
              <a:solidFill>
                <a:schemeClr val="bg1"/>
              </a:solidFill>
            </a:endParaRPr>
          </a:p>
        </p:txBody>
      </p:sp>
      <p:sp>
        <p:nvSpPr>
          <p:cNvPr id="19" name="Объект 18">
            <a:extLst>
              <a:ext uri="{FF2B5EF4-FFF2-40B4-BE49-F238E27FC236}">
                <a16:creationId xmlns:a16="http://schemas.microsoft.com/office/drawing/2014/main" id="{6FF3CC50-A2E1-3E4E-8ED2-3A2E33BC61A3}"/>
              </a:ext>
            </a:extLst>
          </p:cNvPr>
          <p:cNvSpPr txBox="1">
            <a:spLocks/>
          </p:cNvSpPr>
          <p:nvPr/>
        </p:nvSpPr>
        <p:spPr>
          <a:xfrm>
            <a:off x="5968805" y="1831484"/>
            <a:ext cx="1987950" cy="69964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9"/>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a:solidFill>
                  <a:schemeClr val="bg1"/>
                </a:solidFill>
              </a:rPr>
              <a:t>Foreign customer</a:t>
            </a:r>
            <a:endParaRPr lang="ru-RU" b="1" dirty="0">
              <a:solidFill>
                <a:schemeClr val="bg1"/>
              </a:solidFill>
            </a:endParaRPr>
          </a:p>
        </p:txBody>
      </p:sp>
      <p:sp>
        <p:nvSpPr>
          <p:cNvPr id="20" name="Объект 18">
            <a:extLst>
              <a:ext uri="{FF2B5EF4-FFF2-40B4-BE49-F238E27FC236}">
                <a16:creationId xmlns:a16="http://schemas.microsoft.com/office/drawing/2014/main" id="{6F1316C5-7C4C-D946-AB71-C3174EFC841E}"/>
              </a:ext>
            </a:extLst>
          </p:cNvPr>
          <p:cNvSpPr txBox="1">
            <a:spLocks/>
          </p:cNvSpPr>
          <p:nvPr/>
        </p:nvSpPr>
        <p:spPr>
          <a:xfrm>
            <a:off x="5968805" y="4530439"/>
            <a:ext cx="1987950" cy="69964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9"/>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a:solidFill>
                  <a:schemeClr val="bg1"/>
                </a:solidFill>
              </a:rPr>
              <a:t>Foreign customer</a:t>
            </a:r>
            <a:endParaRPr lang="ru-RU" b="1" dirty="0">
              <a:solidFill>
                <a:schemeClr val="bg1"/>
              </a:solidFill>
            </a:endParaRPr>
          </a:p>
        </p:txBody>
      </p:sp>
      <p:sp>
        <p:nvSpPr>
          <p:cNvPr id="21" name="Объект 18">
            <a:extLst>
              <a:ext uri="{FF2B5EF4-FFF2-40B4-BE49-F238E27FC236}">
                <a16:creationId xmlns:a16="http://schemas.microsoft.com/office/drawing/2014/main" id="{2C2D2A87-C2AD-6943-8497-154EAB48D2DE}"/>
              </a:ext>
            </a:extLst>
          </p:cNvPr>
          <p:cNvSpPr txBox="1">
            <a:spLocks/>
          </p:cNvSpPr>
          <p:nvPr/>
        </p:nvSpPr>
        <p:spPr>
          <a:xfrm>
            <a:off x="1057592" y="4530439"/>
            <a:ext cx="1374235" cy="69964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9"/>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a:solidFill>
                  <a:schemeClr val="bg1"/>
                </a:solidFill>
              </a:rPr>
              <a:t>Trading house</a:t>
            </a:r>
            <a:endParaRPr lang="ru-RU" b="1" dirty="0">
              <a:solidFill>
                <a:schemeClr val="bg1"/>
              </a:solidFill>
            </a:endParaRPr>
          </a:p>
        </p:txBody>
      </p:sp>
      <p:sp>
        <p:nvSpPr>
          <p:cNvPr id="22" name="Заголовок 1">
            <a:extLst>
              <a:ext uri="{FF2B5EF4-FFF2-40B4-BE49-F238E27FC236}">
                <a16:creationId xmlns:a16="http://schemas.microsoft.com/office/drawing/2014/main" id="{98AF9560-34B7-5945-B313-BDBC395DCB9D}"/>
              </a:ext>
            </a:extLst>
          </p:cNvPr>
          <p:cNvSpPr txBox="1">
            <a:spLocks/>
          </p:cNvSpPr>
          <p:nvPr/>
        </p:nvSpPr>
        <p:spPr>
          <a:xfrm>
            <a:off x="351205" y="257438"/>
            <a:ext cx="889198" cy="7777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solidFill>
                  <a:srgbClr val="E0E3E6"/>
                </a:solidFill>
              </a:rPr>
              <a:t>01</a:t>
            </a:r>
            <a:r>
              <a:rPr lang="en-US" sz="1000" dirty="0">
                <a:solidFill>
                  <a:srgbClr val="E0E3E6"/>
                </a:solidFill>
              </a:rPr>
              <a:t> </a:t>
            </a:r>
            <a:r>
              <a:rPr lang="en-US" dirty="0">
                <a:solidFill>
                  <a:srgbClr val="E0E3E6"/>
                </a:solidFill>
              </a:rPr>
              <a:t>|</a:t>
            </a:r>
            <a:endParaRPr lang="ru-KZ" dirty="0">
              <a:solidFill>
                <a:srgbClr val="E0E3E6"/>
              </a:solidFill>
            </a:endParaRPr>
          </a:p>
        </p:txBody>
      </p:sp>
      <p:sp>
        <p:nvSpPr>
          <p:cNvPr id="27" name="Объект 18">
            <a:extLst>
              <a:ext uri="{FF2B5EF4-FFF2-40B4-BE49-F238E27FC236}">
                <a16:creationId xmlns:a16="http://schemas.microsoft.com/office/drawing/2014/main" id="{01697468-BFFE-7741-B008-7FF8AA81412C}"/>
              </a:ext>
            </a:extLst>
          </p:cNvPr>
          <p:cNvSpPr txBox="1">
            <a:spLocks/>
          </p:cNvSpPr>
          <p:nvPr/>
        </p:nvSpPr>
        <p:spPr>
          <a:xfrm>
            <a:off x="8941442" y="3792445"/>
            <a:ext cx="3011703" cy="260498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9"/>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dirty="0"/>
              <a:t>Aggressive marketing policy when entering foreign markets</a:t>
            </a:r>
          </a:p>
          <a:p>
            <a:pPr marL="0" indent="0">
              <a:spcBef>
                <a:spcPts val="0"/>
              </a:spcBef>
              <a:buNone/>
            </a:pPr>
            <a:endParaRPr lang="en-US" dirty="0"/>
          </a:p>
          <a:p>
            <a:pPr marL="0" indent="0">
              <a:spcBef>
                <a:spcPts val="0"/>
              </a:spcBef>
              <a:buNone/>
            </a:pPr>
            <a:endParaRPr lang="ru-RU" dirty="0"/>
          </a:p>
          <a:p>
            <a:pPr marL="0" indent="0">
              <a:spcBef>
                <a:spcPts val="0"/>
              </a:spcBef>
              <a:buNone/>
            </a:pPr>
            <a:r>
              <a:rPr lang="en-US" dirty="0"/>
              <a:t>Expanding export potential</a:t>
            </a:r>
          </a:p>
          <a:p>
            <a:pPr marL="0" indent="0">
              <a:spcBef>
                <a:spcPts val="0"/>
              </a:spcBef>
              <a:buNone/>
            </a:pPr>
            <a:endParaRPr lang="en-US" dirty="0"/>
          </a:p>
          <a:p>
            <a:pPr marL="0" indent="0">
              <a:spcBef>
                <a:spcPts val="0"/>
              </a:spcBef>
              <a:buNone/>
            </a:pPr>
            <a:endParaRPr lang="ru-RU" dirty="0"/>
          </a:p>
          <a:p>
            <a:pPr marL="0" indent="0">
              <a:spcBef>
                <a:spcPts val="0"/>
              </a:spcBef>
              <a:buNone/>
            </a:pPr>
            <a:r>
              <a:rPr lang="en-US" dirty="0"/>
              <a:t>Possibility to check a foreign importer for free</a:t>
            </a:r>
            <a:endParaRPr lang="ru-RU" dirty="0"/>
          </a:p>
        </p:txBody>
      </p:sp>
      <p:sp>
        <p:nvSpPr>
          <p:cNvPr id="29" name="Объект 18">
            <a:extLst>
              <a:ext uri="{FF2B5EF4-FFF2-40B4-BE49-F238E27FC236}">
                <a16:creationId xmlns:a16="http://schemas.microsoft.com/office/drawing/2014/main" id="{C730700B-F625-884B-B4A9-E0588F0C3855}"/>
              </a:ext>
            </a:extLst>
          </p:cNvPr>
          <p:cNvSpPr txBox="1">
            <a:spLocks/>
          </p:cNvSpPr>
          <p:nvPr/>
        </p:nvSpPr>
        <p:spPr>
          <a:xfrm>
            <a:off x="9065653" y="3067314"/>
            <a:ext cx="3011703" cy="44034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9"/>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800" b="1" dirty="0">
                <a:solidFill>
                  <a:srgbClr val="02B3EB"/>
                </a:solidFill>
              </a:rPr>
              <a:t>ADVANTAGES</a:t>
            </a:r>
            <a:endParaRPr lang="ru-RU" sz="1800" b="1" dirty="0">
              <a:solidFill>
                <a:srgbClr val="02B3EB"/>
              </a:solidFill>
            </a:endParaRPr>
          </a:p>
        </p:txBody>
      </p:sp>
      <p:sp>
        <p:nvSpPr>
          <p:cNvPr id="30" name="Объект 18">
            <a:extLst>
              <a:ext uri="{FF2B5EF4-FFF2-40B4-BE49-F238E27FC236}">
                <a16:creationId xmlns:a16="http://schemas.microsoft.com/office/drawing/2014/main" id="{59F33A1C-4264-F845-9353-69474508F63F}"/>
              </a:ext>
            </a:extLst>
          </p:cNvPr>
          <p:cNvSpPr txBox="1">
            <a:spLocks/>
          </p:cNvSpPr>
          <p:nvPr/>
        </p:nvSpPr>
        <p:spPr>
          <a:xfrm>
            <a:off x="8698094" y="3792445"/>
            <a:ext cx="529053" cy="260498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9"/>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a:solidFill>
                  <a:srgbClr val="02B3EB"/>
                </a:solidFill>
              </a:rPr>
              <a:t>+</a:t>
            </a:r>
          </a:p>
          <a:p>
            <a:pPr marL="0" indent="0">
              <a:spcBef>
                <a:spcPts val="0"/>
              </a:spcBef>
              <a:buNone/>
            </a:pPr>
            <a:endParaRPr lang="en-US" b="1" dirty="0">
              <a:solidFill>
                <a:srgbClr val="02B3EB"/>
              </a:solidFill>
            </a:endParaRPr>
          </a:p>
          <a:p>
            <a:pPr marL="0" indent="0">
              <a:spcBef>
                <a:spcPts val="0"/>
              </a:spcBef>
              <a:buNone/>
            </a:pPr>
            <a:endParaRPr lang="en-US" b="1" dirty="0">
              <a:solidFill>
                <a:srgbClr val="02B3EB"/>
              </a:solidFill>
            </a:endParaRPr>
          </a:p>
          <a:p>
            <a:pPr marL="0" indent="0">
              <a:spcBef>
                <a:spcPts val="0"/>
              </a:spcBef>
              <a:buNone/>
            </a:pPr>
            <a:endParaRPr lang="en-US" b="1" dirty="0">
              <a:solidFill>
                <a:srgbClr val="02B3EB"/>
              </a:solidFill>
            </a:endParaRPr>
          </a:p>
          <a:p>
            <a:pPr marL="0" indent="0">
              <a:spcBef>
                <a:spcPts val="0"/>
              </a:spcBef>
              <a:buNone/>
            </a:pPr>
            <a:r>
              <a:rPr lang="en-US" b="1" dirty="0">
                <a:solidFill>
                  <a:srgbClr val="02B3EB"/>
                </a:solidFill>
              </a:rPr>
              <a:t>+</a:t>
            </a:r>
          </a:p>
          <a:p>
            <a:pPr marL="0" indent="0">
              <a:spcBef>
                <a:spcPts val="0"/>
              </a:spcBef>
              <a:buNone/>
            </a:pPr>
            <a:endParaRPr lang="en-US" b="1" dirty="0">
              <a:solidFill>
                <a:srgbClr val="02B3EB"/>
              </a:solidFill>
            </a:endParaRPr>
          </a:p>
          <a:p>
            <a:pPr marL="0" indent="0">
              <a:spcBef>
                <a:spcPts val="0"/>
              </a:spcBef>
              <a:buNone/>
            </a:pPr>
            <a:endParaRPr lang="en-US" b="1" dirty="0">
              <a:solidFill>
                <a:srgbClr val="02B3EB"/>
              </a:solidFill>
            </a:endParaRPr>
          </a:p>
          <a:p>
            <a:pPr marL="0" indent="0">
              <a:spcBef>
                <a:spcPts val="0"/>
              </a:spcBef>
              <a:buNone/>
            </a:pPr>
            <a:r>
              <a:rPr lang="en-US" b="1" dirty="0">
                <a:solidFill>
                  <a:srgbClr val="02B3EB"/>
                </a:solidFill>
              </a:rPr>
              <a:t>+</a:t>
            </a:r>
          </a:p>
        </p:txBody>
      </p:sp>
      <p:pic>
        <p:nvPicPr>
          <p:cNvPr id="32" name="Рисунок 31">
            <a:extLst>
              <a:ext uri="{FF2B5EF4-FFF2-40B4-BE49-F238E27FC236}">
                <a16:creationId xmlns:a16="http://schemas.microsoft.com/office/drawing/2014/main" id="{3C84DBB7-1B1F-5E44-9EAB-8D4B53ADBFF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2088" y="1857840"/>
            <a:ext cx="438628" cy="445481"/>
          </a:xfrm>
          <a:prstGeom prst="rect">
            <a:avLst/>
          </a:prstGeom>
        </p:spPr>
      </p:pic>
      <p:pic>
        <p:nvPicPr>
          <p:cNvPr id="35" name="Рисунок 34">
            <a:extLst>
              <a:ext uri="{FF2B5EF4-FFF2-40B4-BE49-F238E27FC236}">
                <a16:creationId xmlns:a16="http://schemas.microsoft.com/office/drawing/2014/main" id="{A62A4AF9-85EA-2549-9B9C-D29FED1DBE5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540582" y="1883103"/>
            <a:ext cx="354872" cy="348300"/>
          </a:xfrm>
          <a:prstGeom prst="rect">
            <a:avLst/>
          </a:prstGeom>
        </p:spPr>
      </p:pic>
      <p:pic>
        <p:nvPicPr>
          <p:cNvPr id="36" name="Рисунок 35">
            <a:extLst>
              <a:ext uri="{FF2B5EF4-FFF2-40B4-BE49-F238E27FC236}">
                <a16:creationId xmlns:a16="http://schemas.microsoft.com/office/drawing/2014/main" id="{BB7301F1-781D-6541-8E24-ED0BD24AE06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540582" y="4633677"/>
            <a:ext cx="354872" cy="348300"/>
          </a:xfrm>
          <a:prstGeom prst="rect">
            <a:avLst/>
          </a:prstGeom>
        </p:spPr>
      </p:pic>
      <p:pic>
        <p:nvPicPr>
          <p:cNvPr id="37" name="Рисунок 36">
            <a:extLst>
              <a:ext uri="{FF2B5EF4-FFF2-40B4-BE49-F238E27FC236}">
                <a16:creationId xmlns:a16="http://schemas.microsoft.com/office/drawing/2014/main" id="{2BCD6E80-0464-0D41-8316-BFA24C6EDDA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95350" y="4590714"/>
            <a:ext cx="447490" cy="397769"/>
          </a:xfrm>
          <a:prstGeom prst="rect">
            <a:avLst/>
          </a:prstGeom>
        </p:spPr>
      </p:pic>
      <p:cxnSp>
        <p:nvCxnSpPr>
          <p:cNvPr id="47" name="Прямая со стрелкой 46">
            <a:extLst>
              <a:ext uri="{FF2B5EF4-FFF2-40B4-BE49-F238E27FC236}">
                <a16:creationId xmlns:a16="http://schemas.microsoft.com/office/drawing/2014/main" id="{B02AB51A-7A04-2D4F-BC5F-36BDE18C9173}"/>
              </a:ext>
            </a:extLst>
          </p:cNvPr>
          <p:cNvCxnSpPr>
            <a:cxnSpLocks/>
          </p:cNvCxnSpPr>
          <p:nvPr/>
        </p:nvCxnSpPr>
        <p:spPr>
          <a:xfrm flipV="1">
            <a:off x="2427679" y="2222207"/>
            <a:ext cx="3006827" cy="9196"/>
          </a:xfrm>
          <a:prstGeom prst="straightConnector1">
            <a:avLst/>
          </a:prstGeom>
          <a:ln>
            <a:solidFill>
              <a:srgbClr val="02B3EB"/>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Прямая со стрелкой 47">
            <a:extLst>
              <a:ext uri="{FF2B5EF4-FFF2-40B4-BE49-F238E27FC236}">
                <a16:creationId xmlns:a16="http://schemas.microsoft.com/office/drawing/2014/main" id="{30AF919E-15E8-8E4D-9484-ED76A3853AA0}"/>
              </a:ext>
            </a:extLst>
          </p:cNvPr>
          <p:cNvCxnSpPr>
            <a:cxnSpLocks/>
          </p:cNvCxnSpPr>
          <p:nvPr/>
        </p:nvCxnSpPr>
        <p:spPr>
          <a:xfrm>
            <a:off x="2431827" y="4899038"/>
            <a:ext cx="3002679" cy="0"/>
          </a:xfrm>
          <a:prstGeom prst="straightConnector1">
            <a:avLst/>
          </a:prstGeom>
          <a:ln>
            <a:solidFill>
              <a:srgbClr val="02B3EB"/>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1" name="Рисунок 50">
            <a:extLst>
              <a:ext uri="{FF2B5EF4-FFF2-40B4-BE49-F238E27FC236}">
                <a16:creationId xmlns:a16="http://schemas.microsoft.com/office/drawing/2014/main" id="{066CA2E9-65D1-B941-9DF6-0BA0ED8EABA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53139" y="2192842"/>
            <a:ext cx="221726" cy="2743067"/>
          </a:xfrm>
          <a:prstGeom prst="rect">
            <a:avLst/>
          </a:prstGeom>
        </p:spPr>
      </p:pic>
      <p:pic>
        <p:nvPicPr>
          <p:cNvPr id="52" name="Рисунок 51">
            <a:extLst>
              <a:ext uri="{FF2B5EF4-FFF2-40B4-BE49-F238E27FC236}">
                <a16:creationId xmlns:a16="http://schemas.microsoft.com/office/drawing/2014/main" id="{2B57A650-A453-5246-BC57-0756C97CA21E}"/>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465108" y="2588573"/>
            <a:ext cx="273212" cy="431069"/>
          </a:xfrm>
          <a:prstGeom prst="rect">
            <a:avLst/>
          </a:prstGeom>
        </p:spPr>
      </p:pic>
      <p:pic>
        <p:nvPicPr>
          <p:cNvPr id="53" name="Рисунок 52">
            <a:extLst>
              <a:ext uri="{FF2B5EF4-FFF2-40B4-BE49-F238E27FC236}">
                <a16:creationId xmlns:a16="http://schemas.microsoft.com/office/drawing/2014/main" id="{FB323056-B985-E843-8FBC-812220E9C23E}"/>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flipH="1">
            <a:off x="3834580" y="2588573"/>
            <a:ext cx="267160" cy="431069"/>
          </a:xfrm>
          <a:prstGeom prst="rect">
            <a:avLst/>
          </a:prstGeom>
        </p:spPr>
      </p:pic>
      <p:sp>
        <p:nvSpPr>
          <p:cNvPr id="56" name="Овал 55">
            <a:extLst>
              <a:ext uri="{FF2B5EF4-FFF2-40B4-BE49-F238E27FC236}">
                <a16:creationId xmlns:a16="http://schemas.microsoft.com/office/drawing/2014/main" id="{EDC50AB3-A95F-9545-A2AA-BB3BE58D1DC3}"/>
              </a:ext>
            </a:extLst>
          </p:cNvPr>
          <p:cNvSpPr/>
          <p:nvPr/>
        </p:nvSpPr>
        <p:spPr>
          <a:xfrm>
            <a:off x="3405035" y="2897086"/>
            <a:ext cx="245404" cy="245404"/>
          </a:xfrm>
          <a:prstGeom prst="ellipse">
            <a:avLst/>
          </a:prstGeom>
          <a:solidFill>
            <a:srgbClr val="042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58" name="TextBox 57">
            <a:extLst>
              <a:ext uri="{FF2B5EF4-FFF2-40B4-BE49-F238E27FC236}">
                <a16:creationId xmlns:a16="http://schemas.microsoft.com/office/drawing/2014/main" id="{EDC97C2F-F63B-954B-97A5-D16203594A66}"/>
              </a:ext>
            </a:extLst>
          </p:cNvPr>
          <p:cNvSpPr txBox="1"/>
          <p:nvPr/>
        </p:nvSpPr>
        <p:spPr>
          <a:xfrm>
            <a:off x="3393345" y="2864428"/>
            <a:ext cx="188821" cy="307777"/>
          </a:xfrm>
          <a:prstGeom prst="rect">
            <a:avLst/>
          </a:prstGeom>
          <a:noFill/>
        </p:spPr>
        <p:txBody>
          <a:bodyPr wrap="square">
            <a:spAutoFit/>
          </a:bodyPr>
          <a:lstStyle/>
          <a:p>
            <a:r>
              <a:rPr lang="en-US" sz="1400" b="1" dirty="0">
                <a:solidFill>
                  <a:schemeClr val="bg1"/>
                </a:solidFill>
              </a:rPr>
              <a:t>1</a:t>
            </a:r>
            <a:endParaRPr lang="ru-KZ" sz="1400" dirty="0">
              <a:solidFill>
                <a:schemeClr val="bg1"/>
              </a:solidFill>
            </a:endParaRPr>
          </a:p>
        </p:txBody>
      </p:sp>
      <p:sp>
        <p:nvSpPr>
          <p:cNvPr id="59" name="Овал 58">
            <a:extLst>
              <a:ext uri="{FF2B5EF4-FFF2-40B4-BE49-F238E27FC236}">
                <a16:creationId xmlns:a16="http://schemas.microsoft.com/office/drawing/2014/main" id="{CB331BE0-E7E1-A747-87C7-4A78A3C03BF2}"/>
              </a:ext>
            </a:extLst>
          </p:cNvPr>
          <p:cNvSpPr/>
          <p:nvPr/>
        </p:nvSpPr>
        <p:spPr>
          <a:xfrm>
            <a:off x="3946903" y="2897086"/>
            <a:ext cx="245404" cy="245404"/>
          </a:xfrm>
          <a:prstGeom prst="ellipse">
            <a:avLst/>
          </a:prstGeom>
          <a:solidFill>
            <a:srgbClr val="042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60" name="TextBox 59">
            <a:extLst>
              <a:ext uri="{FF2B5EF4-FFF2-40B4-BE49-F238E27FC236}">
                <a16:creationId xmlns:a16="http://schemas.microsoft.com/office/drawing/2014/main" id="{A2CB418D-6ACD-904F-9B22-5E7C464745F1}"/>
              </a:ext>
            </a:extLst>
          </p:cNvPr>
          <p:cNvSpPr txBox="1"/>
          <p:nvPr/>
        </p:nvSpPr>
        <p:spPr>
          <a:xfrm>
            <a:off x="3935213" y="2864428"/>
            <a:ext cx="188821" cy="307777"/>
          </a:xfrm>
          <a:prstGeom prst="rect">
            <a:avLst/>
          </a:prstGeom>
          <a:noFill/>
        </p:spPr>
        <p:txBody>
          <a:bodyPr wrap="square">
            <a:spAutoFit/>
          </a:bodyPr>
          <a:lstStyle/>
          <a:p>
            <a:r>
              <a:rPr lang="en-US" sz="1400" b="1" dirty="0">
                <a:solidFill>
                  <a:schemeClr val="bg1"/>
                </a:solidFill>
              </a:rPr>
              <a:t>2</a:t>
            </a:r>
            <a:endParaRPr lang="ru-KZ" sz="1400" dirty="0">
              <a:solidFill>
                <a:schemeClr val="bg1"/>
              </a:solidFill>
            </a:endParaRPr>
          </a:p>
        </p:txBody>
      </p:sp>
      <p:sp>
        <p:nvSpPr>
          <p:cNvPr id="62" name="Овал 61">
            <a:extLst>
              <a:ext uri="{FF2B5EF4-FFF2-40B4-BE49-F238E27FC236}">
                <a16:creationId xmlns:a16="http://schemas.microsoft.com/office/drawing/2014/main" id="{52DE5F6D-F1CC-384E-ACF4-6DE7837B1589}"/>
              </a:ext>
            </a:extLst>
          </p:cNvPr>
          <p:cNvSpPr/>
          <p:nvPr/>
        </p:nvSpPr>
        <p:spPr>
          <a:xfrm>
            <a:off x="3777569" y="5358064"/>
            <a:ext cx="245404" cy="245404"/>
          </a:xfrm>
          <a:prstGeom prst="ellipse">
            <a:avLst/>
          </a:prstGeom>
          <a:solidFill>
            <a:srgbClr val="042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63" name="TextBox 62">
            <a:extLst>
              <a:ext uri="{FF2B5EF4-FFF2-40B4-BE49-F238E27FC236}">
                <a16:creationId xmlns:a16="http://schemas.microsoft.com/office/drawing/2014/main" id="{02F7D350-31A5-AC43-B022-613AE9EBBCE9}"/>
              </a:ext>
            </a:extLst>
          </p:cNvPr>
          <p:cNvSpPr txBox="1"/>
          <p:nvPr/>
        </p:nvSpPr>
        <p:spPr>
          <a:xfrm>
            <a:off x="3765879" y="5325406"/>
            <a:ext cx="188821" cy="307777"/>
          </a:xfrm>
          <a:prstGeom prst="rect">
            <a:avLst/>
          </a:prstGeom>
          <a:noFill/>
        </p:spPr>
        <p:txBody>
          <a:bodyPr wrap="square">
            <a:spAutoFit/>
          </a:bodyPr>
          <a:lstStyle/>
          <a:p>
            <a:r>
              <a:rPr lang="en-US" sz="1400" b="1" dirty="0">
                <a:solidFill>
                  <a:schemeClr val="bg1"/>
                </a:solidFill>
              </a:rPr>
              <a:t>3</a:t>
            </a:r>
            <a:endParaRPr lang="ru-KZ" sz="1400" dirty="0">
              <a:solidFill>
                <a:schemeClr val="bg1"/>
              </a:solidFill>
            </a:endParaRPr>
          </a:p>
        </p:txBody>
      </p:sp>
      <p:cxnSp>
        <p:nvCxnSpPr>
          <p:cNvPr id="71" name="Прямая соединительная линия 70">
            <a:extLst>
              <a:ext uri="{FF2B5EF4-FFF2-40B4-BE49-F238E27FC236}">
                <a16:creationId xmlns:a16="http://schemas.microsoft.com/office/drawing/2014/main" id="{34D53682-64D1-B141-B574-9D398AAD43CA}"/>
              </a:ext>
            </a:extLst>
          </p:cNvPr>
          <p:cNvCxnSpPr>
            <a:cxnSpLocks/>
          </p:cNvCxnSpPr>
          <p:nvPr/>
        </p:nvCxnSpPr>
        <p:spPr>
          <a:xfrm flipV="1">
            <a:off x="3894626" y="5208742"/>
            <a:ext cx="0" cy="211419"/>
          </a:xfrm>
          <a:prstGeom prst="line">
            <a:avLst/>
          </a:prstGeom>
          <a:ln>
            <a:solidFill>
              <a:srgbClr val="042054"/>
            </a:solidFill>
          </a:ln>
        </p:spPr>
        <p:style>
          <a:lnRef idx="1">
            <a:schemeClr val="accent1"/>
          </a:lnRef>
          <a:fillRef idx="0">
            <a:schemeClr val="accent1"/>
          </a:fillRef>
          <a:effectRef idx="0">
            <a:schemeClr val="accent1"/>
          </a:effectRef>
          <a:fontRef idx="minor">
            <a:schemeClr val="tx1"/>
          </a:fontRef>
        </p:style>
      </p:cxnSp>
      <p:sp>
        <p:nvSpPr>
          <p:cNvPr id="46" name="Нижний колонтитул 4">
            <a:extLst>
              <a:ext uri="{FF2B5EF4-FFF2-40B4-BE49-F238E27FC236}">
                <a16:creationId xmlns:a16="http://schemas.microsoft.com/office/drawing/2014/main" id="{86EB1CCA-989F-D94D-AAFF-71796B091184}"/>
              </a:ext>
            </a:extLst>
          </p:cNvPr>
          <p:cNvSpPr>
            <a:spLocks noGrp="1"/>
          </p:cNvSpPr>
          <p:nvPr>
            <p:ph type="ftr" sz="quarter" idx="4294967295"/>
          </p:nvPr>
        </p:nvSpPr>
        <p:spPr>
          <a:xfrm>
            <a:off x="388557" y="6235437"/>
            <a:ext cx="1704739" cy="365125"/>
          </a:xfrm>
        </p:spPr>
        <p:txBody>
          <a:bodyPr/>
          <a:lstStyle>
            <a:lvl1pPr algn="l">
              <a:defRPr sz="900">
                <a:solidFill>
                  <a:srgbClr val="042054"/>
                </a:solidFill>
                <a:latin typeface="Verdana" panose="020B0604030504040204" pitchFamily="34" charset="0"/>
                <a:ea typeface="Verdana" panose="020B0604030504040204" pitchFamily="34" charset="0"/>
                <a:cs typeface="Verdana" panose="020B0604030504040204" pitchFamily="34" charset="0"/>
              </a:defRPr>
            </a:lvl1pPr>
          </a:lstStyle>
          <a:p>
            <a:r>
              <a:rPr lang="en" dirty="0" err="1"/>
              <a:t>www.kazakhexport.kz</a:t>
            </a:r>
            <a:endParaRPr lang="ru-KZ" sz="900" dirty="0"/>
          </a:p>
        </p:txBody>
      </p:sp>
      <p:pic>
        <p:nvPicPr>
          <p:cNvPr id="54" name="Рисунок 53">
            <a:extLst>
              <a:ext uri="{FF2B5EF4-FFF2-40B4-BE49-F238E27FC236}">
                <a16:creationId xmlns:a16="http://schemas.microsoft.com/office/drawing/2014/main" id="{892B73E8-10F3-0C40-8A1B-D7FD28E98017}"/>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678075" y="481457"/>
            <a:ext cx="1021563" cy="384046"/>
          </a:xfrm>
          <a:prstGeom prst="rect">
            <a:avLst/>
          </a:prstGeom>
        </p:spPr>
      </p:pic>
    </p:spTree>
    <p:extLst>
      <p:ext uri="{BB962C8B-B14F-4D97-AF65-F5344CB8AC3E}">
        <p14:creationId xmlns:p14="http://schemas.microsoft.com/office/powerpoint/2010/main" val="336505429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Рисунок 54">
            <a:extLst>
              <a:ext uri="{FF2B5EF4-FFF2-40B4-BE49-F238E27FC236}">
                <a16:creationId xmlns:a16="http://schemas.microsoft.com/office/drawing/2014/main" id="{9C24C266-51E7-AB46-AB70-128E682C93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70944" y="4897897"/>
            <a:ext cx="3610290" cy="1469452"/>
          </a:xfrm>
          <a:prstGeom prst="rect">
            <a:avLst/>
          </a:prstGeom>
        </p:spPr>
      </p:pic>
      <p:pic>
        <p:nvPicPr>
          <p:cNvPr id="5" name="Рисунок 4">
            <a:extLst>
              <a:ext uri="{FF2B5EF4-FFF2-40B4-BE49-F238E27FC236}">
                <a16:creationId xmlns:a16="http://schemas.microsoft.com/office/drawing/2014/main" id="{0DED6896-E381-C041-9C36-199E4664E1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87826" y="-251"/>
            <a:ext cx="3204174" cy="3715076"/>
          </a:xfrm>
          <a:prstGeom prst="rect">
            <a:avLst/>
          </a:prstGeom>
        </p:spPr>
      </p:pic>
      <p:pic>
        <p:nvPicPr>
          <p:cNvPr id="26" name="Рисунок 25">
            <a:extLst>
              <a:ext uri="{FF2B5EF4-FFF2-40B4-BE49-F238E27FC236}">
                <a16:creationId xmlns:a16="http://schemas.microsoft.com/office/drawing/2014/main" id="{2E216653-912A-8745-B405-643A84F456E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65125" y="3417346"/>
            <a:ext cx="5326875" cy="3440654"/>
          </a:xfrm>
          <a:prstGeom prst="rect">
            <a:avLst/>
          </a:prstGeom>
        </p:spPr>
      </p:pic>
      <p:sp>
        <p:nvSpPr>
          <p:cNvPr id="2" name="Заголовок 1">
            <a:extLst>
              <a:ext uri="{FF2B5EF4-FFF2-40B4-BE49-F238E27FC236}">
                <a16:creationId xmlns:a16="http://schemas.microsoft.com/office/drawing/2014/main" id="{991ED017-9E5F-B442-8D6B-8203C8AF831D}"/>
              </a:ext>
            </a:extLst>
          </p:cNvPr>
          <p:cNvSpPr>
            <a:spLocks noGrp="1"/>
          </p:cNvSpPr>
          <p:nvPr>
            <p:ph type="title"/>
          </p:nvPr>
        </p:nvSpPr>
        <p:spPr>
          <a:xfrm>
            <a:off x="1042840" y="257438"/>
            <a:ext cx="8622708" cy="1131166"/>
          </a:xfrm>
        </p:spPr>
        <p:txBody>
          <a:bodyPr>
            <a:normAutofit fontScale="90000"/>
          </a:bodyPr>
          <a:lstStyle/>
          <a:p>
            <a:r>
              <a:rPr lang="en-US" dirty="0"/>
              <a:t>REPLENISHING WORKING CAPITAL OF THE EXPORTER</a:t>
            </a:r>
            <a:endParaRPr lang="ru-KZ" dirty="0">
              <a:solidFill>
                <a:srgbClr val="02B3EB"/>
              </a:solidFill>
            </a:endParaRPr>
          </a:p>
        </p:txBody>
      </p:sp>
      <p:sp>
        <p:nvSpPr>
          <p:cNvPr id="22" name="Заголовок 1">
            <a:extLst>
              <a:ext uri="{FF2B5EF4-FFF2-40B4-BE49-F238E27FC236}">
                <a16:creationId xmlns:a16="http://schemas.microsoft.com/office/drawing/2014/main" id="{98AF9560-34B7-5945-B313-BDBC395DCB9D}"/>
              </a:ext>
            </a:extLst>
          </p:cNvPr>
          <p:cNvSpPr txBox="1">
            <a:spLocks/>
          </p:cNvSpPr>
          <p:nvPr/>
        </p:nvSpPr>
        <p:spPr>
          <a:xfrm>
            <a:off x="351205" y="257438"/>
            <a:ext cx="889198" cy="7777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solidFill>
                  <a:srgbClr val="E0E3E6"/>
                </a:solidFill>
              </a:rPr>
              <a:t>02</a:t>
            </a:r>
            <a:r>
              <a:rPr lang="en-US" sz="1000" dirty="0">
                <a:solidFill>
                  <a:srgbClr val="E0E3E6"/>
                </a:solidFill>
              </a:rPr>
              <a:t> </a:t>
            </a:r>
            <a:r>
              <a:rPr lang="en-US" dirty="0">
                <a:solidFill>
                  <a:srgbClr val="E0E3E6"/>
                </a:solidFill>
              </a:rPr>
              <a:t>|</a:t>
            </a:r>
            <a:endParaRPr lang="ru-KZ" dirty="0">
              <a:solidFill>
                <a:srgbClr val="E0E3E6"/>
              </a:solidFill>
            </a:endParaRPr>
          </a:p>
        </p:txBody>
      </p:sp>
      <p:sp>
        <p:nvSpPr>
          <p:cNvPr id="27" name="Объект 18">
            <a:extLst>
              <a:ext uri="{FF2B5EF4-FFF2-40B4-BE49-F238E27FC236}">
                <a16:creationId xmlns:a16="http://schemas.microsoft.com/office/drawing/2014/main" id="{01697468-BFFE-7741-B008-7FF8AA81412C}"/>
              </a:ext>
            </a:extLst>
          </p:cNvPr>
          <p:cNvSpPr txBox="1">
            <a:spLocks/>
          </p:cNvSpPr>
          <p:nvPr/>
        </p:nvSpPr>
        <p:spPr>
          <a:xfrm>
            <a:off x="8941442" y="3792445"/>
            <a:ext cx="3011703" cy="260498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5"/>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dirty="0"/>
              <a:t>Expanding export potential</a:t>
            </a:r>
          </a:p>
          <a:p>
            <a:pPr marL="0" indent="0">
              <a:spcBef>
                <a:spcPts val="0"/>
              </a:spcBef>
              <a:buNone/>
            </a:pPr>
            <a:endParaRPr lang="en-US" dirty="0"/>
          </a:p>
          <a:p>
            <a:pPr marL="0" indent="0">
              <a:spcBef>
                <a:spcPts val="0"/>
              </a:spcBef>
              <a:buNone/>
            </a:pPr>
            <a:r>
              <a:rPr lang="en-US" dirty="0"/>
              <a:t>Access to financial instruments in case of insufficient collateral according to the requirements of the financial institution</a:t>
            </a:r>
            <a:endParaRPr lang="ru-RU" dirty="0"/>
          </a:p>
        </p:txBody>
      </p:sp>
      <p:sp>
        <p:nvSpPr>
          <p:cNvPr id="29" name="Объект 18">
            <a:extLst>
              <a:ext uri="{FF2B5EF4-FFF2-40B4-BE49-F238E27FC236}">
                <a16:creationId xmlns:a16="http://schemas.microsoft.com/office/drawing/2014/main" id="{C730700B-F625-884B-B4A9-E0588F0C3855}"/>
              </a:ext>
            </a:extLst>
          </p:cNvPr>
          <p:cNvSpPr txBox="1">
            <a:spLocks/>
          </p:cNvSpPr>
          <p:nvPr/>
        </p:nvSpPr>
        <p:spPr>
          <a:xfrm>
            <a:off x="9065653" y="3067314"/>
            <a:ext cx="3011703" cy="44034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5"/>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800" b="1" dirty="0">
                <a:solidFill>
                  <a:srgbClr val="02B3EB"/>
                </a:solidFill>
              </a:rPr>
              <a:t>ADVANTAGES</a:t>
            </a:r>
            <a:endParaRPr lang="ru-RU" sz="1800" b="1" dirty="0">
              <a:solidFill>
                <a:srgbClr val="02B3EB"/>
              </a:solidFill>
            </a:endParaRPr>
          </a:p>
        </p:txBody>
      </p:sp>
      <p:sp>
        <p:nvSpPr>
          <p:cNvPr id="30" name="Объект 18">
            <a:extLst>
              <a:ext uri="{FF2B5EF4-FFF2-40B4-BE49-F238E27FC236}">
                <a16:creationId xmlns:a16="http://schemas.microsoft.com/office/drawing/2014/main" id="{59F33A1C-4264-F845-9353-69474508F63F}"/>
              </a:ext>
            </a:extLst>
          </p:cNvPr>
          <p:cNvSpPr txBox="1">
            <a:spLocks/>
          </p:cNvSpPr>
          <p:nvPr/>
        </p:nvSpPr>
        <p:spPr>
          <a:xfrm>
            <a:off x="8698094" y="3792445"/>
            <a:ext cx="529053" cy="139392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5"/>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a:solidFill>
                  <a:srgbClr val="02B3EB"/>
                </a:solidFill>
              </a:rPr>
              <a:t>+</a:t>
            </a:r>
          </a:p>
          <a:p>
            <a:pPr marL="0" indent="0">
              <a:spcBef>
                <a:spcPts val="0"/>
              </a:spcBef>
              <a:buNone/>
            </a:pPr>
            <a:endParaRPr lang="en-US" b="1" dirty="0">
              <a:solidFill>
                <a:srgbClr val="02B3EB"/>
              </a:solidFill>
            </a:endParaRPr>
          </a:p>
          <a:p>
            <a:pPr marL="0" indent="0">
              <a:spcBef>
                <a:spcPts val="0"/>
              </a:spcBef>
              <a:buNone/>
            </a:pPr>
            <a:endParaRPr lang="en-US" b="1" dirty="0">
              <a:solidFill>
                <a:srgbClr val="02B3EB"/>
              </a:solidFill>
            </a:endParaRPr>
          </a:p>
          <a:p>
            <a:pPr marL="0" indent="0">
              <a:spcBef>
                <a:spcPts val="0"/>
              </a:spcBef>
              <a:buNone/>
            </a:pPr>
            <a:r>
              <a:rPr lang="en-US" b="1" dirty="0">
                <a:solidFill>
                  <a:srgbClr val="02B3EB"/>
                </a:solidFill>
              </a:rPr>
              <a:t>+</a:t>
            </a:r>
          </a:p>
        </p:txBody>
      </p:sp>
      <p:pic>
        <p:nvPicPr>
          <p:cNvPr id="49" name="Рисунок 48">
            <a:extLst>
              <a:ext uri="{FF2B5EF4-FFF2-40B4-BE49-F238E27FC236}">
                <a16:creationId xmlns:a16="http://schemas.microsoft.com/office/drawing/2014/main" id="{3A5B4573-C6C7-994C-BA2F-068DD92126A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7818" y="1888251"/>
            <a:ext cx="3610290" cy="988079"/>
          </a:xfrm>
          <a:prstGeom prst="rect">
            <a:avLst/>
          </a:prstGeom>
        </p:spPr>
      </p:pic>
      <p:pic>
        <p:nvPicPr>
          <p:cNvPr id="50" name="Рисунок 49">
            <a:extLst>
              <a:ext uri="{FF2B5EF4-FFF2-40B4-BE49-F238E27FC236}">
                <a16:creationId xmlns:a16="http://schemas.microsoft.com/office/drawing/2014/main" id="{D4687400-D2AE-0A40-BA4B-B03B80193D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70944" y="2397281"/>
            <a:ext cx="3610290" cy="1469452"/>
          </a:xfrm>
          <a:prstGeom prst="rect">
            <a:avLst/>
          </a:prstGeom>
        </p:spPr>
      </p:pic>
      <p:pic>
        <p:nvPicPr>
          <p:cNvPr id="54" name="Рисунок 53">
            <a:extLst>
              <a:ext uri="{FF2B5EF4-FFF2-40B4-BE49-F238E27FC236}">
                <a16:creationId xmlns:a16="http://schemas.microsoft.com/office/drawing/2014/main" id="{C42E193A-8162-9048-AE9E-F3B7A834946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7819" y="3759895"/>
            <a:ext cx="3610289" cy="1741806"/>
          </a:xfrm>
          <a:prstGeom prst="rect">
            <a:avLst/>
          </a:prstGeom>
        </p:spPr>
      </p:pic>
      <p:pic>
        <p:nvPicPr>
          <p:cNvPr id="57" name="Рисунок 56">
            <a:extLst>
              <a:ext uri="{FF2B5EF4-FFF2-40B4-BE49-F238E27FC236}">
                <a16:creationId xmlns:a16="http://schemas.microsoft.com/office/drawing/2014/main" id="{92157C20-8089-754F-A2A7-D046895E816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23872" y="1391159"/>
            <a:ext cx="428360" cy="434950"/>
          </a:xfrm>
          <a:prstGeom prst="rect">
            <a:avLst/>
          </a:prstGeom>
        </p:spPr>
      </p:pic>
      <p:pic>
        <p:nvPicPr>
          <p:cNvPr id="61" name="Рисунок 60">
            <a:extLst>
              <a:ext uri="{FF2B5EF4-FFF2-40B4-BE49-F238E27FC236}">
                <a16:creationId xmlns:a16="http://schemas.microsoft.com/office/drawing/2014/main" id="{E00866B2-37F5-6A4A-928B-E1272CC4D41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713463" y="1848594"/>
            <a:ext cx="560163" cy="481081"/>
          </a:xfrm>
          <a:prstGeom prst="rect">
            <a:avLst/>
          </a:prstGeom>
        </p:spPr>
      </p:pic>
      <p:pic>
        <p:nvPicPr>
          <p:cNvPr id="64" name="Рисунок 63">
            <a:extLst>
              <a:ext uri="{FF2B5EF4-FFF2-40B4-BE49-F238E27FC236}">
                <a16:creationId xmlns:a16="http://schemas.microsoft.com/office/drawing/2014/main" id="{0AABC1A0-5B50-4A42-A5C4-F8E080EACC1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71151" y="3190372"/>
            <a:ext cx="481081" cy="481081"/>
          </a:xfrm>
          <a:prstGeom prst="rect">
            <a:avLst/>
          </a:prstGeom>
        </p:spPr>
      </p:pic>
      <p:pic>
        <p:nvPicPr>
          <p:cNvPr id="65" name="Рисунок 64">
            <a:extLst>
              <a:ext uri="{FF2B5EF4-FFF2-40B4-BE49-F238E27FC236}">
                <a16:creationId xmlns:a16="http://schemas.microsoft.com/office/drawing/2014/main" id="{2D7D561F-1284-C544-AE49-1C961E011C5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669334" y="4287788"/>
            <a:ext cx="579933" cy="540392"/>
          </a:xfrm>
          <a:prstGeom prst="rect">
            <a:avLst/>
          </a:prstGeom>
        </p:spPr>
      </p:pic>
      <p:sp>
        <p:nvSpPr>
          <p:cNvPr id="66" name="Объект 18">
            <a:extLst>
              <a:ext uri="{FF2B5EF4-FFF2-40B4-BE49-F238E27FC236}">
                <a16:creationId xmlns:a16="http://schemas.microsoft.com/office/drawing/2014/main" id="{55C71B21-5CA1-C84A-88AE-167005B67F3A}"/>
              </a:ext>
            </a:extLst>
          </p:cNvPr>
          <p:cNvSpPr txBox="1">
            <a:spLocks/>
          </p:cNvSpPr>
          <p:nvPr/>
        </p:nvSpPr>
        <p:spPr>
          <a:xfrm>
            <a:off x="536509" y="2045399"/>
            <a:ext cx="3541599" cy="82859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5"/>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dirty="0">
                <a:solidFill>
                  <a:schemeClr val="bg1"/>
                </a:solidFill>
              </a:rPr>
              <a:t>Possibility of obtaining financing from a bank if there is a lack of collateral</a:t>
            </a:r>
            <a:endParaRPr lang="ru-RU" dirty="0">
              <a:solidFill>
                <a:schemeClr val="bg1"/>
              </a:solidFill>
            </a:endParaRPr>
          </a:p>
        </p:txBody>
      </p:sp>
      <p:sp>
        <p:nvSpPr>
          <p:cNvPr id="67" name="Объект 18">
            <a:extLst>
              <a:ext uri="{FF2B5EF4-FFF2-40B4-BE49-F238E27FC236}">
                <a16:creationId xmlns:a16="http://schemas.microsoft.com/office/drawing/2014/main" id="{6E13DA5D-71C6-744E-893A-1859E037A877}"/>
              </a:ext>
            </a:extLst>
          </p:cNvPr>
          <p:cNvSpPr txBox="1">
            <a:spLocks/>
          </p:cNvSpPr>
          <p:nvPr/>
        </p:nvSpPr>
        <p:spPr>
          <a:xfrm>
            <a:off x="1377887" y="1316908"/>
            <a:ext cx="2700222" cy="55119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5"/>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a:solidFill>
                  <a:srgbClr val="02B3EB"/>
                </a:solidFill>
              </a:rPr>
              <a:t>Loan insurance</a:t>
            </a:r>
            <a:endParaRPr lang="ru-RU" b="1" dirty="0">
              <a:solidFill>
                <a:srgbClr val="02B3EB"/>
              </a:solidFill>
            </a:endParaRPr>
          </a:p>
        </p:txBody>
      </p:sp>
      <p:sp>
        <p:nvSpPr>
          <p:cNvPr id="68" name="Объект 18">
            <a:extLst>
              <a:ext uri="{FF2B5EF4-FFF2-40B4-BE49-F238E27FC236}">
                <a16:creationId xmlns:a16="http://schemas.microsoft.com/office/drawing/2014/main" id="{C1CCB312-0545-4C4D-90B5-5AD9EE7EC384}"/>
              </a:ext>
            </a:extLst>
          </p:cNvPr>
          <p:cNvSpPr txBox="1">
            <a:spLocks/>
          </p:cNvSpPr>
          <p:nvPr/>
        </p:nvSpPr>
        <p:spPr>
          <a:xfrm>
            <a:off x="4339635" y="2570055"/>
            <a:ext cx="3485231" cy="122430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5"/>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dirty="0">
                <a:solidFill>
                  <a:schemeClr val="bg1"/>
                </a:solidFill>
              </a:rPr>
              <a:t>Possibility of providing advance payment insurance, without providing collateral, an alternative to bank guarantees and letters of credit</a:t>
            </a:r>
            <a:endParaRPr lang="ru-RU" dirty="0">
              <a:solidFill>
                <a:schemeClr val="bg1"/>
              </a:solidFill>
            </a:endParaRPr>
          </a:p>
        </p:txBody>
      </p:sp>
      <p:sp>
        <p:nvSpPr>
          <p:cNvPr id="69" name="Объект 18">
            <a:extLst>
              <a:ext uri="{FF2B5EF4-FFF2-40B4-BE49-F238E27FC236}">
                <a16:creationId xmlns:a16="http://schemas.microsoft.com/office/drawing/2014/main" id="{E58C6494-923A-0D42-948A-68D4D3E42FCC}"/>
              </a:ext>
            </a:extLst>
          </p:cNvPr>
          <p:cNvSpPr txBox="1">
            <a:spLocks/>
          </p:cNvSpPr>
          <p:nvPr/>
        </p:nvSpPr>
        <p:spPr>
          <a:xfrm>
            <a:off x="5342786" y="1841564"/>
            <a:ext cx="2700222" cy="55119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5"/>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a:solidFill>
                  <a:srgbClr val="02B3EB"/>
                </a:solidFill>
              </a:rPr>
              <a:t>Advance payment insurance</a:t>
            </a:r>
            <a:endParaRPr lang="ru-RU" b="1" dirty="0">
              <a:solidFill>
                <a:srgbClr val="02B3EB"/>
              </a:solidFill>
            </a:endParaRPr>
          </a:p>
        </p:txBody>
      </p:sp>
      <p:sp>
        <p:nvSpPr>
          <p:cNvPr id="70" name="Объект 18">
            <a:extLst>
              <a:ext uri="{FF2B5EF4-FFF2-40B4-BE49-F238E27FC236}">
                <a16:creationId xmlns:a16="http://schemas.microsoft.com/office/drawing/2014/main" id="{F22D33B1-5F90-7C4B-889F-DB70D0D255CD}"/>
              </a:ext>
            </a:extLst>
          </p:cNvPr>
          <p:cNvSpPr txBox="1">
            <a:spLocks/>
          </p:cNvSpPr>
          <p:nvPr/>
        </p:nvSpPr>
        <p:spPr>
          <a:xfrm>
            <a:off x="536509" y="3904179"/>
            <a:ext cx="3473360" cy="156266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5"/>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dirty="0">
                <a:solidFill>
                  <a:schemeClr val="bg1"/>
                </a:solidFill>
              </a:rPr>
              <a:t>Possibility of insuring a financial organization for factoring operations against the risk of non-fulfillment of their contractual obligations by foreign counterparties</a:t>
            </a:r>
            <a:endParaRPr lang="ru-RU" dirty="0">
              <a:solidFill>
                <a:schemeClr val="bg1"/>
              </a:solidFill>
            </a:endParaRPr>
          </a:p>
        </p:txBody>
      </p:sp>
      <p:sp>
        <p:nvSpPr>
          <p:cNvPr id="72" name="Объект 18">
            <a:extLst>
              <a:ext uri="{FF2B5EF4-FFF2-40B4-BE49-F238E27FC236}">
                <a16:creationId xmlns:a16="http://schemas.microsoft.com/office/drawing/2014/main" id="{E5D910B0-6EA6-F244-A29B-79A216D76B68}"/>
              </a:ext>
            </a:extLst>
          </p:cNvPr>
          <p:cNvSpPr txBox="1">
            <a:spLocks/>
          </p:cNvSpPr>
          <p:nvPr/>
        </p:nvSpPr>
        <p:spPr>
          <a:xfrm>
            <a:off x="1392878" y="3175689"/>
            <a:ext cx="2700222" cy="55119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5"/>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a:solidFill>
                  <a:srgbClr val="02B3EB"/>
                </a:solidFill>
              </a:rPr>
              <a:t>Factoring insurance</a:t>
            </a:r>
            <a:endParaRPr lang="ru-RU" b="1" dirty="0">
              <a:solidFill>
                <a:srgbClr val="02B3EB"/>
              </a:solidFill>
            </a:endParaRPr>
          </a:p>
        </p:txBody>
      </p:sp>
      <p:sp>
        <p:nvSpPr>
          <p:cNvPr id="73" name="Объект 18">
            <a:extLst>
              <a:ext uri="{FF2B5EF4-FFF2-40B4-BE49-F238E27FC236}">
                <a16:creationId xmlns:a16="http://schemas.microsoft.com/office/drawing/2014/main" id="{8ECC9AEE-6B33-314D-95BC-17AA4EA8FD66}"/>
              </a:ext>
            </a:extLst>
          </p:cNvPr>
          <p:cNvSpPr txBox="1">
            <a:spLocks/>
          </p:cNvSpPr>
          <p:nvPr/>
        </p:nvSpPr>
        <p:spPr>
          <a:xfrm>
            <a:off x="4339635" y="5050927"/>
            <a:ext cx="3485231" cy="122430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5"/>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dirty="0">
                <a:solidFill>
                  <a:schemeClr val="bg1"/>
                </a:solidFill>
              </a:rPr>
              <a:t>Possibility of preferential financing for the exporter to replenish working capital for the purpose of producing export products</a:t>
            </a:r>
            <a:endParaRPr lang="ru-RU" dirty="0">
              <a:solidFill>
                <a:schemeClr val="bg1"/>
              </a:solidFill>
            </a:endParaRPr>
          </a:p>
        </p:txBody>
      </p:sp>
      <p:sp>
        <p:nvSpPr>
          <p:cNvPr id="74" name="Объект 18">
            <a:extLst>
              <a:ext uri="{FF2B5EF4-FFF2-40B4-BE49-F238E27FC236}">
                <a16:creationId xmlns:a16="http://schemas.microsoft.com/office/drawing/2014/main" id="{CF9D2EC4-8C4D-9B44-B4E0-7AF6594EF81E}"/>
              </a:ext>
            </a:extLst>
          </p:cNvPr>
          <p:cNvSpPr txBox="1">
            <a:spLocks/>
          </p:cNvSpPr>
          <p:nvPr/>
        </p:nvSpPr>
        <p:spPr>
          <a:xfrm>
            <a:off x="5342786" y="4322436"/>
            <a:ext cx="2700222" cy="55119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5"/>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a:solidFill>
                  <a:srgbClr val="02B3EB"/>
                </a:solidFill>
              </a:rPr>
              <a:t>Pre-export financing</a:t>
            </a:r>
            <a:endParaRPr lang="ru-RU" b="1" dirty="0">
              <a:solidFill>
                <a:srgbClr val="02B3EB"/>
              </a:solidFill>
            </a:endParaRPr>
          </a:p>
        </p:txBody>
      </p:sp>
      <p:sp>
        <p:nvSpPr>
          <p:cNvPr id="75" name="Объект 18">
            <a:extLst>
              <a:ext uri="{FF2B5EF4-FFF2-40B4-BE49-F238E27FC236}">
                <a16:creationId xmlns:a16="http://schemas.microsoft.com/office/drawing/2014/main" id="{8355E964-2844-FC45-82C6-08C8744A319D}"/>
              </a:ext>
            </a:extLst>
          </p:cNvPr>
          <p:cNvSpPr txBox="1">
            <a:spLocks/>
          </p:cNvSpPr>
          <p:nvPr/>
        </p:nvSpPr>
        <p:spPr>
          <a:xfrm>
            <a:off x="396032" y="1316908"/>
            <a:ext cx="437644" cy="55119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5"/>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a:solidFill>
                  <a:srgbClr val="95DEEA"/>
                </a:solidFill>
              </a:rPr>
              <a:t>01</a:t>
            </a:r>
            <a:endParaRPr lang="ru-RU" b="1" dirty="0">
              <a:solidFill>
                <a:srgbClr val="95DEEA"/>
              </a:solidFill>
            </a:endParaRPr>
          </a:p>
        </p:txBody>
      </p:sp>
      <p:sp>
        <p:nvSpPr>
          <p:cNvPr id="76" name="Объект 18">
            <a:extLst>
              <a:ext uri="{FF2B5EF4-FFF2-40B4-BE49-F238E27FC236}">
                <a16:creationId xmlns:a16="http://schemas.microsoft.com/office/drawing/2014/main" id="{B588EC3F-1E31-6547-AECE-7DCEF2D6922C}"/>
              </a:ext>
            </a:extLst>
          </p:cNvPr>
          <p:cNvSpPr txBox="1">
            <a:spLocks/>
          </p:cNvSpPr>
          <p:nvPr/>
        </p:nvSpPr>
        <p:spPr>
          <a:xfrm>
            <a:off x="396032" y="3175688"/>
            <a:ext cx="437644" cy="55119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5"/>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a:solidFill>
                  <a:srgbClr val="95DEEA"/>
                </a:solidFill>
              </a:rPr>
              <a:t>03</a:t>
            </a:r>
            <a:endParaRPr lang="ru-RU" b="1" dirty="0">
              <a:solidFill>
                <a:srgbClr val="95DEEA"/>
              </a:solidFill>
            </a:endParaRPr>
          </a:p>
        </p:txBody>
      </p:sp>
      <p:sp>
        <p:nvSpPr>
          <p:cNvPr id="77" name="Объект 18">
            <a:extLst>
              <a:ext uri="{FF2B5EF4-FFF2-40B4-BE49-F238E27FC236}">
                <a16:creationId xmlns:a16="http://schemas.microsoft.com/office/drawing/2014/main" id="{BBF49587-CAD1-424A-BE68-13628341DF5B}"/>
              </a:ext>
            </a:extLst>
          </p:cNvPr>
          <p:cNvSpPr txBox="1">
            <a:spLocks/>
          </p:cNvSpPr>
          <p:nvPr/>
        </p:nvSpPr>
        <p:spPr>
          <a:xfrm>
            <a:off x="4203534" y="1841563"/>
            <a:ext cx="437644" cy="55119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5"/>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a:solidFill>
                  <a:srgbClr val="95DEEA"/>
                </a:solidFill>
              </a:rPr>
              <a:t>02</a:t>
            </a:r>
            <a:endParaRPr lang="ru-RU" b="1" dirty="0">
              <a:solidFill>
                <a:srgbClr val="95DEEA"/>
              </a:solidFill>
            </a:endParaRPr>
          </a:p>
        </p:txBody>
      </p:sp>
      <p:sp>
        <p:nvSpPr>
          <p:cNvPr id="78" name="Объект 18">
            <a:extLst>
              <a:ext uri="{FF2B5EF4-FFF2-40B4-BE49-F238E27FC236}">
                <a16:creationId xmlns:a16="http://schemas.microsoft.com/office/drawing/2014/main" id="{814D61E5-7DA2-5840-896A-D1BFEF60E049}"/>
              </a:ext>
            </a:extLst>
          </p:cNvPr>
          <p:cNvSpPr txBox="1">
            <a:spLocks/>
          </p:cNvSpPr>
          <p:nvPr/>
        </p:nvSpPr>
        <p:spPr>
          <a:xfrm>
            <a:off x="4203534" y="4322435"/>
            <a:ext cx="437644" cy="55119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5"/>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a:solidFill>
                  <a:srgbClr val="95DEEA"/>
                </a:solidFill>
              </a:rPr>
              <a:t>04</a:t>
            </a:r>
            <a:endParaRPr lang="ru-RU" b="1" dirty="0">
              <a:solidFill>
                <a:srgbClr val="95DEEA"/>
              </a:solidFill>
            </a:endParaRPr>
          </a:p>
        </p:txBody>
      </p:sp>
      <p:sp>
        <p:nvSpPr>
          <p:cNvPr id="31" name="Нижний колонтитул 4">
            <a:extLst>
              <a:ext uri="{FF2B5EF4-FFF2-40B4-BE49-F238E27FC236}">
                <a16:creationId xmlns:a16="http://schemas.microsoft.com/office/drawing/2014/main" id="{CD8E99FB-1CCC-8B42-BA62-6F8A52227AF9}"/>
              </a:ext>
            </a:extLst>
          </p:cNvPr>
          <p:cNvSpPr>
            <a:spLocks noGrp="1"/>
          </p:cNvSpPr>
          <p:nvPr>
            <p:ph type="ftr" sz="quarter" idx="4294967295"/>
          </p:nvPr>
        </p:nvSpPr>
        <p:spPr>
          <a:xfrm>
            <a:off x="388557" y="6235437"/>
            <a:ext cx="1704739" cy="365125"/>
          </a:xfrm>
        </p:spPr>
        <p:txBody>
          <a:bodyPr/>
          <a:lstStyle>
            <a:lvl1pPr algn="l">
              <a:defRPr sz="900">
                <a:solidFill>
                  <a:srgbClr val="042054"/>
                </a:solidFill>
                <a:latin typeface="Verdana" panose="020B0604030504040204" pitchFamily="34" charset="0"/>
                <a:ea typeface="Verdana" panose="020B0604030504040204" pitchFamily="34" charset="0"/>
                <a:cs typeface="Verdana" panose="020B0604030504040204" pitchFamily="34" charset="0"/>
              </a:defRPr>
            </a:lvl1pPr>
          </a:lstStyle>
          <a:p>
            <a:r>
              <a:rPr lang="en" dirty="0" err="1"/>
              <a:t>www.kazakhexport.kz</a:t>
            </a:r>
            <a:endParaRPr lang="ru-KZ" sz="900" dirty="0"/>
          </a:p>
        </p:txBody>
      </p:sp>
      <p:pic>
        <p:nvPicPr>
          <p:cNvPr id="32" name="Рисунок 31">
            <a:extLst>
              <a:ext uri="{FF2B5EF4-FFF2-40B4-BE49-F238E27FC236}">
                <a16:creationId xmlns:a16="http://schemas.microsoft.com/office/drawing/2014/main" id="{AA421F03-992F-674A-AE1A-BD55AE564F1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678075" y="481457"/>
            <a:ext cx="1021563" cy="384046"/>
          </a:xfrm>
          <a:prstGeom prst="rect">
            <a:avLst/>
          </a:prstGeom>
        </p:spPr>
      </p:pic>
    </p:spTree>
    <p:extLst>
      <p:ext uri="{BB962C8B-B14F-4D97-AF65-F5344CB8AC3E}">
        <p14:creationId xmlns:p14="http://schemas.microsoft.com/office/powerpoint/2010/main" val="6689278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Рисунок 56">
            <a:extLst>
              <a:ext uri="{FF2B5EF4-FFF2-40B4-BE49-F238E27FC236}">
                <a16:creationId xmlns:a16="http://schemas.microsoft.com/office/drawing/2014/main" id="{B7E39337-7FD5-314B-BF91-2718CD0D91F2}"/>
              </a:ext>
            </a:extLst>
          </p:cNvPr>
          <p:cNvPicPr>
            <a:picLocks noChangeAspect="1"/>
          </p:cNvPicPr>
          <p:nvPr/>
        </p:nvPicPr>
        <p:blipFill>
          <a:blip r:embed="rId2"/>
          <a:stretch>
            <a:fillRect/>
          </a:stretch>
        </p:blipFill>
        <p:spPr>
          <a:xfrm>
            <a:off x="3447147" y="4493805"/>
            <a:ext cx="4065333" cy="1755322"/>
          </a:xfrm>
          <a:prstGeom prst="rect">
            <a:avLst/>
          </a:prstGeom>
        </p:spPr>
      </p:pic>
      <p:pic>
        <p:nvPicPr>
          <p:cNvPr id="31" name="Рисунок 30">
            <a:extLst>
              <a:ext uri="{FF2B5EF4-FFF2-40B4-BE49-F238E27FC236}">
                <a16:creationId xmlns:a16="http://schemas.microsoft.com/office/drawing/2014/main" id="{BC7A5310-95F5-0B4D-AC3A-9975A7531F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47147" y="2844887"/>
            <a:ext cx="4065333" cy="1383629"/>
          </a:xfrm>
          <a:prstGeom prst="rect">
            <a:avLst/>
          </a:prstGeom>
        </p:spPr>
      </p:pic>
      <p:pic>
        <p:nvPicPr>
          <p:cNvPr id="5" name="Рисунок 4">
            <a:extLst>
              <a:ext uri="{FF2B5EF4-FFF2-40B4-BE49-F238E27FC236}">
                <a16:creationId xmlns:a16="http://schemas.microsoft.com/office/drawing/2014/main" id="{30C92B86-FC6D-AF4E-B143-EA3286111F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86961" y="0"/>
            <a:ext cx="3205039" cy="3716078"/>
          </a:xfrm>
          <a:prstGeom prst="rect">
            <a:avLst/>
          </a:prstGeom>
        </p:spPr>
      </p:pic>
      <p:pic>
        <p:nvPicPr>
          <p:cNvPr id="41" name="Рисунок 40">
            <a:extLst>
              <a:ext uri="{FF2B5EF4-FFF2-40B4-BE49-F238E27FC236}">
                <a16:creationId xmlns:a16="http://schemas.microsoft.com/office/drawing/2014/main" id="{41971ADA-A7CA-654A-B428-667DAC0C7B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8824" y="1597854"/>
            <a:ext cx="1946731" cy="998981"/>
          </a:xfrm>
          <a:prstGeom prst="rect">
            <a:avLst/>
          </a:prstGeom>
        </p:spPr>
      </p:pic>
      <p:pic>
        <p:nvPicPr>
          <p:cNvPr id="43" name="Рисунок 42">
            <a:extLst>
              <a:ext uri="{FF2B5EF4-FFF2-40B4-BE49-F238E27FC236}">
                <a16:creationId xmlns:a16="http://schemas.microsoft.com/office/drawing/2014/main" id="{5F3C3355-4C9E-3644-BF11-7A19EA96B9F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34506" y="1588685"/>
            <a:ext cx="2081209" cy="998980"/>
          </a:xfrm>
          <a:prstGeom prst="rect">
            <a:avLst/>
          </a:prstGeom>
        </p:spPr>
      </p:pic>
      <p:pic>
        <p:nvPicPr>
          <p:cNvPr id="44" name="Рисунок 43">
            <a:extLst>
              <a:ext uri="{FF2B5EF4-FFF2-40B4-BE49-F238E27FC236}">
                <a16:creationId xmlns:a16="http://schemas.microsoft.com/office/drawing/2014/main" id="{21C3FF0B-DCA2-7541-AE35-39E0AC9028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8824" y="4493805"/>
            <a:ext cx="2190079" cy="998981"/>
          </a:xfrm>
          <a:prstGeom prst="rect">
            <a:avLst/>
          </a:prstGeom>
        </p:spPr>
      </p:pic>
      <p:pic>
        <p:nvPicPr>
          <p:cNvPr id="26" name="Рисунок 25">
            <a:extLst>
              <a:ext uri="{FF2B5EF4-FFF2-40B4-BE49-F238E27FC236}">
                <a16:creationId xmlns:a16="http://schemas.microsoft.com/office/drawing/2014/main" id="{2E216653-912A-8745-B405-643A84F456E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65125" y="3417346"/>
            <a:ext cx="5326875" cy="3440654"/>
          </a:xfrm>
          <a:prstGeom prst="rect">
            <a:avLst/>
          </a:prstGeom>
        </p:spPr>
      </p:pic>
      <p:sp>
        <p:nvSpPr>
          <p:cNvPr id="2" name="Заголовок 1">
            <a:extLst>
              <a:ext uri="{FF2B5EF4-FFF2-40B4-BE49-F238E27FC236}">
                <a16:creationId xmlns:a16="http://schemas.microsoft.com/office/drawing/2014/main" id="{991ED017-9E5F-B442-8D6B-8203C8AF831D}"/>
              </a:ext>
            </a:extLst>
          </p:cNvPr>
          <p:cNvSpPr>
            <a:spLocks noGrp="1"/>
          </p:cNvSpPr>
          <p:nvPr>
            <p:ph type="title"/>
          </p:nvPr>
        </p:nvSpPr>
        <p:spPr>
          <a:xfrm>
            <a:off x="1042840" y="257438"/>
            <a:ext cx="6516177" cy="1131166"/>
          </a:xfrm>
        </p:spPr>
        <p:txBody>
          <a:bodyPr>
            <a:normAutofit fontScale="90000"/>
          </a:bodyPr>
          <a:lstStyle/>
          <a:p>
            <a:r>
              <a:rPr lang="en-US" dirty="0"/>
              <a:t>PARTICIPATION IN INTERNATIONAL TENDERS</a:t>
            </a:r>
            <a:endParaRPr lang="ru-KZ" dirty="0">
              <a:solidFill>
                <a:srgbClr val="02B3EB"/>
              </a:solidFill>
            </a:endParaRPr>
          </a:p>
        </p:txBody>
      </p:sp>
      <p:sp>
        <p:nvSpPr>
          <p:cNvPr id="4" name="Объект 18">
            <a:extLst>
              <a:ext uri="{FF2B5EF4-FFF2-40B4-BE49-F238E27FC236}">
                <a16:creationId xmlns:a16="http://schemas.microsoft.com/office/drawing/2014/main" id="{2AE064CA-6FCC-7443-B727-539988B39A11}"/>
              </a:ext>
            </a:extLst>
          </p:cNvPr>
          <p:cNvSpPr txBox="1">
            <a:spLocks/>
          </p:cNvSpPr>
          <p:nvPr/>
        </p:nvSpPr>
        <p:spPr>
          <a:xfrm>
            <a:off x="3578000" y="3411071"/>
            <a:ext cx="3820620" cy="84829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7"/>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dirty="0"/>
              <a:t>Possibility of obtaining Bank guarantees from a bank if there is a lack of collateral</a:t>
            </a:r>
            <a:endParaRPr lang="ru-RU" dirty="0"/>
          </a:p>
        </p:txBody>
      </p:sp>
      <p:sp>
        <p:nvSpPr>
          <p:cNvPr id="6" name="Объект 18">
            <a:extLst>
              <a:ext uri="{FF2B5EF4-FFF2-40B4-BE49-F238E27FC236}">
                <a16:creationId xmlns:a16="http://schemas.microsoft.com/office/drawing/2014/main" id="{A5AA38E9-99E7-0E43-B518-9EA92FF5B9CB}"/>
              </a:ext>
            </a:extLst>
          </p:cNvPr>
          <p:cNvSpPr txBox="1">
            <a:spLocks/>
          </p:cNvSpPr>
          <p:nvPr/>
        </p:nvSpPr>
        <p:spPr>
          <a:xfrm>
            <a:off x="3578002" y="2971192"/>
            <a:ext cx="3246341" cy="56524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7"/>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a:solidFill>
                  <a:srgbClr val="02B3EB"/>
                </a:solidFill>
              </a:rPr>
              <a:t>Insurance of losses by financial organizations</a:t>
            </a:r>
            <a:endParaRPr lang="ru-RU" b="1" dirty="0">
              <a:solidFill>
                <a:srgbClr val="02B3EB"/>
              </a:solidFill>
            </a:endParaRPr>
          </a:p>
        </p:txBody>
      </p:sp>
      <p:sp>
        <p:nvSpPr>
          <p:cNvPr id="11" name="Объект 18">
            <a:extLst>
              <a:ext uri="{FF2B5EF4-FFF2-40B4-BE49-F238E27FC236}">
                <a16:creationId xmlns:a16="http://schemas.microsoft.com/office/drawing/2014/main" id="{8DD0C47E-B00C-F64D-8467-2CF350E64234}"/>
              </a:ext>
            </a:extLst>
          </p:cNvPr>
          <p:cNvSpPr txBox="1">
            <a:spLocks/>
          </p:cNvSpPr>
          <p:nvPr/>
        </p:nvSpPr>
        <p:spPr>
          <a:xfrm>
            <a:off x="2389239" y="2222205"/>
            <a:ext cx="2890684" cy="60957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7"/>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000" dirty="0">
                <a:solidFill>
                  <a:srgbClr val="02B3EB"/>
                </a:solidFill>
              </a:rPr>
              <a:t>Provision of a bank guarantee</a:t>
            </a:r>
            <a:endParaRPr lang="ru-RU" sz="1000" dirty="0">
              <a:solidFill>
                <a:srgbClr val="02B3EB"/>
              </a:solidFill>
            </a:endParaRPr>
          </a:p>
        </p:txBody>
      </p:sp>
      <p:sp>
        <p:nvSpPr>
          <p:cNvPr id="12" name="Объект 18">
            <a:extLst>
              <a:ext uri="{FF2B5EF4-FFF2-40B4-BE49-F238E27FC236}">
                <a16:creationId xmlns:a16="http://schemas.microsoft.com/office/drawing/2014/main" id="{B3C17B64-D5A7-3440-9F9A-116978ED2A41}"/>
              </a:ext>
            </a:extLst>
          </p:cNvPr>
          <p:cNvSpPr txBox="1">
            <a:spLocks/>
          </p:cNvSpPr>
          <p:nvPr/>
        </p:nvSpPr>
        <p:spPr>
          <a:xfrm>
            <a:off x="955193" y="3733377"/>
            <a:ext cx="1362715" cy="5158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7"/>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000" dirty="0">
                <a:solidFill>
                  <a:srgbClr val="02B3EB"/>
                </a:solidFill>
              </a:rPr>
              <a:t>Export contract</a:t>
            </a:r>
            <a:endParaRPr lang="ru-RU" sz="1000" dirty="0">
              <a:solidFill>
                <a:srgbClr val="02B3EB"/>
              </a:solidFill>
            </a:endParaRPr>
          </a:p>
        </p:txBody>
      </p:sp>
      <p:pic>
        <p:nvPicPr>
          <p:cNvPr id="13" name="Рисунок 12">
            <a:extLst>
              <a:ext uri="{FF2B5EF4-FFF2-40B4-BE49-F238E27FC236}">
                <a16:creationId xmlns:a16="http://schemas.microsoft.com/office/drawing/2014/main" id="{AF052737-CA92-3A4A-9371-2508B06D6B4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120709" y="1579339"/>
            <a:ext cx="1244814" cy="467975"/>
          </a:xfrm>
          <a:prstGeom prst="rect">
            <a:avLst/>
          </a:prstGeom>
        </p:spPr>
      </p:pic>
      <p:pic>
        <p:nvPicPr>
          <p:cNvPr id="14" name="Рисунок 13">
            <a:extLst>
              <a:ext uri="{FF2B5EF4-FFF2-40B4-BE49-F238E27FC236}">
                <a16:creationId xmlns:a16="http://schemas.microsoft.com/office/drawing/2014/main" id="{5E641C99-5B1E-4949-BE87-40E0261C8E6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56801" y="3195012"/>
            <a:ext cx="1244814" cy="467975"/>
          </a:xfrm>
          <a:prstGeom prst="rect">
            <a:avLst/>
          </a:prstGeom>
        </p:spPr>
      </p:pic>
      <p:sp>
        <p:nvSpPr>
          <p:cNvPr id="16" name="Объект 18">
            <a:extLst>
              <a:ext uri="{FF2B5EF4-FFF2-40B4-BE49-F238E27FC236}">
                <a16:creationId xmlns:a16="http://schemas.microsoft.com/office/drawing/2014/main" id="{95284655-222E-0447-AE2D-DDFE5DC8B014}"/>
              </a:ext>
            </a:extLst>
          </p:cNvPr>
          <p:cNvSpPr txBox="1">
            <a:spLocks/>
          </p:cNvSpPr>
          <p:nvPr/>
        </p:nvSpPr>
        <p:spPr>
          <a:xfrm>
            <a:off x="1042840" y="1919973"/>
            <a:ext cx="1324275" cy="46391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7"/>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a:solidFill>
                  <a:schemeClr val="bg1"/>
                </a:solidFill>
              </a:rPr>
              <a:t>Exporter</a:t>
            </a:r>
            <a:endParaRPr lang="ru-RU" b="1" dirty="0">
              <a:solidFill>
                <a:schemeClr val="bg1"/>
              </a:solidFill>
            </a:endParaRPr>
          </a:p>
        </p:txBody>
      </p:sp>
      <p:sp>
        <p:nvSpPr>
          <p:cNvPr id="19" name="Объект 18">
            <a:extLst>
              <a:ext uri="{FF2B5EF4-FFF2-40B4-BE49-F238E27FC236}">
                <a16:creationId xmlns:a16="http://schemas.microsoft.com/office/drawing/2014/main" id="{6FF3CC50-A2E1-3E4E-8ED2-3A2E33BC61A3}"/>
              </a:ext>
            </a:extLst>
          </p:cNvPr>
          <p:cNvSpPr txBox="1">
            <a:spLocks/>
          </p:cNvSpPr>
          <p:nvPr/>
        </p:nvSpPr>
        <p:spPr>
          <a:xfrm>
            <a:off x="6253976" y="1923718"/>
            <a:ext cx="1261740" cy="43505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7"/>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a:solidFill>
                  <a:schemeClr val="bg1"/>
                </a:solidFill>
              </a:rPr>
              <a:t>Bank</a:t>
            </a:r>
            <a:endParaRPr lang="ru-RU" b="1" dirty="0">
              <a:solidFill>
                <a:schemeClr val="bg1"/>
              </a:solidFill>
            </a:endParaRPr>
          </a:p>
        </p:txBody>
      </p:sp>
      <p:sp>
        <p:nvSpPr>
          <p:cNvPr id="21" name="Объект 18">
            <a:extLst>
              <a:ext uri="{FF2B5EF4-FFF2-40B4-BE49-F238E27FC236}">
                <a16:creationId xmlns:a16="http://schemas.microsoft.com/office/drawing/2014/main" id="{2C2D2A87-C2AD-6943-8497-154EAB48D2DE}"/>
              </a:ext>
            </a:extLst>
          </p:cNvPr>
          <p:cNvSpPr txBox="1">
            <a:spLocks/>
          </p:cNvSpPr>
          <p:nvPr/>
        </p:nvSpPr>
        <p:spPr>
          <a:xfrm>
            <a:off x="1057592" y="4720061"/>
            <a:ext cx="1591311" cy="69964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7"/>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a:solidFill>
                  <a:schemeClr val="bg1"/>
                </a:solidFill>
              </a:rPr>
              <a:t>Foreign customer</a:t>
            </a:r>
            <a:endParaRPr lang="ru-RU" b="1" dirty="0">
              <a:solidFill>
                <a:schemeClr val="bg1"/>
              </a:solidFill>
            </a:endParaRPr>
          </a:p>
        </p:txBody>
      </p:sp>
      <p:sp>
        <p:nvSpPr>
          <p:cNvPr id="22" name="Заголовок 1">
            <a:extLst>
              <a:ext uri="{FF2B5EF4-FFF2-40B4-BE49-F238E27FC236}">
                <a16:creationId xmlns:a16="http://schemas.microsoft.com/office/drawing/2014/main" id="{98AF9560-34B7-5945-B313-BDBC395DCB9D}"/>
              </a:ext>
            </a:extLst>
          </p:cNvPr>
          <p:cNvSpPr txBox="1">
            <a:spLocks/>
          </p:cNvSpPr>
          <p:nvPr/>
        </p:nvSpPr>
        <p:spPr>
          <a:xfrm>
            <a:off x="351205" y="257438"/>
            <a:ext cx="889198" cy="7777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solidFill>
                  <a:srgbClr val="E0E3E6"/>
                </a:solidFill>
              </a:rPr>
              <a:t>03</a:t>
            </a:r>
            <a:r>
              <a:rPr lang="en-US" sz="1000" dirty="0">
                <a:solidFill>
                  <a:srgbClr val="E0E3E6"/>
                </a:solidFill>
              </a:rPr>
              <a:t> </a:t>
            </a:r>
            <a:r>
              <a:rPr lang="en-US" dirty="0">
                <a:solidFill>
                  <a:srgbClr val="E0E3E6"/>
                </a:solidFill>
              </a:rPr>
              <a:t>|</a:t>
            </a:r>
            <a:endParaRPr lang="ru-KZ" dirty="0">
              <a:solidFill>
                <a:srgbClr val="E0E3E6"/>
              </a:solidFill>
            </a:endParaRPr>
          </a:p>
        </p:txBody>
      </p:sp>
      <p:sp>
        <p:nvSpPr>
          <p:cNvPr id="27" name="Объект 18">
            <a:extLst>
              <a:ext uri="{FF2B5EF4-FFF2-40B4-BE49-F238E27FC236}">
                <a16:creationId xmlns:a16="http://schemas.microsoft.com/office/drawing/2014/main" id="{01697468-BFFE-7741-B008-7FF8AA81412C}"/>
              </a:ext>
            </a:extLst>
          </p:cNvPr>
          <p:cNvSpPr txBox="1">
            <a:spLocks/>
          </p:cNvSpPr>
          <p:nvPr/>
        </p:nvSpPr>
        <p:spPr>
          <a:xfrm>
            <a:off x="8941442" y="3792445"/>
            <a:ext cx="3011703" cy="260498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7"/>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dirty="0"/>
              <a:t>Simplify and speed up the decision-making process at the exporter’s bank;</a:t>
            </a:r>
          </a:p>
          <a:p>
            <a:pPr marL="0" indent="0">
              <a:spcBef>
                <a:spcPts val="0"/>
              </a:spcBef>
              <a:buNone/>
            </a:pPr>
            <a:endParaRPr lang="en-US" dirty="0"/>
          </a:p>
          <a:p>
            <a:pPr marL="0" indent="0">
              <a:spcBef>
                <a:spcPts val="0"/>
              </a:spcBef>
              <a:buNone/>
            </a:pPr>
            <a:r>
              <a:rPr lang="en-US" dirty="0"/>
              <a:t>The exporter receives a release of the credit line for other production purposes;</a:t>
            </a:r>
            <a:endParaRPr lang="ru-RU" dirty="0"/>
          </a:p>
        </p:txBody>
      </p:sp>
      <p:sp>
        <p:nvSpPr>
          <p:cNvPr id="29" name="Объект 18">
            <a:extLst>
              <a:ext uri="{FF2B5EF4-FFF2-40B4-BE49-F238E27FC236}">
                <a16:creationId xmlns:a16="http://schemas.microsoft.com/office/drawing/2014/main" id="{C730700B-F625-884B-B4A9-E0588F0C3855}"/>
              </a:ext>
            </a:extLst>
          </p:cNvPr>
          <p:cNvSpPr txBox="1">
            <a:spLocks/>
          </p:cNvSpPr>
          <p:nvPr/>
        </p:nvSpPr>
        <p:spPr>
          <a:xfrm>
            <a:off x="9065653" y="3067314"/>
            <a:ext cx="3011703" cy="44034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7"/>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800" b="1" dirty="0">
                <a:solidFill>
                  <a:srgbClr val="02B3EB"/>
                </a:solidFill>
              </a:rPr>
              <a:t>ADVANTAGES</a:t>
            </a:r>
            <a:endParaRPr lang="ru-RU" sz="1800" b="1" dirty="0">
              <a:solidFill>
                <a:srgbClr val="02B3EB"/>
              </a:solidFill>
            </a:endParaRPr>
          </a:p>
        </p:txBody>
      </p:sp>
      <p:sp>
        <p:nvSpPr>
          <p:cNvPr id="30" name="Объект 18">
            <a:extLst>
              <a:ext uri="{FF2B5EF4-FFF2-40B4-BE49-F238E27FC236}">
                <a16:creationId xmlns:a16="http://schemas.microsoft.com/office/drawing/2014/main" id="{59F33A1C-4264-F845-9353-69474508F63F}"/>
              </a:ext>
            </a:extLst>
          </p:cNvPr>
          <p:cNvSpPr txBox="1">
            <a:spLocks/>
          </p:cNvSpPr>
          <p:nvPr/>
        </p:nvSpPr>
        <p:spPr>
          <a:xfrm>
            <a:off x="8698094" y="3792445"/>
            <a:ext cx="529053" cy="260498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7"/>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a:solidFill>
                  <a:srgbClr val="02B3EB"/>
                </a:solidFill>
              </a:rPr>
              <a:t>+</a:t>
            </a:r>
          </a:p>
          <a:p>
            <a:pPr marL="0" indent="0">
              <a:spcBef>
                <a:spcPts val="0"/>
              </a:spcBef>
              <a:buNone/>
            </a:pPr>
            <a:endParaRPr lang="en-US" b="1" dirty="0">
              <a:solidFill>
                <a:srgbClr val="02B3EB"/>
              </a:solidFill>
            </a:endParaRPr>
          </a:p>
          <a:p>
            <a:pPr marL="0" indent="0">
              <a:spcBef>
                <a:spcPts val="0"/>
              </a:spcBef>
              <a:buNone/>
            </a:pPr>
            <a:endParaRPr lang="en-US" b="1" dirty="0">
              <a:solidFill>
                <a:srgbClr val="02B3EB"/>
              </a:solidFill>
            </a:endParaRPr>
          </a:p>
          <a:p>
            <a:pPr marL="0" indent="0">
              <a:spcBef>
                <a:spcPts val="0"/>
              </a:spcBef>
              <a:buNone/>
            </a:pPr>
            <a:endParaRPr lang="en-US" b="1" dirty="0">
              <a:solidFill>
                <a:srgbClr val="02B3EB"/>
              </a:solidFill>
            </a:endParaRPr>
          </a:p>
          <a:p>
            <a:pPr marL="0" indent="0">
              <a:spcBef>
                <a:spcPts val="0"/>
              </a:spcBef>
              <a:buNone/>
            </a:pPr>
            <a:r>
              <a:rPr lang="en-US" b="1" dirty="0">
                <a:solidFill>
                  <a:srgbClr val="02B3EB"/>
                </a:solidFill>
              </a:rPr>
              <a:t>+</a:t>
            </a:r>
          </a:p>
        </p:txBody>
      </p:sp>
      <p:pic>
        <p:nvPicPr>
          <p:cNvPr id="32" name="Рисунок 31">
            <a:extLst>
              <a:ext uri="{FF2B5EF4-FFF2-40B4-BE49-F238E27FC236}">
                <a16:creationId xmlns:a16="http://schemas.microsoft.com/office/drawing/2014/main" id="{3C84DBB7-1B1F-5E44-9EAB-8D4B53ADBFF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2088" y="1857840"/>
            <a:ext cx="438628" cy="445481"/>
          </a:xfrm>
          <a:prstGeom prst="rect">
            <a:avLst/>
          </a:prstGeom>
        </p:spPr>
      </p:pic>
      <p:cxnSp>
        <p:nvCxnSpPr>
          <p:cNvPr id="47" name="Прямая со стрелкой 46">
            <a:extLst>
              <a:ext uri="{FF2B5EF4-FFF2-40B4-BE49-F238E27FC236}">
                <a16:creationId xmlns:a16="http://schemas.microsoft.com/office/drawing/2014/main" id="{B02AB51A-7A04-2D4F-BC5F-36BDE18C9173}"/>
              </a:ext>
            </a:extLst>
          </p:cNvPr>
          <p:cNvCxnSpPr>
            <a:cxnSpLocks/>
          </p:cNvCxnSpPr>
          <p:nvPr/>
        </p:nvCxnSpPr>
        <p:spPr>
          <a:xfrm flipV="1">
            <a:off x="2427679" y="2222207"/>
            <a:ext cx="3006827" cy="9196"/>
          </a:xfrm>
          <a:prstGeom prst="straightConnector1">
            <a:avLst/>
          </a:prstGeom>
          <a:ln>
            <a:solidFill>
              <a:srgbClr val="02B3EB"/>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3" name="Рисунок 52">
            <a:extLst>
              <a:ext uri="{FF2B5EF4-FFF2-40B4-BE49-F238E27FC236}">
                <a16:creationId xmlns:a16="http://schemas.microsoft.com/office/drawing/2014/main" id="{FB323056-B985-E843-8FBC-812220E9C23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H="1">
            <a:off x="3220961" y="2777122"/>
            <a:ext cx="267160" cy="431069"/>
          </a:xfrm>
          <a:prstGeom prst="rect">
            <a:avLst/>
          </a:prstGeom>
        </p:spPr>
      </p:pic>
      <p:sp>
        <p:nvSpPr>
          <p:cNvPr id="59" name="Овал 58">
            <a:extLst>
              <a:ext uri="{FF2B5EF4-FFF2-40B4-BE49-F238E27FC236}">
                <a16:creationId xmlns:a16="http://schemas.microsoft.com/office/drawing/2014/main" id="{CB331BE0-E7E1-A747-87C7-4A78A3C03BF2}"/>
              </a:ext>
            </a:extLst>
          </p:cNvPr>
          <p:cNvSpPr/>
          <p:nvPr/>
        </p:nvSpPr>
        <p:spPr>
          <a:xfrm>
            <a:off x="3333284" y="3085635"/>
            <a:ext cx="245404" cy="245404"/>
          </a:xfrm>
          <a:prstGeom prst="ellipse">
            <a:avLst/>
          </a:prstGeom>
          <a:solidFill>
            <a:srgbClr val="042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60" name="TextBox 59">
            <a:extLst>
              <a:ext uri="{FF2B5EF4-FFF2-40B4-BE49-F238E27FC236}">
                <a16:creationId xmlns:a16="http://schemas.microsoft.com/office/drawing/2014/main" id="{A2CB418D-6ACD-904F-9B22-5E7C464745F1}"/>
              </a:ext>
            </a:extLst>
          </p:cNvPr>
          <p:cNvSpPr txBox="1"/>
          <p:nvPr/>
        </p:nvSpPr>
        <p:spPr>
          <a:xfrm>
            <a:off x="3321594" y="3052977"/>
            <a:ext cx="188821" cy="307777"/>
          </a:xfrm>
          <a:prstGeom prst="rect">
            <a:avLst/>
          </a:prstGeom>
          <a:noFill/>
        </p:spPr>
        <p:txBody>
          <a:bodyPr wrap="square">
            <a:spAutoFit/>
          </a:bodyPr>
          <a:lstStyle/>
          <a:p>
            <a:r>
              <a:rPr lang="en-US" sz="1400" b="1" dirty="0">
                <a:solidFill>
                  <a:schemeClr val="bg1"/>
                </a:solidFill>
              </a:rPr>
              <a:t>1</a:t>
            </a:r>
            <a:endParaRPr lang="ru-KZ" sz="1400" dirty="0">
              <a:solidFill>
                <a:schemeClr val="bg1"/>
              </a:solidFill>
            </a:endParaRPr>
          </a:p>
        </p:txBody>
      </p:sp>
      <p:pic>
        <p:nvPicPr>
          <p:cNvPr id="17" name="Рисунок 16">
            <a:extLst>
              <a:ext uri="{FF2B5EF4-FFF2-40B4-BE49-F238E27FC236}">
                <a16:creationId xmlns:a16="http://schemas.microsoft.com/office/drawing/2014/main" id="{60848615-8F86-BE40-AED2-624E0637EAF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616359" y="1821358"/>
            <a:ext cx="522630" cy="522630"/>
          </a:xfrm>
          <a:prstGeom prst="rect">
            <a:avLst/>
          </a:prstGeom>
        </p:spPr>
      </p:pic>
      <p:cxnSp>
        <p:nvCxnSpPr>
          <p:cNvPr id="50" name="Прямая со стрелкой 49">
            <a:extLst>
              <a:ext uri="{FF2B5EF4-FFF2-40B4-BE49-F238E27FC236}">
                <a16:creationId xmlns:a16="http://schemas.microsoft.com/office/drawing/2014/main" id="{D5102F18-9B7A-F143-BD41-009DCE9B4AAD}"/>
              </a:ext>
            </a:extLst>
          </p:cNvPr>
          <p:cNvCxnSpPr>
            <a:cxnSpLocks/>
          </p:cNvCxnSpPr>
          <p:nvPr/>
        </p:nvCxnSpPr>
        <p:spPr>
          <a:xfrm flipV="1">
            <a:off x="934875" y="2587665"/>
            <a:ext cx="0" cy="1906140"/>
          </a:xfrm>
          <a:prstGeom prst="straightConnector1">
            <a:avLst/>
          </a:prstGeom>
          <a:ln>
            <a:solidFill>
              <a:srgbClr val="02B3EB"/>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1" name="Объект 18">
            <a:extLst>
              <a:ext uri="{FF2B5EF4-FFF2-40B4-BE49-F238E27FC236}">
                <a16:creationId xmlns:a16="http://schemas.microsoft.com/office/drawing/2014/main" id="{D98A0CAB-DB74-2B4F-8AC7-D749A86EEAEC}"/>
              </a:ext>
            </a:extLst>
          </p:cNvPr>
          <p:cNvSpPr txBox="1">
            <a:spLocks/>
          </p:cNvSpPr>
          <p:nvPr/>
        </p:nvSpPr>
        <p:spPr>
          <a:xfrm>
            <a:off x="3578000" y="5059989"/>
            <a:ext cx="3820620" cy="137768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7"/>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dirty="0"/>
              <a:t>Possibility of insuring the risks of unreasonable and unmotivated evasion/refusal to accept completed work/services by a foreign counterparty on time</a:t>
            </a:r>
            <a:endParaRPr lang="ru-RU" dirty="0"/>
          </a:p>
        </p:txBody>
      </p:sp>
      <p:sp>
        <p:nvSpPr>
          <p:cNvPr id="64" name="Объект 18">
            <a:extLst>
              <a:ext uri="{FF2B5EF4-FFF2-40B4-BE49-F238E27FC236}">
                <a16:creationId xmlns:a16="http://schemas.microsoft.com/office/drawing/2014/main" id="{BDC705ED-0B4D-4D4C-BA51-14D4560C689D}"/>
              </a:ext>
            </a:extLst>
          </p:cNvPr>
          <p:cNvSpPr txBox="1">
            <a:spLocks/>
          </p:cNvSpPr>
          <p:nvPr/>
        </p:nvSpPr>
        <p:spPr>
          <a:xfrm>
            <a:off x="3578002" y="4620110"/>
            <a:ext cx="3934481" cy="56524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7"/>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a:solidFill>
                  <a:srgbClr val="02B3EB"/>
                </a:solidFill>
              </a:rPr>
              <a:t>Insurance of losses associated with the performance of work/services</a:t>
            </a:r>
            <a:endParaRPr lang="ru-RU" b="1" dirty="0">
              <a:solidFill>
                <a:srgbClr val="02B3EB"/>
              </a:solidFill>
            </a:endParaRPr>
          </a:p>
        </p:txBody>
      </p:sp>
      <p:sp>
        <p:nvSpPr>
          <p:cNvPr id="65" name="Овал 64">
            <a:extLst>
              <a:ext uri="{FF2B5EF4-FFF2-40B4-BE49-F238E27FC236}">
                <a16:creationId xmlns:a16="http://schemas.microsoft.com/office/drawing/2014/main" id="{E0477141-E133-7B43-82CB-DB1DD43C329A}"/>
              </a:ext>
            </a:extLst>
          </p:cNvPr>
          <p:cNvSpPr/>
          <p:nvPr/>
        </p:nvSpPr>
        <p:spPr>
          <a:xfrm>
            <a:off x="3333284" y="4734553"/>
            <a:ext cx="245404" cy="245404"/>
          </a:xfrm>
          <a:prstGeom prst="ellipse">
            <a:avLst/>
          </a:prstGeom>
          <a:solidFill>
            <a:srgbClr val="042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66" name="TextBox 65">
            <a:extLst>
              <a:ext uri="{FF2B5EF4-FFF2-40B4-BE49-F238E27FC236}">
                <a16:creationId xmlns:a16="http://schemas.microsoft.com/office/drawing/2014/main" id="{337DDCF5-815D-3C4F-ADA1-70C05F29373D}"/>
              </a:ext>
            </a:extLst>
          </p:cNvPr>
          <p:cNvSpPr txBox="1"/>
          <p:nvPr/>
        </p:nvSpPr>
        <p:spPr>
          <a:xfrm>
            <a:off x="3321594" y="4701895"/>
            <a:ext cx="188821" cy="307777"/>
          </a:xfrm>
          <a:prstGeom prst="rect">
            <a:avLst/>
          </a:prstGeom>
          <a:noFill/>
        </p:spPr>
        <p:txBody>
          <a:bodyPr wrap="square">
            <a:spAutoFit/>
          </a:bodyPr>
          <a:lstStyle/>
          <a:p>
            <a:r>
              <a:rPr lang="en-US" sz="1400" b="1" dirty="0">
                <a:solidFill>
                  <a:schemeClr val="bg1"/>
                </a:solidFill>
              </a:rPr>
              <a:t>2</a:t>
            </a:r>
            <a:endParaRPr lang="ru-KZ" sz="1400" dirty="0">
              <a:solidFill>
                <a:schemeClr val="bg1"/>
              </a:solidFill>
            </a:endParaRPr>
          </a:p>
        </p:txBody>
      </p:sp>
      <p:pic>
        <p:nvPicPr>
          <p:cNvPr id="34" name="Рисунок 33">
            <a:extLst>
              <a:ext uri="{FF2B5EF4-FFF2-40B4-BE49-F238E27FC236}">
                <a16:creationId xmlns:a16="http://schemas.microsoft.com/office/drawing/2014/main" id="{E4EF5DFF-2CA2-7946-9A52-AEBE7BB7486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354914" y="3784288"/>
            <a:ext cx="966324" cy="1070998"/>
          </a:xfrm>
          <a:prstGeom prst="rect">
            <a:avLst/>
          </a:prstGeom>
        </p:spPr>
      </p:pic>
      <p:sp>
        <p:nvSpPr>
          <p:cNvPr id="36" name="Нижний колонтитул 4">
            <a:extLst>
              <a:ext uri="{FF2B5EF4-FFF2-40B4-BE49-F238E27FC236}">
                <a16:creationId xmlns:a16="http://schemas.microsoft.com/office/drawing/2014/main" id="{AE597935-4C6F-EE46-A668-B8C1D32347FB}"/>
              </a:ext>
            </a:extLst>
          </p:cNvPr>
          <p:cNvSpPr>
            <a:spLocks noGrp="1"/>
          </p:cNvSpPr>
          <p:nvPr>
            <p:ph type="ftr" sz="quarter" idx="4294967295"/>
          </p:nvPr>
        </p:nvSpPr>
        <p:spPr>
          <a:xfrm>
            <a:off x="388557" y="6235437"/>
            <a:ext cx="1704739" cy="365125"/>
          </a:xfrm>
        </p:spPr>
        <p:txBody>
          <a:bodyPr/>
          <a:lstStyle>
            <a:lvl1pPr algn="l">
              <a:defRPr sz="900">
                <a:solidFill>
                  <a:srgbClr val="042054"/>
                </a:solidFill>
                <a:latin typeface="Verdana" panose="020B0604030504040204" pitchFamily="34" charset="0"/>
                <a:ea typeface="Verdana" panose="020B0604030504040204" pitchFamily="34" charset="0"/>
                <a:cs typeface="Verdana" panose="020B0604030504040204" pitchFamily="34" charset="0"/>
              </a:defRPr>
            </a:lvl1pPr>
          </a:lstStyle>
          <a:p>
            <a:r>
              <a:rPr lang="en" dirty="0" err="1"/>
              <a:t>www.kazakhexport.kz</a:t>
            </a:r>
            <a:endParaRPr lang="ru-KZ" sz="900" dirty="0"/>
          </a:p>
        </p:txBody>
      </p:sp>
      <p:pic>
        <p:nvPicPr>
          <p:cNvPr id="38" name="Рисунок 37">
            <a:extLst>
              <a:ext uri="{FF2B5EF4-FFF2-40B4-BE49-F238E27FC236}">
                <a16:creationId xmlns:a16="http://schemas.microsoft.com/office/drawing/2014/main" id="{C3C9DAB7-3CDC-9B47-9F81-13751EC4A07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678075" y="481457"/>
            <a:ext cx="1021563" cy="384046"/>
          </a:xfrm>
          <a:prstGeom prst="rect">
            <a:avLst/>
          </a:prstGeom>
        </p:spPr>
      </p:pic>
      <p:pic>
        <p:nvPicPr>
          <p:cNvPr id="39" name="Рисунок 38">
            <a:extLst>
              <a:ext uri="{FF2B5EF4-FFF2-40B4-BE49-F238E27FC236}">
                <a16:creationId xmlns:a16="http://schemas.microsoft.com/office/drawing/2014/main" id="{C4DB61A6-9802-7B41-A625-40B07F4191F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86333" y="4812807"/>
            <a:ext cx="354872" cy="348300"/>
          </a:xfrm>
          <a:prstGeom prst="rect">
            <a:avLst/>
          </a:prstGeom>
        </p:spPr>
      </p:pic>
    </p:spTree>
    <p:extLst>
      <p:ext uri="{BB962C8B-B14F-4D97-AF65-F5344CB8AC3E}">
        <p14:creationId xmlns:p14="http://schemas.microsoft.com/office/powerpoint/2010/main" val="105019361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Рисунок 87">
            <a:extLst>
              <a:ext uri="{FF2B5EF4-FFF2-40B4-BE49-F238E27FC236}">
                <a16:creationId xmlns:a16="http://schemas.microsoft.com/office/drawing/2014/main" id="{33783F13-521B-5E41-BC90-BDC69ABB04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57334" y="3117662"/>
            <a:ext cx="3642481" cy="1913415"/>
          </a:xfrm>
          <a:prstGeom prst="rect">
            <a:avLst/>
          </a:prstGeom>
        </p:spPr>
      </p:pic>
      <p:pic>
        <p:nvPicPr>
          <p:cNvPr id="50" name="Рисунок 49">
            <a:extLst>
              <a:ext uri="{FF2B5EF4-FFF2-40B4-BE49-F238E27FC236}">
                <a16:creationId xmlns:a16="http://schemas.microsoft.com/office/drawing/2014/main" id="{1BBDE660-7F65-3B43-8FF1-B176CD7BA3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27379" y="4766549"/>
            <a:ext cx="3647544" cy="1560481"/>
          </a:xfrm>
          <a:prstGeom prst="rect">
            <a:avLst/>
          </a:prstGeom>
        </p:spPr>
      </p:pic>
      <p:pic>
        <p:nvPicPr>
          <p:cNvPr id="5" name="Рисунок 4">
            <a:extLst>
              <a:ext uri="{FF2B5EF4-FFF2-40B4-BE49-F238E27FC236}">
                <a16:creationId xmlns:a16="http://schemas.microsoft.com/office/drawing/2014/main" id="{5EE1F273-0046-FD43-92D4-7EB045C825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96486" y="-24439"/>
            <a:ext cx="3204173" cy="3715076"/>
          </a:xfrm>
          <a:prstGeom prst="rect">
            <a:avLst/>
          </a:prstGeom>
        </p:spPr>
      </p:pic>
      <p:pic>
        <p:nvPicPr>
          <p:cNvPr id="26" name="Рисунок 25">
            <a:extLst>
              <a:ext uri="{FF2B5EF4-FFF2-40B4-BE49-F238E27FC236}">
                <a16:creationId xmlns:a16="http://schemas.microsoft.com/office/drawing/2014/main" id="{2E216653-912A-8745-B405-643A84F456E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65125" y="3417346"/>
            <a:ext cx="5326875" cy="3440654"/>
          </a:xfrm>
          <a:prstGeom prst="rect">
            <a:avLst/>
          </a:prstGeom>
        </p:spPr>
      </p:pic>
      <p:sp>
        <p:nvSpPr>
          <p:cNvPr id="2" name="Заголовок 1">
            <a:extLst>
              <a:ext uri="{FF2B5EF4-FFF2-40B4-BE49-F238E27FC236}">
                <a16:creationId xmlns:a16="http://schemas.microsoft.com/office/drawing/2014/main" id="{991ED017-9E5F-B442-8D6B-8203C8AF831D}"/>
              </a:ext>
            </a:extLst>
          </p:cNvPr>
          <p:cNvSpPr>
            <a:spLocks noGrp="1"/>
          </p:cNvSpPr>
          <p:nvPr>
            <p:ph type="title"/>
          </p:nvPr>
        </p:nvSpPr>
        <p:spPr>
          <a:xfrm>
            <a:off x="1042840" y="257438"/>
            <a:ext cx="8622708" cy="1131166"/>
          </a:xfrm>
        </p:spPr>
        <p:txBody>
          <a:bodyPr>
            <a:normAutofit/>
          </a:bodyPr>
          <a:lstStyle/>
          <a:p>
            <a:r>
              <a:rPr lang="en-US" dirty="0"/>
              <a:t>FINANCING FOR FOREIGN BUYER</a:t>
            </a:r>
            <a:endParaRPr lang="ru-KZ" dirty="0">
              <a:solidFill>
                <a:srgbClr val="02B3EB"/>
              </a:solidFill>
            </a:endParaRPr>
          </a:p>
        </p:txBody>
      </p:sp>
      <p:sp>
        <p:nvSpPr>
          <p:cNvPr id="22" name="Заголовок 1">
            <a:extLst>
              <a:ext uri="{FF2B5EF4-FFF2-40B4-BE49-F238E27FC236}">
                <a16:creationId xmlns:a16="http://schemas.microsoft.com/office/drawing/2014/main" id="{98AF9560-34B7-5945-B313-BDBC395DCB9D}"/>
              </a:ext>
            </a:extLst>
          </p:cNvPr>
          <p:cNvSpPr txBox="1">
            <a:spLocks/>
          </p:cNvSpPr>
          <p:nvPr/>
        </p:nvSpPr>
        <p:spPr>
          <a:xfrm>
            <a:off x="351205" y="257438"/>
            <a:ext cx="889198" cy="7777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solidFill>
                  <a:srgbClr val="E0E3E6"/>
                </a:solidFill>
              </a:rPr>
              <a:t>04</a:t>
            </a:r>
            <a:r>
              <a:rPr lang="en-US" sz="1000" dirty="0">
                <a:solidFill>
                  <a:srgbClr val="E0E3E6"/>
                </a:solidFill>
              </a:rPr>
              <a:t> </a:t>
            </a:r>
            <a:r>
              <a:rPr lang="en-US" dirty="0">
                <a:solidFill>
                  <a:srgbClr val="E0E3E6"/>
                </a:solidFill>
              </a:rPr>
              <a:t>|</a:t>
            </a:r>
            <a:endParaRPr lang="ru-KZ" dirty="0">
              <a:solidFill>
                <a:srgbClr val="E0E3E6"/>
              </a:solidFill>
            </a:endParaRPr>
          </a:p>
        </p:txBody>
      </p:sp>
      <p:sp>
        <p:nvSpPr>
          <p:cNvPr id="27" name="Объект 18">
            <a:extLst>
              <a:ext uri="{FF2B5EF4-FFF2-40B4-BE49-F238E27FC236}">
                <a16:creationId xmlns:a16="http://schemas.microsoft.com/office/drawing/2014/main" id="{01697468-BFFE-7741-B008-7FF8AA81412C}"/>
              </a:ext>
            </a:extLst>
          </p:cNvPr>
          <p:cNvSpPr txBox="1">
            <a:spLocks/>
          </p:cNvSpPr>
          <p:nvPr/>
        </p:nvSpPr>
        <p:spPr>
          <a:xfrm>
            <a:off x="8941442" y="3792445"/>
            <a:ext cx="3011703" cy="260498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6"/>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dirty="0"/>
              <a:t>The exporter receives revenue immediately after delivery with zero risk</a:t>
            </a:r>
          </a:p>
          <a:p>
            <a:pPr marL="0" indent="0">
              <a:spcBef>
                <a:spcPts val="0"/>
              </a:spcBef>
              <a:buNone/>
            </a:pPr>
            <a:endParaRPr lang="en-US" dirty="0"/>
          </a:p>
          <a:p>
            <a:pPr marL="0" indent="0">
              <a:spcBef>
                <a:spcPts val="0"/>
              </a:spcBef>
              <a:buNone/>
            </a:pPr>
            <a:r>
              <a:rPr lang="en-US" dirty="0"/>
              <a:t>Package proposal from an exporter with competitive advantages</a:t>
            </a:r>
            <a:endParaRPr lang="ru-RU" dirty="0"/>
          </a:p>
        </p:txBody>
      </p:sp>
      <p:sp>
        <p:nvSpPr>
          <p:cNvPr id="29" name="Объект 18">
            <a:extLst>
              <a:ext uri="{FF2B5EF4-FFF2-40B4-BE49-F238E27FC236}">
                <a16:creationId xmlns:a16="http://schemas.microsoft.com/office/drawing/2014/main" id="{C730700B-F625-884B-B4A9-E0588F0C3855}"/>
              </a:ext>
            </a:extLst>
          </p:cNvPr>
          <p:cNvSpPr txBox="1">
            <a:spLocks/>
          </p:cNvSpPr>
          <p:nvPr/>
        </p:nvSpPr>
        <p:spPr>
          <a:xfrm>
            <a:off x="9065653" y="3067314"/>
            <a:ext cx="3011703" cy="44034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6"/>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800" b="1" dirty="0">
                <a:solidFill>
                  <a:srgbClr val="02B3EB"/>
                </a:solidFill>
              </a:rPr>
              <a:t>ADVANTAGES</a:t>
            </a:r>
            <a:endParaRPr lang="ru-RU" sz="1800" b="1" dirty="0">
              <a:solidFill>
                <a:srgbClr val="02B3EB"/>
              </a:solidFill>
            </a:endParaRPr>
          </a:p>
        </p:txBody>
      </p:sp>
      <p:sp>
        <p:nvSpPr>
          <p:cNvPr id="30" name="Объект 18">
            <a:extLst>
              <a:ext uri="{FF2B5EF4-FFF2-40B4-BE49-F238E27FC236}">
                <a16:creationId xmlns:a16="http://schemas.microsoft.com/office/drawing/2014/main" id="{59F33A1C-4264-F845-9353-69474508F63F}"/>
              </a:ext>
            </a:extLst>
          </p:cNvPr>
          <p:cNvSpPr txBox="1">
            <a:spLocks/>
          </p:cNvSpPr>
          <p:nvPr/>
        </p:nvSpPr>
        <p:spPr>
          <a:xfrm>
            <a:off x="8698094" y="3792445"/>
            <a:ext cx="529053" cy="260498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6"/>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a:solidFill>
                  <a:srgbClr val="02B3EB"/>
                </a:solidFill>
              </a:rPr>
              <a:t>+</a:t>
            </a:r>
          </a:p>
          <a:p>
            <a:pPr marL="0" indent="0">
              <a:spcBef>
                <a:spcPts val="0"/>
              </a:spcBef>
              <a:buNone/>
            </a:pPr>
            <a:endParaRPr lang="en-US" b="1" dirty="0">
              <a:solidFill>
                <a:srgbClr val="02B3EB"/>
              </a:solidFill>
            </a:endParaRPr>
          </a:p>
          <a:p>
            <a:pPr marL="0" indent="0">
              <a:spcBef>
                <a:spcPts val="0"/>
              </a:spcBef>
              <a:buNone/>
            </a:pPr>
            <a:endParaRPr lang="en-US" b="1" dirty="0">
              <a:solidFill>
                <a:srgbClr val="02B3EB"/>
              </a:solidFill>
            </a:endParaRPr>
          </a:p>
          <a:p>
            <a:pPr marL="0" indent="0">
              <a:spcBef>
                <a:spcPts val="0"/>
              </a:spcBef>
              <a:buNone/>
            </a:pPr>
            <a:endParaRPr lang="en-US" b="1" dirty="0">
              <a:solidFill>
                <a:srgbClr val="02B3EB"/>
              </a:solidFill>
            </a:endParaRPr>
          </a:p>
          <a:p>
            <a:pPr marL="0" indent="0">
              <a:spcBef>
                <a:spcPts val="0"/>
              </a:spcBef>
              <a:buNone/>
            </a:pPr>
            <a:r>
              <a:rPr lang="en-US" b="1" dirty="0">
                <a:solidFill>
                  <a:srgbClr val="02B3EB"/>
                </a:solidFill>
              </a:rPr>
              <a:t>+</a:t>
            </a:r>
          </a:p>
        </p:txBody>
      </p:sp>
      <p:pic>
        <p:nvPicPr>
          <p:cNvPr id="49" name="Рисунок 48">
            <a:extLst>
              <a:ext uri="{FF2B5EF4-FFF2-40B4-BE49-F238E27FC236}">
                <a16:creationId xmlns:a16="http://schemas.microsoft.com/office/drawing/2014/main" id="{7C03D538-41EF-3E48-B363-EB8A69B9A1C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9967" y="4779393"/>
            <a:ext cx="3544795" cy="1547637"/>
          </a:xfrm>
          <a:prstGeom prst="rect">
            <a:avLst/>
          </a:prstGeom>
        </p:spPr>
      </p:pic>
      <p:pic>
        <p:nvPicPr>
          <p:cNvPr id="54" name="Рисунок 53">
            <a:extLst>
              <a:ext uri="{FF2B5EF4-FFF2-40B4-BE49-F238E27FC236}">
                <a16:creationId xmlns:a16="http://schemas.microsoft.com/office/drawing/2014/main" id="{E6D6563F-210E-6845-AF2A-F3DEC95E498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0277" y="1596180"/>
            <a:ext cx="2081209" cy="998980"/>
          </a:xfrm>
          <a:prstGeom prst="rect">
            <a:avLst/>
          </a:prstGeom>
        </p:spPr>
      </p:pic>
      <p:sp>
        <p:nvSpPr>
          <p:cNvPr id="55" name="Объект 18">
            <a:extLst>
              <a:ext uri="{FF2B5EF4-FFF2-40B4-BE49-F238E27FC236}">
                <a16:creationId xmlns:a16="http://schemas.microsoft.com/office/drawing/2014/main" id="{8ABCBF89-6651-A546-87F2-2A1FC8BD45B2}"/>
              </a:ext>
            </a:extLst>
          </p:cNvPr>
          <p:cNvSpPr txBox="1">
            <a:spLocks/>
          </p:cNvSpPr>
          <p:nvPr/>
        </p:nvSpPr>
        <p:spPr>
          <a:xfrm>
            <a:off x="984576" y="1838979"/>
            <a:ext cx="1987950" cy="69964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6"/>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a:solidFill>
                  <a:schemeClr val="bg1"/>
                </a:solidFill>
              </a:rPr>
              <a:t>Foreign customer</a:t>
            </a:r>
            <a:endParaRPr lang="ru-RU" b="1" dirty="0">
              <a:solidFill>
                <a:schemeClr val="bg1"/>
              </a:solidFill>
            </a:endParaRPr>
          </a:p>
        </p:txBody>
      </p:sp>
      <p:pic>
        <p:nvPicPr>
          <p:cNvPr id="57" name="Рисунок 56">
            <a:extLst>
              <a:ext uri="{FF2B5EF4-FFF2-40B4-BE49-F238E27FC236}">
                <a16:creationId xmlns:a16="http://schemas.microsoft.com/office/drawing/2014/main" id="{DCBEDB80-7EC3-FA47-9E4D-3411E5DEC84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6333" y="1890598"/>
            <a:ext cx="354872" cy="348300"/>
          </a:xfrm>
          <a:prstGeom prst="rect">
            <a:avLst/>
          </a:prstGeom>
        </p:spPr>
      </p:pic>
      <p:pic>
        <p:nvPicPr>
          <p:cNvPr id="61" name="Рисунок 60">
            <a:extLst>
              <a:ext uri="{FF2B5EF4-FFF2-40B4-BE49-F238E27FC236}">
                <a16:creationId xmlns:a16="http://schemas.microsoft.com/office/drawing/2014/main" id="{38EB814D-B1CE-AA46-8531-DC45007A021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19517" y="1596180"/>
            <a:ext cx="2081209" cy="998980"/>
          </a:xfrm>
          <a:prstGeom prst="rect">
            <a:avLst/>
          </a:prstGeom>
        </p:spPr>
      </p:pic>
      <p:sp>
        <p:nvSpPr>
          <p:cNvPr id="64" name="Объект 18">
            <a:extLst>
              <a:ext uri="{FF2B5EF4-FFF2-40B4-BE49-F238E27FC236}">
                <a16:creationId xmlns:a16="http://schemas.microsoft.com/office/drawing/2014/main" id="{63249E7A-C97B-6849-9E24-EFD99309A11D}"/>
              </a:ext>
            </a:extLst>
          </p:cNvPr>
          <p:cNvSpPr txBox="1">
            <a:spLocks/>
          </p:cNvSpPr>
          <p:nvPr/>
        </p:nvSpPr>
        <p:spPr>
          <a:xfrm>
            <a:off x="6088726" y="1966394"/>
            <a:ext cx="1419495" cy="39991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6"/>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a:solidFill>
                  <a:schemeClr val="bg1"/>
                </a:solidFill>
              </a:rPr>
              <a:t>Exporter</a:t>
            </a:r>
            <a:endParaRPr lang="ru-RU" b="1" dirty="0">
              <a:solidFill>
                <a:schemeClr val="bg1"/>
              </a:solidFill>
            </a:endParaRPr>
          </a:p>
        </p:txBody>
      </p:sp>
      <p:pic>
        <p:nvPicPr>
          <p:cNvPr id="65" name="Рисунок 64">
            <a:extLst>
              <a:ext uri="{FF2B5EF4-FFF2-40B4-BE49-F238E27FC236}">
                <a16:creationId xmlns:a16="http://schemas.microsoft.com/office/drawing/2014/main" id="{CF71018D-6E4D-F247-80F4-E881412D9E0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0277" y="3574881"/>
            <a:ext cx="2081209" cy="998980"/>
          </a:xfrm>
          <a:prstGeom prst="rect">
            <a:avLst/>
          </a:prstGeom>
        </p:spPr>
      </p:pic>
      <p:sp>
        <p:nvSpPr>
          <p:cNvPr id="66" name="Объект 18">
            <a:extLst>
              <a:ext uri="{FF2B5EF4-FFF2-40B4-BE49-F238E27FC236}">
                <a16:creationId xmlns:a16="http://schemas.microsoft.com/office/drawing/2014/main" id="{163AA5A5-86D7-D545-8226-08BD77D717BC}"/>
              </a:ext>
            </a:extLst>
          </p:cNvPr>
          <p:cNvSpPr txBox="1">
            <a:spLocks/>
          </p:cNvSpPr>
          <p:nvPr/>
        </p:nvSpPr>
        <p:spPr>
          <a:xfrm>
            <a:off x="1097001" y="3817680"/>
            <a:ext cx="1413850" cy="69964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6"/>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a:solidFill>
                  <a:schemeClr val="bg1"/>
                </a:solidFill>
              </a:rPr>
              <a:t>Importer's bank</a:t>
            </a:r>
            <a:endParaRPr lang="ru-RU" b="1" dirty="0">
              <a:solidFill>
                <a:schemeClr val="bg1"/>
              </a:solidFill>
            </a:endParaRPr>
          </a:p>
        </p:txBody>
      </p:sp>
      <p:pic>
        <p:nvPicPr>
          <p:cNvPr id="67" name="Рисунок 66">
            <a:extLst>
              <a:ext uri="{FF2B5EF4-FFF2-40B4-BE49-F238E27FC236}">
                <a16:creationId xmlns:a16="http://schemas.microsoft.com/office/drawing/2014/main" id="{BF5A0FB8-D2D0-324A-A447-65EE49C67C1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19517" y="3574881"/>
            <a:ext cx="2081209" cy="998980"/>
          </a:xfrm>
          <a:prstGeom prst="rect">
            <a:avLst/>
          </a:prstGeom>
        </p:spPr>
      </p:pic>
      <p:sp>
        <p:nvSpPr>
          <p:cNvPr id="68" name="Объект 18">
            <a:extLst>
              <a:ext uri="{FF2B5EF4-FFF2-40B4-BE49-F238E27FC236}">
                <a16:creationId xmlns:a16="http://schemas.microsoft.com/office/drawing/2014/main" id="{78B5E12D-8B83-CF47-B0CE-7995E5B838B5}"/>
              </a:ext>
            </a:extLst>
          </p:cNvPr>
          <p:cNvSpPr txBox="1">
            <a:spLocks/>
          </p:cNvSpPr>
          <p:nvPr/>
        </p:nvSpPr>
        <p:spPr>
          <a:xfrm>
            <a:off x="6088726" y="3817680"/>
            <a:ext cx="1987950" cy="69964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buFontTx/>
              <a:buBlip>
                <a:blip r:embed="rId6"/>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a:solidFill>
                  <a:schemeClr val="bg1"/>
                </a:solidFill>
              </a:rPr>
              <a:t>Bank in the Republic of Kazakhstan</a:t>
            </a:r>
            <a:endParaRPr lang="ru-RU" b="1" dirty="0">
              <a:solidFill>
                <a:schemeClr val="bg1"/>
              </a:solidFill>
            </a:endParaRPr>
          </a:p>
        </p:txBody>
      </p:sp>
      <p:sp>
        <p:nvSpPr>
          <p:cNvPr id="69" name="Объект 18">
            <a:extLst>
              <a:ext uri="{FF2B5EF4-FFF2-40B4-BE49-F238E27FC236}">
                <a16:creationId xmlns:a16="http://schemas.microsoft.com/office/drawing/2014/main" id="{6FF2BC71-A53E-454A-88DE-4F81C7F0D001}"/>
              </a:ext>
            </a:extLst>
          </p:cNvPr>
          <p:cNvSpPr txBox="1">
            <a:spLocks/>
          </p:cNvSpPr>
          <p:nvPr/>
        </p:nvSpPr>
        <p:spPr>
          <a:xfrm>
            <a:off x="2523991" y="2095470"/>
            <a:ext cx="2890684" cy="29417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6"/>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000" dirty="0">
                <a:solidFill>
                  <a:schemeClr val="bg1">
                    <a:lumMod val="50000"/>
                  </a:schemeClr>
                </a:solidFill>
              </a:rPr>
              <a:t>Export contract</a:t>
            </a:r>
            <a:endParaRPr lang="ru-RU" sz="1000" dirty="0">
              <a:solidFill>
                <a:schemeClr val="bg1">
                  <a:lumMod val="50000"/>
                </a:schemeClr>
              </a:solidFill>
            </a:endParaRPr>
          </a:p>
        </p:txBody>
      </p:sp>
      <p:pic>
        <p:nvPicPr>
          <p:cNvPr id="70" name="Рисунок 69">
            <a:extLst>
              <a:ext uri="{FF2B5EF4-FFF2-40B4-BE49-F238E27FC236}">
                <a16:creationId xmlns:a16="http://schemas.microsoft.com/office/drawing/2014/main" id="{0DA8EC88-22E3-2F44-9001-AA1B373ABB6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255461" y="2654944"/>
            <a:ext cx="1244814" cy="467975"/>
          </a:xfrm>
          <a:prstGeom prst="rect">
            <a:avLst/>
          </a:prstGeom>
        </p:spPr>
      </p:pic>
      <p:cxnSp>
        <p:nvCxnSpPr>
          <p:cNvPr id="72" name="Прямая со стрелкой 71">
            <a:extLst>
              <a:ext uri="{FF2B5EF4-FFF2-40B4-BE49-F238E27FC236}">
                <a16:creationId xmlns:a16="http://schemas.microsoft.com/office/drawing/2014/main" id="{446F4C26-BDFE-C342-BD09-BE6DA1901C4F}"/>
              </a:ext>
            </a:extLst>
          </p:cNvPr>
          <p:cNvCxnSpPr>
            <a:cxnSpLocks/>
          </p:cNvCxnSpPr>
          <p:nvPr/>
        </p:nvCxnSpPr>
        <p:spPr>
          <a:xfrm flipV="1">
            <a:off x="2562431" y="2064131"/>
            <a:ext cx="2849591" cy="10556"/>
          </a:xfrm>
          <a:prstGeom prst="straightConnector1">
            <a:avLst/>
          </a:prstGeom>
          <a:ln>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3" name="Объект 18">
            <a:extLst>
              <a:ext uri="{FF2B5EF4-FFF2-40B4-BE49-F238E27FC236}">
                <a16:creationId xmlns:a16="http://schemas.microsoft.com/office/drawing/2014/main" id="{7F7D6349-FE99-AC4D-A292-40485802774B}"/>
              </a:ext>
            </a:extLst>
          </p:cNvPr>
          <p:cNvSpPr txBox="1">
            <a:spLocks/>
          </p:cNvSpPr>
          <p:nvPr/>
        </p:nvSpPr>
        <p:spPr>
          <a:xfrm>
            <a:off x="4394964" y="5289059"/>
            <a:ext cx="3197554" cy="121198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6"/>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200" dirty="0"/>
              <a:t>Possibility of obtaining financing by a foreign counterparty from a bank in the event of a lack of collateral for the purchase of Kazakh goods, works and services</a:t>
            </a:r>
            <a:endParaRPr lang="ru-RU" sz="1200" dirty="0"/>
          </a:p>
        </p:txBody>
      </p:sp>
      <p:sp>
        <p:nvSpPr>
          <p:cNvPr id="74" name="Объект 18">
            <a:extLst>
              <a:ext uri="{FF2B5EF4-FFF2-40B4-BE49-F238E27FC236}">
                <a16:creationId xmlns:a16="http://schemas.microsoft.com/office/drawing/2014/main" id="{FEDB29A8-E510-DB4D-ACCB-26DD931C61CB}"/>
              </a:ext>
            </a:extLst>
          </p:cNvPr>
          <p:cNvSpPr txBox="1">
            <a:spLocks/>
          </p:cNvSpPr>
          <p:nvPr/>
        </p:nvSpPr>
        <p:spPr>
          <a:xfrm>
            <a:off x="4394966" y="4849180"/>
            <a:ext cx="3777276" cy="63911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6"/>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200" b="1" dirty="0">
                <a:solidFill>
                  <a:srgbClr val="02B3EB"/>
                </a:solidFill>
              </a:rPr>
              <a:t>Insurance of a foreign counterparty during financing</a:t>
            </a:r>
            <a:endParaRPr lang="ru-RU" sz="1200" b="1" dirty="0">
              <a:solidFill>
                <a:srgbClr val="02B3EB"/>
              </a:solidFill>
            </a:endParaRPr>
          </a:p>
        </p:txBody>
      </p:sp>
      <p:sp>
        <p:nvSpPr>
          <p:cNvPr id="75" name="Овал 74">
            <a:extLst>
              <a:ext uri="{FF2B5EF4-FFF2-40B4-BE49-F238E27FC236}">
                <a16:creationId xmlns:a16="http://schemas.microsoft.com/office/drawing/2014/main" id="{B08B3F79-CCD6-0346-B11D-B10C14DB26A4}"/>
              </a:ext>
            </a:extLst>
          </p:cNvPr>
          <p:cNvSpPr/>
          <p:nvPr/>
        </p:nvSpPr>
        <p:spPr>
          <a:xfrm>
            <a:off x="4150248" y="4918653"/>
            <a:ext cx="245404" cy="245404"/>
          </a:xfrm>
          <a:prstGeom prst="ellipse">
            <a:avLst/>
          </a:prstGeom>
          <a:solidFill>
            <a:srgbClr val="042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76" name="TextBox 75">
            <a:extLst>
              <a:ext uri="{FF2B5EF4-FFF2-40B4-BE49-F238E27FC236}">
                <a16:creationId xmlns:a16="http://schemas.microsoft.com/office/drawing/2014/main" id="{575738E8-DDAE-D64F-9577-32D0AD009FF1}"/>
              </a:ext>
            </a:extLst>
          </p:cNvPr>
          <p:cNvSpPr txBox="1"/>
          <p:nvPr/>
        </p:nvSpPr>
        <p:spPr>
          <a:xfrm>
            <a:off x="4138558" y="4885995"/>
            <a:ext cx="188821" cy="307777"/>
          </a:xfrm>
          <a:prstGeom prst="rect">
            <a:avLst/>
          </a:prstGeom>
          <a:noFill/>
        </p:spPr>
        <p:txBody>
          <a:bodyPr wrap="square">
            <a:spAutoFit/>
          </a:bodyPr>
          <a:lstStyle/>
          <a:p>
            <a:r>
              <a:rPr lang="en-US" sz="1400" b="1" dirty="0">
                <a:solidFill>
                  <a:schemeClr val="bg1"/>
                </a:solidFill>
              </a:rPr>
              <a:t>2</a:t>
            </a:r>
            <a:endParaRPr lang="ru-KZ" sz="1400" dirty="0">
              <a:solidFill>
                <a:schemeClr val="bg1"/>
              </a:solidFill>
            </a:endParaRPr>
          </a:p>
        </p:txBody>
      </p:sp>
      <p:sp>
        <p:nvSpPr>
          <p:cNvPr id="77" name="Объект 18">
            <a:extLst>
              <a:ext uri="{FF2B5EF4-FFF2-40B4-BE49-F238E27FC236}">
                <a16:creationId xmlns:a16="http://schemas.microsoft.com/office/drawing/2014/main" id="{04BB23CD-A8FD-9148-B8EF-FC8ACB63ACB6}"/>
              </a:ext>
            </a:extLst>
          </p:cNvPr>
          <p:cNvSpPr txBox="1">
            <a:spLocks/>
          </p:cNvSpPr>
          <p:nvPr/>
        </p:nvSpPr>
        <p:spPr>
          <a:xfrm>
            <a:off x="457153" y="5293740"/>
            <a:ext cx="3407901" cy="121198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6"/>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0"/>
              </a:spcBef>
              <a:buNone/>
            </a:pPr>
            <a:r>
              <a:rPr lang="en-US" sz="1200" dirty="0"/>
              <a:t>Possibility of providing financing to a foreign counterparty indirectly through second-tier banks within the framework of a letter of credit form of payment</a:t>
            </a:r>
            <a:endParaRPr lang="ru-RU" sz="1200" dirty="0"/>
          </a:p>
        </p:txBody>
      </p:sp>
      <p:sp>
        <p:nvSpPr>
          <p:cNvPr id="78" name="Объект 18">
            <a:extLst>
              <a:ext uri="{FF2B5EF4-FFF2-40B4-BE49-F238E27FC236}">
                <a16:creationId xmlns:a16="http://schemas.microsoft.com/office/drawing/2014/main" id="{021CF26C-7BD4-1D49-93AE-450BCBEE6DB3}"/>
              </a:ext>
            </a:extLst>
          </p:cNvPr>
          <p:cNvSpPr txBox="1">
            <a:spLocks/>
          </p:cNvSpPr>
          <p:nvPr/>
        </p:nvSpPr>
        <p:spPr>
          <a:xfrm>
            <a:off x="613683" y="4849180"/>
            <a:ext cx="3246341" cy="56976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6"/>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0"/>
              </a:spcBef>
              <a:buNone/>
            </a:pPr>
            <a:r>
              <a:rPr lang="en-US" sz="1200" b="1" dirty="0">
                <a:solidFill>
                  <a:srgbClr val="02B3EB"/>
                </a:solidFill>
              </a:rPr>
              <a:t>Trade financing</a:t>
            </a:r>
            <a:endParaRPr lang="ru-RU" sz="1200" b="1" dirty="0">
              <a:solidFill>
                <a:srgbClr val="02B3EB"/>
              </a:solidFill>
            </a:endParaRPr>
          </a:p>
        </p:txBody>
      </p:sp>
      <p:pic>
        <p:nvPicPr>
          <p:cNvPr id="79" name="Рисунок 78">
            <a:extLst>
              <a:ext uri="{FF2B5EF4-FFF2-40B4-BE49-F238E27FC236}">
                <a16:creationId xmlns:a16="http://schemas.microsoft.com/office/drawing/2014/main" id="{4A99B173-EAF5-6642-B851-064C5335DF8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707698" y="4126243"/>
            <a:ext cx="740562" cy="402636"/>
          </a:xfrm>
          <a:prstGeom prst="rect">
            <a:avLst/>
          </a:prstGeom>
        </p:spPr>
      </p:pic>
      <p:pic>
        <p:nvPicPr>
          <p:cNvPr id="80" name="Рисунок 79">
            <a:extLst>
              <a:ext uri="{FF2B5EF4-FFF2-40B4-BE49-F238E27FC236}">
                <a16:creationId xmlns:a16="http://schemas.microsoft.com/office/drawing/2014/main" id="{263C2DFB-F7FC-C04B-BB44-9F02C6998A2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613753" y="3855920"/>
            <a:ext cx="436901" cy="436901"/>
          </a:xfrm>
          <a:prstGeom prst="rect">
            <a:avLst/>
          </a:prstGeom>
        </p:spPr>
      </p:pic>
      <p:pic>
        <p:nvPicPr>
          <p:cNvPr id="81" name="Рисунок 80">
            <a:extLst>
              <a:ext uri="{FF2B5EF4-FFF2-40B4-BE49-F238E27FC236}">
                <a16:creationId xmlns:a16="http://schemas.microsoft.com/office/drawing/2014/main" id="{F4804B25-EC7B-424D-8FE9-F46357C36F5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596411" y="1896240"/>
            <a:ext cx="424263" cy="424263"/>
          </a:xfrm>
          <a:prstGeom prst="rect">
            <a:avLst/>
          </a:prstGeom>
        </p:spPr>
      </p:pic>
      <p:pic>
        <p:nvPicPr>
          <p:cNvPr id="82" name="Рисунок 81">
            <a:extLst>
              <a:ext uri="{FF2B5EF4-FFF2-40B4-BE49-F238E27FC236}">
                <a16:creationId xmlns:a16="http://schemas.microsoft.com/office/drawing/2014/main" id="{4BFB1444-1A91-1740-A8D4-EED215AF4F1B}"/>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01169" y="3855920"/>
            <a:ext cx="436901" cy="436901"/>
          </a:xfrm>
          <a:prstGeom prst="rect">
            <a:avLst/>
          </a:prstGeom>
        </p:spPr>
      </p:pic>
      <p:sp>
        <p:nvSpPr>
          <p:cNvPr id="83" name="Объект 18">
            <a:extLst>
              <a:ext uri="{FF2B5EF4-FFF2-40B4-BE49-F238E27FC236}">
                <a16:creationId xmlns:a16="http://schemas.microsoft.com/office/drawing/2014/main" id="{9D1BC3B5-DBEA-5F4A-9BF8-21446EFC1077}"/>
              </a:ext>
            </a:extLst>
          </p:cNvPr>
          <p:cNvSpPr txBox="1">
            <a:spLocks/>
          </p:cNvSpPr>
          <p:nvPr/>
        </p:nvSpPr>
        <p:spPr>
          <a:xfrm>
            <a:off x="2523991" y="4224074"/>
            <a:ext cx="2890684" cy="29417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6"/>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000" dirty="0">
                <a:solidFill>
                  <a:srgbClr val="02B3EB"/>
                </a:solidFill>
              </a:rPr>
              <a:t>Interbank financing</a:t>
            </a:r>
            <a:endParaRPr lang="ru-RU" sz="1000" dirty="0">
              <a:solidFill>
                <a:srgbClr val="02B3EB"/>
              </a:solidFill>
            </a:endParaRPr>
          </a:p>
        </p:txBody>
      </p:sp>
      <p:pic>
        <p:nvPicPr>
          <p:cNvPr id="84" name="Рисунок 83">
            <a:extLst>
              <a:ext uri="{FF2B5EF4-FFF2-40B4-BE49-F238E27FC236}">
                <a16:creationId xmlns:a16="http://schemas.microsoft.com/office/drawing/2014/main" id="{F87D805A-03B7-1947-B4D1-50168B82DA8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255461" y="3581207"/>
            <a:ext cx="1244814" cy="467975"/>
          </a:xfrm>
          <a:prstGeom prst="rect">
            <a:avLst/>
          </a:prstGeom>
        </p:spPr>
      </p:pic>
      <p:cxnSp>
        <p:nvCxnSpPr>
          <p:cNvPr id="85" name="Прямая со стрелкой 84">
            <a:extLst>
              <a:ext uri="{FF2B5EF4-FFF2-40B4-BE49-F238E27FC236}">
                <a16:creationId xmlns:a16="http://schemas.microsoft.com/office/drawing/2014/main" id="{CD0B3F74-D82A-5942-B369-84ED395FA072}"/>
              </a:ext>
            </a:extLst>
          </p:cNvPr>
          <p:cNvCxnSpPr>
            <a:cxnSpLocks/>
          </p:cNvCxnSpPr>
          <p:nvPr/>
        </p:nvCxnSpPr>
        <p:spPr>
          <a:xfrm flipV="1">
            <a:off x="2562431" y="4222715"/>
            <a:ext cx="2849591" cy="10556"/>
          </a:xfrm>
          <a:prstGeom prst="straightConnector1">
            <a:avLst/>
          </a:prstGeom>
          <a:ln>
            <a:solidFill>
              <a:srgbClr val="02B3EB"/>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6" name="Объект 18">
            <a:extLst>
              <a:ext uri="{FF2B5EF4-FFF2-40B4-BE49-F238E27FC236}">
                <a16:creationId xmlns:a16="http://schemas.microsoft.com/office/drawing/2014/main" id="{94577A77-D842-EC44-99A1-9E169D58A231}"/>
              </a:ext>
            </a:extLst>
          </p:cNvPr>
          <p:cNvSpPr txBox="1">
            <a:spLocks/>
          </p:cNvSpPr>
          <p:nvPr/>
        </p:nvSpPr>
        <p:spPr>
          <a:xfrm>
            <a:off x="2523991" y="3144781"/>
            <a:ext cx="2890684" cy="29417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6"/>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ru-RU" sz="1000" dirty="0">
                <a:solidFill>
                  <a:srgbClr val="02B3EB"/>
                </a:solidFill>
              </a:rPr>
              <a:t>Финансирование</a:t>
            </a:r>
          </a:p>
        </p:txBody>
      </p:sp>
      <p:sp>
        <p:nvSpPr>
          <p:cNvPr id="87" name="Объект 18">
            <a:extLst>
              <a:ext uri="{FF2B5EF4-FFF2-40B4-BE49-F238E27FC236}">
                <a16:creationId xmlns:a16="http://schemas.microsoft.com/office/drawing/2014/main" id="{C183473D-681E-9C4F-8D36-1D17E0B32CB8}"/>
              </a:ext>
            </a:extLst>
          </p:cNvPr>
          <p:cNvSpPr txBox="1">
            <a:spLocks/>
          </p:cNvSpPr>
          <p:nvPr/>
        </p:nvSpPr>
        <p:spPr>
          <a:xfrm>
            <a:off x="1054955" y="3065215"/>
            <a:ext cx="1388442" cy="29417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6"/>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000" dirty="0">
                <a:solidFill>
                  <a:schemeClr val="bg1">
                    <a:lumMod val="50000"/>
                  </a:schemeClr>
                </a:solidFill>
              </a:rPr>
              <a:t>Financing</a:t>
            </a:r>
            <a:endParaRPr lang="ru-RU" sz="1000" dirty="0">
              <a:solidFill>
                <a:schemeClr val="bg1">
                  <a:lumMod val="50000"/>
                </a:schemeClr>
              </a:solidFill>
            </a:endParaRPr>
          </a:p>
        </p:txBody>
      </p:sp>
      <p:pic>
        <p:nvPicPr>
          <p:cNvPr id="89" name="Рисунок 88">
            <a:extLst>
              <a:ext uri="{FF2B5EF4-FFF2-40B4-BE49-F238E27FC236}">
                <a16:creationId xmlns:a16="http://schemas.microsoft.com/office/drawing/2014/main" id="{BDFA5028-82B9-AB4A-AD35-5EBBA30A5B5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072978" y="4498154"/>
            <a:ext cx="51978" cy="546427"/>
          </a:xfrm>
          <a:prstGeom prst="rect">
            <a:avLst/>
          </a:prstGeom>
        </p:spPr>
      </p:pic>
      <p:pic>
        <p:nvPicPr>
          <p:cNvPr id="90" name="Рисунок 89">
            <a:extLst>
              <a:ext uri="{FF2B5EF4-FFF2-40B4-BE49-F238E27FC236}">
                <a16:creationId xmlns:a16="http://schemas.microsoft.com/office/drawing/2014/main" id="{00F468AF-5AE8-4B4B-8CD6-0852EF323E9F}"/>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551901" y="2587470"/>
            <a:ext cx="2880298" cy="1016222"/>
          </a:xfrm>
          <a:prstGeom prst="rect">
            <a:avLst/>
          </a:prstGeom>
        </p:spPr>
      </p:pic>
      <p:sp>
        <p:nvSpPr>
          <p:cNvPr id="91" name="Овал 90">
            <a:extLst>
              <a:ext uri="{FF2B5EF4-FFF2-40B4-BE49-F238E27FC236}">
                <a16:creationId xmlns:a16="http://schemas.microsoft.com/office/drawing/2014/main" id="{E34E2496-4D9C-3D47-AA06-A4B41B2DF73E}"/>
              </a:ext>
            </a:extLst>
          </p:cNvPr>
          <p:cNvSpPr/>
          <p:nvPr/>
        </p:nvSpPr>
        <p:spPr>
          <a:xfrm>
            <a:off x="3850445" y="4918653"/>
            <a:ext cx="245404" cy="245404"/>
          </a:xfrm>
          <a:prstGeom prst="ellipse">
            <a:avLst/>
          </a:prstGeom>
          <a:solidFill>
            <a:srgbClr val="042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92" name="TextBox 91">
            <a:extLst>
              <a:ext uri="{FF2B5EF4-FFF2-40B4-BE49-F238E27FC236}">
                <a16:creationId xmlns:a16="http://schemas.microsoft.com/office/drawing/2014/main" id="{76246B19-5F81-5C41-BA59-0976A26CC1CC}"/>
              </a:ext>
            </a:extLst>
          </p:cNvPr>
          <p:cNvSpPr txBox="1"/>
          <p:nvPr/>
        </p:nvSpPr>
        <p:spPr>
          <a:xfrm>
            <a:off x="3838755" y="4885995"/>
            <a:ext cx="188821" cy="307777"/>
          </a:xfrm>
          <a:prstGeom prst="rect">
            <a:avLst/>
          </a:prstGeom>
          <a:noFill/>
        </p:spPr>
        <p:txBody>
          <a:bodyPr wrap="square">
            <a:spAutoFit/>
          </a:bodyPr>
          <a:lstStyle/>
          <a:p>
            <a:r>
              <a:rPr lang="en-US" sz="1400" b="1" dirty="0">
                <a:solidFill>
                  <a:schemeClr val="bg1"/>
                </a:solidFill>
              </a:rPr>
              <a:t>1</a:t>
            </a:r>
            <a:endParaRPr lang="ru-KZ" sz="1400" dirty="0">
              <a:solidFill>
                <a:schemeClr val="bg1"/>
              </a:solidFill>
            </a:endParaRPr>
          </a:p>
        </p:txBody>
      </p:sp>
      <p:cxnSp>
        <p:nvCxnSpPr>
          <p:cNvPr id="93" name="Прямая со стрелкой 92">
            <a:extLst>
              <a:ext uri="{FF2B5EF4-FFF2-40B4-BE49-F238E27FC236}">
                <a16:creationId xmlns:a16="http://schemas.microsoft.com/office/drawing/2014/main" id="{B329A877-644B-574B-A240-6B3D4C277262}"/>
              </a:ext>
            </a:extLst>
          </p:cNvPr>
          <p:cNvCxnSpPr/>
          <p:nvPr/>
        </p:nvCxnSpPr>
        <p:spPr>
          <a:xfrm flipV="1">
            <a:off x="941205" y="2595160"/>
            <a:ext cx="0" cy="979721"/>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4" name="Рисунок 43">
            <a:extLst>
              <a:ext uri="{FF2B5EF4-FFF2-40B4-BE49-F238E27FC236}">
                <a16:creationId xmlns:a16="http://schemas.microsoft.com/office/drawing/2014/main" id="{2D96647D-FD6E-764F-90F6-763B1A9D7925}"/>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650581" y="485959"/>
            <a:ext cx="1049057" cy="390953"/>
          </a:xfrm>
          <a:prstGeom prst="rect">
            <a:avLst/>
          </a:prstGeom>
        </p:spPr>
      </p:pic>
      <p:sp>
        <p:nvSpPr>
          <p:cNvPr id="45" name="Нижний колонтитул 4">
            <a:extLst>
              <a:ext uri="{FF2B5EF4-FFF2-40B4-BE49-F238E27FC236}">
                <a16:creationId xmlns:a16="http://schemas.microsoft.com/office/drawing/2014/main" id="{81BF0C7E-3231-A545-A06D-945BADE078C8}"/>
              </a:ext>
            </a:extLst>
          </p:cNvPr>
          <p:cNvSpPr>
            <a:spLocks noGrp="1"/>
          </p:cNvSpPr>
          <p:nvPr>
            <p:ph type="ftr" sz="quarter" idx="4294967295"/>
          </p:nvPr>
        </p:nvSpPr>
        <p:spPr>
          <a:xfrm>
            <a:off x="388557" y="6235437"/>
            <a:ext cx="1704739" cy="365125"/>
          </a:xfrm>
        </p:spPr>
        <p:txBody>
          <a:bodyPr/>
          <a:lstStyle>
            <a:lvl1pPr algn="l">
              <a:defRPr sz="900">
                <a:solidFill>
                  <a:srgbClr val="042054"/>
                </a:solidFill>
                <a:latin typeface="Verdana" panose="020B0604030504040204" pitchFamily="34" charset="0"/>
                <a:ea typeface="Verdana" panose="020B0604030504040204" pitchFamily="34" charset="0"/>
                <a:cs typeface="Verdana" panose="020B0604030504040204" pitchFamily="34" charset="0"/>
              </a:defRPr>
            </a:lvl1pPr>
          </a:lstStyle>
          <a:p>
            <a:r>
              <a:rPr lang="en" dirty="0" err="1"/>
              <a:t>www.kazakhexport.kz</a:t>
            </a:r>
            <a:endParaRPr lang="ru-KZ" sz="900" dirty="0"/>
          </a:p>
        </p:txBody>
      </p:sp>
    </p:spTree>
    <p:extLst>
      <p:ext uri="{BB962C8B-B14F-4D97-AF65-F5344CB8AC3E}">
        <p14:creationId xmlns:p14="http://schemas.microsoft.com/office/powerpoint/2010/main" val="1841478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68933" y="455752"/>
            <a:ext cx="9702800" cy="1123950"/>
          </a:xfrm>
          <a:prstGeom prst="rect">
            <a:avLst/>
          </a:prstGeom>
        </p:spPr>
        <p:txBody>
          <a:bodyPr vert="horz" wrap="square" lIns="0" tIns="12700" rIns="0" bIns="0" rtlCol="0">
            <a:spAutoFit/>
          </a:bodyPr>
          <a:lstStyle/>
          <a:p>
            <a:pPr marL="12065" marR="5080" algn="ctr">
              <a:lnSpc>
                <a:spcPct val="100000"/>
              </a:lnSpc>
              <a:spcBef>
                <a:spcPts val="100"/>
              </a:spcBef>
            </a:pPr>
            <a:r>
              <a:rPr sz="2400" u="heavy" dirty="0">
                <a:uFill>
                  <a:solidFill>
                    <a:srgbClr val="000000"/>
                  </a:solidFill>
                </a:uFill>
              </a:rPr>
              <a:t>The structure </a:t>
            </a:r>
            <a:r>
              <a:rPr sz="2400" u="heavy" spc="-5" dirty="0">
                <a:uFill>
                  <a:solidFill>
                    <a:srgbClr val="000000"/>
                  </a:solidFill>
                </a:uFill>
              </a:rPr>
              <a:t>of </a:t>
            </a:r>
            <a:r>
              <a:rPr sz="2400" u="heavy" dirty="0">
                <a:uFill>
                  <a:solidFill>
                    <a:srgbClr val="000000"/>
                  </a:solidFill>
                </a:uFill>
              </a:rPr>
              <a:t>the </a:t>
            </a:r>
            <a:r>
              <a:rPr sz="2400" u="heavy" spc="-5" dirty="0">
                <a:uFill>
                  <a:solidFill>
                    <a:srgbClr val="000000"/>
                  </a:solidFill>
                </a:uFill>
              </a:rPr>
              <a:t>tender commission </a:t>
            </a:r>
            <a:r>
              <a:rPr sz="2400" u="heavy" dirty="0">
                <a:uFill>
                  <a:solidFill>
                    <a:srgbClr val="000000"/>
                  </a:solidFill>
                </a:uFill>
              </a:rPr>
              <a:t>for the </a:t>
            </a:r>
            <a:r>
              <a:rPr sz="2400" u="heavy" spc="-5" dirty="0">
                <a:uFill>
                  <a:solidFill>
                    <a:srgbClr val="000000"/>
                  </a:solidFill>
                </a:uFill>
              </a:rPr>
              <a:t>conclusion of </a:t>
            </a:r>
            <a:r>
              <a:rPr sz="2400" u="heavy" dirty="0">
                <a:uFill>
                  <a:solidFill>
                    <a:srgbClr val="000000"/>
                  </a:solidFill>
                </a:uFill>
              </a:rPr>
              <a:t>Long- </a:t>
            </a:r>
            <a:r>
              <a:rPr sz="2400" u="none" dirty="0"/>
              <a:t> </a:t>
            </a:r>
            <a:r>
              <a:rPr sz="2400" u="heavy" dirty="0">
                <a:uFill>
                  <a:solidFill>
                    <a:srgbClr val="000000"/>
                  </a:solidFill>
                </a:uFill>
              </a:rPr>
              <a:t>term Contracts with the Customer for the </a:t>
            </a:r>
            <a:r>
              <a:rPr sz="2400" u="heavy" spc="-5" dirty="0">
                <a:uFill>
                  <a:solidFill>
                    <a:srgbClr val="000000"/>
                  </a:solidFill>
                </a:uFill>
              </a:rPr>
              <a:t>contract production of </a:t>
            </a:r>
            <a:r>
              <a:rPr sz="2400" u="none" spc="-5" dirty="0"/>
              <a:t> </a:t>
            </a:r>
            <a:r>
              <a:rPr sz="2400" u="heavy" spc="-5" dirty="0">
                <a:uFill>
                  <a:solidFill>
                    <a:srgbClr val="000000"/>
                  </a:solidFill>
                </a:uFill>
              </a:rPr>
              <a:t>biosimilar</a:t>
            </a:r>
            <a:r>
              <a:rPr sz="2400" u="heavy" spc="-10" dirty="0">
                <a:uFill>
                  <a:solidFill>
                    <a:srgbClr val="000000"/>
                  </a:solidFill>
                </a:uFill>
              </a:rPr>
              <a:t> </a:t>
            </a:r>
            <a:r>
              <a:rPr sz="2400" u="heavy" spc="-5" dirty="0">
                <a:uFill>
                  <a:solidFill>
                    <a:srgbClr val="000000"/>
                  </a:solidFill>
                </a:uFill>
              </a:rPr>
              <a:t>drugs</a:t>
            </a:r>
            <a:endParaRPr sz="2400"/>
          </a:p>
        </p:txBody>
      </p:sp>
      <p:sp>
        <p:nvSpPr>
          <p:cNvPr id="3" name="object 3"/>
          <p:cNvSpPr txBox="1"/>
          <p:nvPr/>
        </p:nvSpPr>
        <p:spPr>
          <a:xfrm>
            <a:off x="2274570" y="1908889"/>
            <a:ext cx="7850505" cy="3226435"/>
          </a:xfrm>
          <a:prstGeom prst="rect">
            <a:avLst/>
          </a:prstGeom>
        </p:spPr>
        <p:txBody>
          <a:bodyPr vert="horz" wrap="square" lIns="0" tIns="164465" rIns="0" bIns="0" rtlCol="0">
            <a:spAutoFit/>
          </a:bodyPr>
          <a:lstStyle/>
          <a:p>
            <a:pPr marL="299085" indent="-287020">
              <a:lnSpc>
                <a:spcPct val="100000"/>
              </a:lnSpc>
              <a:spcBef>
                <a:spcPts val="1295"/>
              </a:spcBef>
              <a:buFont typeface="Wingdings"/>
              <a:buChar char=""/>
              <a:tabLst>
                <a:tab pos="299720" algn="l"/>
              </a:tabLst>
            </a:pPr>
            <a:r>
              <a:rPr sz="2000" dirty="0">
                <a:latin typeface="Century Gothic"/>
                <a:cs typeface="Century Gothic"/>
              </a:rPr>
              <a:t>National </a:t>
            </a:r>
            <a:r>
              <a:rPr sz="2000" spc="5" dirty="0">
                <a:latin typeface="Century Gothic"/>
                <a:cs typeface="Century Gothic"/>
              </a:rPr>
              <a:t>Center </a:t>
            </a:r>
            <a:r>
              <a:rPr sz="2000" spc="-5" dirty="0">
                <a:latin typeface="Century Gothic"/>
                <a:cs typeface="Century Gothic"/>
              </a:rPr>
              <a:t>for </a:t>
            </a:r>
            <a:r>
              <a:rPr sz="2000" dirty="0">
                <a:latin typeface="Century Gothic"/>
                <a:cs typeface="Century Gothic"/>
              </a:rPr>
              <a:t>Examination of Medicines of </a:t>
            </a:r>
            <a:r>
              <a:rPr sz="2000" spc="5" dirty="0">
                <a:latin typeface="Century Gothic"/>
                <a:cs typeface="Century Gothic"/>
              </a:rPr>
              <a:t>the </a:t>
            </a:r>
            <a:r>
              <a:rPr sz="2000" dirty="0">
                <a:latin typeface="Century Gothic"/>
                <a:cs typeface="Century Gothic"/>
              </a:rPr>
              <a:t>MH </a:t>
            </a:r>
            <a:r>
              <a:rPr sz="2000" spc="-5" dirty="0">
                <a:latin typeface="Century Gothic"/>
                <a:cs typeface="Century Gothic"/>
              </a:rPr>
              <a:t>of</a:t>
            </a:r>
            <a:r>
              <a:rPr sz="2000" spc="-240" dirty="0">
                <a:latin typeface="Century Gothic"/>
                <a:cs typeface="Century Gothic"/>
              </a:rPr>
              <a:t> </a:t>
            </a:r>
            <a:r>
              <a:rPr sz="2000" dirty="0">
                <a:latin typeface="Century Gothic"/>
                <a:cs typeface="Century Gothic"/>
              </a:rPr>
              <a:t>RK</a:t>
            </a:r>
          </a:p>
          <a:p>
            <a:pPr marL="12700">
              <a:lnSpc>
                <a:spcPct val="100000"/>
              </a:lnSpc>
              <a:spcBef>
                <a:spcPts val="1200"/>
              </a:spcBef>
            </a:pPr>
            <a:r>
              <a:rPr sz="2000" u="heavy" spc="-5" dirty="0">
                <a:solidFill>
                  <a:srgbClr val="0462C1"/>
                </a:solidFill>
                <a:uFill>
                  <a:solidFill>
                    <a:srgbClr val="0462C1"/>
                  </a:solidFill>
                </a:uFill>
                <a:latin typeface="Century Gothic"/>
                <a:cs typeface="Century Gothic"/>
                <a:hlinkClick r:id="rId2"/>
              </a:rPr>
              <a:t>https://www.ndda.kz/</a:t>
            </a:r>
            <a:endParaRPr sz="2000" dirty="0">
              <a:latin typeface="Century Gothic"/>
              <a:cs typeface="Century Gothic"/>
            </a:endParaRPr>
          </a:p>
          <a:p>
            <a:pPr marL="12700" marR="3198495">
              <a:lnSpc>
                <a:spcPct val="150000"/>
              </a:lnSpc>
              <a:buFont typeface="Wingdings"/>
              <a:buChar char=""/>
              <a:tabLst>
                <a:tab pos="299720" algn="l"/>
              </a:tabLst>
            </a:pPr>
            <a:r>
              <a:rPr sz="2000" dirty="0">
                <a:latin typeface="Century Gothic"/>
                <a:cs typeface="Century Gothic"/>
              </a:rPr>
              <a:t>SK-Pharmacy LLP </a:t>
            </a:r>
            <a:r>
              <a:rPr sz="2000" spc="-10" dirty="0">
                <a:latin typeface="Century Gothic"/>
                <a:cs typeface="Century Gothic"/>
              </a:rPr>
              <a:t>(</a:t>
            </a:r>
            <a:r>
              <a:rPr lang="en-US" sz="2000" spc="-10" dirty="0">
                <a:latin typeface="Century Gothic"/>
                <a:cs typeface="Century Gothic"/>
              </a:rPr>
              <a:t>Unified Distributor</a:t>
            </a:r>
            <a:r>
              <a:rPr sz="2000" spc="-5" dirty="0">
                <a:latin typeface="Century Gothic"/>
                <a:cs typeface="Century Gothic"/>
              </a:rPr>
              <a:t>) </a:t>
            </a:r>
            <a:r>
              <a:rPr sz="2000" u="sng" spc="-5" dirty="0">
                <a:solidFill>
                  <a:srgbClr val="0462C1"/>
                </a:solidFill>
                <a:uFill>
                  <a:solidFill>
                    <a:srgbClr val="0462C1"/>
                  </a:solidFill>
                </a:uFill>
                <a:latin typeface="Century Gothic"/>
                <a:cs typeface="Century Gothic"/>
              </a:rPr>
              <a:t> </a:t>
            </a:r>
            <a:r>
              <a:rPr sz="2000" u="sng" spc="-5" dirty="0">
                <a:solidFill>
                  <a:srgbClr val="0462C1"/>
                </a:solidFill>
                <a:uFill>
                  <a:solidFill>
                    <a:srgbClr val="0462C1"/>
                  </a:solidFill>
                </a:uFill>
                <a:latin typeface="Century Gothic"/>
                <a:cs typeface="Century Gothic"/>
                <a:hlinkClick r:id="rId3"/>
              </a:rPr>
              <a:t>https://sk-pharmacy.kz</a:t>
            </a:r>
            <a:endParaRPr sz="2000" dirty="0">
              <a:latin typeface="Century Gothic"/>
              <a:cs typeface="Century Gothic"/>
            </a:endParaRPr>
          </a:p>
          <a:p>
            <a:pPr marL="299085" indent="-287020">
              <a:lnSpc>
                <a:spcPct val="100000"/>
              </a:lnSpc>
              <a:spcBef>
                <a:spcPts val="1200"/>
              </a:spcBef>
              <a:buFont typeface="Wingdings"/>
              <a:buChar char=""/>
              <a:tabLst>
                <a:tab pos="299720" algn="l"/>
              </a:tabLst>
            </a:pPr>
            <a:r>
              <a:rPr sz="2000" dirty="0">
                <a:latin typeface="Century Gothic"/>
                <a:cs typeface="Century Gothic"/>
              </a:rPr>
              <a:t>National Chamber </a:t>
            </a:r>
            <a:r>
              <a:rPr sz="2000" spc="-5" dirty="0">
                <a:latin typeface="Century Gothic"/>
                <a:cs typeface="Century Gothic"/>
              </a:rPr>
              <a:t>of </a:t>
            </a:r>
            <a:r>
              <a:rPr sz="2000" dirty="0">
                <a:latin typeface="Century Gothic"/>
                <a:cs typeface="Century Gothic"/>
              </a:rPr>
              <a:t>Entrepreneurs</a:t>
            </a:r>
            <a:r>
              <a:rPr sz="2000" spc="-120" dirty="0">
                <a:latin typeface="Century Gothic"/>
                <a:cs typeface="Century Gothic"/>
              </a:rPr>
              <a:t> </a:t>
            </a:r>
            <a:r>
              <a:rPr sz="2000" spc="-5" dirty="0">
                <a:latin typeface="Century Gothic"/>
                <a:cs typeface="Century Gothic"/>
              </a:rPr>
              <a:t>“Atameken”</a:t>
            </a:r>
            <a:endParaRPr sz="2000" dirty="0">
              <a:latin typeface="Century Gothic"/>
              <a:cs typeface="Century Gothic"/>
            </a:endParaRPr>
          </a:p>
          <a:p>
            <a:pPr marL="12700">
              <a:lnSpc>
                <a:spcPct val="100000"/>
              </a:lnSpc>
              <a:spcBef>
                <a:spcPts val="1205"/>
              </a:spcBef>
            </a:pPr>
            <a:r>
              <a:rPr sz="2000" u="heavy" spc="-5" dirty="0">
                <a:solidFill>
                  <a:srgbClr val="0462C1"/>
                </a:solidFill>
                <a:uFill>
                  <a:solidFill>
                    <a:srgbClr val="0462C1"/>
                  </a:solidFill>
                </a:uFill>
                <a:latin typeface="Century Gothic"/>
                <a:cs typeface="Century Gothic"/>
                <a:hlinkClick r:id="rId4"/>
              </a:rPr>
              <a:t>https://atameken.kz/</a:t>
            </a:r>
            <a:endParaRPr sz="2000" dirty="0">
              <a:latin typeface="Century Gothic"/>
              <a:cs typeface="Century Gothic"/>
            </a:endParaRPr>
          </a:p>
          <a:p>
            <a:pPr marL="299085" indent="-287020">
              <a:lnSpc>
                <a:spcPct val="100000"/>
              </a:lnSpc>
              <a:spcBef>
                <a:spcPts val="1200"/>
              </a:spcBef>
              <a:buFont typeface="Wingdings"/>
              <a:buChar char=""/>
              <a:tabLst>
                <a:tab pos="299720" algn="l"/>
              </a:tabLst>
            </a:pPr>
            <a:r>
              <a:rPr sz="2000" dirty="0">
                <a:latin typeface="Century Gothic"/>
                <a:cs typeface="Century Gothic"/>
              </a:rPr>
              <a:t>Non-governmental</a:t>
            </a:r>
            <a:r>
              <a:rPr sz="2000" spc="-45" dirty="0">
                <a:latin typeface="Century Gothic"/>
                <a:cs typeface="Century Gothic"/>
              </a:rPr>
              <a:t> </a:t>
            </a:r>
            <a:r>
              <a:rPr sz="2000" spc="-5" dirty="0">
                <a:latin typeface="Century Gothic"/>
                <a:cs typeface="Century Gothic"/>
              </a:rPr>
              <a:t>organizations</a:t>
            </a:r>
            <a:endParaRPr sz="2000" dirty="0">
              <a:latin typeface="Century Gothic"/>
              <a:cs typeface="Century Gothic"/>
            </a:endParaRPr>
          </a:p>
        </p:txBody>
      </p:sp>
      <p:sp>
        <p:nvSpPr>
          <p:cNvPr id="4" name="object 4"/>
          <p:cNvSpPr/>
          <p:nvPr/>
        </p:nvSpPr>
        <p:spPr>
          <a:xfrm>
            <a:off x="10506456" y="2958083"/>
            <a:ext cx="944879" cy="3572255"/>
          </a:xfrm>
          <a:prstGeom prst="rect">
            <a:avLst/>
          </a:prstGeom>
          <a:blipFill>
            <a:blip r:embed="rId5" cstate="print"/>
            <a:stretch>
              <a:fillRect/>
            </a:stretch>
          </a:blipFill>
        </p:spPr>
        <p:txBody>
          <a:bodyPr wrap="square" lIns="0" tIns="0" rIns="0" bIns="0" rtlCol="0"/>
          <a:lstStyle/>
          <a:p>
            <a:endParaRPr/>
          </a:p>
        </p:txBody>
      </p:sp>
      <p:sp>
        <p:nvSpPr>
          <p:cNvPr id="5" name="object 5"/>
          <p:cNvSpPr/>
          <p:nvPr/>
        </p:nvSpPr>
        <p:spPr>
          <a:xfrm>
            <a:off x="618744" y="1499616"/>
            <a:ext cx="1080516" cy="3525012"/>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a:extLst>
              <a:ext uri="{FF2B5EF4-FFF2-40B4-BE49-F238E27FC236}">
                <a16:creationId xmlns:a16="http://schemas.microsoft.com/office/drawing/2014/main" id="{1ED5C57E-B151-FA4A-92AA-6F63DB5D1D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3702050"/>
          </a:xfrm>
          <a:prstGeom prst="rect">
            <a:avLst/>
          </a:prstGeom>
        </p:spPr>
      </p:pic>
      <p:pic>
        <p:nvPicPr>
          <p:cNvPr id="20" name="Рисунок 19">
            <a:extLst>
              <a:ext uri="{FF2B5EF4-FFF2-40B4-BE49-F238E27FC236}">
                <a16:creationId xmlns:a16="http://schemas.microsoft.com/office/drawing/2014/main" id="{65A5F9AF-E627-5A4C-ACEA-CFACF7B440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25378" y="1251158"/>
            <a:ext cx="3649457" cy="4901783"/>
          </a:xfrm>
          <a:prstGeom prst="rect">
            <a:avLst/>
          </a:prstGeom>
        </p:spPr>
      </p:pic>
      <p:pic>
        <p:nvPicPr>
          <p:cNvPr id="22" name="Рисунок 21">
            <a:extLst>
              <a:ext uri="{FF2B5EF4-FFF2-40B4-BE49-F238E27FC236}">
                <a16:creationId xmlns:a16="http://schemas.microsoft.com/office/drawing/2014/main" id="{9AEB343F-2C2A-DA44-A5C6-11EA606DEA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47351" y="1251158"/>
            <a:ext cx="3649457" cy="4901783"/>
          </a:xfrm>
          <a:prstGeom prst="rect">
            <a:avLst/>
          </a:prstGeom>
        </p:spPr>
      </p:pic>
      <p:sp>
        <p:nvSpPr>
          <p:cNvPr id="2" name="Заголовок 1">
            <a:extLst>
              <a:ext uri="{FF2B5EF4-FFF2-40B4-BE49-F238E27FC236}">
                <a16:creationId xmlns:a16="http://schemas.microsoft.com/office/drawing/2014/main" id="{991ED017-9E5F-B442-8D6B-8203C8AF831D}"/>
              </a:ext>
            </a:extLst>
          </p:cNvPr>
          <p:cNvSpPr>
            <a:spLocks noGrp="1"/>
          </p:cNvSpPr>
          <p:nvPr>
            <p:ph type="title"/>
          </p:nvPr>
        </p:nvSpPr>
        <p:spPr>
          <a:xfrm>
            <a:off x="366072" y="1936336"/>
            <a:ext cx="3951095" cy="1976096"/>
          </a:xfrm>
        </p:spPr>
        <p:txBody>
          <a:bodyPr>
            <a:normAutofit/>
          </a:bodyPr>
          <a:lstStyle/>
          <a:p>
            <a:r>
              <a:rPr lang="en-US" dirty="0">
                <a:solidFill>
                  <a:schemeClr val="bg1"/>
                </a:solidFill>
              </a:rPr>
              <a:t>PREFERENTIAL FINANCING FOR FOREIGN BUYER</a:t>
            </a:r>
            <a:endParaRPr lang="ru-KZ" dirty="0">
              <a:solidFill>
                <a:schemeClr val="bg1"/>
              </a:solidFill>
            </a:endParaRPr>
          </a:p>
        </p:txBody>
      </p:sp>
      <p:pic>
        <p:nvPicPr>
          <p:cNvPr id="4" name="Рисунок 3">
            <a:extLst>
              <a:ext uri="{FF2B5EF4-FFF2-40B4-BE49-F238E27FC236}">
                <a16:creationId xmlns:a16="http://schemas.microsoft.com/office/drawing/2014/main" id="{4D31CFDE-FE21-A040-9982-9C2D09FD0F6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8364" y="324893"/>
            <a:ext cx="2439025" cy="1596453"/>
          </a:xfrm>
          <a:prstGeom prst="rect">
            <a:avLst/>
          </a:prstGeom>
        </p:spPr>
      </p:pic>
      <p:sp>
        <p:nvSpPr>
          <p:cNvPr id="8" name="Объект 18">
            <a:extLst>
              <a:ext uri="{FF2B5EF4-FFF2-40B4-BE49-F238E27FC236}">
                <a16:creationId xmlns:a16="http://schemas.microsoft.com/office/drawing/2014/main" id="{5343586C-2942-1B48-9B62-40D7C2E159CB}"/>
              </a:ext>
            </a:extLst>
          </p:cNvPr>
          <p:cNvSpPr txBox="1">
            <a:spLocks/>
          </p:cNvSpPr>
          <p:nvPr/>
        </p:nvSpPr>
        <p:spPr>
          <a:xfrm>
            <a:off x="398384" y="4076615"/>
            <a:ext cx="3723911" cy="176465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6"/>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dirty="0"/>
              <a:t>We offer you to take advantage of cheap financing in Russian rubles for the purchase of Kazakhstani goods and services. Financing is carried out within the framework of import letters of credit issued by your Bank.</a:t>
            </a:r>
            <a:endParaRPr lang="ru-RU" dirty="0"/>
          </a:p>
        </p:txBody>
      </p:sp>
      <p:sp>
        <p:nvSpPr>
          <p:cNvPr id="11" name="Объект 18">
            <a:extLst>
              <a:ext uri="{FF2B5EF4-FFF2-40B4-BE49-F238E27FC236}">
                <a16:creationId xmlns:a16="http://schemas.microsoft.com/office/drawing/2014/main" id="{26FCCD13-B614-AE48-9747-468783F2D92C}"/>
              </a:ext>
            </a:extLst>
          </p:cNvPr>
          <p:cNvSpPr txBox="1">
            <a:spLocks/>
          </p:cNvSpPr>
          <p:nvPr/>
        </p:nvSpPr>
        <p:spPr>
          <a:xfrm>
            <a:off x="4171585" y="6296657"/>
            <a:ext cx="7508927" cy="47290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6"/>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000" b="1" dirty="0"/>
              <a:t>Letter of credit is a form of payment, an obligation of the issuing bank to make payment to the seller/exporter against the provision of documents that comply with the terms of the letter of credit.</a:t>
            </a:r>
            <a:endParaRPr lang="ru-RU" sz="1000" dirty="0"/>
          </a:p>
        </p:txBody>
      </p:sp>
      <p:sp>
        <p:nvSpPr>
          <p:cNvPr id="12" name="Объект 18">
            <a:extLst>
              <a:ext uri="{FF2B5EF4-FFF2-40B4-BE49-F238E27FC236}">
                <a16:creationId xmlns:a16="http://schemas.microsoft.com/office/drawing/2014/main" id="{7ACA6354-9C55-E54D-832B-A577A26A903B}"/>
              </a:ext>
            </a:extLst>
          </p:cNvPr>
          <p:cNvSpPr txBox="1">
            <a:spLocks/>
          </p:cNvSpPr>
          <p:nvPr/>
        </p:nvSpPr>
        <p:spPr>
          <a:xfrm>
            <a:off x="4225378" y="2240319"/>
            <a:ext cx="3649456" cy="376324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6"/>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Blip>
                <a:blip r:embed="rId7"/>
              </a:buBlip>
            </a:pPr>
            <a:r>
              <a:rPr lang="en-US" dirty="0"/>
              <a:t>access to cheap money, which allows you to reduce financial expenses</a:t>
            </a:r>
          </a:p>
          <a:p>
            <a:pPr>
              <a:spcBef>
                <a:spcPts val="0"/>
              </a:spcBef>
              <a:buBlip>
                <a:blip r:embed="rId7"/>
              </a:buBlip>
            </a:pPr>
            <a:endParaRPr lang="en-US" dirty="0"/>
          </a:p>
          <a:p>
            <a:pPr>
              <a:spcBef>
                <a:spcPts val="0"/>
              </a:spcBef>
              <a:buBlip>
                <a:blip r:embed="rId7"/>
              </a:buBlip>
            </a:pPr>
            <a:r>
              <a:rPr lang="en-US" dirty="0"/>
              <a:t>obtaining a longer grace period than the supplier can provide</a:t>
            </a:r>
          </a:p>
          <a:p>
            <a:pPr>
              <a:spcBef>
                <a:spcPts val="0"/>
              </a:spcBef>
              <a:buBlip>
                <a:blip r:embed="rId7"/>
              </a:buBlip>
            </a:pPr>
            <a:endParaRPr lang="en-US" dirty="0"/>
          </a:p>
          <a:p>
            <a:pPr>
              <a:spcBef>
                <a:spcPts val="0"/>
              </a:spcBef>
              <a:buBlip>
                <a:blip r:embed="rId7"/>
              </a:buBlip>
            </a:pPr>
            <a:r>
              <a:rPr lang="en-US" dirty="0"/>
              <a:t>minimization of risks, since payment is made against shipping documents</a:t>
            </a:r>
          </a:p>
          <a:p>
            <a:pPr>
              <a:spcBef>
                <a:spcPts val="0"/>
              </a:spcBef>
              <a:buBlip>
                <a:blip r:embed="rId7"/>
              </a:buBlip>
            </a:pPr>
            <a:endParaRPr lang="en-US" dirty="0"/>
          </a:p>
          <a:p>
            <a:pPr>
              <a:spcBef>
                <a:spcPts val="0"/>
              </a:spcBef>
              <a:buBlip>
                <a:blip r:embed="rId7"/>
              </a:buBlip>
            </a:pPr>
            <a:r>
              <a:rPr lang="en-US" dirty="0"/>
              <a:t>no foreign exchange risk</a:t>
            </a:r>
          </a:p>
          <a:p>
            <a:pPr>
              <a:spcBef>
                <a:spcPts val="0"/>
              </a:spcBef>
              <a:buBlip>
                <a:blip r:embed="rId7"/>
              </a:buBlip>
            </a:pPr>
            <a:endParaRPr lang="en-US" dirty="0"/>
          </a:p>
          <a:p>
            <a:pPr>
              <a:spcBef>
                <a:spcPts val="0"/>
              </a:spcBef>
              <a:buBlip>
                <a:blip r:embed="rId7"/>
              </a:buBlip>
            </a:pPr>
            <a:r>
              <a:rPr lang="en-US" dirty="0"/>
              <a:t>possibility of expanding cooperation with the supplier</a:t>
            </a:r>
            <a:endParaRPr lang="ru-RU" dirty="0"/>
          </a:p>
        </p:txBody>
      </p:sp>
      <p:sp>
        <p:nvSpPr>
          <p:cNvPr id="13" name="Объект 18">
            <a:extLst>
              <a:ext uri="{FF2B5EF4-FFF2-40B4-BE49-F238E27FC236}">
                <a16:creationId xmlns:a16="http://schemas.microsoft.com/office/drawing/2014/main" id="{407EA450-979C-5A4B-8905-55EB3D4B8E68}"/>
              </a:ext>
            </a:extLst>
          </p:cNvPr>
          <p:cNvSpPr txBox="1">
            <a:spLocks/>
          </p:cNvSpPr>
          <p:nvPr/>
        </p:nvSpPr>
        <p:spPr>
          <a:xfrm>
            <a:off x="8176473" y="2240319"/>
            <a:ext cx="3403430" cy="376324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6"/>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solidFill>
                  <a:schemeClr val="bg1"/>
                </a:solidFill>
              </a:rPr>
              <a:t>covering the shortage of working capital; receiving payment within 3-5 banking days from the date of submission of shipping documents to the bank</a:t>
            </a:r>
          </a:p>
          <a:p>
            <a:pPr>
              <a:spcBef>
                <a:spcPts val="0"/>
              </a:spcBef>
            </a:pPr>
            <a:endParaRPr lang="en-US" dirty="0">
              <a:solidFill>
                <a:schemeClr val="bg1"/>
              </a:solidFill>
            </a:endParaRPr>
          </a:p>
          <a:p>
            <a:pPr>
              <a:spcBef>
                <a:spcPts val="0"/>
              </a:spcBef>
            </a:pPr>
            <a:r>
              <a:rPr lang="en-US" dirty="0">
                <a:solidFill>
                  <a:schemeClr val="bg1"/>
                </a:solidFill>
              </a:rPr>
              <a:t>providing a deferment to the Buyer using long-term and cheap money </a:t>
            </a:r>
            <a:r>
              <a:rPr lang="en-US" dirty="0" err="1">
                <a:solidFill>
                  <a:schemeClr val="bg1"/>
                </a:solidFill>
              </a:rPr>
              <a:t>KazakhExport</a:t>
            </a:r>
            <a:endParaRPr lang="en-US" dirty="0">
              <a:solidFill>
                <a:schemeClr val="bg1"/>
              </a:solidFill>
            </a:endParaRPr>
          </a:p>
          <a:p>
            <a:pPr>
              <a:spcBef>
                <a:spcPts val="0"/>
              </a:spcBef>
            </a:pPr>
            <a:endParaRPr lang="en-US" dirty="0">
              <a:solidFill>
                <a:schemeClr val="bg1"/>
              </a:solidFill>
            </a:endParaRPr>
          </a:p>
          <a:p>
            <a:pPr>
              <a:spcBef>
                <a:spcPts val="0"/>
              </a:spcBef>
            </a:pPr>
            <a:r>
              <a:rPr lang="en-US" dirty="0">
                <a:solidFill>
                  <a:schemeClr val="bg1"/>
                </a:solidFill>
              </a:rPr>
              <a:t>increase in supply volume</a:t>
            </a:r>
          </a:p>
          <a:p>
            <a:pPr>
              <a:spcBef>
                <a:spcPts val="0"/>
              </a:spcBef>
            </a:pPr>
            <a:endParaRPr lang="en-US" dirty="0">
              <a:solidFill>
                <a:schemeClr val="bg1"/>
              </a:solidFill>
            </a:endParaRPr>
          </a:p>
          <a:p>
            <a:pPr>
              <a:spcBef>
                <a:spcPts val="0"/>
              </a:spcBef>
            </a:pPr>
            <a:r>
              <a:rPr lang="en-US" dirty="0">
                <a:solidFill>
                  <a:schemeClr val="bg1"/>
                </a:solidFill>
              </a:rPr>
              <a:t>receiving foreign exchange earnings (which reduces currency risks and risks against devaluation)</a:t>
            </a:r>
            <a:endParaRPr lang="ru-RU" dirty="0">
              <a:solidFill>
                <a:schemeClr val="bg1"/>
              </a:solidFill>
            </a:endParaRPr>
          </a:p>
        </p:txBody>
      </p:sp>
      <p:sp>
        <p:nvSpPr>
          <p:cNvPr id="15" name="Объект 18">
            <a:extLst>
              <a:ext uri="{FF2B5EF4-FFF2-40B4-BE49-F238E27FC236}">
                <a16:creationId xmlns:a16="http://schemas.microsoft.com/office/drawing/2014/main" id="{741D0C31-9849-024D-AF26-B673D971A17D}"/>
              </a:ext>
            </a:extLst>
          </p:cNvPr>
          <p:cNvSpPr txBox="1">
            <a:spLocks/>
          </p:cNvSpPr>
          <p:nvPr/>
        </p:nvSpPr>
        <p:spPr>
          <a:xfrm>
            <a:off x="4397894" y="1490810"/>
            <a:ext cx="3131800" cy="68077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Tx/>
              <a:buBlip>
                <a:blip r:embed="rId6"/>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b="1" dirty="0"/>
              <a:t>Benefits for you</a:t>
            </a:r>
            <a:endParaRPr lang="ru-RU" sz="2000" b="1" dirty="0"/>
          </a:p>
        </p:txBody>
      </p:sp>
      <p:sp>
        <p:nvSpPr>
          <p:cNvPr id="16" name="Объект 18">
            <a:extLst>
              <a:ext uri="{FF2B5EF4-FFF2-40B4-BE49-F238E27FC236}">
                <a16:creationId xmlns:a16="http://schemas.microsoft.com/office/drawing/2014/main" id="{353CB621-608C-C74B-B749-C36EECD9807E}"/>
              </a:ext>
            </a:extLst>
          </p:cNvPr>
          <p:cNvSpPr txBox="1">
            <a:spLocks/>
          </p:cNvSpPr>
          <p:nvPr/>
        </p:nvSpPr>
        <p:spPr>
          <a:xfrm>
            <a:off x="8422753" y="1490810"/>
            <a:ext cx="3131800" cy="68077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Tx/>
              <a:buBlip>
                <a:blip r:embed="rId6"/>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b="1" dirty="0">
                <a:solidFill>
                  <a:srgbClr val="02B3EB"/>
                </a:solidFill>
              </a:rPr>
              <a:t>Benefits for the Supplier</a:t>
            </a:r>
            <a:endParaRPr lang="ru-RU" sz="2000" b="1" dirty="0">
              <a:solidFill>
                <a:srgbClr val="02B3EB"/>
              </a:solidFill>
            </a:endParaRPr>
          </a:p>
        </p:txBody>
      </p:sp>
      <p:cxnSp>
        <p:nvCxnSpPr>
          <p:cNvPr id="26" name="Прямая соединительная линия 25">
            <a:extLst>
              <a:ext uri="{FF2B5EF4-FFF2-40B4-BE49-F238E27FC236}">
                <a16:creationId xmlns:a16="http://schemas.microsoft.com/office/drawing/2014/main" id="{A8F2F006-AD1B-1444-A9EA-7A63A5C5E445}"/>
              </a:ext>
            </a:extLst>
          </p:cNvPr>
          <p:cNvCxnSpPr/>
          <p:nvPr/>
        </p:nvCxnSpPr>
        <p:spPr>
          <a:xfrm>
            <a:off x="4397894" y="2398426"/>
            <a:ext cx="0" cy="2975548"/>
          </a:xfrm>
          <a:prstGeom prst="line">
            <a:avLst/>
          </a:prstGeom>
          <a:ln>
            <a:solidFill>
              <a:srgbClr val="042054"/>
            </a:solidFill>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a:extLst>
              <a:ext uri="{FF2B5EF4-FFF2-40B4-BE49-F238E27FC236}">
                <a16:creationId xmlns:a16="http://schemas.microsoft.com/office/drawing/2014/main" id="{92AA4825-0AF8-2146-9A89-4585CE870B6E}"/>
              </a:ext>
            </a:extLst>
          </p:cNvPr>
          <p:cNvCxnSpPr>
            <a:cxnSpLocks/>
          </p:cNvCxnSpPr>
          <p:nvPr/>
        </p:nvCxnSpPr>
        <p:spPr>
          <a:xfrm>
            <a:off x="8347802" y="2398426"/>
            <a:ext cx="0" cy="2563318"/>
          </a:xfrm>
          <a:prstGeom prst="line">
            <a:avLst/>
          </a:prstGeom>
          <a:ln>
            <a:solidFill>
              <a:srgbClr val="02B3EB"/>
            </a:solidFill>
          </a:ln>
        </p:spPr>
        <p:style>
          <a:lnRef idx="1">
            <a:schemeClr val="accent1"/>
          </a:lnRef>
          <a:fillRef idx="0">
            <a:schemeClr val="accent1"/>
          </a:fillRef>
          <a:effectRef idx="0">
            <a:schemeClr val="accent1"/>
          </a:effectRef>
          <a:fontRef idx="minor">
            <a:schemeClr val="tx1"/>
          </a:fontRef>
        </p:style>
      </p:cxnSp>
      <p:pic>
        <p:nvPicPr>
          <p:cNvPr id="17" name="Рисунок 16">
            <a:extLst>
              <a:ext uri="{FF2B5EF4-FFF2-40B4-BE49-F238E27FC236}">
                <a16:creationId xmlns:a16="http://schemas.microsoft.com/office/drawing/2014/main" id="{326BB2D0-6753-294D-BAF2-A80A69BC3B5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650581" y="485959"/>
            <a:ext cx="1049057" cy="390953"/>
          </a:xfrm>
          <a:prstGeom prst="rect">
            <a:avLst/>
          </a:prstGeom>
        </p:spPr>
      </p:pic>
      <p:sp>
        <p:nvSpPr>
          <p:cNvPr id="19" name="Нижний колонтитул 4">
            <a:extLst>
              <a:ext uri="{FF2B5EF4-FFF2-40B4-BE49-F238E27FC236}">
                <a16:creationId xmlns:a16="http://schemas.microsoft.com/office/drawing/2014/main" id="{122E41DB-CFED-0346-8022-C9CE567DC99C}"/>
              </a:ext>
            </a:extLst>
          </p:cNvPr>
          <p:cNvSpPr>
            <a:spLocks noGrp="1"/>
          </p:cNvSpPr>
          <p:nvPr>
            <p:ph type="ftr" sz="quarter" idx="4294967295"/>
          </p:nvPr>
        </p:nvSpPr>
        <p:spPr>
          <a:xfrm>
            <a:off x="388557" y="6235437"/>
            <a:ext cx="1704739" cy="365125"/>
          </a:xfrm>
        </p:spPr>
        <p:txBody>
          <a:bodyPr/>
          <a:lstStyle>
            <a:lvl1pPr algn="l">
              <a:defRPr sz="900">
                <a:solidFill>
                  <a:srgbClr val="042054"/>
                </a:solidFill>
                <a:latin typeface="Verdana" panose="020B0604030504040204" pitchFamily="34" charset="0"/>
                <a:ea typeface="Verdana" panose="020B0604030504040204" pitchFamily="34" charset="0"/>
                <a:cs typeface="Verdana" panose="020B0604030504040204" pitchFamily="34" charset="0"/>
              </a:defRPr>
            </a:lvl1pPr>
          </a:lstStyle>
          <a:p>
            <a:r>
              <a:rPr lang="en" dirty="0" err="1"/>
              <a:t>www.kazakhexport.kz</a:t>
            </a:r>
            <a:endParaRPr lang="ru-KZ" sz="900" dirty="0"/>
          </a:p>
        </p:txBody>
      </p:sp>
    </p:spTree>
    <p:extLst>
      <p:ext uri="{BB962C8B-B14F-4D97-AF65-F5344CB8AC3E}">
        <p14:creationId xmlns:p14="http://schemas.microsoft.com/office/powerpoint/2010/main" val="155522864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CBC00060-71B5-634D-B797-8F1787E0358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3702050"/>
          </a:xfrm>
          <a:prstGeom prst="rect">
            <a:avLst/>
          </a:prstGeom>
        </p:spPr>
      </p:pic>
      <p:pic>
        <p:nvPicPr>
          <p:cNvPr id="20" name="Рисунок 19">
            <a:extLst>
              <a:ext uri="{FF2B5EF4-FFF2-40B4-BE49-F238E27FC236}">
                <a16:creationId xmlns:a16="http://schemas.microsoft.com/office/drawing/2014/main" id="{65A5F9AF-E627-5A4C-ACEA-CFACF7B440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25378" y="1251158"/>
            <a:ext cx="3649457" cy="4901783"/>
          </a:xfrm>
          <a:prstGeom prst="rect">
            <a:avLst/>
          </a:prstGeom>
        </p:spPr>
      </p:pic>
      <p:pic>
        <p:nvPicPr>
          <p:cNvPr id="22" name="Рисунок 21">
            <a:extLst>
              <a:ext uri="{FF2B5EF4-FFF2-40B4-BE49-F238E27FC236}">
                <a16:creationId xmlns:a16="http://schemas.microsoft.com/office/drawing/2014/main" id="{9AEB343F-2C2A-DA44-A5C6-11EA606DEA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47351" y="1251158"/>
            <a:ext cx="3649457" cy="4901783"/>
          </a:xfrm>
          <a:prstGeom prst="rect">
            <a:avLst/>
          </a:prstGeom>
        </p:spPr>
      </p:pic>
      <p:sp>
        <p:nvSpPr>
          <p:cNvPr id="2" name="Заголовок 1">
            <a:extLst>
              <a:ext uri="{FF2B5EF4-FFF2-40B4-BE49-F238E27FC236}">
                <a16:creationId xmlns:a16="http://schemas.microsoft.com/office/drawing/2014/main" id="{991ED017-9E5F-B442-8D6B-8203C8AF831D}"/>
              </a:ext>
            </a:extLst>
          </p:cNvPr>
          <p:cNvSpPr>
            <a:spLocks noGrp="1"/>
          </p:cNvSpPr>
          <p:nvPr>
            <p:ph type="title"/>
          </p:nvPr>
        </p:nvSpPr>
        <p:spPr>
          <a:xfrm>
            <a:off x="366072" y="1936336"/>
            <a:ext cx="3951095" cy="1976096"/>
          </a:xfrm>
        </p:spPr>
        <p:txBody>
          <a:bodyPr>
            <a:normAutofit/>
          </a:bodyPr>
          <a:lstStyle/>
          <a:p>
            <a:r>
              <a:rPr lang="en-US" dirty="0">
                <a:solidFill>
                  <a:schemeClr val="bg1"/>
                </a:solidFill>
              </a:rPr>
              <a:t>Trade financing</a:t>
            </a:r>
            <a:endParaRPr lang="ru-KZ" dirty="0">
              <a:solidFill>
                <a:schemeClr val="bg1"/>
              </a:solidFill>
            </a:endParaRPr>
          </a:p>
        </p:txBody>
      </p:sp>
      <p:sp>
        <p:nvSpPr>
          <p:cNvPr id="8" name="Объект 18">
            <a:extLst>
              <a:ext uri="{FF2B5EF4-FFF2-40B4-BE49-F238E27FC236}">
                <a16:creationId xmlns:a16="http://schemas.microsoft.com/office/drawing/2014/main" id="{5343586C-2942-1B48-9B62-40D7C2E159CB}"/>
              </a:ext>
            </a:extLst>
          </p:cNvPr>
          <p:cNvSpPr txBox="1">
            <a:spLocks/>
          </p:cNvSpPr>
          <p:nvPr/>
        </p:nvSpPr>
        <p:spPr>
          <a:xfrm>
            <a:off x="398384" y="4076615"/>
            <a:ext cx="3723911" cy="176465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5"/>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dirty="0"/>
              <a:t>We offer you to take advantage of cheap financing in Russian rubles for the purposes of purchasing Kazakhstani goods and services. Financing is carried out within the framework of import letters of credit issued by your Bank.</a:t>
            </a:r>
            <a:endParaRPr lang="ru-RU" dirty="0"/>
          </a:p>
        </p:txBody>
      </p:sp>
      <p:sp>
        <p:nvSpPr>
          <p:cNvPr id="11" name="Объект 18">
            <a:extLst>
              <a:ext uri="{FF2B5EF4-FFF2-40B4-BE49-F238E27FC236}">
                <a16:creationId xmlns:a16="http://schemas.microsoft.com/office/drawing/2014/main" id="{26FCCD13-B614-AE48-9747-468783F2D92C}"/>
              </a:ext>
            </a:extLst>
          </p:cNvPr>
          <p:cNvSpPr txBox="1">
            <a:spLocks/>
          </p:cNvSpPr>
          <p:nvPr/>
        </p:nvSpPr>
        <p:spPr>
          <a:xfrm>
            <a:off x="4171585" y="6296657"/>
            <a:ext cx="7508927" cy="47290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5"/>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000" b="1" dirty="0"/>
              <a:t>Letter of credit is a form of payment, an obligation of the issuing bank to make payment to the seller/exporter against the provision of documents that comply with the terms of the letter of credit.</a:t>
            </a:r>
            <a:endParaRPr lang="ru-RU" sz="1000" dirty="0"/>
          </a:p>
        </p:txBody>
      </p:sp>
      <p:sp>
        <p:nvSpPr>
          <p:cNvPr id="12" name="Объект 18">
            <a:extLst>
              <a:ext uri="{FF2B5EF4-FFF2-40B4-BE49-F238E27FC236}">
                <a16:creationId xmlns:a16="http://schemas.microsoft.com/office/drawing/2014/main" id="{7ACA6354-9C55-E54D-832B-A577A26A903B}"/>
              </a:ext>
            </a:extLst>
          </p:cNvPr>
          <p:cNvSpPr txBox="1">
            <a:spLocks/>
          </p:cNvSpPr>
          <p:nvPr/>
        </p:nvSpPr>
        <p:spPr>
          <a:xfrm>
            <a:off x="4225378" y="2240319"/>
            <a:ext cx="3649456" cy="376324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5"/>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Blip>
                <a:blip r:embed="rId6"/>
              </a:buBlip>
            </a:pPr>
            <a:r>
              <a:rPr lang="en-US" dirty="0"/>
              <a:t>Attractive financing costs</a:t>
            </a:r>
          </a:p>
          <a:p>
            <a:pPr>
              <a:spcBef>
                <a:spcPts val="0"/>
              </a:spcBef>
              <a:buBlip>
                <a:blip r:embed="rId6"/>
              </a:buBlip>
            </a:pPr>
            <a:endParaRPr lang="en-US" dirty="0"/>
          </a:p>
          <a:p>
            <a:pPr>
              <a:spcBef>
                <a:spcPts val="0"/>
              </a:spcBef>
              <a:buBlip>
                <a:blip r:embed="rId6"/>
              </a:buBlip>
            </a:pPr>
            <a:r>
              <a:rPr lang="en-US" dirty="0"/>
              <a:t>Opportunity to obtain a commercial loan (deferred payment) from the exporter, increase the volume of supplies and achieve price discounts</a:t>
            </a:r>
          </a:p>
          <a:p>
            <a:pPr>
              <a:spcBef>
                <a:spcPts val="0"/>
              </a:spcBef>
              <a:buBlip>
                <a:blip r:embed="rId6"/>
              </a:buBlip>
            </a:pPr>
            <a:endParaRPr lang="en-US" dirty="0"/>
          </a:p>
          <a:p>
            <a:pPr>
              <a:spcBef>
                <a:spcPts val="0"/>
              </a:spcBef>
              <a:buBlip>
                <a:blip r:embed="rId6"/>
              </a:buBlip>
            </a:pPr>
            <a:r>
              <a:rPr lang="en-US" dirty="0"/>
              <a:t>No need to divert your own working capital</a:t>
            </a:r>
          </a:p>
          <a:p>
            <a:pPr>
              <a:spcBef>
                <a:spcPts val="0"/>
              </a:spcBef>
              <a:buBlip>
                <a:blip r:embed="rId6"/>
              </a:buBlip>
            </a:pPr>
            <a:endParaRPr lang="en-US" dirty="0"/>
          </a:p>
          <a:p>
            <a:pPr>
              <a:spcBef>
                <a:spcPts val="0"/>
              </a:spcBef>
              <a:buBlip>
                <a:blip r:embed="rId6"/>
              </a:buBlip>
            </a:pPr>
            <a:r>
              <a:rPr lang="en-US" dirty="0"/>
              <a:t>Opportunity to expand cooperation with the exporter</a:t>
            </a:r>
          </a:p>
          <a:p>
            <a:pPr>
              <a:spcBef>
                <a:spcPts val="0"/>
              </a:spcBef>
              <a:buBlip>
                <a:blip r:embed="rId6"/>
              </a:buBlip>
            </a:pPr>
            <a:endParaRPr lang="en-US" dirty="0"/>
          </a:p>
          <a:p>
            <a:pPr>
              <a:spcBef>
                <a:spcPts val="0"/>
              </a:spcBef>
              <a:buBlip>
                <a:blip r:embed="rId6"/>
              </a:buBlip>
            </a:pPr>
            <a:r>
              <a:rPr lang="en-US" dirty="0"/>
              <a:t>Reduction of financial expenses, which leads to an increase in the Buyer’s net profit</a:t>
            </a:r>
            <a:endParaRPr lang="ru-RU" dirty="0"/>
          </a:p>
        </p:txBody>
      </p:sp>
      <p:sp>
        <p:nvSpPr>
          <p:cNvPr id="13" name="Объект 18">
            <a:extLst>
              <a:ext uri="{FF2B5EF4-FFF2-40B4-BE49-F238E27FC236}">
                <a16:creationId xmlns:a16="http://schemas.microsoft.com/office/drawing/2014/main" id="{407EA450-979C-5A4B-8905-55EB3D4B8E68}"/>
              </a:ext>
            </a:extLst>
          </p:cNvPr>
          <p:cNvSpPr txBox="1">
            <a:spLocks/>
          </p:cNvSpPr>
          <p:nvPr/>
        </p:nvSpPr>
        <p:spPr>
          <a:xfrm>
            <a:off x="8176473" y="2240319"/>
            <a:ext cx="3403430" cy="376324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5"/>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solidFill>
                  <a:schemeClr val="bg1"/>
                </a:solidFill>
              </a:rPr>
              <a:t>Covering the shortage of working capital</a:t>
            </a:r>
          </a:p>
          <a:p>
            <a:pPr>
              <a:spcBef>
                <a:spcPts val="0"/>
              </a:spcBef>
            </a:pPr>
            <a:endParaRPr lang="en-US" dirty="0">
              <a:solidFill>
                <a:schemeClr val="bg1"/>
              </a:solidFill>
            </a:endParaRPr>
          </a:p>
          <a:p>
            <a:pPr>
              <a:spcBef>
                <a:spcPts val="0"/>
              </a:spcBef>
            </a:pPr>
            <a:r>
              <a:rPr lang="en-US" dirty="0">
                <a:solidFill>
                  <a:schemeClr val="bg1"/>
                </a:solidFill>
              </a:rPr>
              <a:t>Fast payment from the Bank for shipped goods</a:t>
            </a:r>
          </a:p>
          <a:p>
            <a:pPr>
              <a:spcBef>
                <a:spcPts val="0"/>
              </a:spcBef>
            </a:pPr>
            <a:endParaRPr lang="en-US" dirty="0">
              <a:solidFill>
                <a:schemeClr val="bg1"/>
              </a:solidFill>
            </a:endParaRPr>
          </a:p>
          <a:p>
            <a:pPr>
              <a:spcBef>
                <a:spcPts val="0"/>
              </a:spcBef>
            </a:pPr>
            <a:r>
              <a:rPr lang="en-US" dirty="0">
                <a:solidFill>
                  <a:schemeClr val="bg1"/>
                </a:solidFill>
              </a:rPr>
              <a:t>Opportunity to expand cooperation with the exporter</a:t>
            </a:r>
          </a:p>
          <a:p>
            <a:pPr>
              <a:spcBef>
                <a:spcPts val="0"/>
              </a:spcBef>
            </a:pPr>
            <a:endParaRPr lang="en-US" dirty="0">
              <a:solidFill>
                <a:schemeClr val="bg1"/>
              </a:solidFill>
            </a:endParaRPr>
          </a:p>
          <a:p>
            <a:pPr>
              <a:spcBef>
                <a:spcPts val="0"/>
              </a:spcBef>
            </a:pPr>
            <a:r>
              <a:rPr lang="en-US" dirty="0">
                <a:solidFill>
                  <a:schemeClr val="bg1"/>
                </a:solidFill>
              </a:rPr>
              <a:t>The ability not to divert your own working capital for the production of goods</a:t>
            </a:r>
            <a:endParaRPr lang="ru-RU" dirty="0">
              <a:solidFill>
                <a:schemeClr val="bg1"/>
              </a:solidFill>
            </a:endParaRPr>
          </a:p>
        </p:txBody>
      </p:sp>
      <p:sp>
        <p:nvSpPr>
          <p:cNvPr id="15" name="Объект 18">
            <a:extLst>
              <a:ext uri="{FF2B5EF4-FFF2-40B4-BE49-F238E27FC236}">
                <a16:creationId xmlns:a16="http://schemas.microsoft.com/office/drawing/2014/main" id="{741D0C31-9849-024D-AF26-B673D971A17D}"/>
              </a:ext>
            </a:extLst>
          </p:cNvPr>
          <p:cNvSpPr txBox="1">
            <a:spLocks/>
          </p:cNvSpPr>
          <p:nvPr/>
        </p:nvSpPr>
        <p:spPr>
          <a:xfrm>
            <a:off x="4397894" y="1490810"/>
            <a:ext cx="3131800" cy="68077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Tx/>
              <a:buBlip>
                <a:blip r:embed="rId5"/>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b="1" dirty="0"/>
              <a:t>Benefits for you</a:t>
            </a:r>
            <a:endParaRPr lang="ru-RU" sz="2000" b="1" dirty="0"/>
          </a:p>
        </p:txBody>
      </p:sp>
      <p:sp>
        <p:nvSpPr>
          <p:cNvPr id="16" name="Объект 18">
            <a:extLst>
              <a:ext uri="{FF2B5EF4-FFF2-40B4-BE49-F238E27FC236}">
                <a16:creationId xmlns:a16="http://schemas.microsoft.com/office/drawing/2014/main" id="{353CB621-608C-C74B-B749-C36EECD9807E}"/>
              </a:ext>
            </a:extLst>
          </p:cNvPr>
          <p:cNvSpPr txBox="1">
            <a:spLocks/>
          </p:cNvSpPr>
          <p:nvPr/>
        </p:nvSpPr>
        <p:spPr>
          <a:xfrm>
            <a:off x="8422753" y="1490810"/>
            <a:ext cx="3131800" cy="68077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Tx/>
              <a:buBlip>
                <a:blip r:embed="rId5"/>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b="1" dirty="0">
                <a:solidFill>
                  <a:srgbClr val="02B3EB"/>
                </a:solidFill>
              </a:rPr>
              <a:t>Benefits for the Supplier</a:t>
            </a:r>
            <a:endParaRPr lang="ru-RU" sz="2000" b="1" dirty="0">
              <a:solidFill>
                <a:srgbClr val="02B3EB"/>
              </a:solidFill>
            </a:endParaRPr>
          </a:p>
        </p:txBody>
      </p:sp>
      <p:cxnSp>
        <p:nvCxnSpPr>
          <p:cNvPr id="26" name="Прямая соединительная линия 25">
            <a:extLst>
              <a:ext uri="{FF2B5EF4-FFF2-40B4-BE49-F238E27FC236}">
                <a16:creationId xmlns:a16="http://schemas.microsoft.com/office/drawing/2014/main" id="{A8F2F006-AD1B-1444-A9EA-7A63A5C5E445}"/>
              </a:ext>
            </a:extLst>
          </p:cNvPr>
          <p:cNvCxnSpPr/>
          <p:nvPr/>
        </p:nvCxnSpPr>
        <p:spPr>
          <a:xfrm>
            <a:off x="4397894" y="2398426"/>
            <a:ext cx="0" cy="2975548"/>
          </a:xfrm>
          <a:prstGeom prst="line">
            <a:avLst/>
          </a:prstGeom>
          <a:ln>
            <a:solidFill>
              <a:srgbClr val="042054"/>
            </a:solidFill>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a:extLst>
              <a:ext uri="{FF2B5EF4-FFF2-40B4-BE49-F238E27FC236}">
                <a16:creationId xmlns:a16="http://schemas.microsoft.com/office/drawing/2014/main" id="{92AA4825-0AF8-2146-9A89-4585CE870B6E}"/>
              </a:ext>
            </a:extLst>
          </p:cNvPr>
          <p:cNvCxnSpPr>
            <a:cxnSpLocks/>
          </p:cNvCxnSpPr>
          <p:nvPr/>
        </p:nvCxnSpPr>
        <p:spPr>
          <a:xfrm>
            <a:off x="8347802" y="2398426"/>
            <a:ext cx="0" cy="1888761"/>
          </a:xfrm>
          <a:prstGeom prst="line">
            <a:avLst/>
          </a:prstGeom>
          <a:ln>
            <a:solidFill>
              <a:srgbClr val="02B3EB"/>
            </a:solidFill>
          </a:ln>
        </p:spPr>
        <p:style>
          <a:lnRef idx="1">
            <a:schemeClr val="accent1"/>
          </a:lnRef>
          <a:fillRef idx="0">
            <a:schemeClr val="accent1"/>
          </a:fillRef>
          <a:effectRef idx="0">
            <a:schemeClr val="accent1"/>
          </a:effectRef>
          <a:fontRef idx="minor">
            <a:schemeClr val="tx1"/>
          </a:fontRef>
        </p:style>
      </p:cxnSp>
      <p:pic>
        <p:nvPicPr>
          <p:cNvPr id="21" name="Рисунок 20">
            <a:extLst>
              <a:ext uri="{FF2B5EF4-FFF2-40B4-BE49-F238E27FC236}">
                <a16:creationId xmlns:a16="http://schemas.microsoft.com/office/drawing/2014/main" id="{73943088-E0AB-EA44-858A-1DBADF708BA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3355" y="339883"/>
            <a:ext cx="2398844" cy="1566085"/>
          </a:xfrm>
          <a:prstGeom prst="rect">
            <a:avLst/>
          </a:prstGeom>
        </p:spPr>
      </p:pic>
      <p:sp>
        <p:nvSpPr>
          <p:cNvPr id="23" name="Нижний колонтитул 4">
            <a:extLst>
              <a:ext uri="{FF2B5EF4-FFF2-40B4-BE49-F238E27FC236}">
                <a16:creationId xmlns:a16="http://schemas.microsoft.com/office/drawing/2014/main" id="{229340D0-FA88-2549-930A-A2C41414CE1D}"/>
              </a:ext>
            </a:extLst>
          </p:cNvPr>
          <p:cNvSpPr>
            <a:spLocks noGrp="1"/>
          </p:cNvSpPr>
          <p:nvPr>
            <p:ph type="ftr" sz="quarter" idx="4294967295"/>
          </p:nvPr>
        </p:nvSpPr>
        <p:spPr>
          <a:xfrm>
            <a:off x="388557" y="6235437"/>
            <a:ext cx="1704739" cy="365125"/>
          </a:xfrm>
        </p:spPr>
        <p:txBody>
          <a:bodyPr/>
          <a:lstStyle>
            <a:lvl1pPr algn="l">
              <a:defRPr sz="900">
                <a:solidFill>
                  <a:srgbClr val="042054"/>
                </a:solidFill>
                <a:latin typeface="Verdana" panose="020B0604030504040204" pitchFamily="34" charset="0"/>
                <a:ea typeface="Verdana" panose="020B0604030504040204" pitchFamily="34" charset="0"/>
                <a:cs typeface="Verdana" panose="020B0604030504040204" pitchFamily="34" charset="0"/>
              </a:defRPr>
            </a:lvl1pPr>
          </a:lstStyle>
          <a:p>
            <a:r>
              <a:rPr lang="en" dirty="0" err="1"/>
              <a:t>www.kazakhexport.kz</a:t>
            </a:r>
            <a:endParaRPr lang="ru-KZ" sz="900" dirty="0"/>
          </a:p>
        </p:txBody>
      </p:sp>
      <p:pic>
        <p:nvPicPr>
          <p:cNvPr id="24" name="Рисунок 23">
            <a:extLst>
              <a:ext uri="{FF2B5EF4-FFF2-40B4-BE49-F238E27FC236}">
                <a16:creationId xmlns:a16="http://schemas.microsoft.com/office/drawing/2014/main" id="{483078F7-26A0-404F-9662-43607A4909A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678075" y="481457"/>
            <a:ext cx="1021563" cy="384046"/>
          </a:xfrm>
          <a:prstGeom prst="rect">
            <a:avLst/>
          </a:prstGeom>
        </p:spPr>
      </p:pic>
    </p:spTree>
    <p:extLst>
      <p:ext uri="{BB962C8B-B14F-4D97-AF65-F5344CB8AC3E}">
        <p14:creationId xmlns:p14="http://schemas.microsoft.com/office/powerpoint/2010/main" val="258175324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898F06CA-6C9F-A74D-85C1-913AFAC201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id="{991ED017-9E5F-B442-8D6B-8203C8AF831D}"/>
              </a:ext>
            </a:extLst>
          </p:cNvPr>
          <p:cNvSpPr>
            <a:spLocks noGrp="1"/>
          </p:cNvSpPr>
          <p:nvPr>
            <p:ph type="title"/>
          </p:nvPr>
        </p:nvSpPr>
        <p:spPr>
          <a:xfrm>
            <a:off x="2406523" y="859320"/>
            <a:ext cx="7378953" cy="609398"/>
          </a:xfrm>
        </p:spPr>
        <p:txBody>
          <a:bodyPr/>
          <a:lstStyle/>
          <a:p>
            <a:r>
              <a:rPr lang="en-US" dirty="0">
                <a:solidFill>
                  <a:schemeClr val="bg1"/>
                </a:solidFill>
              </a:rPr>
              <a:t>TRADE FINANCE SCHEME</a:t>
            </a:r>
            <a:endParaRPr lang="ru-KZ" dirty="0">
              <a:solidFill>
                <a:srgbClr val="02B3EB"/>
              </a:solidFill>
            </a:endParaRPr>
          </a:p>
        </p:txBody>
      </p:sp>
      <p:sp>
        <p:nvSpPr>
          <p:cNvPr id="4" name="Объект 18">
            <a:extLst>
              <a:ext uri="{FF2B5EF4-FFF2-40B4-BE49-F238E27FC236}">
                <a16:creationId xmlns:a16="http://schemas.microsoft.com/office/drawing/2014/main" id="{90E52304-ED04-1B4C-9125-B014F484E193}"/>
              </a:ext>
            </a:extLst>
          </p:cNvPr>
          <p:cNvSpPr txBox="1">
            <a:spLocks/>
          </p:cNvSpPr>
          <p:nvPr/>
        </p:nvSpPr>
        <p:spPr>
          <a:xfrm>
            <a:off x="1137401" y="1960559"/>
            <a:ext cx="2685091" cy="63274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Tx/>
              <a:buBlip>
                <a:blip r:embed="rId3"/>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dirty="0">
                <a:solidFill>
                  <a:srgbClr val="02B3EB"/>
                </a:solidFill>
              </a:rPr>
              <a:t>Funding with preferential RUB, KZT, USD, EUR</a:t>
            </a:r>
            <a:endParaRPr lang="ru-RU" dirty="0">
              <a:solidFill>
                <a:srgbClr val="02B3EB"/>
              </a:solidFill>
            </a:endParaRPr>
          </a:p>
        </p:txBody>
      </p:sp>
      <p:sp>
        <p:nvSpPr>
          <p:cNvPr id="5" name="Объект 18">
            <a:extLst>
              <a:ext uri="{FF2B5EF4-FFF2-40B4-BE49-F238E27FC236}">
                <a16:creationId xmlns:a16="http://schemas.microsoft.com/office/drawing/2014/main" id="{56C6C1A5-133D-2841-A451-6BC1D0EB9497}"/>
              </a:ext>
            </a:extLst>
          </p:cNvPr>
          <p:cNvSpPr txBox="1">
            <a:spLocks/>
          </p:cNvSpPr>
          <p:nvPr/>
        </p:nvSpPr>
        <p:spPr>
          <a:xfrm>
            <a:off x="6878634" y="1960559"/>
            <a:ext cx="2685091" cy="63274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Tx/>
              <a:buBlip>
                <a:blip r:embed="rId3"/>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dirty="0">
                <a:solidFill>
                  <a:srgbClr val="02B3EB"/>
                </a:solidFill>
              </a:rPr>
              <a:t>Interbank financing</a:t>
            </a:r>
            <a:endParaRPr lang="ru-RU" dirty="0">
              <a:solidFill>
                <a:srgbClr val="02B3EB"/>
              </a:solidFill>
            </a:endParaRPr>
          </a:p>
        </p:txBody>
      </p:sp>
      <p:sp>
        <p:nvSpPr>
          <p:cNvPr id="7" name="Объект 18">
            <a:extLst>
              <a:ext uri="{FF2B5EF4-FFF2-40B4-BE49-F238E27FC236}">
                <a16:creationId xmlns:a16="http://schemas.microsoft.com/office/drawing/2014/main" id="{DA058FB2-C716-D747-9A2D-4F5BA4763B49}"/>
              </a:ext>
            </a:extLst>
          </p:cNvPr>
          <p:cNvSpPr txBox="1">
            <a:spLocks/>
          </p:cNvSpPr>
          <p:nvPr/>
        </p:nvSpPr>
        <p:spPr>
          <a:xfrm>
            <a:off x="6796189" y="4403955"/>
            <a:ext cx="2280355" cy="63274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Tx/>
              <a:buBlip>
                <a:blip r:embed="rId3"/>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dirty="0">
                <a:solidFill>
                  <a:srgbClr val="02B3EB"/>
                </a:solidFill>
              </a:rPr>
              <a:t>Supply contract using letter of credit form of payment</a:t>
            </a:r>
            <a:endParaRPr lang="ru-RU" dirty="0">
              <a:solidFill>
                <a:srgbClr val="02B3EB"/>
              </a:solidFill>
            </a:endParaRPr>
          </a:p>
        </p:txBody>
      </p:sp>
      <p:sp>
        <p:nvSpPr>
          <p:cNvPr id="8" name="Объект 18">
            <a:extLst>
              <a:ext uri="{FF2B5EF4-FFF2-40B4-BE49-F238E27FC236}">
                <a16:creationId xmlns:a16="http://schemas.microsoft.com/office/drawing/2014/main" id="{8DC7C07E-275E-3F4B-8579-3698E41419E5}"/>
              </a:ext>
            </a:extLst>
          </p:cNvPr>
          <p:cNvSpPr txBox="1">
            <a:spLocks/>
          </p:cNvSpPr>
          <p:nvPr/>
        </p:nvSpPr>
        <p:spPr>
          <a:xfrm>
            <a:off x="4967389" y="3392119"/>
            <a:ext cx="2055504" cy="81262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Tx/>
              <a:buBlip>
                <a:blip r:embed="rId3"/>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dirty="0">
                <a:solidFill>
                  <a:srgbClr val="02B3EB"/>
                </a:solidFill>
              </a:rPr>
              <a:t>Payment for shipped goods</a:t>
            </a:r>
            <a:endParaRPr lang="ru-RU" dirty="0">
              <a:solidFill>
                <a:srgbClr val="02B3EB"/>
              </a:solidFill>
            </a:endParaRPr>
          </a:p>
        </p:txBody>
      </p:sp>
      <p:sp>
        <p:nvSpPr>
          <p:cNvPr id="9" name="Объект 18">
            <a:extLst>
              <a:ext uri="{FF2B5EF4-FFF2-40B4-BE49-F238E27FC236}">
                <a16:creationId xmlns:a16="http://schemas.microsoft.com/office/drawing/2014/main" id="{6E1220D5-A892-AB48-811D-CB083F3FC81B}"/>
              </a:ext>
            </a:extLst>
          </p:cNvPr>
          <p:cNvSpPr txBox="1">
            <a:spLocks/>
          </p:cNvSpPr>
          <p:nvPr/>
        </p:nvSpPr>
        <p:spPr>
          <a:xfrm>
            <a:off x="9944124" y="3392119"/>
            <a:ext cx="2055504" cy="81262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Tx/>
              <a:buBlip>
                <a:blip r:embed="rId3"/>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dirty="0">
                <a:solidFill>
                  <a:srgbClr val="02B3EB"/>
                </a:solidFill>
              </a:rPr>
              <a:t>Preferential financing</a:t>
            </a:r>
            <a:endParaRPr lang="ru-RU" dirty="0">
              <a:solidFill>
                <a:srgbClr val="02B3EB"/>
              </a:solidFill>
            </a:endParaRPr>
          </a:p>
        </p:txBody>
      </p:sp>
      <p:pic>
        <p:nvPicPr>
          <p:cNvPr id="3" name="Рисунок 2">
            <a:extLst>
              <a:ext uri="{FF2B5EF4-FFF2-40B4-BE49-F238E27FC236}">
                <a16:creationId xmlns:a16="http://schemas.microsoft.com/office/drawing/2014/main" id="{1B2DA67C-9A42-7041-AEF1-D4B3E82F8C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64625" y="1792203"/>
            <a:ext cx="2748405" cy="1440850"/>
          </a:xfrm>
          <a:prstGeom prst="rect">
            <a:avLst/>
          </a:prstGeom>
        </p:spPr>
      </p:pic>
      <p:sp>
        <p:nvSpPr>
          <p:cNvPr id="12" name="Объект 18">
            <a:extLst>
              <a:ext uri="{FF2B5EF4-FFF2-40B4-BE49-F238E27FC236}">
                <a16:creationId xmlns:a16="http://schemas.microsoft.com/office/drawing/2014/main" id="{0BA065C3-6032-6F41-913D-35DD5AFDDF04}"/>
              </a:ext>
            </a:extLst>
          </p:cNvPr>
          <p:cNvSpPr txBox="1">
            <a:spLocks/>
          </p:cNvSpPr>
          <p:nvPr/>
        </p:nvSpPr>
        <p:spPr>
          <a:xfrm>
            <a:off x="4994442" y="2378388"/>
            <a:ext cx="1987950" cy="340827"/>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100000"/>
              </a:lnSpc>
              <a:spcBef>
                <a:spcPts val="1000"/>
              </a:spcBef>
              <a:buFontTx/>
              <a:buBlip>
                <a:blip r:embed="rId3"/>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a:t>Bank in the Republic of Kazakhstan</a:t>
            </a:r>
            <a:endParaRPr lang="ru-RU" b="1" dirty="0"/>
          </a:p>
        </p:txBody>
      </p:sp>
      <p:pic>
        <p:nvPicPr>
          <p:cNvPr id="13" name="Рисунок 12">
            <a:extLst>
              <a:ext uri="{FF2B5EF4-FFF2-40B4-BE49-F238E27FC236}">
                <a16:creationId xmlns:a16="http://schemas.microsoft.com/office/drawing/2014/main" id="{67833311-DF68-FD40-BB7C-B464A0CE05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73904" y="1792203"/>
            <a:ext cx="2748405" cy="1440850"/>
          </a:xfrm>
          <a:prstGeom prst="rect">
            <a:avLst/>
          </a:prstGeom>
        </p:spPr>
      </p:pic>
      <p:sp>
        <p:nvSpPr>
          <p:cNvPr id="14" name="Объект 18">
            <a:extLst>
              <a:ext uri="{FF2B5EF4-FFF2-40B4-BE49-F238E27FC236}">
                <a16:creationId xmlns:a16="http://schemas.microsoft.com/office/drawing/2014/main" id="{EE16632D-AF89-6A4B-97BC-CE19EAECF8A2}"/>
              </a:ext>
            </a:extLst>
          </p:cNvPr>
          <p:cNvSpPr txBox="1">
            <a:spLocks/>
          </p:cNvSpPr>
          <p:nvPr/>
        </p:nvSpPr>
        <p:spPr>
          <a:xfrm>
            <a:off x="9933701" y="2243478"/>
            <a:ext cx="1725294" cy="69964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3"/>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a:t>Foreign Bank</a:t>
            </a:r>
            <a:endParaRPr lang="ru-RU" b="1" dirty="0"/>
          </a:p>
        </p:txBody>
      </p:sp>
      <p:pic>
        <p:nvPicPr>
          <p:cNvPr id="15" name="Рисунок 14">
            <a:extLst>
              <a:ext uri="{FF2B5EF4-FFF2-40B4-BE49-F238E27FC236}">
                <a16:creationId xmlns:a16="http://schemas.microsoft.com/office/drawing/2014/main" id="{3915FAE5-F973-0E4B-8677-70DACA8F09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64625" y="4280571"/>
            <a:ext cx="2748405" cy="1440850"/>
          </a:xfrm>
          <a:prstGeom prst="rect">
            <a:avLst/>
          </a:prstGeom>
        </p:spPr>
      </p:pic>
      <p:sp>
        <p:nvSpPr>
          <p:cNvPr id="16" name="Объект 18">
            <a:extLst>
              <a:ext uri="{FF2B5EF4-FFF2-40B4-BE49-F238E27FC236}">
                <a16:creationId xmlns:a16="http://schemas.microsoft.com/office/drawing/2014/main" id="{2078CD2C-A362-234A-9DEF-22B505F5941E}"/>
              </a:ext>
            </a:extLst>
          </p:cNvPr>
          <p:cNvSpPr txBox="1">
            <a:spLocks/>
          </p:cNvSpPr>
          <p:nvPr/>
        </p:nvSpPr>
        <p:spPr>
          <a:xfrm>
            <a:off x="4994442" y="4731846"/>
            <a:ext cx="1458824" cy="699642"/>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100000"/>
              </a:lnSpc>
              <a:spcBef>
                <a:spcPts val="1000"/>
              </a:spcBef>
              <a:buFontTx/>
              <a:buBlip>
                <a:blip r:embed="rId3"/>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a:t>Exporter to the Republic of Kazakhstan</a:t>
            </a:r>
            <a:endParaRPr lang="ru-RU" b="1" dirty="0"/>
          </a:p>
        </p:txBody>
      </p:sp>
      <p:pic>
        <p:nvPicPr>
          <p:cNvPr id="17" name="Рисунок 16">
            <a:extLst>
              <a:ext uri="{FF2B5EF4-FFF2-40B4-BE49-F238E27FC236}">
                <a16:creationId xmlns:a16="http://schemas.microsoft.com/office/drawing/2014/main" id="{CFE49D81-2F62-4942-B021-CFE088CE9FB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73904" y="4280571"/>
            <a:ext cx="2748405" cy="1440850"/>
          </a:xfrm>
          <a:prstGeom prst="rect">
            <a:avLst/>
          </a:prstGeom>
        </p:spPr>
      </p:pic>
      <p:sp>
        <p:nvSpPr>
          <p:cNvPr id="18" name="Объект 18">
            <a:extLst>
              <a:ext uri="{FF2B5EF4-FFF2-40B4-BE49-F238E27FC236}">
                <a16:creationId xmlns:a16="http://schemas.microsoft.com/office/drawing/2014/main" id="{7E5F9699-2C19-B546-AAAE-1745701E3624}"/>
              </a:ext>
            </a:extLst>
          </p:cNvPr>
          <p:cNvSpPr txBox="1">
            <a:spLocks/>
          </p:cNvSpPr>
          <p:nvPr/>
        </p:nvSpPr>
        <p:spPr>
          <a:xfrm>
            <a:off x="9933701" y="4866756"/>
            <a:ext cx="1725294" cy="69964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3"/>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a:t>Importer</a:t>
            </a:r>
            <a:endParaRPr lang="ru-RU" b="1" dirty="0"/>
          </a:p>
        </p:txBody>
      </p:sp>
      <p:pic>
        <p:nvPicPr>
          <p:cNvPr id="21" name="Рисунок 20">
            <a:extLst>
              <a:ext uri="{FF2B5EF4-FFF2-40B4-BE49-F238E27FC236}">
                <a16:creationId xmlns:a16="http://schemas.microsoft.com/office/drawing/2014/main" id="{F390E8BF-849F-A44A-A862-6A4FD17F03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74672" y="2543845"/>
            <a:ext cx="1782302" cy="480337"/>
          </a:xfrm>
          <a:prstGeom prst="rect">
            <a:avLst/>
          </a:prstGeom>
        </p:spPr>
      </p:pic>
      <p:cxnSp>
        <p:nvCxnSpPr>
          <p:cNvPr id="23" name="Прямая со стрелкой 22">
            <a:extLst>
              <a:ext uri="{FF2B5EF4-FFF2-40B4-BE49-F238E27FC236}">
                <a16:creationId xmlns:a16="http://schemas.microsoft.com/office/drawing/2014/main" id="{339A82FC-4FD0-8546-8DC3-AB22001A347A}"/>
              </a:ext>
            </a:extLst>
          </p:cNvPr>
          <p:cNvCxnSpPr/>
          <p:nvPr/>
        </p:nvCxnSpPr>
        <p:spPr>
          <a:xfrm>
            <a:off x="6813030" y="2543845"/>
            <a:ext cx="2160874" cy="0"/>
          </a:xfrm>
          <a:prstGeom prst="straightConnector1">
            <a:avLst/>
          </a:prstGeom>
          <a:ln w="12700">
            <a:solidFill>
              <a:srgbClr val="02B3EB"/>
            </a:solidFill>
            <a:tailEnd type="triangle"/>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a:extLst>
              <a:ext uri="{FF2B5EF4-FFF2-40B4-BE49-F238E27FC236}">
                <a16:creationId xmlns:a16="http://schemas.microsoft.com/office/drawing/2014/main" id="{8719AD16-655A-8248-BEEE-19CF6A4B2CD5}"/>
              </a:ext>
            </a:extLst>
          </p:cNvPr>
          <p:cNvCxnSpPr/>
          <p:nvPr/>
        </p:nvCxnSpPr>
        <p:spPr>
          <a:xfrm>
            <a:off x="6813030" y="5264560"/>
            <a:ext cx="2160874" cy="0"/>
          </a:xfrm>
          <a:prstGeom prst="straightConnector1">
            <a:avLst/>
          </a:prstGeom>
          <a:ln w="12700">
            <a:solidFill>
              <a:srgbClr val="02B3EB"/>
            </a:solidFill>
            <a:tailEnd type="triangle"/>
          </a:ln>
        </p:spPr>
        <p:style>
          <a:lnRef idx="1">
            <a:schemeClr val="accent1"/>
          </a:lnRef>
          <a:fillRef idx="0">
            <a:schemeClr val="accent1"/>
          </a:fillRef>
          <a:effectRef idx="0">
            <a:schemeClr val="accent1"/>
          </a:effectRef>
          <a:fontRef idx="minor">
            <a:schemeClr val="tx1"/>
          </a:fontRef>
        </p:style>
      </p:cxnSp>
      <p:pic>
        <p:nvPicPr>
          <p:cNvPr id="28" name="Рисунок 27">
            <a:extLst>
              <a:ext uri="{FF2B5EF4-FFF2-40B4-BE49-F238E27FC236}">
                <a16:creationId xmlns:a16="http://schemas.microsoft.com/office/drawing/2014/main" id="{F110B31C-6E85-2740-B080-BECF0B04262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6365" y="3125840"/>
            <a:ext cx="1949242" cy="726425"/>
          </a:xfrm>
          <a:prstGeom prst="rect">
            <a:avLst/>
          </a:prstGeom>
        </p:spPr>
      </p:pic>
      <p:cxnSp>
        <p:nvCxnSpPr>
          <p:cNvPr id="32" name="Прямая со стрелкой 31">
            <a:extLst>
              <a:ext uri="{FF2B5EF4-FFF2-40B4-BE49-F238E27FC236}">
                <a16:creationId xmlns:a16="http://schemas.microsoft.com/office/drawing/2014/main" id="{D0844E54-8380-2048-876D-3A75C5DC97E7}"/>
              </a:ext>
            </a:extLst>
          </p:cNvPr>
          <p:cNvCxnSpPr/>
          <p:nvPr/>
        </p:nvCxnSpPr>
        <p:spPr>
          <a:xfrm>
            <a:off x="4694641" y="3233053"/>
            <a:ext cx="0" cy="1047518"/>
          </a:xfrm>
          <a:prstGeom prst="straightConnector1">
            <a:avLst/>
          </a:prstGeom>
          <a:ln w="12700">
            <a:solidFill>
              <a:srgbClr val="02B3EB"/>
            </a:solidFill>
            <a:tailEnd type="triangle"/>
          </a:ln>
        </p:spPr>
        <p:style>
          <a:lnRef idx="1">
            <a:schemeClr val="accent1"/>
          </a:lnRef>
          <a:fillRef idx="0">
            <a:schemeClr val="accent1"/>
          </a:fillRef>
          <a:effectRef idx="0">
            <a:schemeClr val="accent1"/>
          </a:effectRef>
          <a:fontRef idx="minor">
            <a:schemeClr val="tx1"/>
          </a:fontRef>
        </p:style>
      </p:cxnSp>
      <p:cxnSp>
        <p:nvCxnSpPr>
          <p:cNvPr id="33" name="Прямая со стрелкой 32">
            <a:extLst>
              <a:ext uri="{FF2B5EF4-FFF2-40B4-BE49-F238E27FC236}">
                <a16:creationId xmlns:a16="http://schemas.microsoft.com/office/drawing/2014/main" id="{13A332E0-1D8A-1642-A799-1449866E81DC}"/>
              </a:ext>
            </a:extLst>
          </p:cNvPr>
          <p:cNvCxnSpPr/>
          <p:nvPr/>
        </p:nvCxnSpPr>
        <p:spPr>
          <a:xfrm>
            <a:off x="9603920" y="3233053"/>
            <a:ext cx="0" cy="1047518"/>
          </a:xfrm>
          <a:prstGeom prst="straightConnector1">
            <a:avLst/>
          </a:prstGeom>
          <a:ln w="12700">
            <a:solidFill>
              <a:srgbClr val="02B3EB"/>
            </a:solidFill>
            <a:tailEnd type="triangle"/>
          </a:ln>
        </p:spPr>
        <p:style>
          <a:lnRef idx="1">
            <a:schemeClr val="accent1"/>
          </a:lnRef>
          <a:fillRef idx="0">
            <a:schemeClr val="accent1"/>
          </a:fillRef>
          <a:effectRef idx="0">
            <a:schemeClr val="accent1"/>
          </a:effectRef>
          <a:fontRef idx="minor">
            <a:schemeClr val="tx1"/>
          </a:fontRef>
        </p:style>
      </p:cxnSp>
      <p:pic>
        <p:nvPicPr>
          <p:cNvPr id="34" name="Рисунок 33">
            <a:extLst>
              <a:ext uri="{FF2B5EF4-FFF2-40B4-BE49-F238E27FC236}">
                <a16:creationId xmlns:a16="http://schemas.microsoft.com/office/drawing/2014/main" id="{7853EE3B-5E3C-AE46-B83E-86C1CDE9193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73057" y="2660135"/>
            <a:ext cx="876990" cy="483857"/>
          </a:xfrm>
          <a:prstGeom prst="rect">
            <a:avLst/>
          </a:prstGeom>
        </p:spPr>
      </p:pic>
      <p:pic>
        <p:nvPicPr>
          <p:cNvPr id="35" name="Рисунок 34">
            <a:extLst>
              <a:ext uri="{FF2B5EF4-FFF2-40B4-BE49-F238E27FC236}">
                <a16:creationId xmlns:a16="http://schemas.microsoft.com/office/drawing/2014/main" id="{16091BBC-DBFB-F643-BB3C-21CB473636B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73057" y="5185977"/>
            <a:ext cx="876990" cy="483857"/>
          </a:xfrm>
          <a:prstGeom prst="rect">
            <a:avLst/>
          </a:prstGeom>
        </p:spPr>
      </p:pic>
      <p:pic>
        <p:nvPicPr>
          <p:cNvPr id="36" name="Рисунок 35">
            <a:extLst>
              <a:ext uri="{FF2B5EF4-FFF2-40B4-BE49-F238E27FC236}">
                <a16:creationId xmlns:a16="http://schemas.microsoft.com/office/drawing/2014/main" id="{70C59E6D-E6A0-964B-B21D-A1CF3CFEC1A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272304" y="2232041"/>
            <a:ext cx="559806" cy="559806"/>
          </a:xfrm>
          <a:prstGeom prst="rect">
            <a:avLst/>
          </a:prstGeom>
        </p:spPr>
      </p:pic>
      <p:pic>
        <p:nvPicPr>
          <p:cNvPr id="37" name="Рисунок 36">
            <a:extLst>
              <a:ext uri="{FF2B5EF4-FFF2-40B4-BE49-F238E27FC236}">
                <a16:creationId xmlns:a16="http://schemas.microsoft.com/office/drawing/2014/main" id="{E89C291E-643D-6C42-BF51-63B578397EA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43266" y="2228565"/>
            <a:ext cx="559806" cy="559806"/>
          </a:xfrm>
          <a:prstGeom prst="rect">
            <a:avLst/>
          </a:prstGeom>
        </p:spPr>
      </p:pic>
      <p:pic>
        <p:nvPicPr>
          <p:cNvPr id="38" name="Рисунок 37">
            <a:extLst>
              <a:ext uri="{FF2B5EF4-FFF2-40B4-BE49-F238E27FC236}">
                <a16:creationId xmlns:a16="http://schemas.microsoft.com/office/drawing/2014/main" id="{215C7523-30CF-4E42-9E77-A127854CCE7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292406" y="4759563"/>
            <a:ext cx="548720" cy="554263"/>
          </a:xfrm>
          <a:prstGeom prst="rect">
            <a:avLst/>
          </a:prstGeom>
        </p:spPr>
      </p:pic>
      <p:pic>
        <p:nvPicPr>
          <p:cNvPr id="39" name="Рисунок 38">
            <a:extLst>
              <a:ext uri="{FF2B5EF4-FFF2-40B4-BE49-F238E27FC236}">
                <a16:creationId xmlns:a16="http://schemas.microsoft.com/office/drawing/2014/main" id="{0F95776A-71D7-6F45-BE0F-79AF8401BC0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125917" y="4765020"/>
            <a:ext cx="619159" cy="548800"/>
          </a:xfrm>
          <a:prstGeom prst="rect">
            <a:avLst/>
          </a:prstGeom>
        </p:spPr>
      </p:pic>
      <p:pic>
        <p:nvPicPr>
          <p:cNvPr id="29" name="Рисунок 28">
            <a:extLst>
              <a:ext uri="{FF2B5EF4-FFF2-40B4-BE49-F238E27FC236}">
                <a16:creationId xmlns:a16="http://schemas.microsoft.com/office/drawing/2014/main" id="{BBE839C9-F70E-BC4E-A268-04E26B46588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650581" y="485959"/>
            <a:ext cx="1049057" cy="390953"/>
          </a:xfrm>
          <a:prstGeom prst="rect">
            <a:avLst/>
          </a:prstGeom>
        </p:spPr>
      </p:pic>
      <p:sp>
        <p:nvSpPr>
          <p:cNvPr id="30" name="Нижний колонтитул 4">
            <a:extLst>
              <a:ext uri="{FF2B5EF4-FFF2-40B4-BE49-F238E27FC236}">
                <a16:creationId xmlns:a16="http://schemas.microsoft.com/office/drawing/2014/main" id="{936EBF5A-24A6-7240-AB04-FC3D8229314A}"/>
              </a:ext>
            </a:extLst>
          </p:cNvPr>
          <p:cNvSpPr>
            <a:spLocks noGrp="1"/>
          </p:cNvSpPr>
          <p:nvPr>
            <p:ph type="ftr" sz="quarter" idx="4294967295"/>
          </p:nvPr>
        </p:nvSpPr>
        <p:spPr>
          <a:xfrm>
            <a:off x="388557" y="6235437"/>
            <a:ext cx="1704739" cy="365125"/>
          </a:xfrm>
        </p:spPr>
        <p:txBody>
          <a:bodyPr/>
          <a:lstStyle>
            <a:lvl1pPr algn="l">
              <a:defRPr sz="900">
                <a:solidFill>
                  <a:srgbClr val="042054"/>
                </a:solidFill>
                <a:latin typeface="Verdana" panose="020B0604030504040204" pitchFamily="34" charset="0"/>
                <a:ea typeface="Verdana" panose="020B0604030504040204" pitchFamily="34" charset="0"/>
                <a:cs typeface="Verdana" panose="020B0604030504040204" pitchFamily="34" charset="0"/>
              </a:defRPr>
            </a:lvl1pPr>
          </a:lstStyle>
          <a:p>
            <a:r>
              <a:rPr lang="en" dirty="0" err="1">
                <a:solidFill>
                  <a:schemeClr val="bg1"/>
                </a:solidFill>
              </a:rPr>
              <a:t>www.kazakhexport.kz</a:t>
            </a:r>
            <a:endParaRPr lang="ru-KZ" sz="900" dirty="0">
              <a:solidFill>
                <a:schemeClr val="bg1"/>
              </a:solidFill>
            </a:endParaRPr>
          </a:p>
        </p:txBody>
      </p:sp>
    </p:spTree>
    <p:extLst>
      <p:ext uri="{BB962C8B-B14F-4D97-AF65-F5344CB8AC3E}">
        <p14:creationId xmlns:p14="http://schemas.microsoft.com/office/powerpoint/2010/main" val="79663610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898F06CA-6C9F-A74D-85C1-913AFAC201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id="{991ED017-9E5F-B442-8D6B-8203C8AF831D}"/>
              </a:ext>
            </a:extLst>
          </p:cNvPr>
          <p:cNvSpPr>
            <a:spLocks noGrp="1"/>
          </p:cNvSpPr>
          <p:nvPr>
            <p:ph type="title"/>
          </p:nvPr>
        </p:nvSpPr>
        <p:spPr>
          <a:xfrm>
            <a:off x="388557" y="257438"/>
            <a:ext cx="8754709" cy="1131166"/>
          </a:xfrm>
        </p:spPr>
        <p:txBody>
          <a:bodyPr>
            <a:normAutofit fontScale="90000"/>
          </a:bodyPr>
          <a:lstStyle/>
          <a:p>
            <a:r>
              <a:rPr lang="en-US" dirty="0">
                <a:solidFill>
                  <a:schemeClr val="bg1"/>
                </a:solidFill>
              </a:rPr>
              <a:t>PREFERENTIAL TRADE FINANCE SCHEME</a:t>
            </a:r>
            <a:endParaRPr lang="ru-KZ" dirty="0">
              <a:solidFill>
                <a:srgbClr val="02B3EB"/>
              </a:solidFill>
            </a:endParaRPr>
          </a:p>
        </p:txBody>
      </p:sp>
      <p:sp>
        <p:nvSpPr>
          <p:cNvPr id="5" name="Объект 18">
            <a:extLst>
              <a:ext uri="{FF2B5EF4-FFF2-40B4-BE49-F238E27FC236}">
                <a16:creationId xmlns:a16="http://schemas.microsoft.com/office/drawing/2014/main" id="{56C6C1A5-133D-2841-A451-6BC1D0EB9497}"/>
              </a:ext>
            </a:extLst>
          </p:cNvPr>
          <p:cNvSpPr txBox="1">
            <a:spLocks/>
          </p:cNvSpPr>
          <p:nvPr/>
        </p:nvSpPr>
        <p:spPr>
          <a:xfrm>
            <a:off x="5338581" y="2631516"/>
            <a:ext cx="3432747" cy="43136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Tx/>
              <a:buBlip>
                <a:blip r:embed="rId3"/>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dirty="0">
                <a:solidFill>
                  <a:srgbClr val="02B3EB"/>
                </a:solidFill>
              </a:rPr>
              <a:t>Interbank financing</a:t>
            </a:r>
            <a:endParaRPr lang="ru-RU" dirty="0">
              <a:solidFill>
                <a:srgbClr val="02B3EB"/>
              </a:solidFill>
            </a:endParaRPr>
          </a:p>
        </p:txBody>
      </p:sp>
      <p:sp>
        <p:nvSpPr>
          <p:cNvPr id="7" name="Объект 18">
            <a:extLst>
              <a:ext uri="{FF2B5EF4-FFF2-40B4-BE49-F238E27FC236}">
                <a16:creationId xmlns:a16="http://schemas.microsoft.com/office/drawing/2014/main" id="{DA058FB2-C716-D747-9A2D-4F5BA4763B49}"/>
              </a:ext>
            </a:extLst>
          </p:cNvPr>
          <p:cNvSpPr txBox="1">
            <a:spLocks/>
          </p:cNvSpPr>
          <p:nvPr/>
        </p:nvSpPr>
        <p:spPr>
          <a:xfrm>
            <a:off x="5165985" y="5087129"/>
            <a:ext cx="3801287" cy="32789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Tx/>
              <a:buBlip>
                <a:blip r:embed="rId3"/>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dirty="0">
                <a:solidFill>
                  <a:srgbClr val="02B3EB"/>
                </a:solidFill>
              </a:rPr>
              <a:t>Export contract</a:t>
            </a:r>
            <a:endParaRPr lang="ru-RU" dirty="0">
              <a:solidFill>
                <a:srgbClr val="02B3EB"/>
              </a:solidFill>
            </a:endParaRPr>
          </a:p>
        </p:txBody>
      </p:sp>
      <p:sp>
        <p:nvSpPr>
          <p:cNvPr id="8" name="Объект 18">
            <a:extLst>
              <a:ext uri="{FF2B5EF4-FFF2-40B4-BE49-F238E27FC236}">
                <a16:creationId xmlns:a16="http://schemas.microsoft.com/office/drawing/2014/main" id="{8DC7C07E-275E-3F4B-8579-3698E41419E5}"/>
              </a:ext>
            </a:extLst>
          </p:cNvPr>
          <p:cNvSpPr txBox="1">
            <a:spLocks/>
          </p:cNvSpPr>
          <p:nvPr/>
        </p:nvSpPr>
        <p:spPr>
          <a:xfrm>
            <a:off x="3290364" y="3636651"/>
            <a:ext cx="1782652" cy="56808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Tx/>
              <a:buBlip>
                <a:blip r:embed="rId3"/>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dirty="0">
                <a:solidFill>
                  <a:srgbClr val="02B3EB"/>
                </a:solidFill>
              </a:rPr>
              <a:t>Payment</a:t>
            </a:r>
            <a:endParaRPr lang="ru-RU" dirty="0">
              <a:solidFill>
                <a:srgbClr val="02B3EB"/>
              </a:solidFill>
            </a:endParaRPr>
          </a:p>
        </p:txBody>
      </p:sp>
      <p:sp>
        <p:nvSpPr>
          <p:cNvPr id="9" name="Объект 18">
            <a:extLst>
              <a:ext uri="{FF2B5EF4-FFF2-40B4-BE49-F238E27FC236}">
                <a16:creationId xmlns:a16="http://schemas.microsoft.com/office/drawing/2014/main" id="{6E1220D5-A892-AB48-811D-CB083F3FC81B}"/>
              </a:ext>
            </a:extLst>
          </p:cNvPr>
          <p:cNvSpPr txBox="1">
            <a:spLocks/>
          </p:cNvSpPr>
          <p:nvPr/>
        </p:nvSpPr>
        <p:spPr>
          <a:xfrm>
            <a:off x="9944124" y="3587092"/>
            <a:ext cx="2055504" cy="81262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Tx/>
              <a:buBlip>
                <a:blip r:embed="rId3"/>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dirty="0">
                <a:solidFill>
                  <a:srgbClr val="02B3EB"/>
                </a:solidFill>
              </a:rPr>
              <a:t>Preferential financing</a:t>
            </a:r>
            <a:endParaRPr lang="ru-RU" dirty="0">
              <a:solidFill>
                <a:srgbClr val="02B3EB"/>
              </a:solidFill>
            </a:endParaRPr>
          </a:p>
        </p:txBody>
      </p:sp>
      <p:pic>
        <p:nvPicPr>
          <p:cNvPr id="3" name="Рисунок 2">
            <a:extLst>
              <a:ext uri="{FF2B5EF4-FFF2-40B4-BE49-F238E27FC236}">
                <a16:creationId xmlns:a16="http://schemas.microsoft.com/office/drawing/2014/main" id="{1B2DA67C-9A42-7041-AEF1-D4B3E82F8C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87600" y="1792203"/>
            <a:ext cx="2748405" cy="1440850"/>
          </a:xfrm>
          <a:prstGeom prst="rect">
            <a:avLst/>
          </a:prstGeom>
        </p:spPr>
      </p:pic>
      <p:sp>
        <p:nvSpPr>
          <p:cNvPr id="12" name="Объект 18">
            <a:extLst>
              <a:ext uri="{FF2B5EF4-FFF2-40B4-BE49-F238E27FC236}">
                <a16:creationId xmlns:a16="http://schemas.microsoft.com/office/drawing/2014/main" id="{0BA065C3-6032-6F41-913D-35DD5AFDDF04}"/>
              </a:ext>
            </a:extLst>
          </p:cNvPr>
          <p:cNvSpPr txBox="1">
            <a:spLocks/>
          </p:cNvSpPr>
          <p:nvPr/>
        </p:nvSpPr>
        <p:spPr>
          <a:xfrm>
            <a:off x="3317417" y="2378388"/>
            <a:ext cx="1987950" cy="340827"/>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100000"/>
              </a:lnSpc>
              <a:spcBef>
                <a:spcPts val="1000"/>
              </a:spcBef>
              <a:buFontTx/>
              <a:buBlip>
                <a:blip r:embed="rId3"/>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a:t>Bank in the Republic of Kazakhstan</a:t>
            </a:r>
            <a:endParaRPr lang="ru-RU" b="1" dirty="0"/>
          </a:p>
        </p:txBody>
      </p:sp>
      <p:pic>
        <p:nvPicPr>
          <p:cNvPr id="13" name="Рисунок 12">
            <a:extLst>
              <a:ext uri="{FF2B5EF4-FFF2-40B4-BE49-F238E27FC236}">
                <a16:creationId xmlns:a16="http://schemas.microsoft.com/office/drawing/2014/main" id="{67833311-DF68-FD40-BB7C-B464A0CE05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73904" y="1792203"/>
            <a:ext cx="2748405" cy="1440850"/>
          </a:xfrm>
          <a:prstGeom prst="rect">
            <a:avLst/>
          </a:prstGeom>
        </p:spPr>
      </p:pic>
      <p:sp>
        <p:nvSpPr>
          <p:cNvPr id="14" name="Объект 18">
            <a:extLst>
              <a:ext uri="{FF2B5EF4-FFF2-40B4-BE49-F238E27FC236}">
                <a16:creationId xmlns:a16="http://schemas.microsoft.com/office/drawing/2014/main" id="{EE16632D-AF89-6A4B-97BC-CE19EAECF8A2}"/>
              </a:ext>
            </a:extLst>
          </p:cNvPr>
          <p:cNvSpPr txBox="1">
            <a:spLocks/>
          </p:cNvSpPr>
          <p:nvPr/>
        </p:nvSpPr>
        <p:spPr>
          <a:xfrm>
            <a:off x="9933701" y="2243478"/>
            <a:ext cx="1725294" cy="69964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3"/>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a:t>Issuing bank in Uzbekistan</a:t>
            </a:r>
            <a:endParaRPr lang="ru-RU" b="1" dirty="0"/>
          </a:p>
        </p:txBody>
      </p:sp>
      <p:pic>
        <p:nvPicPr>
          <p:cNvPr id="15" name="Рисунок 14">
            <a:extLst>
              <a:ext uri="{FF2B5EF4-FFF2-40B4-BE49-F238E27FC236}">
                <a16:creationId xmlns:a16="http://schemas.microsoft.com/office/drawing/2014/main" id="{3915FAE5-F973-0E4B-8677-70DACA8F09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87600" y="4280571"/>
            <a:ext cx="2748405" cy="1440850"/>
          </a:xfrm>
          <a:prstGeom prst="rect">
            <a:avLst/>
          </a:prstGeom>
        </p:spPr>
      </p:pic>
      <p:sp>
        <p:nvSpPr>
          <p:cNvPr id="16" name="Объект 18">
            <a:extLst>
              <a:ext uri="{FF2B5EF4-FFF2-40B4-BE49-F238E27FC236}">
                <a16:creationId xmlns:a16="http://schemas.microsoft.com/office/drawing/2014/main" id="{2078CD2C-A362-234A-9DEF-22B505F5941E}"/>
              </a:ext>
            </a:extLst>
          </p:cNvPr>
          <p:cNvSpPr txBox="1">
            <a:spLocks/>
          </p:cNvSpPr>
          <p:nvPr/>
        </p:nvSpPr>
        <p:spPr>
          <a:xfrm>
            <a:off x="3155085" y="4731846"/>
            <a:ext cx="1917606" cy="69964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3"/>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a:t>Manufacturer in Kazakhstan</a:t>
            </a:r>
            <a:endParaRPr lang="ru-RU" b="1" dirty="0"/>
          </a:p>
        </p:txBody>
      </p:sp>
      <p:pic>
        <p:nvPicPr>
          <p:cNvPr id="17" name="Рисунок 16">
            <a:extLst>
              <a:ext uri="{FF2B5EF4-FFF2-40B4-BE49-F238E27FC236}">
                <a16:creationId xmlns:a16="http://schemas.microsoft.com/office/drawing/2014/main" id="{CFE49D81-2F62-4942-B021-CFE088CE9FB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73904" y="4280571"/>
            <a:ext cx="2748405" cy="1440850"/>
          </a:xfrm>
          <a:prstGeom prst="rect">
            <a:avLst/>
          </a:prstGeom>
        </p:spPr>
      </p:pic>
      <p:sp>
        <p:nvSpPr>
          <p:cNvPr id="18" name="Объект 18">
            <a:extLst>
              <a:ext uri="{FF2B5EF4-FFF2-40B4-BE49-F238E27FC236}">
                <a16:creationId xmlns:a16="http://schemas.microsoft.com/office/drawing/2014/main" id="{7E5F9699-2C19-B546-AAAE-1745701E3624}"/>
              </a:ext>
            </a:extLst>
          </p:cNvPr>
          <p:cNvSpPr txBox="1">
            <a:spLocks/>
          </p:cNvSpPr>
          <p:nvPr/>
        </p:nvSpPr>
        <p:spPr>
          <a:xfrm>
            <a:off x="9925645" y="4715378"/>
            <a:ext cx="1725294" cy="69964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3"/>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a:t>Purchaser in Uzbekistan</a:t>
            </a:r>
            <a:endParaRPr lang="ru-RU" b="1" dirty="0"/>
          </a:p>
        </p:txBody>
      </p:sp>
      <p:cxnSp>
        <p:nvCxnSpPr>
          <p:cNvPr id="24" name="Прямая со стрелкой 23">
            <a:extLst>
              <a:ext uri="{FF2B5EF4-FFF2-40B4-BE49-F238E27FC236}">
                <a16:creationId xmlns:a16="http://schemas.microsoft.com/office/drawing/2014/main" id="{8719AD16-655A-8248-BEEE-19CF6A4B2CD5}"/>
              </a:ext>
            </a:extLst>
          </p:cNvPr>
          <p:cNvCxnSpPr>
            <a:cxnSpLocks/>
          </p:cNvCxnSpPr>
          <p:nvPr/>
        </p:nvCxnSpPr>
        <p:spPr>
          <a:xfrm>
            <a:off x="5136005" y="4972255"/>
            <a:ext cx="3837899" cy="0"/>
          </a:xfrm>
          <a:prstGeom prst="straightConnector1">
            <a:avLst/>
          </a:prstGeom>
          <a:ln w="12700">
            <a:solidFill>
              <a:srgbClr val="02B3EB"/>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28" name="Рисунок 27">
            <a:extLst>
              <a:ext uri="{FF2B5EF4-FFF2-40B4-BE49-F238E27FC236}">
                <a16:creationId xmlns:a16="http://schemas.microsoft.com/office/drawing/2014/main" id="{F110B31C-6E85-2740-B080-BECF0B04262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17152" y="1792203"/>
            <a:ext cx="1477689" cy="550691"/>
          </a:xfrm>
          <a:prstGeom prst="rect">
            <a:avLst/>
          </a:prstGeom>
        </p:spPr>
      </p:pic>
      <p:cxnSp>
        <p:nvCxnSpPr>
          <p:cNvPr id="32" name="Прямая со стрелкой 31">
            <a:extLst>
              <a:ext uri="{FF2B5EF4-FFF2-40B4-BE49-F238E27FC236}">
                <a16:creationId xmlns:a16="http://schemas.microsoft.com/office/drawing/2014/main" id="{D0844E54-8380-2048-876D-3A75C5DC97E7}"/>
              </a:ext>
            </a:extLst>
          </p:cNvPr>
          <p:cNvCxnSpPr/>
          <p:nvPr/>
        </p:nvCxnSpPr>
        <p:spPr>
          <a:xfrm>
            <a:off x="3023237" y="3233053"/>
            <a:ext cx="0" cy="1047518"/>
          </a:xfrm>
          <a:prstGeom prst="straightConnector1">
            <a:avLst/>
          </a:prstGeom>
          <a:ln w="12700">
            <a:solidFill>
              <a:srgbClr val="02B3EB"/>
            </a:solidFill>
            <a:tailEnd type="triangle"/>
          </a:ln>
        </p:spPr>
        <p:style>
          <a:lnRef idx="1">
            <a:schemeClr val="accent1"/>
          </a:lnRef>
          <a:fillRef idx="0">
            <a:schemeClr val="accent1"/>
          </a:fillRef>
          <a:effectRef idx="0">
            <a:schemeClr val="accent1"/>
          </a:effectRef>
          <a:fontRef idx="minor">
            <a:schemeClr val="tx1"/>
          </a:fontRef>
        </p:style>
      </p:cxnSp>
      <p:cxnSp>
        <p:nvCxnSpPr>
          <p:cNvPr id="33" name="Прямая со стрелкой 32">
            <a:extLst>
              <a:ext uri="{FF2B5EF4-FFF2-40B4-BE49-F238E27FC236}">
                <a16:creationId xmlns:a16="http://schemas.microsoft.com/office/drawing/2014/main" id="{13A332E0-1D8A-1642-A799-1449866E81DC}"/>
              </a:ext>
            </a:extLst>
          </p:cNvPr>
          <p:cNvCxnSpPr/>
          <p:nvPr/>
        </p:nvCxnSpPr>
        <p:spPr>
          <a:xfrm>
            <a:off x="9603920" y="3233053"/>
            <a:ext cx="0" cy="1047518"/>
          </a:xfrm>
          <a:prstGeom prst="straightConnector1">
            <a:avLst/>
          </a:prstGeom>
          <a:ln w="12700">
            <a:solidFill>
              <a:srgbClr val="02B3EB"/>
            </a:solidFill>
            <a:tailEnd type="triangle"/>
          </a:ln>
        </p:spPr>
        <p:style>
          <a:lnRef idx="1">
            <a:schemeClr val="accent1"/>
          </a:lnRef>
          <a:fillRef idx="0">
            <a:schemeClr val="accent1"/>
          </a:fillRef>
          <a:effectRef idx="0">
            <a:schemeClr val="accent1"/>
          </a:effectRef>
          <a:fontRef idx="minor">
            <a:schemeClr val="tx1"/>
          </a:fontRef>
        </p:style>
      </p:cxnSp>
      <p:pic>
        <p:nvPicPr>
          <p:cNvPr id="34" name="Рисунок 33">
            <a:extLst>
              <a:ext uri="{FF2B5EF4-FFF2-40B4-BE49-F238E27FC236}">
                <a16:creationId xmlns:a16="http://schemas.microsoft.com/office/drawing/2014/main" id="{7853EE3B-5E3C-AE46-B83E-86C1CDE9193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96032" y="2660135"/>
            <a:ext cx="876990" cy="483857"/>
          </a:xfrm>
          <a:prstGeom prst="rect">
            <a:avLst/>
          </a:prstGeom>
        </p:spPr>
      </p:pic>
      <p:pic>
        <p:nvPicPr>
          <p:cNvPr id="35" name="Рисунок 34">
            <a:extLst>
              <a:ext uri="{FF2B5EF4-FFF2-40B4-BE49-F238E27FC236}">
                <a16:creationId xmlns:a16="http://schemas.microsoft.com/office/drawing/2014/main" id="{16091BBC-DBFB-F643-BB3C-21CB473636B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96032" y="5185977"/>
            <a:ext cx="876990" cy="483857"/>
          </a:xfrm>
          <a:prstGeom prst="rect">
            <a:avLst/>
          </a:prstGeom>
        </p:spPr>
      </p:pic>
      <p:pic>
        <p:nvPicPr>
          <p:cNvPr id="36" name="Рисунок 35">
            <a:extLst>
              <a:ext uri="{FF2B5EF4-FFF2-40B4-BE49-F238E27FC236}">
                <a16:creationId xmlns:a16="http://schemas.microsoft.com/office/drawing/2014/main" id="{70C59E6D-E6A0-964B-B21D-A1CF3CFEC1A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95279" y="2232041"/>
            <a:ext cx="559806" cy="559806"/>
          </a:xfrm>
          <a:prstGeom prst="rect">
            <a:avLst/>
          </a:prstGeom>
        </p:spPr>
      </p:pic>
      <p:pic>
        <p:nvPicPr>
          <p:cNvPr id="37" name="Рисунок 36">
            <a:extLst>
              <a:ext uri="{FF2B5EF4-FFF2-40B4-BE49-F238E27FC236}">
                <a16:creationId xmlns:a16="http://schemas.microsoft.com/office/drawing/2014/main" id="{E89C291E-643D-6C42-BF51-63B578397EA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43266" y="2228565"/>
            <a:ext cx="559806" cy="559806"/>
          </a:xfrm>
          <a:prstGeom prst="rect">
            <a:avLst/>
          </a:prstGeom>
        </p:spPr>
      </p:pic>
      <p:cxnSp>
        <p:nvCxnSpPr>
          <p:cNvPr id="40" name="Прямая со стрелкой 39">
            <a:extLst>
              <a:ext uri="{FF2B5EF4-FFF2-40B4-BE49-F238E27FC236}">
                <a16:creationId xmlns:a16="http://schemas.microsoft.com/office/drawing/2014/main" id="{1734F7B2-C7C9-6D46-8E5D-80C7B4BA1965}"/>
              </a:ext>
            </a:extLst>
          </p:cNvPr>
          <p:cNvCxnSpPr>
            <a:cxnSpLocks/>
          </p:cNvCxnSpPr>
          <p:nvPr/>
        </p:nvCxnSpPr>
        <p:spPr>
          <a:xfrm>
            <a:off x="5136005" y="2506371"/>
            <a:ext cx="3837899" cy="0"/>
          </a:xfrm>
          <a:prstGeom prst="straightConnector1">
            <a:avLst/>
          </a:prstGeom>
          <a:ln w="12700">
            <a:solidFill>
              <a:srgbClr val="02B3EB"/>
            </a:solidFill>
            <a:tailEnd type="triangle"/>
          </a:ln>
        </p:spPr>
        <p:style>
          <a:lnRef idx="1">
            <a:schemeClr val="accent1"/>
          </a:lnRef>
          <a:fillRef idx="0">
            <a:schemeClr val="accent1"/>
          </a:fillRef>
          <a:effectRef idx="0">
            <a:schemeClr val="accent1"/>
          </a:effectRef>
          <a:fontRef idx="minor">
            <a:schemeClr val="tx1"/>
          </a:fontRef>
        </p:style>
      </p:cxnSp>
      <p:pic>
        <p:nvPicPr>
          <p:cNvPr id="26" name="Рисунок 25">
            <a:extLst>
              <a:ext uri="{FF2B5EF4-FFF2-40B4-BE49-F238E27FC236}">
                <a16:creationId xmlns:a16="http://schemas.microsoft.com/office/drawing/2014/main" id="{040C9337-C321-3F4B-8275-4723AA17FED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43266" y="4759562"/>
            <a:ext cx="617323" cy="600639"/>
          </a:xfrm>
          <a:prstGeom prst="rect">
            <a:avLst/>
          </a:prstGeom>
        </p:spPr>
      </p:pic>
      <p:pic>
        <p:nvPicPr>
          <p:cNvPr id="27" name="Рисунок 26">
            <a:extLst>
              <a:ext uri="{FF2B5EF4-FFF2-40B4-BE49-F238E27FC236}">
                <a16:creationId xmlns:a16="http://schemas.microsoft.com/office/drawing/2014/main" id="{6CC131A4-BFFE-6047-BBB6-595B87BBF7D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55970" y="4776596"/>
            <a:ext cx="638424" cy="638424"/>
          </a:xfrm>
          <a:prstGeom prst="rect">
            <a:avLst/>
          </a:prstGeom>
        </p:spPr>
      </p:pic>
      <p:pic>
        <p:nvPicPr>
          <p:cNvPr id="29" name="Рисунок 28">
            <a:extLst>
              <a:ext uri="{FF2B5EF4-FFF2-40B4-BE49-F238E27FC236}">
                <a16:creationId xmlns:a16="http://schemas.microsoft.com/office/drawing/2014/main" id="{7ABF1559-6523-E846-B490-FA04783F8C3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650581" y="485959"/>
            <a:ext cx="1049057" cy="390953"/>
          </a:xfrm>
          <a:prstGeom prst="rect">
            <a:avLst/>
          </a:prstGeom>
        </p:spPr>
      </p:pic>
      <p:sp>
        <p:nvSpPr>
          <p:cNvPr id="30" name="Нижний колонтитул 4">
            <a:extLst>
              <a:ext uri="{FF2B5EF4-FFF2-40B4-BE49-F238E27FC236}">
                <a16:creationId xmlns:a16="http://schemas.microsoft.com/office/drawing/2014/main" id="{5FD362BC-6840-A744-B517-CC61A3248B67}"/>
              </a:ext>
            </a:extLst>
          </p:cNvPr>
          <p:cNvSpPr>
            <a:spLocks noGrp="1"/>
          </p:cNvSpPr>
          <p:nvPr>
            <p:ph type="ftr" sz="quarter" idx="4294967295"/>
          </p:nvPr>
        </p:nvSpPr>
        <p:spPr>
          <a:xfrm>
            <a:off x="388557" y="6235437"/>
            <a:ext cx="1704739" cy="365125"/>
          </a:xfrm>
        </p:spPr>
        <p:txBody>
          <a:bodyPr/>
          <a:lstStyle>
            <a:lvl1pPr algn="l">
              <a:defRPr sz="900">
                <a:solidFill>
                  <a:srgbClr val="042054"/>
                </a:solidFill>
                <a:latin typeface="Verdana" panose="020B0604030504040204" pitchFamily="34" charset="0"/>
                <a:ea typeface="Verdana" panose="020B0604030504040204" pitchFamily="34" charset="0"/>
                <a:cs typeface="Verdana" panose="020B0604030504040204" pitchFamily="34" charset="0"/>
              </a:defRPr>
            </a:lvl1pPr>
          </a:lstStyle>
          <a:p>
            <a:r>
              <a:rPr lang="en" dirty="0" err="1">
                <a:solidFill>
                  <a:schemeClr val="bg1"/>
                </a:solidFill>
              </a:rPr>
              <a:t>www.kazakhexport.kz</a:t>
            </a:r>
            <a:endParaRPr lang="ru-KZ" sz="900" dirty="0">
              <a:solidFill>
                <a:schemeClr val="bg1"/>
              </a:solidFill>
            </a:endParaRPr>
          </a:p>
        </p:txBody>
      </p:sp>
    </p:spTree>
    <p:extLst>
      <p:ext uri="{BB962C8B-B14F-4D97-AF65-F5344CB8AC3E}">
        <p14:creationId xmlns:p14="http://schemas.microsoft.com/office/powerpoint/2010/main" val="398268335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87901A37-5F00-7840-ACED-24CF569AAF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32" y="0"/>
            <a:ext cx="12192000" cy="6858000"/>
          </a:xfrm>
          <a:prstGeom prst="rect">
            <a:avLst/>
          </a:prstGeom>
        </p:spPr>
      </p:pic>
      <p:cxnSp>
        <p:nvCxnSpPr>
          <p:cNvPr id="32" name="Прямая соединительная линия 31">
            <a:extLst>
              <a:ext uri="{FF2B5EF4-FFF2-40B4-BE49-F238E27FC236}">
                <a16:creationId xmlns:a16="http://schemas.microsoft.com/office/drawing/2014/main" id="{EE2968EF-76FF-FD44-A544-7FC8BC155159}"/>
              </a:ext>
            </a:extLst>
          </p:cNvPr>
          <p:cNvCxnSpPr>
            <a:stCxn id="12" idx="2"/>
            <a:endCxn id="20" idx="0"/>
          </p:cNvCxnSpPr>
          <p:nvPr/>
        </p:nvCxnSpPr>
        <p:spPr>
          <a:xfrm>
            <a:off x="694561" y="1773122"/>
            <a:ext cx="0" cy="3702092"/>
          </a:xfrm>
          <a:prstGeom prst="line">
            <a:avLst/>
          </a:prstGeom>
          <a:ln w="12700">
            <a:solidFill>
              <a:srgbClr val="02B3EB"/>
            </a:solidFill>
          </a:ln>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32">
            <a:extLst>
              <a:ext uri="{FF2B5EF4-FFF2-40B4-BE49-F238E27FC236}">
                <a16:creationId xmlns:a16="http://schemas.microsoft.com/office/drawing/2014/main" id="{FB68F5FE-4522-1440-ABC0-F74B6A37F178}"/>
              </a:ext>
            </a:extLst>
          </p:cNvPr>
          <p:cNvCxnSpPr/>
          <p:nvPr/>
        </p:nvCxnSpPr>
        <p:spPr>
          <a:xfrm>
            <a:off x="6428299" y="1773122"/>
            <a:ext cx="0" cy="3702092"/>
          </a:xfrm>
          <a:prstGeom prst="line">
            <a:avLst/>
          </a:prstGeom>
          <a:ln w="12700">
            <a:solidFill>
              <a:srgbClr val="02B3EB"/>
            </a:solidFill>
          </a:ln>
        </p:spPr>
        <p:style>
          <a:lnRef idx="1">
            <a:schemeClr val="accent1"/>
          </a:lnRef>
          <a:fillRef idx="0">
            <a:schemeClr val="accent1"/>
          </a:fillRef>
          <a:effectRef idx="0">
            <a:schemeClr val="accent1"/>
          </a:effectRef>
          <a:fontRef idx="minor">
            <a:schemeClr val="tx1"/>
          </a:fontRef>
        </p:style>
      </p:cxnSp>
      <p:sp>
        <p:nvSpPr>
          <p:cNvPr id="2" name="Заголовок 1">
            <a:extLst>
              <a:ext uri="{FF2B5EF4-FFF2-40B4-BE49-F238E27FC236}">
                <a16:creationId xmlns:a16="http://schemas.microsoft.com/office/drawing/2014/main" id="{991ED017-9E5F-B442-8D6B-8203C8AF831D}"/>
              </a:ext>
            </a:extLst>
          </p:cNvPr>
          <p:cNvSpPr>
            <a:spLocks noGrp="1"/>
          </p:cNvSpPr>
          <p:nvPr>
            <p:ph type="title"/>
          </p:nvPr>
        </p:nvSpPr>
        <p:spPr>
          <a:xfrm>
            <a:off x="2406523" y="554621"/>
            <a:ext cx="7378953" cy="1218795"/>
          </a:xfrm>
        </p:spPr>
        <p:txBody>
          <a:bodyPr/>
          <a:lstStyle/>
          <a:p>
            <a:r>
              <a:rPr lang="en-US" dirty="0">
                <a:solidFill>
                  <a:schemeClr val="bg1"/>
                </a:solidFill>
              </a:rPr>
              <a:t>PREFERENTIAL TRADE FINANCE PROCESS</a:t>
            </a:r>
            <a:endParaRPr lang="ru-KZ" dirty="0">
              <a:solidFill>
                <a:srgbClr val="02B3EB"/>
              </a:solidFill>
            </a:endParaRPr>
          </a:p>
        </p:txBody>
      </p:sp>
      <p:sp>
        <p:nvSpPr>
          <p:cNvPr id="4" name="Объект 18">
            <a:extLst>
              <a:ext uri="{FF2B5EF4-FFF2-40B4-BE49-F238E27FC236}">
                <a16:creationId xmlns:a16="http://schemas.microsoft.com/office/drawing/2014/main" id="{6224931F-3749-0C4B-82A1-03E8D373FE3D}"/>
              </a:ext>
            </a:extLst>
          </p:cNvPr>
          <p:cNvSpPr txBox="1">
            <a:spLocks/>
          </p:cNvSpPr>
          <p:nvPr/>
        </p:nvSpPr>
        <p:spPr>
          <a:xfrm>
            <a:off x="479425" y="1469036"/>
            <a:ext cx="5508624" cy="491271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3"/>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spcBef>
                <a:spcPts val="0"/>
              </a:spcBef>
              <a:buSzPct val="150000"/>
              <a:buNone/>
            </a:pPr>
            <a:r>
              <a:rPr lang="en-US" dirty="0">
                <a:solidFill>
                  <a:schemeClr val="bg1"/>
                </a:solidFill>
              </a:rPr>
              <a:t>The Manufacturer in Kazakhstan (hereinafter referred to as the Exporter) and the Buyer in Uzbekistan enter into a contract for the supply of Kazakh goods;</a:t>
            </a:r>
          </a:p>
          <a:p>
            <a:pPr marL="457200" lvl="1" indent="0">
              <a:spcBef>
                <a:spcPts val="0"/>
              </a:spcBef>
              <a:buSzPct val="150000"/>
              <a:buNone/>
            </a:pPr>
            <a:endParaRPr lang="en-US" dirty="0">
              <a:solidFill>
                <a:schemeClr val="bg1"/>
              </a:solidFill>
            </a:endParaRPr>
          </a:p>
          <a:p>
            <a:pPr marL="457200" lvl="1" indent="0">
              <a:spcBef>
                <a:spcPts val="0"/>
              </a:spcBef>
              <a:buSzPct val="150000"/>
              <a:buNone/>
            </a:pPr>
            <a:r>
              <a:rPr lang="en-US" dirty="0">
                <a:solidFill>
                  <a:schemeClr val="bg1"/>
                </a:solidFill>
              </a:rPr>
              <a:t>The buyer applies to his Bank in Uzbekistan (hereinafter referred to as the Issuing Bank) to establish a credit limit with the possibility of issuing a letter of credit with post-financing or discounting;</a:t>
            </a:r>
          </a:p>
          <a:p>
            <a:pPr marL="457200" lvl="1" indent="0">
              <a:spcBef>
                <a:spcPts val="0"/>
              </a:spcBef>
              <a:buSzPct val="150000"/>
              <a:buNone/>
            </a:pPr>
            <a:endParaRPr lang="en-US" dirty="0">
              <a:solidFill>
                <a:schemeClr val="bg1"/>
              </a:solidFill>
            </a:endParaRPr>
          </a:p>
          <a:p>
            <a:pPr marL="457200" lvl="1" indent="0">
              <a:spcBef>
                <a:spcPts val="0"/>
              </a:spcBef>
              <a:buSzPct val="150000"/>
              <a:buNone/>
            </a:pPr>
            <a:r>
              <a:rPr lang="en-US" dirty="0">
                <a:solidFill>
                  <a:schemeClr val="bg1"/>
                </a:solidFill>
              </a:rPr>
              <a:t>The issuing bank, after agreeing on the terms of financing with the Exporter's Bank in Kazakhstan, issues a letter of credit in favor of the Exporter;</a:t>
            </a:r>
          </a:p>
          <a:p>
            <a:pPr marL="457200" lvl="1" indent="0">
              <a:spcBef>
                <a:spcPts val="0"/>
              </a:spcBef>
              <a:buSzPct val="150000"/>
              <a:buNone/>
            </a:pPr>
            <a:endParaRPr lang="en-US" dirty="0">
              <a:solidFill>
                <a:schemeClr val="bg1"/>
              </a:solidFill>
            </a:endParaRPr>
          </a:p>
          <a:p>
            <a:pPr marL="457200" lvl="1" indent="0">
              <a:spcBef>
                <a:spcPts val="0"/>
              </a:spcBef>
              <a:buSzPct val="150000"/>
              <a:buNone/>
            </a:pPr>
            <a:r>
              <a:rPr lang="en-US" dirty="0">
                <a:solidFill>
                  <a:schemeClr val="bg1"/>
                </a:solidFill>
              </a:rPr>
              <a:t>The bank in Kazakhstan, after receiving the letter of credit, signs an Insurance Agreement with </a:t>
            </a:r>
            <a:r>
              <a:rPr lang="en-US" dirty="0" err="1">
                <a:solidFill>
                  <a:schemeClr val="bg1"/>
                </a:solidFill>
              </a:rPr>
              <a:t>KazakhExport</a:t>
            </a:r>
            <a:r>
              <a:rPr lang="en-US" dirty="0">
                <a:solidFill>
                  <a:schemeClr val="bg1"/>
                </a:solidFill>
              </a:rPr>
              <a:t> and further confirms it, adding its own obligation to pay and informs the Exporter about the receipt of the letter of credit in its favor;</a:t>
            </a:r>
          </a:p>
          <a:p>
            <a:pPr marL="457200" lvl="1" indent="0">
              <a:spcBef>
                <a:spcPts val="0"/>
              </a:spcBef>
              <a:buSzPct val="150000"/>
              <a:buNone/>
            </a:pPr>
            <a:endParaRPr lang="en-US" dirty="0">
              <a:solidFill>
                <a:schemeClr val="bg1"/>
              </a:solidFill>
            </a:endParaRPr>
          </a:p>
          <a:p>
            <a:pPr marL="457200" lvl="1" indent="0">
              <a:spcBef>
                <a:spcPts val="0"/>
              </a:spcBef>
              <a:buSzPct val="150000"/>
              <a:buNone/>
            </a:pPr>
            <a:r>
              <a:rPr lang="en-US" dirty="0">
                <a:solidFill>
                  <a:schemeClr val="bg1"/>
                </a:solidFill>
              </a:rPr>
              <a:t>The Exporter ships the goods or provides the service for the benefit of the Buyer;</a:t>
            </a:r>
            <a:endParaRPr lang="ru-RU" dirty="0">
              <a:solidFill>
                <a:schemeClr val="bg1"/>
              </a:solidFill>
            </a:endParaRPr>
          </a:p>
        </p:txBody>
      </p:sp>
      <p:sp>
        <p:nvSpPr>
          <p:cNvPr id="7" name="Объект 18">
            <a:extLst>
              <a:ext uri="{FF2B5EF4-FFF2-40B4-BE49-F238E27FC236}">
                <a16:creationId xmlns:a16="http://schemas.microsoft.com/office/drawing/2014/main" id="{C696A038-2BE2-674C-AE34-6658BBBCC7FE}"/>
              </a:ext>
            </a:extLst>
          </p:cNvPr>
          <p:cNvSpPr txBox="1">
            <a:spLocks/>
          </p:cNvSpPr>
          <p:nvPr/>
        </p:nvSpPr>
        <p:spPr>
          <a:xfrm>
            <a:off x="6213163" y="1469036"/>
            <a:ext cx="5508624" cy="491271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3"/>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spcBef>
                <a:spcPts val="0"/>
              </a:spcBef>
              <a:buSzPct val="150000"/>
              <a:buNone/>
            </a:pPr>
            <a:r>
              <a:rPr lang="en-US" dirty="0">
                <a:solidFill>
                  <a:schemeClr val="bg1"/>
                </a:solidFill>
              </a:rPr>
              <a:t>The exporter presents shipping documents to his Bank in Kazakhstan under the issued letter of credit;</a:t>
            </a:r>
          </a:p>
          <a:p>
            <a:pPr marL="457200" lvl="1" indent="0">
              <a:spcBef>
                <a:spcPts val="0"/>
              </a:spcBef>
              <a:buSzPct val="150000"/>
              <a:buNone/>
            </a:pPr>
            <a:endParaRPr lang="en-US" dirty="0">
              <a:solidFill>
                <a:schemeClr val="bg1"/>
              </a:solidFill>
            </a:endParaRPr>
          </a:p>
          <a:p>
            <a:pPr marL="457200" lvl="1" indent="0">
              <a:spcBef>
                <a:spcPts val="0"/>
              </a:spcBef>
              <a:buSzPct val="150000"/>
              <a:buNone/>
            </a:pPr>
            <a:r>
              <a:rPr lang="en-US" dirty="0" err="1">
                <a:solidFill>
                  <a:schemeClr val="bg1"/>
                </a:solidFill>
              </a:rPr>
              <a:t>KazakhExport</a:t>
            </a:r>
            <a:r>
              <a:rPr lang="en-US" dirty="0">
                <a:solidFill>
                  <a:schemeClr val="bg1"/>
                </a:solidFill>
              </a:rPr>
              <a:t> places a bank deposit for the amount of shipping documents in the Exporter's Bank;</a:t>
            </a:r>
          </a:p>
          <a:p>
            <a:pPr marL="457200" lvl="1" indent="0">
              <a:spcBef>
                <a:spcPts val="0"/>
              </a:spcBef>
              <a:buSzPct val="150000"/>
              <a:buNone/>
            </a:pPr>
            <a:endParaRPr lang="en-US" dirty="0">
              <a:solidFill>
                <a:schemeClr val="bg1"/>
              </a:solidFill>
            </a:endParaRPr>
          </a:p>
          <a:p>
            <a:pPr marL="457200" lvl="1" indent="0">
              <a:spcBef>
                <a:spcPts val="0"/>
              </a:spcBef>
              <a:buSzPct val="150000"/>
              <a:buNone/>
            </a:pPr>
            <a:r>
              <a:rPr lang="en-US" dirty="0">
                <a:solidFill>
                  <a:schemeClr val="bg1"/>
                </a:solidFill>
              </a:rPr>
              <a:t>The Exporter's Bank pays and transfers the amount of shipping documents to the Exporter's current account and at the same time provides non-cash financing in favor of the Issuing Bank in Uzbekistan under a letter of credit;</a:t>
            </a:r>
          </a:p>
          <a:p>
            <a:pPr marL="457200" lvl="1" indent="0">
              <a:spcBef>
                <a:spcPts val="0"/>
              </a:spcBef>
              <a:buSzPct val="150000"/>
              <a:buNone/>
            </a:pPr>
            <a:endParaRPr lang="en-US" dirty="0">
              <a:solidFill>
                <a:schemeClr val="bg1"/>
              </a:solidFill>
            </a:endParaRPr>
          </a:p>
          <a:p>
            <a:pPr marL="457200" lvl="1" indent="0">
              <a:spcBef>
                <a:spcPts val="0"/>
              </a:spcBef>
              <a:buSzPct val="150000"/>
              <a:buNone/>
            </a:pPr>
            <a:r>
              <a:rPr lang="en-US" dirty="0">
                <a:solidFill>
                  <a:schemeClr val="bg1"/>
                </a:solidFill>
              </a:rPr>
              <a:t>The issuing bank provides non-cash financing in favor of the Buyer and enters into a loan agreement with him with a repayment schedule.</a:t>
            </a:r>
          </a:p>
          <a:p>
            <a:pPr marL="457200" lvl="1" indent="0">
              <a:spcBef>
                <a:spcPts val="0"/>
              </a:spcBef>
              <a:buSzPct val="150000"/>
              <a:buNone/>
            </a:pPr>
            <a:endParaRPr lang="en-US" dirty="0">
              <a:solidFill>
                <a:schemeClr val="bg1"/>
              </a:solidFill>
            </a:endParaRPr>
          </a:p>
          <a:p>
            <a:pPr marL="457200" lvl="1" indent="0">
              <a:spcBef>
                <a:spcPts val="0"/>
              </a:spcBef>
              <a:buSzPct val="150000"/>
              <a:buNone/>
            </a:pPr>
            <a:r>
              <a:rPr lang="en-US" dirty="0">
                <a:solidFill>
                  <a:schemeClr val="bg1"/>
                </a:solidFill>
              </a:rPr>
              <a:t>The Buyer repays the obligations to the Issuing Bank, which in turn repays the financing amount to the Exporter Bank in accordance with the loan agreement</a:t>
            </a:r>
            <a:r>
              <a:rPr lang="ru-RU" dirty="0">
                <a:solidFill>
                  <a:schemeClr val="bg1"/>
                </a:solidFill>
              </a:rPr>
              <a:t>.</a:t>
            </a:r>
          </a:p>
        </p:txBody>
      </p:sp>
      <p:pic>
        <p:nvPicPr>
          <p:cNvPr id="10" name="Рисунок 9">
            <a:extLst>
              <a:ext uri="{FF2B5EF4-FFF2-40B4-BE49-F238E27FC236}">
                <a16:creationId xmlns:a16="http://schemas.microsoft.com/office/drawing/2014/main" id="{0656512F-6F98-254E-ADC3-FB510E4C52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9425" y="1467979"/>
            <a:ext cx="381000" cy="317500"/>
          </a:xfrm>
          <a:prstGeom prst="rect">
            <a:avLst/>
          </a:prstGeom>
        </p:spPr>
      </p:pic>
      <p:sp>
        <p:nvSpPr>
          <p:cNvPr id="12" name="TextBox 11">
            <a:extLst>
              <a:ext uri="{FF2B5EF4-FFF2-40B4-BE49-F238E27FC236}">
                <a16:creationId xmlns:a16="http://schemas.microsoft.com/office/drawing/2014/main" id="{B3B4C0D8-B4E0-7848-9EBE-AB34429A4966}"/>
              </a:ext>
            </a:extLst>
          </p:cNvPr>
          <p:cNvSpPr txBox="1"/>
          <p:nvPr/>
        </p:nvSpPr>
        <p:spPr>
          <a:xfrm>
            <a:off x="602138" y="1465345"/>
            <a:ext cx="184846" cy="307777"/>
          </a:xfrm>
          <a:prstGeom prst="rect">
            <a:avLst/>
          </a:prstGeom>
          <a:noFill/>
        </p:spPr>
        <p:txBody>
          <a:bodyPr wrap="square">
            <a:sp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1</a:t>
            </a:r>
            <a:endParaRPr lang="ru-KZ" sz="1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3" name="Рисунок 12">
            <a:extLst>
              <a:ext uri="{FF2B5EF4-FFF2-40B4-BE49-F238E27FC236}">
                <a16:creationId xmlns:a16="http://schemas.microsoft.com/office/drawing/2014/main" id="{F1C6A899-4017-CA4D-A734-0345D9FB4F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9425" y="2209992"/>
            <a:ext cx="381000" cy="317500"/>
          </a:xfrm>
          <a:prstGeom prst="rect">
            <a:avLst/>
          </a:prstGeom>
        </p:spPr>
      </p:pic>
      <p:sp>
        <p:nvSpPr>
          <p:cNvPr id="14" name="TextBox 13">
            <a:extLst>
              <a:ext uri="{FF2B5EF4-FFF2-40B4-BE49-F238E27FC236}">
                <a16:creationId xmlns:a16="http://schemas.microsoft.com/office/drawing/2014/main" id="{6A0D46BA-4DBB-CF4D-A0F0-7BDB63674E7E}"/>
              </a:ext>
            </a:extLst>
          </p:cNvPr>
          <p:cNvSpPr txBox="1"/>
          <p:nvPr/>
        </p:nvSpPr>
        <p:spPr>
          <a:xfrm>
            <a:off x="602138" y="2207358"/>
            <a:ext cx="184846" cy="307777"/>
          </a:xfrm>
          <a:prstGeom prst="rect">
            <a:avLst/>
          </a:prstGeom>
          <a:noFill/>
        </p:spPr>
        <p:txBody>
          <a:bodyPr wrap="square">
            <a:sp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2</a:t>
            </a:r>
            <a:endParaRPr lang="ru-KZ" sz="1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5" name="Рисунок 14">
            <a:extLst>
              <a:ext uri="{FF2B5EF4-FFF2-40B4-BE49-F238E27FC236}">
                <a16:creationId xmlns:a16="http://schemas.microsoft.com/office/drawing/2014/main" id="{ACBBDC54-7DA6-B848-962A-77721292F2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9425" y="3169362"/>
            <a:ext cx="381000" cy="317500"/>
          </a:xfrm>
          <a:prstGeom prst="rect">
            <a:avLst/>
          </a:prstGeom>
        </p:spPr>
      </p:pic>
      <p:sp>
        <p:nvSpPr>
          <p:cNvPr id="16" name="TextBox 15">
            <a:extLst>
              <a:ext uri="{FF2B5EF4-FFF2-40B4-BE49-F238E27FC236}">
                <a16:creationId xmlns:a16="http://schemas.microsoft.com/office/drawing/2014/main" id="{112A12CB-3650-F647-8774-67C907E9947E}"/>
              </a:ext>
            </a:extLst>
          </p:cNvPr>
          <p:cNvSpPr txBox="1"/>
          <p:nvPr/>
        </p:nvSpPr>
        <p:spPr>
          <a:xfrm>
            <a:off x="602138" y="3166728"/>
            <a:ext cx="184846" cy="307777"/>
          </a:xfrm>
          <a:prstGeom prst="rect">
            <a:avLst/>
          </a:prstGeom>
          <a:noFill/>
        </p:spPr>
        <p:txBody>
          <a:bodyPr wrap="square">
            <a:sp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3</a:t>
            </a:r>
            <a:endParaRPr lang="ru-KZ" sz="1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7" name="Рисунок 16">
            <a:extLst>
              <a:ext uri="{FF2B5EF4-FFF2-40B4-BE49-F238E27FC236}">
                <a16:creationId xmlns:a16="http://schemas.microsoft.com/office/drawing/2014/main" id="{E78CBDBF-AB1A-BB45-8E94-B96DB90B115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9425" y="4143723"/>
            <a:ext cx="381000" cy="317500"/>
          </a:xfrm>
          <a:prstGeom prst="rect">
            <a:avLst/>
          </a:prstGeom>
        </p:spPr>
      </p:pic>
      <p:sp>
        <p:nvSpPr>
          <p:cNvPr id="18" name="TextBox 17">
            <a:extLst>
              <a:ext uri="{FF2B5EF4-FFF2-40B4-BE49-F238E27FC236}">
                <a16:creationId xmlns:a16="http://schemas.microsoft.com/office/drawing/2014/main" id="{A94FA8A8-49A6-F34A-9D9A-81B0FA7A690D}"/>
              </a:ext>
            </a:extLst>
          </p:cNvPr>
          <p:cNvSpPr txBox="1"/>
          <p:nvPr/>
        </p:nvSpPr>
        <p:spPr>
          <a:xfrm>
            <a:off x="602138" y="4141089"/>
            <a:ext cx="184846" cy="307777"/>
          </a:xfrm>
          <a:prstGeom prst="rect">
            <a:avLst/>
          </a:prstGeom>
          <a:noFill/>
        </p:spPr>
        <p:txBody>
          <a:bodyPr wrap="square">
            <a:sp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4</a:t>
            </a:r>
            <a:endParaRPr lang="ru-KZ" sz="1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9" name="Рисунок 18">
            <a:extLst>
              <a:ext uri="{FF2B5EF4-FFF2-40B4-BE49-F238E27FC236}">
                <a16:creationId xmlns:a16="http://schemas.microsoft.com/office/drawing/2014/main" id="{38BAC71F-0734-454A-BF63-1D3CDB4C0F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9425" y="5477848"/>
            <a:ext cx="381000" cy="317500"/>
          </a:xfrm>
          <a:prstGeom prst="rect">
            <a:avLst/>
          </a:prstGeom>
        </p:spPr>
      </p:pic>
      <p:sp>
        <p:nvSpPr>
          <p:cNvPr id="20" name="TextBox 19">
            <a:extLst>
              <a:ext uri="{FF2B5EF4-FFF2-40B4-BE49-F238E27FC236}">
                <a16:creationId xmlns:a16="http://schemas.microsoft.com/office/drawing/2014/main" id="{A6107EEA-99C6-8C48-9242-F451AA643697}"/>
              </a:ext>
            </a:extLst>
          </p:cNvPr>
          <p:cNvSpPr txBox="1"/>
          <p:nvPr/>
        </p:nvSpPr>
        <p:spPr>
          <a:xfrm>
            <a:off x="602138" y="5475214"/>
            <a:ext cx="184846" cy="307777"/>
          </a:xfrm>
          <a:prstGeom prst="rect">
            <a:avLst/>
          </a:prstGeom>
          <a:noFill/>
        </p:spPr>
        <p:txBody>
          <a:bodyPr wrap="square">
            <a:sp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5</a:t>
            </a:r>
            <a:endParaRPr lang="ru-KZ" sz="1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21" name="Рисунок 20">
            <a:extLst>
              <a:ext uri="{FF2B5EF4-FFF2-40B4-BE49-F238E27FC236}">
                <a16:creationId xmlns:a16="http://schemas.microsoft.com/office/drawing/2014/main" id="{0026C457-3E01-4346-947F-8C18AEA786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05668" y="1467979"/>
            <a:ext cx="381000" cy="317500"/>
          </a:xfrm>
          <a:prstGeom prst="rect">
            <a:avLst/>
          </a:prstGeom>
        </p:spPr>
      </p:pic>
      <p:sp>
        <p:nvSpPr>
          <p:cNvPr id="22" name="TextBox 21">
            <a:extLst>
              <a:ext uri="{FF2B5EF4-FFF2-40B4-BE49-F238E27FC236}">
                <a16:creationId xmlns:a16="http://schemas.microsoft.com/office/drawing/2014/main" id="{53F961EF-7E97-B346-81CA-34E422276C13}"/>
              </a:ext>
            </a:extLst>
          </p:cNvPr>
          <p:cNvSpPr txBox="1"/>
          <p:nvPr/>
        </p:nvSpPr>
        <p:spPr>
          <a:xfrm>
            <a:off x="6328381" y="1465345"/>
            <a:ext cx="184846" cy="307777"/>
          </a:xfrm>
          <a:prstGeom prst="rect">
            <a:avLst/>
          </a:prstGeom>
          <a:noFill/>
        </p:spPr>
        <p:txBody>
          <a:bodyPr wrap="square">
            <a:sp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6</a:t>
            </a:r>
            <a:endParaRPr lang="ru-KZ" sz="1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23" name="Рисунок 22">
            <a:extLst>
              <a:ext uri="{FF2B5EF4-FFF2-40B4-BE49-F238E27FC236}">
                <a16:creationId xmlns:a16="http://schemas.microsoft.com/office/drawing/2014/main" id="{51F6881B-FA81-BC49-9B75-5696D1D9A4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05668" y="2209992"/>
            <a:ext cx="381000" cy="317500"/>
          </a:xfrm>
          <a:prstGeom prst="rect">
            <a:avLst/>
          </a:prstGeom>
        </p:spPr>
      </p:pic>
      <p:sp>
        <p:nvSpPr>
          <p:cNvPr id="24" name="TextBox 23">
            <a:extLst>
              <a:ext uri="{FF2B5EF4-FFF2-40B4-BE49-F238E27FC236}">
                <a16:creationId xmlns:a16="http://schemas.microsoft.com/office/drawing/2014/main" id="{494181BC-8A41-7343-B403-88A2A364E105}"/>
              </a:ext>
            </a:extLst>
          </p:cNvPr>
          <p:cNvSpPr txBox="1"/>
          <p:nvPr/>
        </p:nvSpPr>
        <p:spPr>
          <a:xfrm>
            <a:off x="6328381" y="2207358"/>
            <a:ext cx="184846" cy="307777"/>
          </a:xfrm>
          <a:prstGeom prst="rect">
            <a:avLst/>
          </a:prstGeom>
          <a:noFill/>
        </p:spPr>
        <p:txBody>
          <a:bodyPr wrap="square">
            <a:sp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7</a:t>
            </a:r>
            <a:endParaRPr lang="ru-KZ" sz="1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25" name="Рисунок 24">
            <a:extLst>
              <a:ext uri="{FF2B5EF4-FFF2-40B4-BE49-F238E27FC236}">
                <a16:creationId xmlns:a16="http://schemas.microsoft.com/office/drawing/2014/main" id="{A94B2BF3-A71F-D14D-A9D9-BD61AEA765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05668" y="3169362"/>
            <a:ext cx="381000" cy="317500"/>
          </a:xfrm>
          <a:prstGeom prst="rect">
            <a:avLst/>
          </a:prstGeom>
        </p:spPr>
      </p:pic>
      <p:sp>
        <p:nvSpPr>
          <p:cNvPr id="26" name="TextBox 25">
            <a:extLst>
              <a:ext uri="{FF2B5EF4-FFF2-40B4-BE49-F238E27FC236}">
                <a16:creationId xmlns:a16="http://schemas.microsoft.com/office/drawing/2014/main" id="{3BDC958E-9BE2-6242-80D5-478812F047B6}"/>
              </a:ext>
            </a:extLst>
          </p:cNvPr>
          <p:cNvSpPr txBox="1"/>
          <p:nvPr/>
        </p:nvSpPr>
        <p:spPr>
          <a:xfrm>
            <a:off x="6328381" y="3166728"/>
            <a:ext cx="184846" cy="307777"/>
          </a:xfrm>
          <a:prstGeom prst="rect">
            <a:avLst/>
          </a:prstGeom>
          <a:noFill/>
        </p:spPr>
        <p:txBody>
          <a:bodyPr wrap="square">
            <a:sp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8</a:t>
            </a:r>
            <a:endParaRPr lang="ru-KZ" sz="1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27" name="Рисунок 26">
            <a:extLst>
              <a:ext uri="{FF2B5EF4-FFF2-40B4-BE49-F238E27FC236}">
                <a16:creationId xmlns:a16="http://schemas.microsoft.com/office/drawing/2014/main" id="{F388E481-F530-B94C-B7D5-0B2260DBEE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05668" y="4143723"/>
            <a:ext cx="381000" cy="317500"/>
          </a:xfrm>
          <a:prstGeom prst="rect">
            <a:avLst/>
          </a:prstGeom>
        </p:spPr>
      </p:pic>
      <p:sp>
        <p:nvSpPr>
          <p:cNvPr id="28" name="TextBox 27">
            <a:extLst>
              <a:ext uri="{FF2B5EF4-FFF2-40B4-BE49-F238E27FC236}">
                <a16:creationId xmlns:a16="http://schemas.microsoft.com/office/drawing/2014/main" id="{035A2107-D5C1-F34C-B3E6-57ECCE180660}"/>
              </a:ext>
            </a:extLst>
          </p:cNvPr>
          <p:cNvSpPr txBox="1"/>
          <p:nvPr/>
        </p:nvSpPr>
        <p:spPr>
          <a:xfrm>
            <a:off x="6328381" y="4141089"/>
            <a:ext cx="184846" cy="307777"/>
          </a:xfrm>
          <a:prstGeom prst="rect">
            <a:avLst/>
          </a:prstGeom>
          <a:noFill/>
        </p:spPr>
        <p:txBody>
          <a:bodyPr wrap="square">
            <a:sp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9</a:t>
            </a:r>
            <a:endParaRPr lang="ru-KZ" sz="1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29" name="Рисунок 28">
            <a:extLst>
              <a:ext uri="{FF2B5EF4-FFF2-40B4-BE49-F238E27FC236}">
                <a16:creationId xmlns:a16="http://schemas.microsoft.com/office/drawing/2014/main" id="{8912165E-EB0C-5C4D-907D-0090EB9AFB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05668" y="5477848"/>
            <a:ext cx="381000" cy="317500"/>
          </a:xfrm>
          <a:prstGeom prst="rect">
            <a:avLst/>
          </a:prstGeom>
        </p:spPr>
      </p:pic>
      <p:sp>
        <p:nvSpPr>
          <p:cNvPr id="30" name="TextBox 29">
            <a:extLst>
              <a:ext uri="{FF2B5EF4-FFF2-40B4-BE49-F238E27FC236}">
                <a16:creationId xmlns:a16="http://schemas.microsoft.com/office/drawing/2014/main" id="{7FCEC7C8-4812-C644-910B-CC2F35EE458A}"/>
              </a:ext>
            </a:extLst>
          </p:cNvPr>
          <p:cNvSpPr txBox="1"/>
          <p:nvPr/>
        </p:nvSpPr>
        <p:spPr>
          <a:xfrm>
            <a:off x="6178480" y="5475214"/>
            <a:ext cx="483402" cy="307777"/>
          </a:xfrm>
          <a:prstGeom prst="rect">
            <a:avLst/>
          </a:prstGeom>
          <a:noFill/>
        </p:spPr>
        <p:txBody>
          <a:bodyPr wrap="square">
            <a:sp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10</a:t>
            </a:r>
            <a:endParaRPr lang="ru-KZ" sz="1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cxnSp>
        <p:nvCxnSpPr>
          <p:cNvPr id="35" name="Прямая соединительная линия 34">
            <a:extLst>
              <a:ext uri="{FF2B5EF4-FFF2-40B4-BE49-F238E27FC236}">
                <a16:creationId xmlns:a16="http://schemas.microsoft.com/office/drawing/2014/main" id="{31117D49-5238-2D40-9CE5-39480C90CB74}"/>
              </a:ext>
            </a:extLst>
          </p:cNvPr>
          <p:cNvCxnSpPr/>
          <p:nvPr/>
        </p:nvCxnSpPr>
        <p:spPr>
          <a:xfrm>
            <a:off x="1041816" y="2184873"/>
            <a:ext cx="4946234" cy="0"/>
          </a:xfrm>
          <a:prstGeom prst="line">
            <a:avLst/>
          </a:prstGeom>
          <a:ln>
            <a:solidFill>
              <a:srgbClr val="02B3EB"/>
            </a:solidFill>
          </a:ln>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35">
            <a:extLst>
              <a:ext uri="{FF2B5EF4-FFF2-40B4-BE49-F238E27FC236}">
                <a16:creationId xmlns:a16="http://schemas.microsoft.com/office/drawing/2014/main" id="{4AD3B611-7420-9044-B63B-A11D6AAF29DD}"/>
              </a:ext>
            </a:extLst>
          </p:cNvPr>
          <p:cNvCxnSpPr/>
          <p:nvPr/>
        </p:nvCxnSpPr>
        <p:spPr>
          <a:xfrm>
            <a:off x="1041816" y="3159234"/>
            <a:ext cx="4946234" cy="0"/>
          </a:xfrm>
          <a:prstGeom prst="line">
            <a:avLst/>
          </a:prstGeom>
          <a:ln>
            <a:solidFill>
              <a:srgbClr val="02B3EB"/>
            </a:solidFill>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a:extLst>
              <a:ext uri="{FF2B5EF4-FFF2-40B4-BE49-F238E27FC236}">
                <a16:creationId xmlns:a16="http://schemas.microsoft.com/office/drawing/2014/main" id="{C326CF42-B004-8E40-B493-4A31F9937AD1}"/>
              </a:ext>
            </a:extLst>
          </p:cNvPr>
          <p:cNvCxnSpPr/>
          <p:nvPr/>
        </p:nvCxnSpPr>
        <p:spPr>
          <a:xfrm>
            <a:off x="1041816" y="4111109"/>
            <a:ext cx="4946234" cy="0"/>
          </a:xfrm>
          <a:prstGeom prst="line">
            <a:avLst/>
          </a:prstGeom>
          <a:ln>
            <a:solidFill>
              <a:srgbClr val="02B3EB"/>
            </a:solidFill>
          </a:ln>
        </p:spPr>
        <p:style>
          <a:lnRef idx="1">
            <a:schemeClr val="accent1"/>
          </a:lnRef>
          <a:fillRef idx="0">
            <a:schemeClr val="accent1"/>
          </a:fillRef>
          <a:effectRef idx="0">
            <a:schemeClr val="accent1"/>
          </a:effectRef>
          <a:fontRef idx="minor">
            <a:schemeClr val="tx1"/>
          </a:fontRef>
        </p:style>
      </p:cxnSp>
      <p:cxnSp>
        <p:nvCxnSpPr>
          <p:cNvPr id="38" name="Прямая соединительная линия 37">
            <a:extLst>
              <a:ext uri="{FF2B5EF4-FFF2-40B4-BE49-F238E27FC236}">
                <a16:creationId xmlns:a16="http://schemas.microsoft.com/office/drawing/2014/main" id="{CA3A30A9-93B9-F34A-9948-B4020FDB5D71}"/>
              </a:ext>
            </a:extLst>
          </p:cNvPr>
          <p:cNvCxnSpPr/>
          <p:nvPr/>
        </p:nvCxnSpPr>
        <p:spPr>
          <a:xfrm>
            <a:off x="1041816" y="5445234"/>
            <a:ext cx="4946234" cy="0"/>
          </a:xfrm>
          <a:prstGeom prst="line">
            <a:avLst/>
          </a:prstGeom>
          <a:ln>
            <a:solidFill>
              <a:srgbClr val="02B3EB"/>
            </a:solidFill>
          </a:ln>
        </p:spPr>
        <p:style>
          <a:lnRef idx="1">
            <a:schemeClr val="accent1"/>
          </a:lnRef>
          <a:fillRef idx="0">
            <a:schemeClr val="accent1"/>
          </a:fillRef>
          <a:effectRef idx="0">
            <a:schemeClr val="accent1"/>
          </a:effectRef>
          <a:fontRef idx="minor">
            <a:schemeClr val="tx1"/>
          </a:fontRef>
        </p:style>
      </p:cxnSp>
      <p:cxnSp>
        <p:nvCxnSpPr>
          <p:cNvPr id="39" name="Прямая соединительная линия 38">
            <a:extLst>
              <a:ext uri="{FF2B5EF4-FFF2-40B4-BE49-F238E27FC236}">
                <a16:creationId xmlns:a16="http://schemas.microsoft.com/office/drawing/2014/main" id="{425954A8-7A30-E342-B775-5F7C16426331}"/>
              </a:ext>
            </a:extLst>
          </p:cNvPr>
          <p:cNvCxnSpPr/>
          <p:nvPr/>
        </p:nvCxnSpPr>
        <p:spPr>
          <a:xfrm>
            <a:off x="6775554" y="5062984"/>
            <a:ext cx="4946234" cy="0"/>
          </a:xfrm>
          <a:prstGeom prst="line">
            <a:avLst/>
          </a:prstGeom>
          <a:ln>
            <a:solidFill>
              <a:srgbClr val="02B3EB"/>
            </a:solidFill>
          </a:ln>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a:extLst>
              <a:ext uri="{FF2B5EF4-FFF2-40B4-BE49-F238E27FC236}">
                <a16:creationId xmlns:a16="http://schemas.microsoft.com/office/drawing/2014/main" id="{D28CD50F-7379-6042-B70C-CCE2AE984585}"/>
              </a:ext>
            </a:extLst>
          </p:cNvPr>
          <p:cNvCxnSpPr/>
          <p:nvPr/>
        </p:nvCxnSpPr>
        <p:spPr>
          <a:xfrm>
            <a:off x="6775554" y="4111109"/>
            <a:ext cx="4946234" cy="0"/>
          </a:xfrm>
          <a:prstGeom prst="line">
            <a:avLst/>
          </a:prstGeom>
          <a:ln>
            <a:solidFill>
              <a:srgbClr val="02B3EB"/>
            </a:solidFill>
          </a:ln>
        </p:spPr>
        <p:style>
          <a:lnRef idx="1">
            <a:schemeClr val="accent1"/>
          </a:lnRef>
          <a:fillRef idx="0">
            <a:schemeClr val="accent1"/>
          </a:fillRef>
          <a:effectRef idx="0">
            <a:schemeClr val="accent1"/>
          </a:effectRef>
          <a:fontRef idx="minor">
            <a:schemeClr val="tx1"/>
          </a:fontRef>
        </p:style>
      </p:cxnSp>
      <p:cxnSp>
        <p:nvCxnSpPr>
          <p:cNvPr id="41" name="Прямая соединительная линия 40">
            <a:extLst>
              <a:ext uri="{FF2B5EF4-FFF2-40B4-BE49-F238E27FC236}">
                <a16:creationId xmlns:a16="http://schemas.microsoft.com/office/drawing/2014/main" id="{A5EA56BB-2280-DE41-9CED-1BEEA0BB04AC}"/>
              </a:ext>
            </a:extLst>
          </p:cNvPr>
          <p:cNvCxnSpPr/>
          <p:nvPr/>
        </p:nvCxnSpPr>
        <p:spPr>
          <a:xfrm>
            <a:off x="6775554" y="2956866"/>
            <a:ext cx="4946234" cy="0"/>
          </a:xfrm>
          <a:prstGeom prst="line">
            <a:avLst/>
          </a:prstGeom>
          <a:ln>
            <a:solidFill>
              <a:srgbClr val="02B3EB"/>
            </a:solidFill>
          </a:ln>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a:extLst>
              <a:ext uri="{FF2B5EF4-FFF2-40B4-BE49-F238E27FC236}">
                <a16:creationId xmlns:a16="http://schemas.microsoft.com/office/drawing/2014/main" id="{2D154B41-1850-5944-A115-49DD12B29883}"/>
              </a:ext>
            </a:extLst>
          </p:cNvPr>
          <p:cNvCxnSpPr/>
          <p:nvPr/>
        </p:nvCxnSpPr>
        <p:spPr>
          <a:xfrm>
            <a:off x="6775554" y="2192368"/>
            <a:ext cx="4946234" cy="0"/>
          </a:xfrm>
          <a:prstGeom prst="line">
            <a:avLst/>
          </a:prstGeom>
          <a:ln>
            <a:solidFill>
              <a:srgbClr val="02B3EB"/>
            </a:solidFill>
          </a:ln>
        </p:spPr>
        <p:style>
          <a:lnRef idx="1">
            <a:schemeClr val="accent1"/>
          </a:lnRef>
          <a:fillRef idx="0">
            <a:schemeClr val="accent1"/>
          </a:fillRef>
          <a:effectRef idx="0">
            <a:schemeClr val="accent1"/>
          </a:effectRef>
          <a:fontRef idx="minor">
            <a:schemeClr val="tx1"/>
          </a:fontRef>
        </p:style>
      </p:cxnSp>
      <p:pic>
        <p:nvPicPr>
          <p:cNvPr id="43" name="Рисунок 42">
            <a:extLst>
              <a:ext uri="{FF2B5EF4-FFF2-40B4-BE49-F238E27FC236}">
                <a16:creationId xmlns:a16="http://schemas.microsoft.com/office/drawing/2014/main" id="{DEB55A35-1691-E343-81CC-118FD69E33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50581" y="485959"/>
            <a:ext cx="1049057" cy="390953"/>
          </a:xfrm>
          <a:prstGeom prst="rect">
            <a:avLst/>
          </a:prstGeom>
        </p:spPr>
      </p:pic>
      <p:sp>
        <p:nvSpPr>
          <p:cNvPr id="44" name="Нижний колонтитул 4">
            <a:extLst>
              <a:ext uri="{FF2B5EF4-FFF2-40B4-BE49-F238E27FC236}">
                <a16:creationId xmlns:a16="http://schemas.microsoft.com/office/drawing/2014/main" id="{68C40B8F-190A-CF4B-93A0-9BB0DA638184}"/>
              </a:ext>
            </a:extLst>
          </p:cNvPr>
          <p:cNvSpPr>
            <a:spLocks noGrp="1"/>
          </p:cNvSpPr>
          <p:nvPr>
            <p:ph type="ftr" sz="quarter" idx="4294967295"/>
          </p:nvPr>
        </p:nvSpPr>
        <p:spPr>
          <a:xfrm>
            <a:off x="388557" y="6235437"/>
            <a:ext cx="1704739" cy="365125"/>
          </a:xfrm>
        </p:spPr>
        <p:txBody>
          <a:bodyPr/>
          <a:lstStyle>
            <a:lvl1pPr algn="l">
              <a:defRPr sz="900">
                <a:solidFill>
                  <a:srgbClr val="042054"/>
                </a:solidFill>
                <a:latin typeface="Verdana" panose="020B0604030504040204" pitchFamily="34" charset="0"/>
                <a:ea typeface="Verdana" panose="020B0604030504040204" pitchFamily="34" charset="0"/>
                <a:cs typeface="Verdana" panose="020B0604030504040204" pitchFamily="34" charset="0"/>
              </a:defRPr>
            </a:lvl1pPr>
          </a:lstStyle>
          <a:p>
            <a:r>
              <a:rPr lang="en" dirty="0" err="1">
                <a:solidFill>
                  <a:schemeClr val="bg1"/>
                </a:solidFill>
              </a:rPr>
              <a:t>www.kazakhexport.kz</a:t>
            </a:r>
            <a:endParaRPr lang="ru-KZ" sz="900" dirty="0">
              <a:solidFill>
                <a:schemeClr val="bg1"/>
              </a:solidFill>
            </a:endParaRPr>
          </a:p>
        </p:txBody>
      </p:sp>
    </p:spTree>
    <p:extLst>
      <p:ext uri="{BB962C8B-B14F-4D97-AF65-F5344CB8AC3E}">
        <p14:creationId xmlns:p14="http://schemas.microsoft.com/office/powerpoint/2010/main" val="295050632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Прямоугольник 21">
            <a:extLst>
              <a:ext uri="{FF2B5EF4-FFF2-40B4-BE49-F238E27FC236}">
                <a16:creationId xmlns:a16="http://schemas.microsoft.com/office/drawing/2014/main" id="{3A81A3EC-C2F5-9743-A0A5-17FA9E411DB8}"/>
              </a:ext>
            </a:extLst>
          </p:cNvPr>
          <p:cNvSpPr/>
          <p:nvPr/>
        </p:nvSpPr>
        <p:spPr>
          <a:xfrm>
            <a:off x="0" y="0"/>
            <a:ext cx="12207902" cy="6858000"/>
          </a:xfrm>
          <a:prstGeom prst="rect">
            <a:avLst/>
          </a:prstGeom>
          <a:solidFill>
            <a:srgbClr val="042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KZ"/>
          </a:p>
        </p:txBody>
      </p:sp>
      <p:pic>
        <p:nvPicPr>
          <p:cNvPr id="21" name="Рисунок 20">
            <a:extLst>
              <a:ext uri="{FF2B5EF4-FFF2-40B4-BE49-F238E27FC236}">
                <a16:creationId xmlns:a16="http://schemas.microsoft.com/office/drawing/2014/main" id="{1AB62AA2-B7AE-F84A-850F-A9AB74A1D86D}"/>
              </a:ext>
            </a:extLst>
          </p:cNvPr>
          <p:cNvPicPr>
            <a:picLocks noChangeAspect="1"/>
          </p:cNvPicPr>
          <p:nvPr/>
        </p:nvPicPr>
        <p:blipFill>
          <a:blip r:embed="rId2"/>
          <a:stretch>
            <a:fillRect/>
          </a:stretch>
        </p:blipFill>
        <p:spPr>
          <a:xfrm>
            <a:off x="3178080" y="0"/>
            <a:ext cx="9141885" cy="6858000"/>
          </a:xfrm>
          <a:prstGeom prst="rect">
            <a:avLst/>
          </a:prstGeom>
        </p:spPr>
      </p:pic>
      <p:pic>
        <p:nvPicPr>
          <p:cNvPr id="13" name="Рисунок 12">
            <a:extLst>
              <a:ext uri="{FF2B5EF4-FFF2-40B4-BE49-F238E27FC236}">
                <a16:creationId xmlns:a16="http://schemas.microsoft.com/office/drawing/2014/main" id="{1E33E824-4F2C-E143-93CC-7FE25107AE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0826" y="3013545"/>
            <a:ext cx="851452" cy="851452"/>
          </a:xfrm>
          <a:prstGeom prst="rect">
            <a:avLst/>
          </a:prstGeom>
        </p:spPr>
      </p:pic>
      <p:pic>
        <p:nvPicPr>
          <p:cNvPr id="15" name="Рисунок 14">
            <a:extLst>
              <a:ext uri="{FF2B5EF4-FFF2-40B4-BE49-F238E27FC236}">
                <a16:creationId xmlns:a16="http://schemas.microsoft.com/office/drawing/2014/main" id="{2C5C6E26-9917-974A-B213-2295F9BE820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25036" y="5174920"/>
            <a:ext cx="107398" cy="107398"/>
          </a:xfrm>
          <a:prstGeom prst="rect">
            <a:avLst/>
          </a:prstGeom>
        </p:spPr>
      </p:pic>
      <p:sp>
        <p:nvSpPr>
          <p:cNvPr id="16" name="Объект 18">
            <a:extLst>
              <a:ext uri="{FF2B5EF4-FFF2-40B4-BE49-F238E27FC236}">
                <a16:creationId xmlns:a16="http://schemas.microsoft.com/office/drawing/2014/main" id="{A6B78B35-1AF4-E248-A68C-E881C3899817}"/>
              </a:ext>
            </a:extLst>
          </p:cNvPr>
          <p:cNvSpPr txBox="1">
            <a:spLocks/>
          </p:cNvSpPr>
          <p:nvPr/>
        </p:nvSpPr>
        <p:spPr>
          <a:xfrm>
            <a:off x="391962" y="4769880"/>
            <a:ext cx="3600450" cy="161186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5"/>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100" b="1" dirty="0">
                <a:solidFill>
                  <a:schemeClr val="bg1"/>
                </a:solidFill>
              </a:rPr>
              <a:t>Joint-Stock Company</a:t>
            </a:r>
          </a:p>
          <a:p>
            <a:pPr marL="0" indent="0">
              <a:spcBef>
                <a:spcPts val="0"/>
              </a:spcBef>
              <a:buNone/>
            </a:pPr>
            <a:r>
              <a:rPr lang="en-US" sz="1100" b="1" dirty="0">
                <a:solidFill>
                  <a:schemeClr val="bg1"/>
                </a:solidFill>
              </a:rPr>
              <a:t>"Export insurance company "</a:t>
            </a:r>
            <a:r>
              <a:rPr lang="en-US" sz="1100" b="1" dirty="0" err="1">
                <a:solidFill>
                  <a:schemeClr val="bg1"/>
                </a:solidFill>
              </a:rPr>
              <a:t>KazakhExport</a:t>
            </a:r>
            <a:r>
              <a:rPr lang="en-US" sz="1100" b="1" dirty="0">
                <a:solidFill>
                  <a:schemeClr val="bg1"/>
                </a:solidFill>
              </a:rPr>
              <a:t>"</a:t>
            </a:r>
          </a:p>
          <a:p>
            <a:pPr marL="0" indent="0">
              <a:spcBef>
                <a:spcPts val="0"/>
              </a:spcBef>
              <a:buNone/>
            </a:pPr>
            <a:endParaRPr lang="en-US" sz="1100" b="1" dirty="0">
              <a:solidFill>
                <a:schemeClr val="bg1"/>
              </a:solidFill>
            </a:endParaRPr>
          </a:p>
          <a:p>
            <a:pPr marL="0" indent="0">
              <a:spcBef>
                <a:spcPts val="0"/>
              </a:spcBef>
              <a:buNone/>
            </a:pPr>
            <a:r>
              <a:rPr lang="en-US" sz="1100" b="1" dirty="0">
                <a:solidFill>
                  <a:schemeClr val="bg1"/>
                </a:solidFill>
              </a:rPr>
              <a:t>The Republic of Kazakhstan,</a:t>
            </a:r>
          </a:p>
          <a:p>
            <a:pPr marL="0" indent="0">
              <a:spcBef>
                <a:spcPts val="0"/>
              </a:spcBef>
              <a:buNone/>
            </a:pPr>
            <a:r>
              <a:rPr lang="en-US" sz="1100" b="1" dirty="0">
                <a:solidFill>
                  <a:schemeClr val="bg1"/>
                </a:solidFill>
              </a:rPr>
              <a:t>Z05T3E2, Astana,</a:t>
            </a:r>
          </a:p>
          <a:p>
            <a:pPr marL="0" indent="0">
              <a:spcBef>
                <a:spcPts val="0"/>
              </a:spcBef>
              <a:buNone/>
            </a:pPr>
            <a:r>
              <a:rPr lang="en-US" sz="1100" b="1" dirty="0" err="1">
                <a:solidFill>
                  <a:schemeClr val="bg1"/>
                </a:solidFill>
              </a:rPr>
              <a:t>Mangilik</a:t>
            </a:r>
            <a:r>
              <a:rPr lang="en-US" sz="1100" b="1" dirty="0">
                <a:solidFill>
                  <a:schemeClr val="bg1"/>
                </a:solidFill>
              </a:rPr>
              <a:t> El Ave. 55 “A”, 11th floor</a:t>
            </a:r>
            <a:endParaRPr lang="ru-RU" sz="1100" dirty="0">
              <a:solidFill>
                <a:schemeClr val="bg1"/>
              </a:solidFill>
            </a:endParaRPr>
          </a:p>
        </p:txBody>
      </p:sp>
      <p:sp>
        <p:nvSpPr>
          <p:cNvPr id="17" name="Объект 18">
            <a:extLst>
              <a:ext uri="{FF2B5EF4-FFF2-40B4-BE49-F238E27FC236}">
                <a16:creationId xmlns:a16="http://schemas.microsoft.com/office/drawing/2014/main" id="{3057DC35-02E4-0649-8052-4DA1975A1260}"/>
              </a:ext>
            </a:extLst>
          </p:cNvPr>
          <p:cNvSpPr txBox="1">
            <a:spLocks/>
          </p:cNvSpPr>
          <p:nvPr/>
        </p:nvSpPr>
        <p:spPr>
          <a:xfrm>
            <a:off x="4216538" y="4769880"/>
            <a:ext cx="3600450" cy="161186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5"/>
              </a:buBlip>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rgbClr val="042054"/>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ru-RU" sz="1100" dirty="0">
                <a:solidFill>
                  <a:srgbClr val="02B3EB"/>
                </a:solidFill>
              </a:rPr>
              <a:t>т</a:t>
            </a:r>
            <a:r>
              <a:rPr lang="en-US" sz="1100" dirty="0" err="1">
                <a:solidFill>
                  <a:srgbClr val="02B3EB"/>
                </a:solidFill>
              </a:rPr>
              <a:t>el</a:t>
            </a:r>
            <a:r>
              <a:rPr lang="ru-RU" sz="1100" dirty="0">
                <a:solidFill>
                  <a:srgbClr val="02B3EB"/>
                </a:solidFill>
              </a:rPr>
              <a:t>.: </a:t>
            </a:r>
            <a:r>
              <a:rPr lang="ru-RU" sz="1100" dirty="0">
                <a:solidFill>
                  <a:schemeClr val="bg1"/>
                </a:solidFill>
              </a:rPr>
              <a:t>+7 (7172) 95 56 56</a:t>
            </a:r>
          </a:p>
          <a:p>
            <a:pPr marL="0" indent="0">
              <a:spcBef>
                <a:spcPts val="0"/>
              </a:spcBef>
              <a:buNone/>
            </a:pPr>
            <a:r>
              <a:rPr lang="en" sz="1100" dirty="0">
                <a:solidFill>
                  <a:srgbClr val="02B3EB"/>
                </a:solidFill>
              </a:rPr>
              <a:t>e-mail: </a:t>
            </a:r>
            <a:r>
              <a:rPr lang="en" sz="1100" dirty="0" err="1">
                <a:solidFill>
                  <a:schemeClr val="bg1"/>
                </a:solidFill>
              </a:rPr>
              <a:t>info@kazakhexport.kz</a:t>
            </a:r>
            <a:endParaRPr lang="en" sz="1100" dirty="0">
              <a:solidFill>
                <a:schemeClr val="bg1"/>
              </a:solidFill>
            </a:endParaRPr>
          </a:p>
          <a:p>
            <a:pPr marL="0" indent="0">
              <a:spcBef>
                <a:spcPts val="0"/>
              </a:spcBef>
              <a:buNone/>
            </a:pPr>
            <a:r>
              <a:rPr lang="en" sz="1100" dirty="0">
                <a:solidFill>
                  <a:schemeClr val="bg1"/>
                </a:solidFill>
              </a:rPr>
              <a:t>    </a:t>
            </a:r>
            <a:r>
              <a:rPr lang="en" sz="1100" dirty="0" err="1">
                <a:solidFill>
                  <a:schemeClr val="bg1"/>
                </a:solidFill>
              </a:rPr>
              <a:t>KazakhExport</a:t>
            </a:r>
            <a:r>
              <a:rPr lang="en" sz="1100" dirty="0">
                <a:solidFill>
                  <a:schemeClr val="bg1"/>
                </a:solidFill>
              </a:rPr>
              <a:t> </a:t>
            </a:r>
          </a:p>
          <a:p>
            <a:pPr marL="0" indent="0">
              <a:spcBef>
                <a:spcPts val="0"/>
              </a:spcBef>
              <a:buNone/>
            </a:pPr>
            <a:r>
              <a:rPr lang="en" sz="1100" dirty="0">
                <a:solidFill>
                  <a:schemeClr val="bg1"/>
                </a:solidFill>
              </a:rPr>
              <a:t>       </a:t>
            </a:r>
          </a:p>
          <a:p>
            <a:pPr marL="0" indent="0">
              <a:spcBef>
                <a:spcPts val="0"/>
              </a:spcBef>
              <a:buNone/>
            </a:pPr>
            <a:r>
              <a:rPr lang="en" sz="1100" dirty="0" err="1">
                <a:solidFill>
                  <a:srgbClr val="02B3EB"/>
                </a:solidFill>
              </a:rPr>
              <a:t>www.kazakhexport.kz</a:t>
            </a:r>
            <a:endParaRPr lang="ru-RU" sz="1100" dirty="0">
              <a:solidFill>
                <a:srgbClr val="02B3EB"/>
              </a:solidFill>
            </a:endParaRPr>
          </a:p>
        </p:txBody>
      </p:sp>
      <p:pic>
        <p:nvPicPr>
          <p:cNvPr id="18" name="Рисунок 17">
            <a:extLst>
              <a:ext uri="{FF2B5EF4-FFF2-40B4-BE49-F238E27FC236}">
                <a16:creationId xmlns:a16="http://schemas.microsoft.com/office/drawing/2014/main" id="{9197359F-CD89-674A-B1C6-93BB126B707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2125" y="1838739"/>
            <a:ext cx="3587750" cy="1949450"/>
          </a:xfrm>
          <a:prstGeom prst="rect">
            <a:avLst/>
          </a:prstGeom>
        </p:spPr>
      </p:pic>
    </p:spTree>
    <p:extLst>
      <p:ext uri="{BB962C8B-B14F-4D97-AF65-F5344CB8AC3E}">
        <p14:creationId xmlns:p14="http://schemas.microsoft.com/office/powerpoint/2010/main" val="161477704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5DC1EDD2-5156-4C78-B4CC-0F7C486904F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20497" r="19473"/>
          <a:stretch/>
        </p:blipFill>
        <p:spPr>
          <a:xfrm>
            <a:off x="510746" y="1439665"/>
            <a:ext cx="3657600" cy="3978669"/>
          </a:xfrm>
          <a:custGeom>
            <a:avLst/>
            <a:gdLst>
              <a:gd name="connsiteX0" fmla="*/ 2631950 w 7264257"/>
              <a:gd name="connsiteY0" fmla="*/ 0 h 6695422"/>
              <a:gd name="connsiteX1" fmla="*/ 7264257 w 7264257"/>
              <a:gd name="connsiteY1" fmla="*/ 0 h 6695422"/>
              <a:gd name="connsiteX2" fmla="*/ 4630756 w 7264257"/>
              <a:gd name="connsiteY2" fmla="*/ 6695422 h 6695422"/>
              <a:gd name="connsiteX3" fmla="*/ 0 w 7264257"/>
              <a:gd name="connsiteY3" fmla="*/ 6695422 h 6695422"/>
            </a:gdLst>
            <a:ahLst/>
            <a:cxnLst>
              <a:cxn ang="0">
                <a:pos x="connsiteX0" y="connsiteY0"/>
              </a:cxn>
              <a:cxn ang="0">
                <a:pos x="connsiteX1" y="connsiteY1"/>
              </a:cxn>
              <a:cxn ang="0">
                <a:pos x="connsiteX2" y="connsiteY2"/>
              </a:cxn>
              <a:cxn ang="0">
                <a:pos x="connsiteX3" y="connsiteY3"/>
              </a:cxn>
            </a:cxnLst>
            <a:rect l="l" t="t" r="r" b="b"/>
            <a:pathLst>
              <a:path w="7264257" h="6695422">
                <a:moveTo>
                  <a:pt x="2631950" y="0"/>
                </a:moveTo>
                <a:lnTo>
                  <a:pt x="7264257" y="0"/>
                </a:lnTo>
                <a:lnTo>
                  <a:pt x="4630756" y="6695422"/>
                </a:lnTo>
                <a:lnTo>
                  <a:pt x="0" y="6695422"/>
                </a:lnTo>
                <a:close/>
              </a:path>
            </a:pathLst>
          </a:custGeom>
        </p:spPr>
      </p:pic>
      <p:pic>
        <p:nvPicPr>
          <p:cNvPr id="16" name="Рисунок 15">
            <a:extLst>
              <a:ext uri="{FF2B5EF4-FFF2-40B4-BE49-F238E27FC236}">
                <a16:creationId xmlns:a16="http://schemas.microsoft.com/office/drawing/2014/main" id="{501188AF-66C9-4AAA-A13A-44C37A9AA3C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20224" r="34102"/>
          <a:stretch/>
        </p:blipFill>
        <p:spPr>
          <a:xfrm>
            <a:off x="3047997" y="1439665"/>
            <a:ext cx="3707027" cy="3978893"/>
          </a:xfrm>
          <a:custGeom>
            <a:avLst/>
            <a:gdLst>
              <a:gd name="connsiteX0" fmla="*/ 2631950 w 7264257"/>
              <a:gd name="connsiteY0" fmla="*/ 0 h 6695422"/>
              <a:gd name="connsiteX1" fmla="*/ 7264257 w 7264257"/>
              <a:gd name="connsiteY1" fmla="*/ 0 h 6695422"/>
              <a:gd name="connsiteX2" fmla="*/ 4630756 w 7264257"/>
              <a:gd name="connsiteY2" fmla="*/ 6695422 h 6695422"/>
              <a:gd name="connsiteX3" fmla="*/ 0 w 7264257"/>
              <a:gd name="connsiteY3" fmla="*/ 6695422 h 6695422"/>
            </a:gdLst>
            <a:ahLst/>
            <a:cxnLst>
              <a:cxn ang="0">
                <a:pos x="connsiteX0" y="connsiteY0"/>
              </a:cxn>
              <a:cxn ang="0">
                <a:pos x="connsiteX1" y="connsiteY1"/>
              </a:cxn>
              <a:cxn ang="0">
                <a:pos x="connsiteX2" y="connsiteY2"/>
              </a:cxn>
              <a:cxn ang="0">
                <a:pos x="connsiteX3" y="connsiteY3"/>
              </a:cxn>
            </a:cxnLst>
            <a:rect l="l" t="t" r="r" b="b"/>
            <a:pathLst>
              <a:path w="7264257" h="6695422">
                <a:moveTo>
                  <a:pt x="2631950" y="0"/>
                </a:moveTo>
                <a:lnTo>
                  <a:pt x="7264257" y="0"/>
                </a:lnTo>
                <a:lnTo>
                  <a:pt x="4630756" y="6695422"/>
                </a:lnTo>
                <a:lnTo>
                  <a:pt x="0" y="6695422"/>
                </a:lnTo>
                <a:close/>
              </a:path>
            </a:pathLst>
          </a:custGeom>
        </p:spPr>
      </p:pic>
      <p:pic>
        <p:nvPicPr>
          <p:cNvPr id="17" name="Рисунок 16">
            <a:extLst>
              <a:ext uri="{FF2B5EF4-FFF2-40B4-BE49-F238E27FC236}">
                <a16:creationId xmlns:a16="http://schemas.microsoft.com/office/drawing/2014/main" id="{14C3997A-412B-4A32-BBDD-47C610D6C312}"/>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l="7973" r="39982"/>
          <a:stretch/>
        </p:blipFill>
        <p:spPr>
          <a:xfrm>
            <a:off x="5560543" y="1439665"/>
            <a:ext cx="3731740" cy="3991430"/>
          </a:xfrm>
          <a:custGeom>
            <a:avLst/>
            <a:gdLst>
              <a:gd name="connsiteX0" fmla="*/ 2631950 w 7264257"/>
              <a:gd name="connsiteY0" fmla="*/ 0 h 6695422"/>
              <a:gd name="connsiteX1" fmla="*/ 7264257 w 7264257"/>
              <a:gd name="connsiteY1" fmla="*/ 0 h 6695422"/>
              <a:gd name="connsiteX2" fmla="*/ 4630756 w 7264257"/>
              <a:gd name="connsiteY2" fmla="*/ 6695422 h 6695422"/>
              <a:gd name="connsiteX3" fmla="*/ 0 w 7264257"/>
              <a:gd name="connsiteY3" fmla="*/ 6695422 h 6695422"/>
            </a:gdLst>
            <a:ahLst/>
            <a:cxnLst>
              <a:cxn ang="0">
                <a:pos x="connsiteX0" y="connsiteY0"/>
              </a:cxn>
              <a:cxn ang="0">
                <a:pos x="connsiteX1" y="connsiteY1"/>
              </a:cxn>
              <a:cxn ang="0">
                <a:pos x="connsiteX2" y="connsiteY2"/>
              </a:cxn>
              <a:cxn ang="0">
                <a:pos x="connsiteX3" y="connsiteY3"/>
              </a:cxn>
            </a:cxnLst>
            <a:rect l="l" t="t" r="r" b="b"/>
            <a:pathLst>
              <a:path w="7264257" h="6695422">
                <a:moveTo>
                  <a:pt x="2631950" y="0"/>
                </a:moveTo>
                <a:lnTo>
                  <a:pt x="7264257" y="0"/>
                </a:lnTo>
                <a:lnTo>
                  <a:pt x="4630756" y="6695422"/>
                </a:lnTo>
                <a:lnTo>
                  <a:pt x="0" y="6695422"/>
                </a:lnTo>
                <a:close/>
              </a:path>
            </a:pathLst>
          </a:custGeom>
        </p:spPr>
      </p:pic>
      <p:pic>
        <p:nvPicPr>
          <p:cNvPr id="19" name="Рисунок 18">
            <a:extLst>
              <a:ext uri="{FF2B5EF4-FFF2-40B4-BE49-F238E27FC236}">
                <a16:creationId xmlns:a16="http://schemas.microsoft.com/office/drawing/2014/main" id="{13023DF2-4F41-434C-BFC2-4F97EF92A442}"/>
              </a:ext>
            </a:extLst>
          </p:cNvPr>
          <p:cNvPicPr>
            <a:picLocks noChangeAspect="1"/>
          </p:cNvPicPr>
          <p:nvPr/>
        </p:nvPicPr>
        <p:blipFill rotWithShape="1">
          <a:blip r:embed="rId6">
            <a:duotone>
              <a:schemeClr val="bg2">
                <a:shade val="45000"/>
                <a:satMod val="135000"/>
              </a:schemeClr>
              <a:prstClr val="white"/>
            </a:duotone>
            <a:extLst>
              <a:ext uri="{28A0092B-C50C-407E-A947-70E740481C1C}">
                <a14:useLocalDpi xmlns:a14="http://schemas.microsoft.com/office/drawing/2010/main" val="0"/>
              </a:ext>
            </a:extLst>
          </a:blip>
          <a:srcRect l="36809" r="25508"/>
          <a:stretch/>
        </p:blipFill>
        <p:spPr>
          <a:xfrm>
            <a:off x="8079161" y="1452426"/>
            <a:ext cx="3690552" cy="3978669"/>
          </a:xfrm>
          <a:custGeom>
            <a:avLst/>
            <a:gdLst>
              <a:gd name="connsiteX0" fmla="*/ 2631950 w 7264257"/>
              <a:gd name="connsiteY0" fmla="*/ 0 h 6695422"/>
              <a:gd name="connsiteX1" fmla="*/ 7264257 w 7264257"/>
              <a:gd name="connsiteY1" fmla="*/ 0 h 6695422"/>
              <a:gd name="connsiteX2" fmla="*/ 4630756 w 7264257"/>
              <a:gd name="connsiteY2" fmla="*/ 6695422 h 6695422"/>
              <a:gd name="connsiteX3" fmla="*/ 0 w 7264257"/>
              <a:gd name="connsiteY3" fmla="*/ 6695422 h 6695422"/>
            </a:gdLst>
            <a:ahLst/>
            <a:cxnLst>
              <a:cxn ang="0">
                <a:pos x="connsiteX0" y="connsiteY0"/>
              </a:cxn>
              <a:cxn ang="0">
                <a:pos x="connsiteX1" y="connsiteY1"/>
              </a:cxn>
              <a:cxn ang="0">
                <a:pos x="connsiteX2" y="connsiteY2"/>
              </a:cxn>
              <a:cxn ang="0">
                <a:pos x="connsiteX3" y="connsiteY3"/>
              </a:cxn>
            </a:cxnLst>
            <a:rect l="l" t="t" r="r" b="b"/>
            <a:pathLst>
              <a:path w="7264257" h="6695422">
                <a:moveTo>
                  <a:pt x="2631950" y="0"/>
                </a:moveTo>
                <a:lnTo>
                  <a:pt x="7264257" y="0"/>
                </a:lnTo>
                <a:lnTo>
                  <a:pt x="4630756" y="6695422"/>
                </a:lnTo>
                <a:lnTo>
                  <a:pt x="0" y="6695422"/>
                </a:lnTo>
                <a:close/>
              </a:path>
            </a:pathLst>
          </a:custGeom>
        </p:spPr>
      </p:pic>
      <p:sp>
        <p:nvSpPr>
          <p:cNvPr id="6" name="Прямоугольник 5"/>
          <p:cNvSpPr/>
          <p:nvPr/>
        </p:nvSpPr>
        <p:spPr>
          <a:xfrm>
            <a:off x="1185331" y="2853267"/>
            <a:ext cx="9905999" cy="1202266"/>
          </a:xfrm>
          <a:custGeom>
            <a:avLst/>
            <a:gdLst>
              <a:gd name="connsiteX0" fmla="*/ 0 w 9889066"/>
              <a:gd name="connsiteY0" fmla="*/ 0 h 1202266"/>
              <a:gd name="connsiteX1" fmla="*/ 9889066 w 9889066"/>
              <a:gd name="connsiteY1" fmla="*/ 0 h 1202266"/>
              <a:gd name="connsiteX2" fmla="*/ 9889066 w 9889066"/>
              <a:gd name="connsiteY2" fmla="*/ 1202266 h 1202266"/>
              <a:gd name="connsiteX3" fmla="*/ 0 w 9889066"/>
              <a:gd name="connsiteY3" fmla="*/ 1202266 h 1202266"/>
              <a:gd name="connsiteX4" fmla="*/ 0 w 9889066"/>
              <a:gd name="connsiteY4" fmla="*/ 0 h 1202266"/>
              <a:gd name="connsiteX0" fmla="*/ 355600 w 9889066"/>
              <a:gd name="connsiteY0" fmla="*/ 0 h 1202266"/>
              <a:gd name="connsiteX1" fmla="*/ 9889066 w 9889066"/>
              <a:gd name="connsiteY1" fmla="*/ 0 h 1202266"/>
              <a:gd name="connsiteX2" fmla="*/ 9889066 w 9889066"/>
              <a:gd name="connsiteY2" fmla="*/ 1202266 h 1202266"/>
              <a:gd name="connsiteX3" fmla="*/ 0 w 9889066"/>
              <a:gd name="connsiteY3" fmla="*/ 1202266 h 1202266"/>
              <a:gd name="connsiteX4" fmla="*/ 355600 w 9889066"/>
              <a:gd name="connsiteY4" fmla="*/ 0 h 1202266"/>
              <a:gd name="connsiteX0" fmla="*/ 372533 w 9905999"/>
              <a:gd name="connsiteY0" fmla="*/ 0 h 1202266"/>
              <a:gd name="connsiteX1" fmla="*/ 9905999 w 9905999"/>
              <a:gd name="connsiteY1" fmla="*/ 0 h 1202266"/>
              <a:gd name="connsiteX2" fmla="*/ 9905999 w 9905999"/>
              <a:gd name="connsiteY2" fmla="*/ 1202266 h 1202266"/>
              <a:gd name="connsiteX3" fmla="*/ 0 w 9905999"/>
              <a:gd name="connsiteY3" fmla="*/ 1202266 h 1202266"/>
              <a:gd name="connsiteX4" fmla="*/ 372533 w 9905999"/>
              <a:gd name="connsiteY4" fmla="*/ 0 h 1202266"/>
              <a:gd name="connsiteX0" fmla="*/ 372533 w 9905999"/>
              <a:gd name="connsiteY0" fmla="*/ 0 h 1202266"/>
              <a:gd name="connsiteX1" fmla="*/ 9905999 w 9905999"/>
              <a:gd name="connsiteY1" fmla="*/ 0 h 1202266"/>
              <a:gd name="connsiteX2" fmla="*/ 9541933 w 9905999"/>
              <a:gd name="connsiteY2" fmla="*/ 1202266 h 1202266"/>
              <a:gd name="connsiteX3" fmla="*/ 0 w 9905999"/>
              <a:gd name="connsiteY3" fmla="*/ 1202266 h 1202266"/>
              <a:gd name="connsiteX4" fmla="*/ 372533 w 9905999"/>
              <a:gd name="connsiteY4" fmla="*/ 0 h 1202266"/>
              <a:gd name="connsiteX0" fmla="*/ 389467 w 9905999"/>
              <a:gd name="connsiteY0" fmla="*/ 0 h 1202266"/>
              <a:gd name="connsiteX1" fmla="*/ 9905999 w 9905999"/>
              <a:gd name="connsiteY1" fmla="*/ 0 h 1202266"/>
              <a:gd name="connsiteX2" fmla="*/ 9541933 w 9905999"/>
              <a:gd name="connsiteY2" fmla="*/ 1202266 h 1202266"/>
              <a:gd name="connsiteX3" fmla="*/ 0 w 9905999"/>
              <a:gd name="connsiteY3" fmla="*/ 1202266 h 1202266"/>
              <a:gd name="connsiteX4" fmla="*/ 389467 w 9905999"/>
              <a:gd name="connsiteY4" fmla="*/ 0 h 1202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5999" h="1202266">
                <a:moveTo>
                  <a:pt x="389467" y="0"/>
                </a:moveTo>
                <a:lnTo>
                  <a:pt x="9905999" y="0"/>
                </a:lnTo>
                <a:lnTo>
                  <a:pt x="9541933" y="1202266"/>
                </a:lnTo>
                <a:lnTo>
                  <a:pt x="0" y="1202266"/>
                </a:lnTo>
                <a:lnTo>
                  <a:pt x="389467"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Номер слайда 6"/>
          <p:cNvSpPr>
            <a:spLocks noGrp="1"/>
          </p:cNvSpPr>
          <p:nvPr>
            <p:ph type="sldNum" sz="quarter" idx="12"/>
          </p:nvPr>
        </p:nvSpPr>
        <p:spPr/>
        <p:txBody>
          <a:bodyPr/>
          <a:lstStyle/>
          <a:p>
            <a:fld id="{16F4E7A9-8675-4A7A-BAF6-76B59361702B}" type="slidenum">
              <a:rPr lang="ru-RU" smtClean="0"/>
              <a:t>126</a:t>
            </a:fld>
            <a:endParaRPr lang="ru-RU"/>
          </a:p>
        </p:txBody>
      </p:sp>
      <p:sp>
        <p:nvSpPr>
          <p:cNvPr id="15" name="Прямоугольник 14"/>
          <p:cNvSpPr/>
          <p:nvPr/>
        </p:nvSpPr>
        <p:spPr>
          <a:xfrm>
            <a:off x="1729474" y="813573"/>
            <a:ext cx="3763009" cy="7148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lumMod val="50000"/>
                  </a:schemeClr>
                </a:solidFill>
                <a:latin typeface="Century Gothic" panose="020B0502020202020204" pitchFamily="34" charset="0"/>
              </a:rPr>
              <a:t>ANNEX</a:t>
            </a:r>
            <a:r>
              <a:rPr lang="ru-RU" sz="3200" b="1" dirty="0">
                <a:solidFill>
                  <a:schemeClr val="accent1">
                    <a:lumMod val="50000"/>
                  </a:schemeClr>
                </a:solidFill>
                <a:latin typeface="Century Gothic" panose="020B0502020202020204" pitchFamily="34" charset="0"/>
              </a:rPr>
              <a:t> 12</a:t>
            </a:r>
          </a:p>
        </p:txBody>
      </p:sp>
      <p:sp>
        <p:nvSpPr>
          <p:cNvPr id="11" name="Freeform 6"/>
          <p:cNvSpPr/>
          <p:nvPr/>
        </p:nvSpPr>
        <p:spPr>
          <a:xfrm>
            <a:off x="9551522" y="225314"/>
            <a:ext cx="2218191" cy="857331"/>
          </a:xfrm>
          <a:custGeom>
            <a:avLst/>
            <a:gdLst/>
            <a:ahLst/>
            <a:cxnLst/>
            <a:rect l="l" t="t" r="r" b="b"/>
            <a:pathLst>
              <a:path w="3856888" h="1426710">
                <a:moveTo>
                  <a:pt x="0" y="0"/>
                </a:moveTo>
                <a:lnTo>
                  <a:pt x="3856889" y="0"/>
                </a:lnTo>
                <a:lnTo>
                  <a:pt x="3856889" y="1426710"/>
                </a:lnTo>
                <a:lnTo>
                  <a:pt x="0" y="1426710"/>
                </a:lnTo>
                <a:lnTo>
                  <a:pt x="0" y="0"/>
                </a:lnTo>
                <a:close/>
              </a:path>
            </a:pathLst>
          </a:custGeom>
          <a:blipFill>
            <a:blip r:embed="rId7">
              <a:duotone>
                <a:prstClr val="black"/>
                <a:schemeClr val="accent5">
                  <a:tint val="45000"/>
                  <a:satMod val="400000"/>
                </a:schemeClr>
              </a:duotone>
              <a:extLst>
                <a:ext uri="{96DAC541-7B7A-43D3-8B79-37D633B846F1}">
                  <asvg:svgBlip xmlns:asvg="http://schemas.microsoft.com/office/drawing/2016/SVG/main" xmlns="" r:embed="rId8"/>
                </a:ext>
              </a:extLst>
            </a:blip>
            <a:stretch>
              <a:fillRect/>
            </a:stretch>
          </a:blipFill>
        </p:spPr>
      </p:sp>
      <p:sp>
        <p:nvSpPr>
          <p:cNvPr id="12" name="TextBox 5"/>
          <p:cNvSpPr txBox="1"/>
          <p:nvPr/>
        </p:nvSpPr>
        <p:spPr>
          <a:xfrm>
            <a:off x="1295400" y="2756839"/>
            <a:ext cx="9795930" cy="1169551"/>
          </a:xfrm>
          <a:prstGeom prst="rect">
            <a:avLst/>
          </a:prstGeom>
        </p:spPr>
        <p:txBody>
          <a:bodyPr wrap="square" lIns="0" tIns="0" rIns="0" bIns="0" rtlCol="0" anchor="t">
            <a:spAutoFit/>
          </a:bodyPr>
          <a:lstStyle/>
          <a:p>
            <a:pPr algn="ctr"/>
            <a:r>
              <a:rPr lang="en-US" sz="4800" dirty="0">
                <a:solidFill>
                  <a:schemeClr val="accent1">
                    <a:lumMod val="50000"/>
                  </a:schemeClr>
                </a:solidFill>
                <a:latin typeface="Arimo Bold"/>
              </a:rPr>
              <a:t> </a:t>
            </a:r>
            <a:r>
              <a:rPr lang="en-US" sz="2800" b="1" dirty="0">
                <a:solidFill>
                  <a:schemeClr val="accent1">
                    <a:lumMod val="50000"/>
                  </a:schemeClr>
                </a:solidFill>
                <a:latin typeface="Arimo Bold"/>
              </a:rPr>
              <a:t>JSC "</a:t>
            </a:r>
            <a:r>
              <a:rPr lang="en-US" sz="2800" b="1" dirty="0" err="1">
                <a:solidFill>
                  <a:schemeClr val="accent1">
                    <a:lumMod val="50000"/>
                  </a:schemeClr>
                </a:solidFill>
                <a:latin typeface="Arimo Bold"/>
              </a:rPr>
              <a:t>Qazaqstan</a:t>
            </a:r>
            <a:r>
              <a:rPr lang="en-US" sz="2800" b="1" dirty="0">
                <a:solidFill>
                  <a:schemeClr val="accent1">
                    <a:lumMod val="50000"/>
                  </a:schemeClr>
                </a:solidFill>
                <a:latin typeface="Arimo Bold"/>
              </a:rPr>
              <a:t> Investment Corporation" - direct investment fund and their attraction</a:t>
            </a:r>
            <a:endParaRPr lang="en-US" sz="2800" b="1" dirty="0">
              <a:solidFill>
                <a:schemeClr val="accent1">
                  <a:lumMod val="50000"/>
                </a:schemeClr>
              </a:solidFill>
              <a:latin typeface="Arial" panose="020B0604020202020204" pitchFamily="34" charset="0"/>
              <a:cs typeface="Arial" panose="020B0604020202020204" pitchFamily="34" charset="0"/>
            </a:endParaRPr>
          </a:p>
        </p:txBody>
      </p:sp>
      <p:sp>
        <p:nvSpPr>
          <p:cNvPr id="13" name="TextBox 12"/>
          <p:cNvSpPr txBox="1"/>
          <p:nvPr/>
        </p:nvSpPr>
        <p:spPr>
          <a:xfrm>
            <a:off x="1587062" y="5612068"/>
            <a:ext cx="8664085" cy="1013615"/>
          </a:xfrm>
          <a:prstGeom prst="rect">
            <a:avLst/>
          </a:prstGeom>
          <a:solidFill>
            <a:schemeClr val="bg1"/>
          </a:solidFill>
          <a:ln w="9525">
            <a:noFill/>
            <a:prstDash val="sysDot"/>
          </a:ln>
        </p:spPr>
        <p:txBody>
          <a:bodyPr vert="horz" lIns="91440" tIns="45720" rIns="91440" bIns="45720" rtlCol="0" anchor="ctr">
            <a:noAutofit/>
          </a:bodyPr>
          <a:lstStyle>
            <a:defPPr>
              <a:defRPr lang="ru-RU"/>
            </a:defPPr>
            <a:lvl1pPr indent="0" algn="ctr">
              <a:lnSpc>
                <a:spcPct val="90000"/>
              </a:lnSpc>
              <a:spcBef>
                <a:spcPts val="1000"/>
              </a:spcBef>
              <a:buFont typeface="Arial" panose="020B0604020202020204" pitchFamily="34" charset="0"/>
              <a:buNone/>
              <a:defRPr sz="1500" b="1">
                <a:solidFill>
                  <a:schemeClr val="bg1"/>
                </a:solidFill>
                <a:latin typeface="Arial" panose="020B0604020202020204" pitchFamily="34" charset="0"/>
                <a:cs typeface="Arial" panose="020B0604020202020204" pitchFamily="34" charset="0"/>
              </a:defRPr>
            </a:lvl1pPr>
            <a:lvl2pPr indent="0" algn="ctr">
              <a:lnSpc>
                <a:spcPct val="90000"/>
              </a:lnSpc>
              <a:spcBef>
                <a:spcPts val="500"/>
              </a:spcBef>
              <a:buFont typeface="Arial" panose="020B0604020202020204" pitchFamily="34" charset="0"/>
              <a:buNone/>
              <a:defRPr sz="2000">
                <a:solidFill>
                  <a:schemeClr val="tx1"/>
                </a:solidFill>
              </a:defRPr>
            </a:lvl2pPr>
            <a:lvl3pPr indent="0" algn="ctr">
              <a:lnSpc>
                <a:spcPct val="90000"/>
              </a:lnSpc>
              <a:spcBef>
                <a:spcPts val="500"/>
              </a:spcBef>
              <a:buFont typeface="Arial" panose="020B0604020202020204" pitchFamily="34" charset="0"/>
              <a:buNone/>
              <a:defRPr>
                <a:solidFill>
                  <a:schemeClr val="tx1"/>
                </a:solidFill>
              </a:defRPr>
            </a:lvl3pPr>
            <a:lvl4pPr indent="0" algn="ctr">
              <a:lnSpc>
                <a:spcPct val="90000"/>
              </a:lnSpc>
              <a:spcBef>
                <a:spcPts val="500"/>
              </a:spcBef>
              <a:buFont typeface="Arial" panose="020B0604020202020204" pitchFamily="34" charset="0"/>
              <a:buNone/>
              <a:defRPr sz="1600">
                <a:solidFill>
                  <a:schemeClr val="tx1"/>
                </a:solidFill>
              </a:defRPr>
            </a:lvl4pPr>
            <a:lvl5pPr indent="0" algn="ctr">
              <a:lnSpc>
                <a:spcPct val="90000"/>
              </a:lnSpc>
              <a:spcBef>
                <a:spcPts val="500"/>
              </a:spcBef>
              <a:buFont typeface="Arial" panose="020B0604020202020204" pitchFamily="34" charset="0"/>
              <a:buNone/>
              <a:defRPr sz="1600">
                <a:solidFill>
                  <a:schemeClr val="tx1"/>
                </a:solidFill>
              </a:defRPr>
            </a:lvl5pPr>
            <a:lvl6pPr indent="0" algn="ctr">
              <a:lnSpc>
                <a:spcPct val="90000"/>
              </a:lnSpc>
              <a:spcBef>
                <a:spcPts val="500"/>
              </a:spcBef>
              <a:buFont typeface="Arial" panose="020B0604020202020204" pitchFamily="34" charset="0"/>
              <a:buNone/>
              <a:defRPr sz="1600">
                <a:solidFill>
                  <a:schemeClr val="tx1"/>
                </a:solidFill>
              </a:defRPr>
            </a:lvl6pPr>
            <a:lvl7pPr indent="0" algn="ctr">
              <a:lnSpc>
                <a:spcPct val="90000"/>
              </a:lnSpc>
              <a:spcBef>
                <a:spcPts val="500"/>
              </a:spcBef>
              <a:buFont typeface="Arial" panose="020B0604020202020204" pitchFamily="34" charset="0"/>
              <a:buNone/>
              <a:defRPr sz="1600">
                <a:solidFill>
                  <a:schemeClr val="tx1"/>
                </a:solidFill>
              </a:defRPr>
            </a:lvl7pPr>
            <a:lvl8pPr indent="0" algn="ctr">
              <a:lnSpc>
                <a:spcPct val="90000"/>
              </a:lnSpc>
              <a:spcBef>
                <a:spcPts val="500"/>
              </a:spcBef>
              <a:buFont typeface="Arial" panose="020B0604020202020204" pitchFamily="34" charset="0"/>
              <a:buNone/>
              <a:defRPr sz="1600">
                <a:solidFill>
                  <a:schemeClr val="tx1"/>
                </a:solidFill>
              </a:defRPr>
            </a:lvl8pPr>
            <a:lvl9pPr indent="0" algn="ctr">
              <a:lnSpc>
                <a:spcPct val="90000"/>
              </a:lnSpc>
              <a:spcBef>
                <a:spcPts val="500"/>
              </a:spcBef>
              <a:buFont typeface="Arial" panose="020B0604020202020204" pitchFamily="34" charset="0"/>
              <a:buNone/>
              <a:defRPr sz="1600">
                <a:solidFill>
                  <a:schemeClr val="tx1"/>
                </a:solidFill>
              </a:defRPr>
            </a:lvl9pPr>
          </a:lstStyle>
          <a:p>
            <a:pPr>
              <a:lnSpc>
                <a:spcPct val="100000"/>
              </a:lnSpc>
              <a:spcBef>
                <a:spcPts val="0"/>
              </a:spcBef>
            </a:pPr>
            <a:endParaRPr lang="ru-RU" sz="2000" dirty="0">
              <a:solidFill>
                <a:schemeClr val="tx2"/>
              </a:solidFill>
              <a:latin typeface="Century Gothic" panose="020B0502020202020204" pitchFamily="34" charset="0"/>
            </a:endParaRPr>
          </a:p>
          <a:p>
            <a:pPr>
              <a:lnSpc>
                <a:spcPct val="100000"/>
              </a:lnSpc>
              <a:spcBef>
                <a:spcPts val="0"/>
              </a:spcBef>
            </a:pPr>
            <a:r>
              <a:rPr lang="ru-RU" sz="2000" b="0" dirty="0">
                <a:solidFill>
                  <a:schemeClr val="tx2"/>
                </a:solidFill>
                <a:latin typeface="Century Gothic" panose="020B0502020202020204" pitchFamily="34" charset="0"/>
              </a:rPr>
              <a:t> «</a:t>
            </a:r>
            <a:r>
              <a:rPr lang="en-US" sz="2000" b="0" dirty="0">
                <a:solidFill>
                  <a:schemeClr val="tx2"/>
                </a:solidFill>
                <a:latin typeface="Century Gothic" panose="020B0502020202020204" pitchFamily="34" charset="0"/>
              </a:rPr>
              <a:t>QIS</a:t>
            </a:r>
            <a:r>
              <a:rPr lang="ru-RU" sz="2000" b="0" dirty="0">
                <a:solidFill>
                  <a:schemeClr val="tx2"/>
                </a:solidFill>
                <a:latin typeface="Century Gothic" panose="020B0502020202020204" pitchFamily="34" charset="0"/>
              </a:rPr>
              <a:t>» </a:t>
            </a:r>
            <a:r>
              <a:rPr lang="en-US" sz="2000" b="0" dirty="0">
                <a:solidFill>
                  <a:schemeClr val="tx2"/>
                </a:solidFill>
                <a:latin typeface="Century Gothic" panose="020B0502020202020204" pitchFamily="34" charset="0"/>
              </a:rPr>
              <a:t>Joint-Stock Company</a:t>
            </a:r>
            <a:endParaRPr lang="ru-RU" sz="2000" b="0" dirty="0">
              <a:solidFill>
                <a:schemeClr val="tx2"/>
              </a:solidFill>
              <a:latin typeface="Century Gothic" panose="020B0502020202020204" pitchFamily="34" charset="0"/>
            </a:endParaRPr>
          </a:p>
          <a:p>
            <a:pPr>
              <a:lnSpc>
                <a:spcPct val="100000"/>
              </a:lnSpc>
              <a:spcBef>
                <a:spcPts val="0"/>
              </a:spcBef>
            </a:pPr>
            <a:r>
              <a:rPr lang="ru-RU" sz="2000" b="0" dirty="0">
                <a:solidFill>
                  <a:schemeClr val="tx2"/>
                </a:solidFill>
                <a:latin typeface="Century Gothic" panose="020B0502020202020204" pitchFamily="34" charset="0"/>
              </a:rPr>
              <a:t>202</a:t>
            </a:r>
            <a:r>
              <a:rPr lang="en-US" sz="2000" b="0" dirty="0">
                <a:solidFill>
                  <a:schemeClr val="tx2"/>
                </a:solidFill>
                <a:latin typeface="Century Gothic" panose="020B0502020202020204" pitchFamily="34" charset="0"/>
              </a:rPr>
              <a:t>4</a:t>
            </a:r>
            <a:r>
              <a:rPr lang="ru-RU" sz="2000" b="0" dirty="0">
                <a:solidFill>
                  <a:schemeClr val="tx2"/>
                </a:solidFill>
                <a:latin typeface="Century Gothic" panose="020B0502020202020204" pitchFamily="34" charset="0"/>
              </a:rPr>
              <a:t> </a:t>
            </a:r>
          </a:p>
          <a:p>
            <a:pPr>
              <a:lnSpc>
                <a:spcPct val="100000"/>
              </a:lnSpc>
              <a:spcBef>
                <a:spcPts val="0"/>
              </a:spcBef>
            </a:pPr>
            <a:endParaRPr lang="ru-RU" sz="2000" dirty="0">
              <a:solidFill>
                <a:schemeClr val="tx2"/>
              </a:solidFill>
              <a:latin typeface="Century Gothic" panose="020B0502020202020204" pitchFamily="34" charset="0"/>
            </a:endParaRPr>
          </a:p>
        </p:txBody>
      </p:sp>
    </p:spTree>
    <p:extLst>
      <p:ext uri="{BB962C8B-B14F-4D97-AF65-F5344CB8AC3E}">
        <p14:creationId xmlns:p14="http://schemas.microsoft.com/office/powerpoint/2010/main" val="116499911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61">
            <a:extLst>
              <a:ext uri="{FF2B5EF4-FFF2-40B4-BE49-F238E27FC236}">
                <a16:creationId xmlns:a16="http://schemas.microsoft.com/office/drawing/2014/main" id="{6A1ABFCE-9FB3-45E5-99AB-1B3F178FD08A}"/>
              </a:ext>
            </a:extLst>
          </p:cNvPr>
          <p:cNvGrpSpPr>
            <a:grpSpLocks noChangeAspect="1"/>
          </p:cNvGrpSpPr>
          <p:nvPr/>
        </p:nvGrpSpPr>
        <p:grpSpPr bwMode="auto">
          <a:xfrm>
            <a:off x="10423810" y="6228461"/>
            <a:ext cx="1234792" cy="444832"/>
            <a:chOff x="4299" y="1368"/>
            <a:chExt cx="1771" cy="638"/>
          </a:xfrm>
          <a:solidFill>
            <a:schemeClr val="bg1"/>
          </a:solidFill>
        </p:grpSpPr>
        <p:sp>
          <p:nvSpPr>
            <p:cNvPr id="5" name="Freeform 62">
              <a:extLst>
                <a:ext uri="{FF2B5EF4-FFF2-40B4-BE49-F238E27FC236}">
                  <a16:creationId xmlns:a16="http://schemas.microsoft.com/office/drawing/2014/main" id="{486FDF8D-C2C1-462A-BB9F-6A9E64029C9D}"/>
                </a:ext>
              </a:extLst>
            </p:cNvPr>
            <p:cNvSpPr/>
            <p:nvPr/>
          </p:nvSpPr>
          <p:spPr bwMode="auto">
            <a:xfrm>
              <a:off x="5031" y="1449"/>
              <a:ext cx="450" cy="462"/>
            </a:xfrm>
            <a:custGeom>
              <a:avLst/>
              <a:gdLst>
                <a:gd name="T0" fmla="*/ 997 w 1028"/>
                <a:gd name="T1" fmla="*/ 439 h 1054"/>
                <a:gd name="T2" fmla="*/ 409 w 1028"/>
                <a:gd name="T3" fmla="*/ 57 h 1054"/>
                <a:gd name="T4" fmla="*/ 97 w 1028"/>
                <a:gd name="T5" fmla="*/ 272 h 1054"/>
                <a:gd name="T6" fmla="*/ 28 w 1028"/>
                <a:gd name="T7" fmla="*/ 645 h 1054"/>
                <a:gd name="T8" fmla="*/ 242 w 1028"/>
                <a:gd name="T9" fmla="*/ 957 h 1054"/>
                <a:gd name="T10" fmla="*/ 615 w 1028"/>
                <a:gd name="T11" fmla="*/ 1026 h 1054"/>
                <a:gd name="T12" fmla="*/ 666 w 1028"/>
                <a:gd name="T13" fmla="*/ 1013 h 1054"/>
                <a:gd name="T14" fmla="*/ 595 w 1028"/>
                <a:gd name="T15" fmla="*/ 912 h 1054"/>
                <a:gd name="T16" fmla="*/ 591 w 1028"/>
                <a:gd name="T17" fmla="*/ 914 h 1054"/>
                <a:gd name="T18" fmla="*/ 305 w 1028"/>
                <a:gd name="T19" fmla="*/ 860 h 1054"/>
                <a:gd name="T20" fmla="*/ 140 w 1028"/>
                <a:gd name="T21" fmla="*/ 621 h 1054"/>
                <a:gd name="T22" fmla="*/ 193 w 1028"/>
                <a:gd name="T23" fmla="*/ 335 h 1054"/>
                <a:gd name="T24" fmla="*/ 294 w 1028"/>
                <a:gd name="T25" fmla="*/ 230 h 1054"/>
                <a:gd name="T26" fmla="*/ 433 w 1028"/>
                <a:gd name="T27" fmla="*/ 170 h 1054"/>
                <a:gd name="T28" fmla="*/ 884 w 1028"/>
                <a:gd name="T29" fmla="*/ 463 h 1054"/>
                <a:gd name="T30" fmla="*/ 832 w 1028"/>
                <a:gd name="T31" fmla="*/ 747 h 1054"/>
                <a:gd name="T32" fmla="*/ 902 w 1028"/>
                <a:gd name="T33" fmla="*/ 847 h 1054"/>
                <a:gd name="T34" fmla="*/ 997 w 1028"/>
                <a:gd name="T35" fmla="*/ 439 h 1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28" h="1054">
                  <a:moveTo>
                    <a:pt x="997" y="439"/>
                  </a:moveTo>
                  <a:cubicBezTo>
                    <a:pt x="940" y="171"/>
                    <a:pt x="676" y="0"/>
                    <a:pt x="409" y="57"/>
                  </a:cubicBezTo>
                  <a:cubicBezTo>
                    <a:pt x="280" y="85"/>
                    <a:pt x="169" y="161"/>
                    <a:pt x="97" y="272"/>
                  </a:cubicBezTo>
                  <a:cubicBezTo>
                    <a:pt x="25" y="383"/>
                    <a:pt x="0" y="515"/>
                    <a:pt x="28" y="645"/>
                  </a:cubicBezTo>
                  <a:cubicBezTo>
                    <a:pt x="55" y="774"/>
                    <a:pt x="131" y="885"/>
                    <a:pt x="242" y="957"/>
                  </a:cubicBezTo>
                  <a:cubicBezTo>
                    <a:pt x="353" y="1029"/>
                    <a:pt x="486" y="1054"/>
                    <a:pt x="615" y="1026"/>
                  </a:cubicBezTo>
                  <a:cubicBezTo>
                    <a:pt x="632" y="1023"/>
                    <a:pt x="649" y="1018"/>
                    <a:pt x="666" y="1013"/>
                  </a:cubicBezTo>
                  <a:cubicBezTo>
                    <a:pt x="595" y="912"/>
                    <a:pt x="595" y="912"/>
                    <a:pt x="595" y="912"/>
                  </a:cubicBezTo>
                  <a:cubicBezTo>
                    <a:pt x="594" y="913"/>
                    <a:pt x="593" y="913"/>
                    <a:pt x="591" y="914"/>
                  </a:cubicBezTo>
                  <a:cubicBezTo>
                    <a:pt x="492" y="935"/>
                    <a:pt x="390" y="916"/>
                    <a:pt x="305" y="860"/>
                  </a:cubicBezTo>
                  <a:cubicBezTo>
                    <a:pt x="220" y="805"/>
                    <a:pt x="161" y="720"/>
                    <a:pt x="140" y="621"/>
                  </a:cubicBezTo>
                  <a:cubicBezTo>
                    <a:pt x="119" y="521"/>
                    <a:pt x="138" y="420"/>
                    <a:pt x="193" y="335"/>
                  </a:cubicBezTo>
                  <a:cubicBezTo>
                    <a:pt x="220" y="293"/>
                    <a:pt x="255" y="258"/>
                    <a:pt x="294" y="230"/>
                  </a:cubicBezTo>
                  <a:cubicBezTo>
                    <a:pt x="335" y="201"/>
                    <a:pt x="382" y="181"/>
                    <a:pt x="433" y="170"/>
                  </a:cubicBezTo>
                  <a:cubicBezTo>
                    <a:pt x="638" y="126"/>
                    <a:pt x="840" y="258"/>
                    <a:pt x="884" y="463"/>
                  </a:cubicBezTo>
                  <a:cubicBezTo>
                    <a:pt x="906" y="564"/>
                    <a:pt x="884" y="666"/>
                    <a:pt x="832" y="747"/>
                  </a:cubicBezTo>
                  <a:cubicBezTo>
                    <a:pt x="902" y="847"/>
                    <a:pt x="902" y="847"/>
                    <a:pt x="902" y="847"/>
                  </a:cubicBezTo>
                  <a:cubicBezTo>
                    <a:pt x="989" y="735"/>
                    <a:pt x="1028" y="588"/>
                    <a:pt x="997" y="4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6" name="Freeform 63">
              <a:extLst>
                <a:ext uri="{FF2B5EF4-FFF2-40B4-BE49-F238E27FC236}">
                  <a16:creationId xmlns:a16="http://schemas.microsoft.com/office/drawing/2014/main" id="{818B9DDC-6935-4C50-8427-C6105A05445E}"/>
                </a:ext>
              </a:extLst>
            </p:cNvPr>
            <p:cNvSpPr/>
            <p:nvPr/>
          </p:nvSpPr>
          <p:spPr bwMode="auto">
            <a:xfrm>
              <a:off x="5296" y="1760"/>
              <a:ext cx="119" cy="141"/>
            </a:xfrm>
            <a:custGeom>
              <a:avLst/>
              <a:gdLst>
                <a:gd name="T0" fmla="*/ 0 w 119"/>
                <a:gd name="T1" fmla="*/ 28 h 141"/>
                <a:gd name="T2" fmla="*/ 79 w 119"/>
                <a:gd name="T3" fmla="*/ 141 h 141"/>
                <a:gd name="T4" fmla="*/ 119 w 119"/>
                <a:gd name="T5" fmla="*/ 112 h 141"/>
                <a:gd name="T6" fmla="*/ 41 w 119"/>
                <a:gd name="T7" fmla="*/ 0 h 141"/>
                <a:gd name="T8" fmla="*/ 0 w 119"/>
                <a:gd name="T9" fmla="*/ 28 h 141"/>
              </a:gdLst>
              <a:ahLst/>
              <a:cxnLst>
                <a:cxn ang="0">
                  <a:pos x="T0" y="T1"/>
                </a:cxn>
                <a:cxn ang="0">
                  <a:pos x="T2" y="T3"/>
                </a:cxn>
                <a:cxn ang="0">
                  <a:pos x="T4" y="T5"/>
                </a:cxn>
                <a:cxn ang="0">
                  <a:pos x="T6" y="T7"/>
                </a:cxn>
                <a:cxn ang="0">
                  <a:pos x="T8" y="T9"/>
                </a:cxn>
              </a:cxnLst>
              <a:rect l="0" t="0" r="r" b="b"/>
              <a:pathLst>
                <a:path w="119" h="141">
                  <a:moveTo>
                    <a:pt x="0" y="28"/>
                  </a:moveTo>
                  <a:lnTo>
                    <a:pt x="79" y="141"/>
                  </a:lnTo>
                  <a:lnTo>
                    <a:pt x="119" y="112"/>
                  </a:lnTo>
                  <a:lnTo>
                    <a:pt x="41" y="0"/>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7" name="Freeform 64">
              <a:extLst>
                <a:ext uri="{FF2B5EF4-FFF2-40B4-BE49-F238E27FC236}">
                  <a16:creationId xmlns:a16="http://schemas.microsoft.com/office/drawing/2014/main" id="{FE6B4AF5-FABC-4346-9C35-86E7CE8EBBFA}"/>
                </a:ext>
              </a:extLst>
            </p:cNvPr>
            <p:cNvSpPr/>
            <p:nvPr/>
          </p:nvSpPr>
          <p:spPr bwMode="auto">
            <a:xfrm>
              <a:off x="5640" y="1464"/>
              <a:ext cx="430" cy="440"/>
            </a:xfrm>
            <a:custGeom>
              <a:avLst/>
              <a:gdLst>
                <a:gd name="T0" fmla="*/ 860 w 983"/>
                <a:gd name="T1" fmla="*/ 655 h 1004"/>
                <a:gd name="T2" fmla="*/ 859 w 983"/>
                <a:gd name="T3" fmla="*/ 657 h 1004"/>
                <a:gd name="T4" fmla="*/ 651 w 983"/>
                <a:gd name="T5" fmla="*/ 861 h 1004"/>
                <a:gd name="T6" fmla="*/ 360 w 983"/>
                <a:gd name="T7" fmla="*/ 859 h 1004"/>
                <a:gd name="T8" fmla="*/ 157 w 983"/>
                <a:gd name="T9" fmla="*/ 651 h 1004"/>
                <a:gd name="T10" fmla="*/ 159 w 983"/>
                <a:gd name="T11" fmla="*/ 360 h 1004"/>
                <a:gd name="T12" fmla="*/ 367 w 983"/>
                <a:gd name="T13" fmla="*/ 156 h 1004"/>
                <a:gd name="T14" fmla="*/ 509 w 983"/>
                <a:gd name="T15" fmla="*/ 128 h 1004"/>
                <a:gd name="T16" fmla="*/ 657 w 983"/>
                <a:gd name="T17" fmla="*/ 159 h 1004"/>
                <a:gd name="T18" fmla="*/ 860 w 983"/>
                <a:gd name="T19" fmla="*/ 364 h 1004"/>
                <a:gd name="T20" fmla="*/ 983 w 983"/>
                <a:gd name="T21" fmla="*/ 364 h 1004"/>
                <a:gd name="T22" fmla="*/ 968 w 983"/>
                <a:gd name="T23" fmla="*/ 323 h 1004"/>
                <a:gd name="T24" fmla="*/ 703 w 983"/>
                <a:gd name="T25" fmla="*/ 53 h 1004"/>
                <a:gd name="T26" fmla="*/ 323 w 983"/>
                <a:gd name="T27" fmla="*/ 49 h 1004"/>
                <a:gd name="T28" fmla="*/ 53 w 983"/>
                <a:gd name="T29" fmla="*/ 315 h 1004"/>
                <a:gd name="T30" fmla="*/ 50 w 983"/>
                <a:gd name="T31" fmla="*/ 694 h 1004"/>
                <a:gd name="T32" fmla="*/ 315 w 983"/>
                <a:gd name="T33" fmla="*/ 965 h 1004"/>
                <a:gd name="T34" fmla="*/ 509 w 983"/>
                <a:gd name="T35" fmla="*/ 1004 h 1004"/>
                <a:gd name="T36" fmla="*/ 695 w 983"/>
                <a:gd name="T37" fmla="*/ 968 h 1004"/>
                <a:gd name="T38" fmla="*/ 965 w 983"/>
                <a:gd name="T39" fmla="*/ 702 h 1004"/>
                <a:gd name="T40" fmla="*/ 982 w 983"/>
                <a:gd name="T41" fmla="*/ 655 h 1004"/>
                <a:gd name="T42" fmla="*/ 860 w 983"/>
                <a:gd name="T43" fmla="*/ 65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83" h="1004">
                  <a:moveTo>
                    <a:pt x="860" y="655"/>
                  </a:moveTo>
                  <a:cubicBezTo>
                    <a:pt x="860" y="656"/>
                    <a:pt x="859" y="656"/>
                    <a:pt x="859" y="657"/>
                  </a:cubicBezTo>
                  <a:cubicBezTo>
                    <a:pt x="819" y="751"/>
                    <a:pt x="745" y="823"/>
                    <a:pt x="651" y="861"/>
                  </a:cubicBezTo>
                  <a:cubicBezTo>
                    <a:pt x="557" y="899"/>
                    <a:pt x="454" y="898"/>
                    <a:pt x="360" y="859"/>
                  </a:cubicBezTo>
                  <a:cubicBezTo>
                    <a:pt x="267" y="819"/>
                    <a:pt x="195" y="745"/>
                    <a:pt x="157" y="651"/>
                  </a:cubicBezTo>
                  <a:cubicBezTo>
                    <a:pt x="118" y="557"/>
                    <a:pt x="119" y="454"/>
                    <a:pt x="159" y="360"/>
                  </a:cubicBezTo>
                  <a:cubicBezTo>
                    <a:pt x="199" y="267"/>
                    <a:pt x="272" y="194"/>
                    <a:pt x="367" y="156"/>
                  </a:cubicBezTo>
                  <a:cubicBezTo>
                    <a:pt x="413" y="138"/>
                    <a:pt x="461" y="128"/>
                    <a:pt x="509" y="128"/>
                  </a:cubicBezTo>
                  <a:cubicBezTo>
                    <a:pt x="559" y="128"/>
                    <a:pt x="610" y="139"/>
                    <a:pt x="657" y="159"/>
                  </a:cubicBezTo>
                  <a:cubicBezTo>
                    <a:pt x="750" y="198"/>
                    <a:pt x="822" y="271"/>
                    <a:pt x="860" y="364"/>
                  </a:cubicBezTo>
                  <a:cubicBezTo>
                    <a:pt x="983" y="364"/>
                    <a:pt x="983" y="364"/>
                    <a:pt x="983" y="364"/>
                  </a:cubicBezTo>
                  <a:cubicBezTo>
                    <a:pt x="978" y="350"/>
                    <a:pt x="974" y="337"/>
                    <a:pt x="968" y="323"/>
                  </a:cubicBezTo>
                  <a:cubicBezTo>
                    <a:pt x="919" y="200"/>
                    <a:pt x="824" y="104"/>
                    <a:pt x="703" y="53"/>
                  </a:cubicBezTo>
                  <a:cubicBezTo>
                    <a:pt x="581" y="1"/>
                    <a:pt x="446" y="0"/>
                    <a:pt x="323" y="49"/>
                  </a:cubicBezTo>
                  <a:cubicBezTo>
                    <a:pt x="201" y="99"/>
                    <a:pt x="105" y="193"/>
                    <a:pt x="53" y="315"/>
                  </a:cubicBezTo>
                  <a:cubicBezTo>
                    <a:pt x="1" y="437"/>
                    <a:pt x="0" y="572"/>
                    <a:pt x="50" y="694"/>
                  </a:cubicBezTo>
                  <a:cubicBezTo>
                    <a:pt x="99" y="817"/>
                    <a:pt x="194" y="913"/>
                    <a:pt x="315" y="965"/>
                  </a:cubicBezTo>
                  <a:cubicBezTo>
                    <a:pt x="378" y="991"/>
                    <a:pt x="443" y="1004"/>
                    <a:pt x="509" y="1004"/>
                  </a:cubicBezTo>
                  <a:cubicBezTo>
                    <a:pt x="572" y="1004"/>
                    <a:pt x="635" y="992"/>
                    <a:pt x="695" y="968"/>
                  </a:cubicBezTo>
                  <a:cubicBezTo>
                    <a:pt x="817" y="919"/>
                    <a:pt x="913" y="824"/>
                    <a:pt x="965" y="702"/>
                  </a:cubicBezTo>
                  <a:cubicBezTo>
                    <a:pt x="972" y="687"/>
                    <a:pt x="977" y="671"/>
                    <a:pt x="982" y="655"/>
                  </a:cubicBezTo>
                  <a:lnTo>
                    <a:pt x="860" y="65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dirty="0"/>
            </a:p>
          </p:txBody>
        </p:sp>
        <p:sp>
          <p:nvSpPr>
            <p:cNvPr id="8" name="Freeform 65">
              <a:extLst>
                <a:ext uri="{FF2B5EF4-FFF2-40B4-BE49-F238E27FC236}">
                  <a16:creationId xmlns:a16="http://schemas.microsoft.com/office/drawing/2014/main" id="{6A5E7B85-A2C4-49A5-98BF-423994433403}"/>
                </a:ext>
              </a:extLst>
            </p:cNvPr>
            <p:cNvSpPr/>
            <p:nvPr/>
          </p:nvSpPr>
          <p:spPr bwMode="auto">
            <a:xfrm>
              <a:off x="5507" y="1470"/>
              <a:ext cx="104" cy="435"/>
            </a:xfrm>
            <a:custGeom>
              <a:avLst/>
              <a:gdLst>
                <a:gd name="T0" fmla="*/ 0 w 104"/>
                <a:gd name="T1" fmla="*/ 35 h 435"/>
                <a:gd name="T2" fmla="*/ 0 w 104"/>
                <a:gd name="T3" fmla="*/ 0 h 435"/>
                <a:gd name="T4" fmla="*/ 0 w 104"/>
                <a:gd name="T5" fmla="*/ 0 h 435"/>
                <a:gd name="T6" fmla="*/ 27 w 104"/>
                <a:gd name="T7" fmla="*/ 0 h 435"/>
                <a:gd name="T8" fmla="*/ 27 w 104"/>
                <a:gd name="T9" fmla="*/ 0 h 435"/>
                <a:gd name="T10" fmla="*/ 77 w 104"/>
                <a:gd name="T11" fmla="*/ 0 h 435"/>
                <a:gd name="T12" fmla="*/ 77 w 104"/>
                <a:gd name="T13" fmla="*/ 0 h 435"/>
                <a:gd name="T14" fmla="*/ 104 w 104"/>
                <a:gd name="T15" fmla="*/ 0 h 435"/>
                <a:gd name="T16" fmla="*/ 104 w 104"/>
                <a:gd name="T17" fmla="*/ 29 h 435"/>
                <a:gd name="T18" fmla="*/ 104 w 104"/>
                <a:gd name="T19" fmla="*/ 35 h 435"/>
                <a:gd name="T20" fmla="*/ 77 w 104"/>
                <a:gd name="T21" fmla="*/ 35 h 435"/>
                <a:gd name="T22" fmla="*/ 77 w 104"/>
                <a:gd name="T23" fmla="*/ 400 h 435"/>
                <a:gd name="T24" fmla="*/ 104 w 104"/>
                <a:gd name="T25" fmla="*/ 400 h 435"/>
                <a:gd name="T26" fmla="*/ 104 w 104"/>
                <a:gd name="T27" fmla="*/ 406 h 435"/>
                <a:gd name="T28" fmla="*/ 104 w 104"/>
                <a:gd name="T29" fmla="*/ 434 h 435"/>
                <a:gd name="T30" fmla="*/ 104 w 104"/>
                <a:gd name="T31" fmla="*/ 435 h 435"/>
                <a:gd name="T32" fmla="*/ 77 w 104"/>
                <a:gd name="T33" fmla="*/ 435 h 435"/>
                <a:gd name="T34" fmla="*/ 27 w 104"/>
                <a:gd name="T35" fmla="*/ 435 h 435"/>
                <a:gd name="T36" fmla="*/ 0 w 104"/>
                <a:gd name="T37" fmla="*/ 435 h 435"/>
                <a:gd name="T38" fmla="*/ 0 w 104"/>
                <a:gd name="T39" fmla="*/ 434 h 435"/>
                <a:gd name="T40" fmla="*/ 0 w 104"/>
                <a:gd name="T41" fmla="*/ 406 h 435"/>
                <a:gd name="T42" fmla="*/ 0 w 104"/>
                <a:gd name="T43" fmla="*/ 400 h 435"/>
                <a:gd name="T44" fmla="*/ 27 w 104"/>
                <a:gd name="T45" fmla="*/ 400 h 435"/>
                <a:gd name="T46" fmla="*/ 27 w 104"/>
                <a:gd name="T47" fmla="*/ 35 h 435"/>
                <a:gd name="T48" fmla="*/ 0 w 104"/>
                <a:gd name="T49" fmla="*/ 35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4" h="435">
                  <a:moveTo>
                    <a:pt x="0" y="35"/>
                  </a:moveTo>
                  <a:lnTo>
                    <a:pt x="0" y="0"/>
                  </a:lnTo>
                  <a:lnTo>
                    <a:pt x="0" y="0"/>
                  </a:lnTo>
                  <a:lnTo>
                    <a:pt x="27" y="0"/>
                  </a:lnTo>
                  <a:lnTo>
                    <a:pt x="27" y="0"/>
                  </a:lnTo>
                  <a:lnTo>
                    <a:pt x="77" y="0"/>
                  </a:lnTo>
                  <a:lnTo>
                    <a:pt x="77" y="0"/>
                  </a:lnTo>
                  <a:lnTo>
                    <a:pt x="104" y="0"/>
                  </a:lnTo>
                  <a:lnTo>
                    <a:pt x="104" y="29"/>
                  </a:lnTo>
                  <a:lnTo>
                    <a:pt x="104" y="35"/>
                  </a:lnTo>
                  <a:lnTo>
                    <a:pt x="77" y="35"/>
                  </a:lnTo>
                  <a:lnTo>
                    <a:pt x="77" y="400"/>
                  </a:lnTo>
                  <a:lnTo>
                    <a:pt x="104" y="400"/>
                  </a:lnTo>
                  <a:lnTo>
                    <a:pt x="104" y="406"/>
                  </a:lnTo>
                  <a:lnTo>
                    <a:pt x="104" y="434"/>
                  </a:lnTo>
                  <a:lnTo>
                    <a:pt x="104" y="435"/>
                  </a:lnTo>
                  <a:lnTo>
                    <a:pt x="77" y="435"/>
                  </a:lnTo>
                  <a:lnTo>
                    <a:pt x="27" y="435"/>
                  </a:lnTo>
                  <a:lnTo>
                    <a:pt x="0" y="435"/>
                  </a:lnTo>
                  <a:lnTo>
                    <a:pt x="0" y="434"/>
                  </a:lnTo>
                  <a:lnTo>
                    <a:pt x="0" y="406"/>
                  </a:lnTo>
                  <a:lnTo>
                    <a:pt x="0" y="400"/>
                  </a:lnTo>
                  <a:lnTo>
                    <a:pt x="27" y="400"/>
                  </a:lnTo>
                  <a:lnTo>
                    <a:pt x="27" y="35"/>
                  </a:lnTo>
                  <a:lnTo>
                    <a:pt x="0"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9" name="Freeform 66">
              <a:extLst>
                <a:ext uri="{FF2B5EF4-FFF2-40B4-BE49-F238E27FC236}">
                  <a16:creationId xmlns:a16="http://schemas.microsoft.com/office/drawing/2014/main" id="{AE16E130-C7FD-493C-AC08-8072D9149063}"/>
                </a:ext>
              </a:extLst>
            </p:cNvPr>
            <p:cNvSpPr/>
            <p:nvPr/>
          </p:nvSpPr>
          <p:spPr bwMode="auto">
            <a:xfrm>
              <a:off x="4463" y="1708"/>
              <a:ext cx="321" cy="298"/>
            </a:xfrm>
            <a:custGeom>
              <a:avLst/>
              <a:gdLst>
                <a:gd name="T0" fmla="*/ 581 w 734"/>
                <a:gd name="T1" fmla="*/ 102 h 679"/>
                <a:gd name="T2" fmla="*/ 611 w 734"/>
                <a:gd name="T3" fmla="*/ 255 h 679"/>
                <a:gd name="T4" fmla="*/ 583 w 734"/>
                <a:gd name="T5" fmla="*/ 382 h 679"/>
                <a:gd name="T6" fmla="*/ 506 w 734"/>
                <a:gd name="T7" fmla="*/ 479 h 679"/>
                <a:gd name="T8" fmla="*/ 352 w 734"/>
                <a:gd name="T9" fmla="*/ 550 h 679"/>
                <a:gd name="T10" fmla="*/ 199 w 734"/>
                <a:gd name="T11" fmla="*/ 485 h 679"/>
                <a:gd name="T12" fmla="*/ 89 w 734"/>
                <a:gd name="T13" fmla="*/ 379 h 679"/>
                <a:gd name="T14" fmla="*/ 47 w 734"/>
                <a:gd name="T15" fmla="*/ 382 h 679"/>
                <a:gd name="T16" fmla="*/ 0 w 734"/>
                <a:gd name="T17" fmla="*/ 383 h 679"/>
                <a:gd name="T18" fmla="*/ 35 w 734"/>
                <a:gd name="T19" fmla="*/ 465 h 679"/>
                <a:gd name="T20" fmla="*/ 144 w 734"/>
                <a:gd name="T21" fmla="*/ 584 h 679"/>
                <a:gd name="T22" fmla="*/ 333 w 734"/>
                <a:gd name="T23" fmla="*/ 673 h 679"/>
                <a:gd name="T24" fmla="*/ 353 w 734"/>
                <a:gd name="T25" fmla="*/ 679 h 679"/>
                <a:gd name="T26" fmla="*/ 373 w 734"/>
                <a:gd name="T27" fmla="*/ 673 h 679"/>
                <a:gd name="T28" fmla="*/ 579 w 734"/>
                <a:gd name="T29" fmla="*/ 576 h 679"/>
                <a:gd name="T30" fmla="*/ 688 w 734"/>
                <a:gd name="T31" fmla="*/ 447 h 679"/>
                <a:gd name="T32" fmla="*/ 732 w 734"/>
                <a:gd name="T33" fmla="*/ 255 h 679"/>
                <a:gd name="T34" fmla="*/ 668 w 734"/>
                <a:gd name="T35" fmla="*/ 0 h 679"/>
                <a:gd name="T36" fmla="*/ 581 w 734"/>
                <a:gd name="T37" fmla="*/ 102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4" h="679">
                  <a:moveTo>
                    <a:pt x="581" y="102"/>
                  </a:moveTo>
                  <a:cubicBezTo>
                    <a:pt x="600" y="152"/>
                    <a:pt x="611" y="216"/>
                    <a:pt x="611" y="255"/>
                  </a:cubicBezTo>
                  <a:cubicBezTo>
                    <a:pt x="610" y="290"/>
                    <a:pt x="602" y="345"/>
                    <a:pt x="583" y="382"/>
                  </a:cubicBezTo>
                  <a:cubicBezTo>
                    <a:pt x="566" y="416"/>
                    <a:pt x="532" y="461"/>
                    <a:pt x="506" y="479"/>
                  </a:cubicBezTo>
                  <a:cubicBezTo>
                    <a:pt x="449" y="518"/>
                    <a:pt x="404" y="531"/>
                    <a:pt x="352" y="550"/>
                  </a:cubicBezTo>
                  <a:cubicBezTo>
                    <a:pt x="303" y="532"/>
                    <a:pt x="249" y="518"/>
                    <a:pt x="199" y="485"/>
                  </a:cubicBezTo>
                  <a:cubicBezTo>
                    <a:pt x="140" y="446"/>
                    <a:pt x="104" y="402"/>
                    <a:pt x="89" y="379"/>
                  </a:cubicBezTo>
                  <a:cubicBezTo>
                    <a:pt x="85" y="379"/>
                    <a:pt x="57" y="382"/>
                    <a:pt x="47" y="382"/>
                  </a:cubicBezTo>
                  <a:cubicBezTo>
                    <a:pt x="36" y="383"/>
                    <a:pt x="0" y="383"/>
                    <a:pt x="0" y="383"/>
                  </a:cubicBezTo>
                  <a:cubicBezTo>
                    <a:pt x="7" y="408"/>
                    <a:pt x="23" y="445"/>
                    <a:pt x="35" y="465"/>
                  </a:cubicBezTo>
                  <a:cubicBezTo>
                    <a:pt x="61" y="509"/>
                    <a:pt x="96" y="549"/>
                    <a:pt x="144" y="584"/>
                  </a:cubicBezTo>
                  <a:cubicBezTo>
                    <a:pt x="200" y="624"/>
                    <a:pt x="318" y="668"/>
                    <a:pt x="333" y="673"/>
                  </a:cubicBezTo>
                  <a:cubicBezTo>
                    <a:pt x="353" y="679"/>
                    <a:pt x="353" y="679"/>
                    <a:pt x="353" y="679"/>
                  </a:cubicBezTo>
                  <a:cubicBezTo>
                    <a:pt x="373" y="673"/>
                    <a:pt x="373" y="673"/>
                    <a:pt x="373" y="673"/>
                  </a:cubicBezTo>
                  <a:cubicBezTo>
                    <a:pt x="388" y="667"/>
                    <a:pt x="520" y="620"/>
                    <a:pt x="579" y="576"/>
                  </a:cubicBezTo>
                  <a:cubicBezTo>
                    <a:pt x="625" y="542"/>
                    <a:pt x="670" y="485"/>
                    <a:pt x="688" y="447"/>
                  </a:cubicBezTo>
                  <a:cubicBezTo>
                    <a:pt x="710" y="403"/>
                    <a:pt x="729" y="345"/>
                    <a:pt x="732" y="255"/>
                  </a:cubicBezTo>
                  <a:cubicBezTo>
                    <a:pt x="734" y="190"/>
                    <a:pt x="708" y="82"/>
                    <a:pt x="668" y="0"/>
                  </a:cubicBezTo>
                  <a:cubicBezTo>
                    <a:pt x="642" y="36"/>
                    <a:pt x="599" y="82"/>
                    <a:pt x="581"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10" name="Freeform 67">
              <a:extLst>
                <a:ext uri="{FF2B5EF4-FFF2-40B4-BE49-F238E27FC236}">
                  <a16:creationId xmlns:a16="http://schemas.microsoft.com/office/drawing/2014/main" id="{E205C89E-77E9-487E-8F1E-81C19785EEF5}"/>
                </a:ext>
              </a:extLst>
            </p:cNvPr>
            <p:cNvSpPr/>
            <p:nvPr/>
          </p:nvSpPr>
          <p:spPr bwMode="auto">
            <a:xfrm>
              <a:off x="4463" y="1608"/>
              <a:ext cx="137" cy="172"/>
            </a:xfrm>
            <a:custGeom>
              <a:avLst/>
              <a:gdLst>
                <a:gd name="T0" fmla="*/ 0 w 315"/>
                <a:gd name="T1" fmla="*/ 387 h 392"/>
                <a:gd name="T2" fmla="*/ 35 w 315"/>
                <a:gd name="T3" fmla="*/ 391 h 392"/>
                <a:gd name="T4" fmla="*/ 83 w 315"/>
                <a:gd name="T5" fmla="*/ 390 h 392"/>
                <a:gd name="T6" fmla="*/ 213 w 315"/>
                <a:gd name="T7" fmla="*/ 177 h 392"/>
                <a:gd name="T8" fmla="*/ 315 w 315"/>
                <a:gd name="T9" fmla="*/ 68 h 392"/>
                <a:gd name="T10" fmla="*/ 287 w 315"/>
                <a:gd name="T11" fmla="*/ 46 h 392"/>
                <a:gd name="T12" fmla="*/ 210 w 315"/>
                <a:gd name="T13" fmla="*/ 0 h 392"/>
                <a:gd name="T14" fmla="*/ 93 w 315"/>
                <a:gd name="T15" fmla="*/ 140 h 392"/>
                <a:gd name="T16" fmla="*/ 0 w 315"/>
                <a:gd name="T17" fmla="*/ 387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392">
                  <a:moveTo>
                    <a:pt x="0" y="387"/>
                  </a:moveTo>
                  <a:cubicBezTo>
                    <a:pt x="10" y="388"/>
                    <a:pt x="26" y="391"/>
                    <a:pt x="35" y="391"/>
                  </a:cubicBezTo>
                  <a:cubicBezTo>
                    <a:pt x="47" y="392"/>
                    <a:pt x="67" y="392"/>
                    <a:pt x="83" y="390"/>
                  </a:cubicBezTo>
                  <a:cubicBezTo>
                    <a:pt x="118" y="303"/>
                    <a:pt x="173" y="230"/>
                    <a:pt x="213" y="177"/>
                  </a:cubicBezTo>
                  <a:cubicBezTo>
                    <a:pt x="236" y="147"/>
                    <a:pt x="280" y="98"/>
                    <a:pt x="315" y="68"/>
                  </a:cubicBezTo>
                  <a:cubicBezTo>
                    <a:pt x="305" y="60"/>
                    <a:pt x="295" y="52"/>
                    <a:pt x="287" y="46"/>
                  </a:cubicBezTo>
                  <a:cubicBezTo>
                    <a:pt x="249" y="20"/>
                    <a:pt x="220" y="5"/>
                    <a:pt x="210" y="0"/>
                  </a:cubicBezTo>
                  <a:cubicBezTo>
                    <a:pt x="164" y="41"/>
                    <a:pt x="116" y="101"/>
                    <a:pt x="93" y="140"/>
                  </a:cubicBezTo>
                  <a:cubicBezTo>
                    <a:pt x="35" y="238"/>
                    <a:pt x="11" y="317"/>
                    <a:pt x="0" y="38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11" name="Freeform 68">
              <a:extLst>
                <a:ext uri="{FF2B5EF4-FFF2-40B4-BE49-F238E27FC236}">
                  <a16:creationId xmlns:a16="http://schemas.microsoft.com/office/drawing/2014/main" id="{E42C1470-30F4-4AD7-8D13-A35BD28AAC8D}"/>
                </a:ext>
              </a:extLst>
            </p:cNvPr>
            <p:cNvSpPr/>
            <p:nvPr/>
          </p:nvSpPr>
          <p:spPr bwMode="auto">
            <a:xfrm>
              <a:off x="4524" y="1532"/>
              <a:ext cx="172" cy="138"/>
            </a:xfrm>
            <a:custGeom>
              <a:avLst/>
              <a:gdLst>
                <a:gd name="T0" fmla="*/ 252 w 392"/>
                <a:gd name="T1" fmla="*/ 92 h 314"/>
                <a:gd name="T2" fmla="*/ 5 w 392"/>
                <a:gd name="T3" fmla="*/ 0 h 314"/>
                <a:gd name="T4" fmla="*/ 1 w 392"/>
                <a:gd name="T5" fmla="*/ 34 h 314"/>
                <a:gd name="T6" fmla="*/ 2 w 392"/>
                <a:gd name="T7" fmla="*/ 83 h 314"/>
                <a:gd name="T8" fmla="*/ 215 w 392"/>
                <a:gd name="T9" fmla="*/ 213 h 314"/>
                <a:gd name="T10" fmla="*/ 324 w 392"/>
                <a:gd name="T11" fmla="*/ 314 h 314"/>
                <a:gd name="T12" fmla="*/ 346 w 392"/>
                <a:gd name="T13" fmla="*/ 286 h 314"/>
                <a:gd name="T14" fmla="*/ 392 w 392"/>
                <a:gd name="T15" fmla="*/ 209 h 314"/>
                <a:gd name="T16" fmla="*/ 252 w 392"/>
                <a:gd name="T17" fmla="*/ 92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 h="314">
                  <a:moveTo>
                    <a:pt x="252" y="92"/>
                  </a:moveTo>
                  <a:cubicBezTo>
                    <a:pt x="154" y="35"/>
                    <a:pt x="75" y="11"/>
                    <a:pt x="5" y="0"/>
                  </a:cubicBezTo>
                  <a:cubicBezTo>
                    <a:pt x="4" y="10"/>
                    <a:pt x="1" y="26"/>
                    <a:pt x="1" y="34"/>
                  </a:cubicBezTo>
                  <a:cubicBezTo>
                    <a:pt x="0" y="47"/>
                    <a:pt x="0" y="67"/>
                    <a:pt x="2" y="83"/>
                  </a:cubicBezTo>
                  <a:cubicBezTo>
                    <a:pt x="89" y="117"/>
                    <a:pt x="162" y="173"/>
                    <a:pt x="215" y="213"/>
                  </a:cubicBezTo>
                  <a:cubicBezTo>
                    <a:pt x="245" y="236"/>
                    <a:pt x="294" y="280"/>
                    <a:pt x="324" y="314"/>
                  </a:cubicBezTo>
                  <a:cubicBezTo>
                    <a:pt x="332" y="305"/>
                    <a:pt x="340" y="295"/>
                    <a:pt x="346" y="286"/>
                  </a:cubicBezTo>
                  <a:cubicBezTo>
                    <a:pt x="372" y="249"/>
                    <a:pt x="387" y="219"/>
                    <a:pt x="392" y="209"/>
                  </a:cubicBezTo>
                  <a:cubicBezTo>
                    <a:pt x="351" y="164"/>
                    <a:pt x="291" y="115"/>
                    <a:pt x="252" y="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12" name="Freeform 69">
              <a:extLst>
                <a:ext uri="{FF2B5EF4-FFF2-40B4-BE49-F238E27FC236}">
                  <a16:creationId xmlns:a16="http://schemas.microsoft.com/office/drawing/2014/main" id="{50AAC761-21B8-4321-9D95-C44952D0A7A0}"/>
                </a:ext>
              </a:extLst>
            </p:cNvPr>
            <p:cNvSpPr/>
            <p:nvPr/>
          </p:nvSpPr>
          <p:spPr bwMode="auto">
            <a:xfrm>
              <a:off x="4299" y="1533"/>
              <a:ext cx="297" cy="322"/>
            </a:xfrm>
            <a:custGeom>
              <a:avLst/>
              <a:gdLst>
                <a:gd name="T0" fmla="*/ 577 w 679"/>
                <a:gd name="T1" fmla="*/ 581 h 734"/>
                <a:gd name="T2" fmla="*/ 424 w 679"/>
                <a:gd name="T3" fmla="*/ 610 h 734"/>
                <a:gd name="T4" fmla="*/ 297 w 679"/>
                <a:gd name="T5" fmla="*/ 583 h 734"/>
                <a:gd name="T6" fmla="*/ 200 w 679"/>
                <a:gd name="T7" fmla="*/ 506 h 734"/>
                <a:gd name="T8" fmla="*/ 129 w 679"/>
                <a:gd name="T9" fmla="*/ 352 h 734"/>
                <a:gd name="T10" fmla="*/ 194 w 679"/>
                <a:gd name="T11" fmla="*/ 198 h 734"/>
                <a:gd name="T12" fmla="*/ 300 w 679"/>
                <a:gd name="T13" fmla="*/ 89 h 734"/>
                <a:gd name="T14" fmla="*/ 297 w 679"/>
                <a:gd name="T15" fmla="*/ 46 h 734"/>
                <a:gd name="T16" fmla="*/ 296 w 679"/>
                <a:gd name="T17" fmla="*/ 0 h 734"/>
                <a:gd name="T18" fmla="*/ 214 w 679"/>
                <a:gd name="T19" fmla="*/ 35 h 734"/>
                <a:gd name="T20" fmla="*/ 95 w 679"/>
                <a:gd name="T21" fmla="*/ 144 h 734"/>
                <a:gd name="T22" fmla="*/ 6 w 679"/>
                <a:gd name="T23" fmla="*/ 332 h 734"/>
                <a:gd name="T24" fmla="*/ 0 w 679"/>
                <a:gd name="T25" fmla="*/ 352 h 734"/>
                <a:gd name="T26" fmla="*/ 6 w 679"/>
                <a:gd name="T27" fmla="*/ 372 h 734"/>
                <a:gd name="T28" fmla="*/ 103 w 679"/>
                <a:gd name="T29" fmla="*/ 579 h 734"/>
                <a:gd name="T30" fmla="*/ 232 w 679"/>
                <a:gd name="T31" fmla="*/ 688 h 734"/>
                <a:gd name="T32" fmla="*/ 424 w 679"/>
                <a:gd name="T33" fmla="*/ 732 h 734"/>
                <a:gd name="T34" fmla="*/ 679 w 679"/>
                <a:gd name="T35" fmla="*/ 668 h 734"/>
                <a:gd name="T36" fmla="*/ 577 w 679"/>
                <a:gd name="T37" fmla="*/ 581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9" h="734">
                  <a:moveTo>
                    <a:pt x="577" y="581"/>
                  </a:moveTo>
                  <a:cubicBezTo>
                    <a:pt x="527" y="600"/>
                    <a:pt x="463" y="611"/>
                    <a:pt x="424" y="610"/>
                  </a:cubicBezTo>
                  <a:cubicBezTo>
                    <a:pt x="389" y="610"/>
                    <a:pt x="334" y="602"/>
                    <a:pt x="297" y="583"/>
                  </a:cubicBezTo>
                  <a:cubicBezTo>
                    <a:pt x="263" y="565"/>
                    <a:pt x="218" y="531"/>
                    <a:pt x="200" y="506"/>
                  </a:cubicBezTo>
                  <a:cubicBezTo>
                    <a:pt x="161" y="449"/>
                    <a:pt x="148" y="403"/>
                    <a:pt x="129" y="352"/>
                  </a:cubicBezTo>
                  <a:cubicBezTo>
                    <a:pt x="147" y="303"/>
                    <a:pt x="161" y="249"/>
                    <a:pt x="194" y="198"/>
                  </a:cubicBezTo>
                  <a:cubicBezTo>
                    <a:pt x="233" y="140"/>
                    <a:pt x="277" y="104"/>
                    <a:pt x="300" y="89"/>
                  </a:cubicBezTo>
                  <a:cubicBezTo>
                    <a:pt x="300" y="85"/>
                    <a:pt x="297" y="57"/>
                    <a:pt x="297" y="46"/>
                  </a:cubicBezTo>
                  <a:cubicBezTo>
                    <a:pt x="296" y="35"/>
                    <a:pt x="296" y="0"/>
                    <a:pt x="296" y="0"/>
                  </a:cubicBezTo>
                  <a:cubicBezTo>
                    <a:pt x="271" y="7"/>
                    <a:pt x="234" y="23"/>
                    <a:pt x="214" y="35"/>
                  </a:cubicBezTo>
                  <a:cubicBezTo>
                    <a:pt x="170" y="60"/>
                    <a:pt x="130" y="96"/>
                    <a:pt x="95" y="144"/>
                  </a:cubicBezTo>
                  <a:cubicBezTo>
                    <a:pt x="55" y="200"/>
                    <a:pt x="11" y="318"/>
                    <a:pt x="6" y="332"/>
                  </a:cubicBezTo>
                  <a:cubicBezTo>
                    <a:pt x="0" y="352"/>
                    <a:pt x="0" y="352"/>
                    <a:pt x="0" y="352"/>
                  </a:cubicBezTo>
                  <a:cubicBezTo>
                    <a:pt x="6" y="372"/>
                    <a:pt x="6" y="372"/>
                    <a:pt x="6" y="372"/>
                  </a:cubicBezTo>
                  <a:cubicBezTo>
                    <a:pt x="12" y="387"/>
                    <a:pt x="59" y="520"/>
                    <a:pt x="103" y="579"/>
                  </a:cubicBezTo>
                  <a:cubicBezTo>
                    <a:pt x="137" y="624"/>
                    <a:pt x="194" y="669"/>
                    <a:pt x="232" y="688"/>
                  </a:cubicBezTo>
                  <a:cubicBezTo>
                    <a:pt x="276" y="710"/>
                    <a:pt x="334" y="729"/>
                    <a:pt x="424" y="732"/>
                  </a:cubicBezTo>
                  <a:cubicBezTo>
                    <a:pt x="489" y="734"/>
                    <a:pt x="597" y="708"/>
                    <a:pt x="679" y="668"/>
                  </a:cubicBezTo>
                  <a:cubicBezTo>
                    <a:pt x="643" y="642"/>
                    <a:pt x="597" y="599"/>
                    <a:pt x="577" y="5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13" name="Freeform 70">
              <a:extLst>
                <a:ext uri="{FF2B5EF4-FFF2-40B4-BE49-F238E27FC236}">
                  <a16:creationId xmlns:a16="http://schemas.microsoft.com/office/drawing/2014/main" id="{A13E057F-CEDE-46C8-AA3E-0F0094850BED}"/>
                </a:ext>
              </a:extLst>
            </p:cNvPr>
            <p:cNvSpPr/>
            <p:nvPr/>
          </p:nvSpPr>
          <p:spPr bwMode="auto">
            <a:xfrm>
              <a:off x="4524" y="1532"/>
              <a:ext cx="172" cy="138"/>
            </a:xfrm>
            <a:custGeom>
              <a:avLst/>
              <a:gdLst>
                <a:gd name="T0" fmla="*/ 5 w 392"/>
                <a:gd name="T1" fmla="*/ 0 h 314"/>
                <a:gd name="T2" fmla="*/ 1 w 392"/>
                <a:gd name="T3" fmla="*/ 34 h 314"/>
                <a:gd name="T4" fmla="*/ 2 w 392"/>
                <a:gd name="T5" fmla="*/ 83 h 314"/>
                <a:gd name="T6" fmla="*/ 215 w 392"/>
                <a:gd name="T7" fmla="*/ 213 h 314"/>
                <a:gd name="T8" fmla="*/ 324 w 392"/>
                <a:gd name="T9" fmla="*/ 314 h 314"/>
                <a:gd name="T10" fmla="*/ 346 w 392"/>
                <a:gd name="T11" fmla="*/ 286 h 314"/>
                <a:gd name="T12" fmla="*/ 392 w 392"/>
                <a:gd name="T13" fmla="*/ 209 h 314"/>
                <a:gd name="T14" fmla="*/ 252 w 392"/>
                <a:gd name="T15" fmla="*/ 92 h 314"/>
                <a:gd name="T16" fmla="*/ 5 w 392"/>
                <a:gd name="T17"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 h="314">
                  <a:moveTo>
                    <a:pt x="5" y="0"/>
                  </a:moveTo>
                  <a:cubicBezTo>
                    <a:pt x="4" y="10"/>
                    <a:pt x="1" y="26"/>
                    <a:pt x="1" y="34"/>
                  </a:cubicBezTo>
                  <a:cubicBezTo>
                    <a:pt x="0" y="47"/>
                    <a:pt x="0" y="67"/>
                    <a:pt x="2" y="83"/>
                  </a:cubicBezTo>
                  <a:cubicBezTo>
                    <a:pt x="89" y="117"/>
                    <a:pt x="162" y="173"/>
                    <a:pt x="215" y="213"/>
                  </a:cubicBezTo>
                  <a:cubicBezTo>
                    <a:pt x="245" y="236"/>
                    <a:pt x="294" y="280"/>
                    <a:pt x="324" y="314"/>
                  </a:cubicBezTo>
                  <a:cubicBezTo>
                    <a:pt x="332" y="305"/>
                    <a:pt x="340" y="295"/>
                    <a:pt x="346" y="286"/>
                  </a:cubicBezTo>
                  <a:cubicBezTo>
                    <a:pt x="372" y="249"/>
                    <a:pt x="387" y="219"/>
                    <a:pt x="392" y="209"/>
                  </a:cubicBezTo>
                  <a:cubicBezTo>
                    <a:pt x="351" y="164"/>
                    <a:pt x="291" y="115"/>
                    <a:pt x="252" y="92"/>
                  </a:cubicBezTo>
                  <a:cubicBezTo>
                    <a:pt x="154" y="35"/>
                    <a:pt x="75" y="11"/>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14" name="Freeform 71">
              <a:extLst>
                <a:ext uri="{FF2B5EF4-FFF2-40B4-BE49-F238E27FC236}">
                  <a16:creationId xmlns:a16="http://schemas.microsoft.com/office/drawing/2014/main" id="{F184BD1F-9BAE-49A3-94C1-75A7BCADF9A8}"/>
                </a:ext>
              </a:extLst>
            </p:cNvPr>
            <p:cNvSpPr/>
            <p:nvPr/>
          </p:nvSpPr>
          <p:spPr bwMode="auto">
            <a:xfrm>
              <a:off x="4634" y="1594"/>
              <a:ext cx="137" cy="172"/>
            </a:xfrm>
            <a:custGeom>
              <a:avLst/>
              <a:gdLst>
                <a:gd name="T0" fmla="*/ 222 w 314"/>
                <a:gd name="T1" fmla="*/ 252 h 392"/>
                <a:gd name="T2" fmla="*/ 314 w 314"/>
                <a:gd name="T3" fmla="*/ 5 h 392"/>
                <a:gd name="T4" fmla="*/ 280 w 314"/>
                <a:gd name="T5" fmla="*/ 1 h 392"/>
                <a:gd name="T6" fmla="*/ 231 w 314"/>
                <a:gd name="T7" fmla="*/ 1 h 392"/>
                <a:gd name="T8" fmla="*/ 101 w 314"/>
                <a:gd name="T9" fmla="*/ 215 h 392"/>
                <a:gd name="T10" fmla="*/ 0 w 314"/>
                <a:gd name="T11" fmla="*/ 324 h 392"/>
                <a:gd name="T12" fmla="*/ 28 w 314"/>
                <a:gd name="T13" fmla="*/ 346 h 392"/>
                <a:gd name="T14" fmla="*/ 105 w 314"/>
                <a:gd name="T15" fmla="*/ 392 h 392"/>
                <a:gd name="T16" fmla="*/ 222 w 314"/>
                <a:gd name="T17" fmla="*/ 252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4" h="392">
                  <a:moveTo>
                    <a:pt x="222" y="252"/>
                  </a:moveTo>
                  <a:cubicBezTo>
                    <a:pt x="279" y="153"/>
                    <a:pt x="303" y="75"/>
                    <a:pt x="314" y="5"/>
                  </a:cubicBezTo>
                  <a:cubicBezTo>
                    <a:pt x="304" y="4"/>
                    <a:pt x="288" y="1"/>
                    <a:pt x="280" y="1"/>
                  </a:cubicBezTo>
                  <a:cubicBezTo>
                    <a:pt x="267" y="0"/>
                    <a:pt x="247" y="0"/>
                    <a:pt x="231" y="1"/>
                  </a:cubicBezTo>
                  <a:cubicBezTo>
                    <a:pt x="197" y="88"/>
                    <a:pt x="141" y="161"/>
                    <a:pt x="101" y="215"/>
                  </a:cubicBezTo>
                  <a:cubicBezTo>
                    <a:pt x="78" y="245"/>
                    <a:pt x="34" y="294"/>
                    <a:pt x="0" y="324"/>
                  </a:cubicBezTo>
                  <a:cubicBezTo>
                    <a:pt x="9" y="332"/>
                    <a:pt x="19" y="340"/>
                    <a:pt x="28" y="346"/>
                  </a:cubicBezTo>
                  <a:cubicBezTo>
                    <a:pt x="65" y="372"/>
                    <a:pt x="95" y="387"/>
                    <a:pt x="105" y="392"/>
                  </a:cubicBezTo>
                  <a:cubicBezTo>
                    <a:pt x="150" y="351"/>
                    <a:pt x="199" y="291"/>
                    <a:pt x="222" y="2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15" name="Freeform 72">
              <a:extLst>
                <a:ext uri="{FF2B5EF4-FFF2-40B4-BE49-F238E27FC236}">
                  <a16:creationId xmlns:a16="http://schemas.microsoft.com/office/drawing/2014/main" id="{084F04D5-9ADA-43BD-837F-CCEC83D24D77}"/>
                </a:ext>
              </a:extLst>
            </p:cNvPr>
            <p:cNvSpPr/>
            <p:nvPr/>
          </p:nvSpPr>
          <p:spPr bwMode="auto">
            <a:xfrm>
              <a:off x="4449" y="1368"/>
              <a:ext cx="321" cy="298"/>
            </a:xfrm>
            <a:custGeom>
              <a:avLst/>
              <a:gdLst>
                <a:gd name="T0" fmla="*/ 153 w 734"/>
                <a:gd name="T1" fmla="*/ 578 h 679"/>
                <a:gd name="T2" fmla="*/ 124 w 734"/>
                <a:gd name="T3" fmla="*/ 425 h 679"/>
                <a:gd name="T4" fmla="*/ 151 w 734"/>
                <a:gd name="T5" fmla="*/ 298 h 679"/>
                <a:gd name="T6" fmla="*/ 228 w 734"/>
                <a:gd name="T7" fmla="*/ 201 h 679"/>
                <a:gd name="T8" fmla="*/ 382 w 734"/>
                <a:gd name="T9" fmla="*/ 129 h 679"/>
                <a:gd name="T10" fmla="*/ 536 w 734"/>
                <a:gd name="T11" fmla="*/ 195 h 679"/>
                <a:gd name="T12" fmla="*/ 645 w 734"/>
                <a:gd name="T13" fmla="*/ 301 h 679"/>
                <a:gd name="T14" fmla="*/ 688 w 734"/>
                <a:gd name="T15" fmla="*/ 298 h 679"/>
                <a:gd name="T16" fmla="*/ 734 w 734"/>
                <a:gd name="T17" fmla="*/ 297 h 679"/>
                <a:gd name="T18" fmla="*/ 699 w 734"/>
                <a:gd name="T19" fmla="*/ 215 h 679"/>
                <a:gd name="T20" fmla="*/ 590 w 734"/>
                <a:gd name="T21" fmla="*/ 96 h 679"/>
                <a:gd name="T22" fmla="*/ 402 w 734"/>
                <a:gd name="T23" fmla="*/ 7 h 679"/>
                <a:gd name="T24" fmla="*/ 382 w 734"/>
                <a:gd name="T25" fmla="*/ 0 h 679"/>
                <a:gd name="T26" fmla="*/ 362 w 734"/>
                <a:gd name="T27" fmla="*/ 7 h 679"/>
                <a:gd name="T28" fmla="*/ 155 w 734"/>
                <a:gd name="T29" fmla="*/ 104 h 679"/>
                <a:gd name="T30" fmla="*/ 46 w 734"/>
                <a:gd name="T31" fmla="*/ 233 h 679"/>
                <a:gd name="T32" fmla="*/ 2 w 734"/>
                <a:gd name="T33" fmla="*/ 425 h 679"/>
                <a:gd name="T34" fmla="*/ 66 w 734"/>
                <a:gd name="T35" fmla="*/ 679 h 679"/>
                <a:gd name="T36" fmla="*/ 153 w 734"/>
                <a:gd name="T37" fmla="*/ 578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4" h="679">
                  <a:moveTo>
                    <a:pt x="153" y="578"/>
                  </a:moveTo>
                  <a:cubicBezTo>
                    <a:pt x="134" y="528"/>
                    <a:pt x="123" y="464"/>
                    <a:pt x="124" y="425"/>
                  </a:cubicBezTo>
                  <a:cubicBezTo>
                    <a:pt x="124" y="390"/>
                    <a:pt x="132" y="334"/>
                    <a:pt x="151" y="298"/>
                  </a:cubicBezTo>
                  <a:cubicBezTo>
                    <a:pt x="169" y="263"/>
                    <a:pt x="203" y="219"/>
                    <a:pt x="228" y="201"/>
                  </a:cubicBezTo>
                  <a:cubicBezTo>
                    <a:pt x="285" y="161"/>
                    <a:pt x="331" y="148"/>
                    <a:pt x="382" y="129"/>
                  </a:cubicBezTo>
                  <a:cubicBezTo>
                    <a:pt x="431" y="148"/>
                    <a:pt x="485" y="162"/>
                    <a:pt x="536" y="195"/>
                  </a:cubicBezTo>
                  <a:cubicBezTo>
                    <a:pt x="594" y="234"/>
                    <a:pt x="630" y="278"/>
                    <a:pt x="645" y="301"/>
                  </a:cubicBezTo>
                  <a:cubicBezTo>
                    <a:pt x="649" y="301"/>
                    <a:pt x="677" y="298"/>
                    <a:pt x="688" y="298"/>
                  </a:cubicBezTo>
                  <a:cubicBezTo>
                    <a:pt x="699" y="297"/>
                    <a:pt x="734" y="297"/>
                    <a:pt x="734" y="297"/>
                  </a:cubicBezTo>
                  <a:cubicBezTo>
                    <a:pt x="727" y="272"/>
                    <a:pt x="711" y="235"/>
                    <a:pt x="699" y="215"/>
                  </a:cubicBezTo>
                  <a:cubicBezTo>
                    <a:pt x="674" y="171"/>
                    <a:pt x="638" y="131"/>
                    <a:pt x="590" y="96"/>
                  </a:cubicBezTo>
                  <a:cubicBezTo>
                    <a:pt x="534" y="56"/>
                    <a:pt x="416" y="12"/>
                    <a:pt x="402" y="7"/>
                  </a:cubicBezTo>
                  <a:cubicBezTo>
                    <a:pt x="382" y="0"/>
                    <a:pt x="382" y="0"/>
                    <a:pt x="382" y="0"/>
                  </a:cubicBezTo>
                  <a:cubicBezTo>
                    <a:pt x="362" y="7"/>
                    <a:pt x="362" y="7"/>
                    <a:pt x="362" y="7"/>
                  </a:cubicBezTo>
                  <a:cubicBezTo>
                    <a:pt x="347" y="12"/>
                    <a:pt x="214" y="59"/>
                    <a:pt x="155" y="104"/>
                  </a:cubicBezTo>
                  <a:cubicBezTo>
                    <a:pt x="110" y="138"/>
                    <a:pt x="65" y="195"/>
                    <a:pt x="46" y="233"/>
                  </a:cubicBezTo>
                  <a:cubicBezTo>
                    <a:pt x="24" y="277"/>
                    <a:pt x="5" y="335"/>
                    <a:pt x="2" y="425"/>
                  </a:cubicBezTo>
                  <a:cubicBezTo>
                    <a:pt x="0" y="490"/>
                    <a:pt x="26" y="598"/>
                    <a:pt x="66" y="679"/>
                  </a:cubicBezTo>
                  <a:cubicBezTo>
                    <a:pt x="92" y="644"/>
                    <a:pt x="135" y="597"/>
                    <a:pt x="153" y="5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16" name="Freeform 73">
              <a:extLst>
                <a:ext uri="{FF2B5EF4-FFF2-40B4-BE49-F238E27FC236}">
                  <a16:creationId xmlns:a16="http://schemas.microsoft.com/office/drawing/2014/main" id="{EFCDE006-E378-472B-9F3A-E117E91B7079}"/>
                </a:ext>
              </a:extLst>
            </p:cNvPr>
            <p:cNvSpPr/>
            <p:nvPr/>
          </p:nvSpPr>
          <p:spPr bwMode="auto">
            <a:xfrm>
              <a:off x="4634" y="1594"/>
              <a:ext cx="137" cy="172"/>
            </a:xfrm>
            <a:custGeom>
              <a:avLst/>
              <a:gdLst>
                <a:gd name="T0" fmla="*/ 314 w 314"/>
                <a:gd name="T1" fmla="*/ 5 h 392"/>
                <a:gd name="T2" fmla="*/ 280 w 314"/>
                <a:gd name="T3" fmla="*/ 1 h 392"/>
                <a:gd name="T4" fmla="*/ 231 w 314"/>
                <a:gd name="T5" fmla="*/ 1 h 392"/>
                <a:gd name="T6" fmla="*/ 101 w 314"/>
                <a:gd name="T7" fmla="*/ 215 h 392"/>
                <a:gd name="T8" fmla="*/ 0 w 314"/>
                <a:gd name="T9" fmla="*/ 324 h 392"/>
                <a:gd name="T10" fmla="*/ 28 w 314"/>
                <a:gd name="T11" fmla="*/ 346 h 392"/>
                <a:gd name="T12" fmla="*/ 105 w 314"/>
                <a:gd name="T13" fmla="*/ 392 h 392"/>
                <a:gd name="T14" fmla="*/ 222 w 314"/>
                <a:gd name="T15" fmla="*/ 252 h 392"/>
                <a:gd name="T16" fmla="*/ 314 w 314"/>
                <a:gd name="T17" fmla="*/ 5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4" h="392">
                  <a:moveTo>
                    <a:pt x="314" y="5"/>
                  </a:moveTo>
                  <a:cubicBezTo>
                    <a:pt x="304" y="4"/>
                    <a:pt x="288" y="1"/>
                    <a:pt x="280" y="1"/>
                  </a:cubicBezTo>
                  <a:cubicBezTo>
                    <a:pt x="267" y="0"/>
                    <a:pt x="247" y="0"/>
                    <a:pt x="231" y="1"/>
                  </a:cubicBezTo>
                  <a:cubicBezTo>
                    <a:pt x="197" y="88"/>
                    <a:pt x="141" y="161"/>
                    <a:pt x="101" y="215"/>
                  </a:cubicBezTo>
                  <a:cubicBezTo>
                    <a:pt x="78" y="245"/>
                    <a:pt x="34" y="294"/>
                    <a:pt x="0" y="324"/>
                  </a:cubicBezTo>
                  <a:cubicBezTo>
                    <a:pt x="9" y="332"/>
                    <a:pt x="19" y="340"/>
                    <a:pt x="28" y="346"/>
                  </a:cubicBezTo>
                  <a:cubicBezTo>
                    <a:pt x="65" y="372"/>
                    <a:pt x="95" y="387"/>
                    <a:pt x="105" y="392"/>
                  </a:cubicBezTo>
                  <a:cubicBezTo>
                    <a:pt x="150" y="351"/>
                    <a:pt x="199" y="291"/>
                    <a:pt x="222" y="252"/>
                  </a:cubicBezTo>
                  <a:cubicBezTo>
                    <a:pt x="279" y="153"/>
                    <a:pt x="303" y="75"/>
                    <a:pt x="314"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17" name="Freeform 74">
              <a:extLst>
                <a:ext uri="{FF2B5EF4-FFF2-40B4-BE49-F238E27FC236}">
                  <a16:creationId xmlns:a16="http://schemas.microsoft.com/office/drawing/2014/main" id="{D38F7C6B-5816-4A1E-90F6-45C6AA478FCF}"/>
                </a:ext>
              </a:extLst>
            </p:cNvPr>
            <p:cNvSpPr/>
            <p:nvPr/>
          </p:nvSpPr>
          <p:spPr bwMode="auto">
            <a:xfrm>
              <a:off x="4538" y="1703"/>
              <a:ext cx="171" cy="139"/>
            </a:xfrm>
            <a:custGeom>
              <a:avLst/>
              <a:gdLst>
                <a:gd name="T0" fmla="*/ 140 w 392"/>
                <a:gd name="T1" fmla="*/ 222 h 315"/>
                <a:gd name="T2" fmla="*/ 387 w 392"/>
                <a:gd name="T3" fmla="*/ 315 h 315"/>
                <a:gd name="T4" fmla="*/ 391 w 392"/>
                <a:gd name="T5" fmla="*/ 280 h 315"/>
                <a:gd name="T6" fmla="*/ 391 w 392"/>
                <a:gd name="T7" fmla="*/ 232 h 315"/>
                <a:gd name="T8" fmla="*/ 177 w 392"/>
                <a:gd name="T9" fmla="*/ 102 h 315"/>
                <a:gd name="T10" fmla="*/ 68 w 392"/>
                <a:gd name="T11" fmla="*/ 0 h 315"/>
                <a:gd name="T12" fmla="*/ 46 w 392"/>
                <a:gd name="T13" fmla="*/ 28 h 315"/>
                <a:gd name="T14" fmla="*/ 0 w 392"/>
                <a:gd name="T15" fmla="*/ 105 h 315"/>
                <a:gd name="T16" fmla="*/ 140 w 392"/>
                <a:gd name="T17" fmla="*/ 222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 h="315">
                  <a:moveTo>
                    <a:pt x="140" y="222"/>
                  </a:moveTo>
                  <a:cubicBezTo>
                    <a:pt x="239" y="280"/>
                    <a:pt x="317" y="304"/>
                    <a:pt x="387" y="315"/>
                  </a:cubicBezTo>
                  <a:cubicBezTo>
                    <a:pt x="388" y="305"/>
                    <a:pt x="391" y="289"/>
                    <a:pt x="391" y="280"/>
                  </a:cubicBezTo>
                  <a:cubicBezTo>
                    <a:pt x="392" y="268"/>
                    <a:pt x="392" y="248"/>
                    <a:pt x="391" y="232"/>
                  </a:cubicBezTo>
                  <a:cubicBezTo>
                    <a:pt x="304" y="197"/>
                    <a:pt x="231" y="142"/>
                    <a:pt x="177" y="102"/>
                  </a:cubicBezTo>
                  <a:cubicBezTo>
                    <a:pt x="147" y="79"/>
                    <a:pt x="98" y="35"/>
                    <a:pt x="68" y="0"/>
                  </a:cubicBezTo>
                  <a:cubicBezTo>
                    <a:pt x="60" y="10"/>
                    <a:pt x="52" y="20"/>
                    <a:pt x="46" y="28"/>
                  </a:cubicBezTo>
                  <a:cubicBezTo>
                    <a:pt x="20" y="66"/>
                    <a:pt x="5" y="95"/>
                    <a:pt x="0" y="105"/>
                  </a:cubicBezTo>
                  <a:cubicBezTo>
                    <a:pt x="41" y="151"/>
                    <a:pt x="101" y="199"/>
                    <a:pt x="140" y="2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18" name="Freeform 75">
              <a:extLst>
                <a:ext uri="{FF2B5EF4-FFF2-40B4-BE49-F238E27FC236}">
                  <a16:creationId xmlns:a16="http://schemas.microsoft.com/office/drawing/2014/main" id="{8E15C959-3617-45DC-84B1-7C5B549EA95E}"/>
                </a:ext>
              </a:extLst>
            </p:cNvPr>
            <p:cNvSpPr/>
            <p:nvPr/>
          </p:nvSpPr>
          <p:spPr bwMode="auto">
            <a:xfrm>
              <a:off x="4638" y="1519"/>
              <a:ext cx="297" cy="322"/>
            </a:xfrm>
            <a:custGeom>
              <a:avLst/>
              <a:gdLst>
                <a:gd name="T0" fmla="*/ 101 w 679"/>
                <a:gd name="T1" fmla="*/ 153 h 734"/>
                <a:gd name="T2" fmla="*/ 254 w 679"/>
                <a:gd name="T3" fmla="*/ 123 h 734"/>
                <a:gd name="T4" fmla="*/ 381 w 679"/>
                <a:gd name="T5" fmla="*/ 151 h 734"/>
                <a:gd name="T6" fmla="*/ 478 w 679"/>
                <a:gd name="T7" fmla="*/ 228 h 734"/>
                <a:gd name="T8" fmla="*/ 550 w 679"/>
                <a:gd name="T9" fmla="*/ 382 h 734"/>
                <a:gd name="T10" fmla="*/ 484 w 679"/>
                <a:gd name="T11" fmla="*/ 535 h 734"/>
                <a:gd name="T12" fmla="*/ 378 w 679"/>
                <a:gd name="T13" fmla="*/ 645 h 734"/>
                <a:gd name="T14" fmla="*/ 381 w 679"/>
                <a:gd name="T15" fmla="*/ 687 h 734"/>
                <a:gd name="T16" fmla="*/ 382 w 679"/>
                <a:gd name="T17" fmla="*/ 734 h 734"/>
                <a:gd name="T18" fmla="*/ 464 w 679"/>
                <a:gd name="T19" fmla="*/ 699 h 734"/>
                <a:gd name="T20" fmla="*/ 583 w 679"/>
                <a:gd name="T21" fmla="*/ 590 h 734"/>
                <a:gd name="T22" fmla="*/ 672 w 679"/>
                <a:gd name="T23" fmla="*/ 401 h 734"/>
                <a:gd name="T24" fmla="*/ 679 w 679"/>
                <a:gd name="T25" fmla="*/ 381 h 734"/>
                <a:gd name="T26" fmla="*/ 672 w 679"/>
                <a:gd name="T27" fmla="*/ 361 h 734"/>
                <a:gd name="T28" fmla="*/ 575 w 679"/>
                <a:gd name="T29" fmla="*/ 155 h 734"/>
                <a:gd name="T30" fmla="*/ 446 w 679"/>
                <a:gd name="T31" fmla="*/ 46 h 734"/>
                <a:gd name="T32" fmla="*/ 254 w 679"/>
                <a:gd name="T33" fmla="*/ 2 h 734"/>
                <a:gd name="T34" fmla="*/ 0 w 679"/>
                <a:gd name="T35" fmla="*/ 66 h 734"/>
                <a:gd name="T36" fmla="*/ 101 w 679"/>
                <a:gd name="T37" fmla="*/ 153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9" h="734">
                  <a:moveTo>
                    <a:pt x="101" y="153"/>
                  </a:moveTo>
                  <a:cubicBezTo>
                    <a:pt x="151" y="134"/>
                    <a:pt x="215" y="123"/>
                    <a:pt x="254" y="123"/>
                  </a:cubicBezTo>
                  <a:cubicBezTo>
                    <a:pt x="289" y="124"/>
                    <a:pt x="345" y="132"/>
                    <a:pt x="381" y="151"/>
                  </a:cubicBezTo>
                  <a:cubicBezTo>
                    <a:pt x="416" y="168"/>
                    <a:pt x="460" y="202"/>
                    <a:pt x="478" y="228"/>
                  </a:cubicBezTo>
                  <a:cubicBezTo>
                    <a:pt x="518" y="285"/>
                    <a:pt x="531" y="330"/>
                    <a:pt x="550" y="382"/>
                  </a:cubicBezTo>
                  <a:cubicBezTo>
                    <a:pt x="531" y="431"/>
                    <a:pt x="517" y="485"/>
                    <a:pt x="484" y="535"/>
                  </a:cubicBezTo>
                  <a:cubicBezTo>
                    <a:pt x="445" y="594"/>
                    <a:pt x="401" y="630"/>
                    <a:pt x="378" y="645"/>
                  </a:cubicBezTo>
                  <a:cubicBezTo>
                    <a:pt x="378" y="649"/>
                    <a:pt x="381" y="677"/>
                    <a:pt x="381" y="687"/>
                  </a:cubicBezTo>
                  <a:cubicBezTo>
                    <a:pt x="382" y="698"/>
                    <a:pt x="382" y="734"/>
                    <a:pt x="382" y="734"/>
                  </a:cubicBezTo>
                  <a:cubicBezTo>
                    <a:pt x="407" y="727"/>
                    <a:pt x="444" y="711"/>
                    <a:pt x="464" y="699"/>
                  </a:cubicBezTo>
                  <a:cubicBezTo>
                    <a:pt x="508" y="673"/>
                    <a:pt x="548" y="638"/>
                    <a:pt x="583" y="590"/>
                  </a:cubicBezTo>
                  <a:cubicBezTo>
                    <a:pt x="623" y="534"/>
                    <a:pt x="667" y="416"/>
                    <a:pt x="672" y="401"/>
                  </a:cubicBezTo>
                  <a:cubicBezTo>
                    <a:pt x="679" y="381"/>
                    <a:pt x="679" y="381"/>
                    <a:pt x="679" y="381"/>
                  </a:cubicBezTo>
                  <a:cubicBezTo>
                    <a:pt x="672" y="361"/>
                    <a:pt x="672" y="361"/>
                    <a:pt x="672" y="361"/>
                  </a:cubicBezTo>
                  <a:cubicBezTo>
                    <a:pt x="667" y="346"/>
                    <a:pt x="620" y="214"/>
                    <a:pt x="575" y="155"/>
                  </a:cubicBezTo>
                  <a:cubicBezTo>
                    <a:pt x="541" y="109"/>
                    <a:pt x="484" y="64"/>
                    <a:pt x="446" y="46"/>
                  </a:cubicBezTo>
                  <a:cubicBezTo>
                    <a:pt x="402" y="24"/>
                    <a:pt x="344" y="5"/>
                    <a:pt x="254" y="2"/>
                  </a:cubicBezTo>
                  <a:cubicBezTo>
                    <a:pt x="189" y="0"/>
                    <a:pt x="81" y="26"/>
                    <a:pt x="0" y="66"/>
                  </a:cubicBezTo>
                  <a:cubicBezTo>
                    <a:pt x="35" y="92"/>
                    <a:pt x="82" y="135"/>
                    <a:pt x="101" y="1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19" name="Freeform 76">
              <a:extLst>
                <a:ext uri="{FF2B5EF4-FFF2-40B4-BE49-F238E27FC236}">
                  <a16:creationId xmlns:a16="http://schemas.microsoft.com/office/drawing/2014/main" id="{EB29F3E3-AABC-4E2C-8F7A-61DEB985D8A6}"/>
                </a:ext>
              </a:extLst>
            </p:cNvPr>
            <p:cNvSpPr/>
            <p:nvPr/>
          </p:nvSpPr>
          <p:spPr bwMode="auto">
            <a:xfrm>
              <a:off x="4538" y="1703"/>
              <a:ext cx="171" cy="139"/>
            </a:xfrm>
            <a:custGeom>
              <a:avLst/>
              <a:gdLst>
                <a:gd name="T0" fmla="*/ 387 w 392"/>
                <a:gd name="T1" fmla="*/ 315 h 315"/>
                <a:gd name="T2" fmla="*/ 391 w 392"/>
                <a:gd name="T3" fmla="*/ 280 h 315"/>
                <a:gd name="T4" fmla="*/ 391 w 392"/>
                <a:gd name="T5" fmla="*/ 232 h 315"/>
                <a:gd name="T6" fmla="*/ 177 w 392"/>
                <a:gd name="T7" fmla="*/ 102 h 315"/>
                <a:gd name="T8" fmla="*/ 68 w 392"/>
                <a:gd name="T9" fmla="*/ 0 h 315"/>
                <a:gd name="T10" fmla="*/ 46 w 392"/>
                <a:gd name="T11" fmla="*/ 28 h 315"/>
                <a:gd name="T12" fmla="*/ 0 w 392"/>
                <a:gd name="T13" fmla="*/ 105 h 315"/>
                <a:gd name="T14" fmla="*/ 140 w 392"/>
                <a:gd name="T15" fmla="*/ 222 h 315"/>
                <a:gd name="T16" fmla="*/ 387 w 392"/>
                <a:gd name="T17" fmla="*/ 315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 h="315">
                  <a:moveTo>
                    <a:pt x="387" y="315"/>
                  </a:moveTo>
                  <a:cubicBezTo>
                    <a:pt x="388" y="305"/>
                    <a:pt x="391" y="289"/>
                    <a:pt x="391" y="280"/>
                  </a:cubicBezTo>
                  <a:cubicBezTo>
                    <a:pt x="392" y="268"/>
                    <a:pt x="392" y="248"/>
                    <a:pt x="391" y="232"/>
                  </a:cubicBezTo>
                  <a:cubicBezTo>
                    <a:pt x="304" y="197"/>
                    <a:pt x="231" y="142"/>
                    <a:pt x="177" y="102"/>
                  </a:cubicBezTo>
                  <a:cubicBezTo>
                    <a:pt x="147" y="79"/>
                    <a:pt x="98" y="35"/>
                    <a:pt x="68" y="0"/>
                  </a:cubicBezTo>
                  <a:cubicBezTo>
                    <a:pt x="60" y="10"/>
                    <a:pt x="52" y="20"/>
                    <a:pt x="46" y="28"/>
                  </a:cubicBezTo>
                  <a:cubicBezTo>
                    <a:pt x="20" y="66"/>
                    <a:pt x="5" y="95"/>
                    <a:pt x="0" y="105"/>
                  </a:cubicBezTo>
                  <a:cubicBezTo>
                    <a:pt x="41" y="151"/>
                    <a:pt x="101" y="199"/>
                    <a:pt x="140" y="222"/>
                  </a:cubicBezTo>
                  <a:cubicBezTo>
                    <a:pt x="239" y="280"/>
                    <a:pt x="317" y="304"/>
                    <a:pt x="387" y="3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20" name="Freeform 77">
              <a:extLst>
                <a:ext uri="{FF2B5EF4-FFF2-40B4-BE49-F238E27FC236}">
                  <a16:creationId xmlns:a16="http://schemas.microsoft.com/office/drawing/2014/main" id="{AF62C451-6BD0-4DB2-BD8C-E446836A8A61}"/>
                </a:ext>
              </a:extLst>
            </p:cNvPr>
            <p:cNvSpPr/>
            <p:nvPr/>
          </p:nvSpPr>
          <p:spPr bwMode="auto">
            <a:xfrm>
              <a:off x="4463" y="1608"/>
              <a:ext cx="137" cy="172"/>
            </a:xfrm>
            <a:custGeom>
              <a:avLst/>
              <a:gdLst>
                <a:gd name="T0" fmla="*/ 93 w 315"/>
                <a:gd name="T1" fmla="*/ 140 h 392"/>
                <a:gd name="T2" fmla="*/ 0 w 315"/>
                <a:gd name="T3" fmla="*/ 387 h 392"/>
                <a:gd name="T4" fmla="*/ 35 w 315"/>
                <a:gd name="T5" fmla="*/ 391 h 392"/>
                <a:gd name="T6" fmla="*/ 83 w 315"/>
                <a:gd name="T7" fmla="*/ 390 h 392"/>
                <a:gd name="T8" fmla="*/ 213 w 315"/>
                <a:gd name="T9" fmla="*/ 177 h 392"/>
                <a:gd name="T10" fmla="*/ 315 w 315"/>
                <a:gd name="T11" fmla="*/ 68 h 392"/>
                <a:gd name="T12" fmla="*/ 287 w 315"/>
                <a:gd name="T13" fmla="*/ 46 h 392"/>
                <a:gd name="T14" fmla="*/ 210 w 315"/>
                <a:gd name="T15" fmla="*/ 0 h 392"/>
                <a:gd name="T16" fmla="*/ 93 w 315"/>
                <a:gd name="T17" fmla="*/ 14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392">
                  <a:moveTo>
                    <a:pt x="93" y="140"/>
                  </a:moveTo>
                  <a:cubicBezTo>
                    <a:pt x="35" y="238"/>
                    <a:pt x="11" y="317"/>
                    <a:pt x="0" y="387"/>
                  </a:cubicBezTo>
                  <a:cubicBezTo>
                    <a:pt x="10" y="388"/>
                    <a:pt x="26" y="391"/>
                    <a:pt x="35" y="391"/>
                  </a:cubicBezTo>
                  <a:cubicBezTo>
                    <a:pt x="47" y="392"/>
                    <a:pt x="67" y="392"/>
                    <a:pt x="83" y="390"/>
                  </a:cubicBezTo>
                  <a:cubicBezTo>
                    <a:pt x="118" y="303"/>
                    <a:pt x="173" y="230"/>
                    <a:pt x="213" y="177"/>
                  </a:cubicBezTo>
                  <a:cubicBezTo>
                    <a:pt x="236" y="147"/>
                    <a:pt x="280" y="98"/>
                    <a:pt x="315" y="68"/>
                  </a:cubicBezTo>
                  <a:cubicBezTo>
                    <a:pt x="305" y="60"/>
                    <a:pt x="295" y="52"/>
                    <a:pt x="287" y="46"/>
                  </a:cubicBezTo>
                  <a:cubicBezTo>
                    <a:pt x="249" y="20"/>
                    <a:pt x="220" y="5"/>
                    <a:pt x="210" y="0"/>
                  </a:cubicBezTo>
                  <a:cubicBezTo>
                    <a:pt x="164" y="41"/>
                    <a:pt x="116" y="101"/>
                    <a:pt x="93" y="1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grpSp>
      <p:sp>
        <p:nvSpPr>
          <p:cNvPr id="22" name="Content Placeholder 2">
            <a:extLst>
              <a:ext uri="{FF2B5EF4-FFF2-40B4-BE49-F238E27FC236}">
                <a16:creationId xmlns:a16="http://schemas.microsoft.com/office/drawing/2014/main" id="{F55C22D6-2156-451A-AB90-5EFEC6B9A627}"/>
              </a:ext>
            </a:extLst>
          </p:cNvPr>
          <p:cNvSpPr>
            <a:spLocks noGrp="1"/>
          </p:cNvSpPr>
          <p:nvPr>
            <p:ph idx="1"/>
          </p:nvPr>
        </p:nvSpPr>
        <p:spPr>
          <a:xfrm>
            <a:off x="358903" y="824429"/>
            <a:ext cx="11347323" cy="903344"/>
          </a:xfrm>
        </p:spPr>
        <p:txBody>
          <a:bodyPr>
            <a:noAutofit/>
          </a:bodyPr>
          <a:lstStyle/>
          <a:p>
            <a:pPr marL="0" indent="0" algn="just">
              <a:spcBef>
                <a:spcPts val="600"/>
              </a:spcBef>
              <a:buNone/>
            </a:pPr>
            <a:r>
              <a:rPr lang="en-US" sz="1400" b="1" dirty="0">
                <a:solidFill>
                  <a:srgbClr val="082C53"/>
                </a:solidFill>
                <a:latin typeface="Open Sans" pitchFamily="2" charset="0"/>
                <a:ea typeface="Open Sans" pitchFamily="2" charset="0"/>
                <a:cs typeface="Open Sans" pitchFamily="2" charset="0"/>
              </a:rPr>
              <a:t>JSC "</a:t>
            </a:r>
            <a:r>
              <a:rPr lang="en-US" sz="1400" b="1" dirty="0" err="1">
                <a:solidFill>
                  <a:srgbClr val="082C53"/>
                </a:solidFill>
                <a:latin typeface="Open Sans" pitchFamily="2" charset="0"/>
                <a:ea typeface="Open Sans" pitchFamily="2" charset="0"/>
                <a:cs typeface="Open Sans" pitchFamily="2" charset="0"/>
              </a:rPr>
              <a:t>Qazaqstan</a:t>
            </a:r>
            <a:r>
              <a:rPr lang="en-US" sz="1400" b="1" dirty="0">
                <a:solidFill>
                  <a:srgbClr val="082C53"/>
                </a:solidFill>
                <a:latin typeface="Open Sans" pitchFamily="2" charset="0"/>
                <a:ea typeface="Open Sans" pitchFamily="2" charset="0"/>
                <a:cs typeface="Open Sans" pitchFamily="2" charset="0"/>
              </a:rPr>
              <a:t> Investment Corporation" (QIC) - was created in 2007 on the initiative of the First President of the Republic of Kazakhstan to create a fund of direct investment funds and is a development institution focused on the growth and diversification of the national economy through the creation of direct investment funds and attracting direct investment</a:t>
            </a:r>
          </a:p>
        </p:txBody>
      </p:sp>
      <p:sp>
        <p:nvSpPr>
          <p:cNvPr id="46" name="Номер слайда 2">
            <a:extLst>
              <a:ext uri="{FF2B5EF4-FFF2-40B4-BE49-F238E27FC236}">
                <a16:creationId xmlns:a16="http://schemas.microsoft.com/office/drawing/2014/main" id="{1B0150F9-4EE7-4A6C-A9D3-3E8FC7B2A870}"/>
              </a:ext>
            </a:extLst>
          </p:cNvPr>
          <p:cNvSpPr>
            <a:spLocks noGrp="1"/>
          </p:cNvSpPr>
          <p:nvPr>
            <p:ph type="sldNum" sz="quarter" idx="12"/>
          </p:nvPr>
        </p:nvSpPr>
        <p:spPr>
          <a:xfrm>
            <a:off x="9339470" y="6453247"/>
            <a:ext cx="2743200" cy="365125"/>
          </a:xfrm>
        </p:spPr>
        <p:txBody>
          <a:bodyPr/>
          <a:lstStyle/>
          <a:p>
            <a:fld id="{0161DE72-5E33-4A0D-AE4E-E16E14FA4E9B}" type="slidenum">
              <a:rPr lang="en-GB" smtClean="0"/>
              <a:pPr/>
              <a:t>127</a:t>
            </a:fld>
            <a:endParaRPr lang="en-GB" dirty="0"/>
          </a:p>
        </p:txBody>
      </p:sp>
      <p:sp>
        <p:nvSpPr>
          <p:cNvPr id="47" name="Заголовок 1">
            <a:extLst>
              <a:ext uri="{FF2B5EF4-FFF2-40B4-BE49-F238E27FC236}">
                <a16:creationId xmlns:a16="http://schemas.microsoft.com/office/drawing/2014/main" id="{A46B16DA-AB3C-40D3-B6DD-EE2E9B6D6943}"/>
              </a:ext>
            </a:extLst>
          </p:cNvPr>
          <p:cNvSpPr txBox="1">
            <a:spLocks/>
          </p:cNvSpPr>
          <p:nvPr/>
        </p:nvSpPr>
        <p:spPr>
          <a:xfrm>
            <a:off x="378712" y="283722"/>
            <a:ext cx="8375469" cy="5057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18254F"/>
                </a:solidFill>
                <a:latin typeface="Open Sans "/>
                <a:ea typeface="+mj-ea"/>
                <a:cs typeface="+mj-cs"/>
              </a:defRPr>
            </a:lvl1pPr>
          </a:lstStyle>
          <a:p>
            <a:r>
              <a:rPr lang="en-US" dirty="0">
                <a:solidFill>
                  <a:srgbClr val="082C53"/>
                </a:solidFill>
              </a:rPr>
              <a:t>About the activities of QIC</a:t>
            </a:r>
          </a:p>
        </p:txBody>
      </p:sp>
      <p:pic>
        <p:nvPicPr>
          <p:cNvPr id="48" name="Рисунок 47">
            <a:extLst>
              <a:ext uri="{FF2B5EF4-FFF2-40B4-BE49-F238E27FC236}">
                <a16:creationId xmlns:a16="http://schemas.microsoft.com/office/drawing/2014/main" id="{9DFA2774-3E18-4DC7-974C-8200EBB95068}"/>
              </a:ext>
            </a:extLst>
          </p:cNvPr>
          <p:cNvPicPr>
            <a:picLocks noChangeAspect="1"/>
          </p:cNvPicPr>
          <p:nvPr/>
        </p:nvPicPr>
        <p:blipFill rotWithShape="1">
          <a:blip r:embed="rId2">
            <a:extLst>
              <a:ext uri="{28A0092B-C50C-407E-A947-70E740481C1C}">
                <a14:useLocalDpi xmlns:a14="http://schemas.microsoft.com/office/drawing/2010/main" val="0"/>
              </a:ext>
            </a:extLst>
          </a:blip>
          <a:srcRect r="14755" b="21247"/>
          <a:stretch/>
        </p:blipFill>
        <p:spPr>
          <a:xfrm>
            <a:off x="9168127" y="4038158"/>
            <a:ext cx="3087019" cy="2856706"/>
          </a:xfrm>
          <a:prstGeom prst="rect">
            <a:avLst/>
          </a:prstGeom>
        </p:spPr>
      </p:pic>
      <p:pic>
        <p:nvPicPr>
          <p:cNvPr id="49" name="Рисунок 48">
            <a:extLst>
              <a:ext uri="{FF2B5EF4-FFF2-40B4-BE49-F238E27FC236}">
                <a16:creationId xmlns:a16="http://schemas.microsoft.com/office/drawing/2014/main" id="{D57FDDC3-D7E7-4A86-A6C2-969F834B4F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916" y="340626"/>
            <a:ext cx="1048587" cy="376911"/>
          </a:xfrm>
          <a:prstGeom prst="rect">
            <a:avLst/>
          </a:prstGeom>
        </p:spPr>
      </p:pic>
      <p:cxnSp>
        <p:nvCxnSpPr>
          <p:cNvPr id="50" name="Прямая соединительная линия 49">
            <a:extLst>
              <a:ext uri="{FF2B5EF4-FFF2-40B4-BE49-F238E27FC236}">
                <a16:creationId xmlns:a16="http://schemas.microsoft.com/office/drawing/2014/main" id="{1ABA7DE7-80CE-4CF5-86B8-C3F8DB010CD2}"/>
              </a:ext>
            </a:extLst>
          </p:cNvPr>
          <p:cNvCxnSpPr>
            <a:cxnSpLocks/>
          </p:cNvCxnSpPr>
          <p:nvPr/>
        </p:nvCxnSpPr>
        <p:spPr>
          <a:xfrm>
            <a:off x="320814" y="816926"/>
            <a:ext cx="11435261" cy="0"/>
          </a:xfrm>
          <a:prstGeom prst="line">
            <a:avLst/>
          </a:prstGeom>
          <a:ln w="19050">
            <a:solidFill>
              <a:srgbClr val="003975"/>
            </a:solidFill>
          </a:ln>
        </p:spPr>
        <p:style>
          <a:lnRef idx="1">
            <a:schemeClr val="accent1"/>
          </a:lnRef>
          <a:fillRef idx="0">
            <a:schemeClr val="accent1"/>
          </a:fillRef>
          <a:effectRef idx="0">
            <a:schemeClr val="accent1"/>
          </a:effectRef>
          <a:fontRef idx="minor">
            <a:schemeClr val="tx1"/>
          </a:fontRef>
        </p:style>
      </p:cxnSp>
      <p:sp>
        <p:nvSpPr>
          <p:cNvPr id="51" name="Прямоугольник 50">
            <a:extLst>
              <a:ext uri="{FF2B5EF4-FFF2-40B4-BE49-F238E27FC236}">
                <a16:creationId xmlns:a16="http://schemas.microsoft.com/office/drawing/2014/main" id="{62C02B80-4A6E-4C32-9F0E-5329774A3690}"/>
              </a:ext>
            </a:extLst>
          </p:cNvPr>
          <p:cNvSpPr/>
          <p:nvPr/>
        </p:nvSpPr>
        <p:spPr>
          <a:xfrm>
            <a:off x="291045" y="1837517"/>
            <a:ext cx="11385227" cy="3845925"/>
          </a:xfrm>
          <a:prstGeom prst="rect">
            <a:avLst/>
          </a:prstGeom>
        </p:spPr>
        <p:txBody>
          <a:bodyPr wrap="square">
            <a:spAutoFit/>
          </a:bodyPr>
          <a:lstStyle/>
          <a:p>
            <a:pPr indent="360381" algn="just">
              <a:lnSpc>
                <a:spcPct val="150000"/>
              </a:lnSpc>
              <a:buFont typeface="Wingdings" panose="05000000000000000000" pitchFamily="2" charset="2"/>
              <a:buChar char="v"/>
            </a:pPr>
            <a:r>
              <a:rPr lang="en-US" sz="1367" dirty="0">
                <a:solidFill>
                  <a:srgbClr val="002060"/>
                </a:solidFill>
                <a:latin typeface="Open Sans" panose="020B0604020202020204" charset="0"/>
                <a:ea typeface="Open Sans" panose="020B0604020202020204" charset="0"/>
                <a:cs typeface="Open Sans" panose="020B0604020202020204" charset="0"/>
              </a:rPr>
              <a:t>In partnership with international institutional investors, sovereign wealth funds and international financial institutions, QIC invests in and manages private equity funds. QIC funds provide capital to companies in various sectors of the economy to further growth and improve competitiveness.</a:t>
            </a:r>
          </a:p>
          <a:p>
            <a:pPr indent="360381" algn="just">
              <a:lnSpc>
                <a:spcPct val="150000"/>
              </a:lnSpc>
              <a:buFont typeface="Wingdings" panose="05000000000000000000" pitchFamily="2" charset="2"/>
              <a:buChar char="v"/>
            </a:pPr>
            <a:r>
              <a:rPr lang="en-US" sz="1367" dirty="0">
                <a:solidFill>
                  <a:srgbClr val="002060"/>
                </a:solidFill>
                <a:latin typeface="Open Sans" panose="020B0604020202020204" charset="0"/>
                <a:ea typeface="Open Sans" panose="020B0604020202020204" charset="0"/>
                <a:cs typeface="Open Sans" panose="020B0604020202020204" charset="0"/>
              </a:rPr>
              <a:t>In order to effectively manage portfolio funds, QIC attracts international management companies with many years of successful experience in the industry. Thus, by transferring international experience, innovative knowledge, the latest technologies and management strategies in the field of private equity, QIC strives to develop financing instruments, create a sustainable private equity infrastructure and build up the internal competencies of the QIC team.</a:t>
            </a:r>
          </a:p>
          <a:p>
            <a:pPr indent="360381" algn="just">
              <a:lnSpc>
                <a:spcPct val="150000"/>
              </a:lnSpc>
              <a:buFont typeface="Wingdings" panose="05000000000000000000" pitchFamily="2" charset="2"/>
              <a:buChar char="v"/>
            </a:pPr>
            <a:r>
              <a:rPr lang="en-US" sz="1367" dirty="0">
                <a:solidFill>
                  <a:srgbClr val="002060"/>
                </a:solidFill>
                <a:latin typeface="Open Sans" panose="020B0604020202020204" charset="0"/>
                <a:ea typeface="Open Sans" panose="020B0604020202020204" charset="0"/>
                <a:cs typeface="Open Sans" panose="020B0604020202020204" charset="0"/>
              </a:rPr>
              <a:t>Since its founding, QIC has been a key player and driver of the private equity market in Kazakhstan.</a:t>
            </a:r>
          </a:p>
          <a:p>
            <a:pPr indent="360381" algn="just">
              <a:lnSpc>
                <a:spcPct val="150000"/>
              </a:lnSpc>
              <a:buFont typeface="Wingdings" panose="05000000000000000000" pitchFamily="2" charset="2"/>
              <a:buChar char="v"/>
            </a:pPr>
            <a:r>
              <a:rPr lang="en-US" sz="1367" dirty="0">
                <a:solidFill>
                  <a:srgbClr val="002060"/>
                </a:solidFill>
                <a:latin typeface="Open Sans" panose="020B0604020202020204" charset="0"/>
                <a:ea typeface="Open Sans" panose="020B0604020202020204" charset="0"/>
                <a:cs typeface="Open Sans" panose="020B0604020202020204" charset="0"/>
              </a:rPr>
              <a:t>Today, QIC is a member of 18 private equity funds. The QIC structure includes a subsidiary captive fund, </a:t>
            </a:r>
            <a:r>
              <a:rPr lang="en-US" sz="1367" dirty="0" err="1">
                <a:solidFill>
                  <a:srgbClr val="002060"/>
                </a:solidFill>
                <a:latin typeface="Open Sans" panose="020B0604020202020204" charset="0"/>
                <a:ea typeface="Open Sans" panose="020B0604020202020204" charset="0"/>
                <a:cs typeface="Open Sans" panose="020B0604020202020204" charset="0"/>
              </a:rPr>
              <a:t>Baiterek</a:t>
            </a:r>
            <a:r>
              <a:rPr lang="en-US" sz="1367" dirty="0">
                <a:solidFill>
                  <a:srgbClr val="002060"/>
                </a:solidFill>
                <a:latin typeface="Open Sans" panose="020B0604020202020204" charset="0"/>
                <a:ea typeface="Open Sans" panose="020B0604020202020204" charset="0"/>
                <a:cs typeface="Open Sans" panose="020B0604020202020204" charset="0"/>
              </a:rPr>
              <a:t> Venture Fund JSC, and a management company, BV Management LLP. In December 2022, a subsidiary company, </a:t>
            </a:r>
            <a:r>
              <a:rPr lang="en-US" sz="1367" dirty="0" err="1">
                <a:solidFill>
                  <a:srgbClr val="002060"/>
                </a:solidFill>
                <a:latin typeface="Open Sans" panose="020B0604020202020204" charset="0"/>
                <a:ea typeface="Open Sans" panose="020B0604020202020204" charset="0"/>
                <a:cs typeface="Open Sans" panose="020B0604020202020204" charset="0"/>
              </a:rPr>
              <a:t>BGlobal</a:t>
            </a:r>
            <a:r>
              <a:rPr lang="en-US" sz="1367" dirty="0">
                <a:solidFill>
                  <a:srgbClr val="002060"/>
                </a:solidFill>
                <a:latin typeface="Open Sans" panose="020B0604020202020204" charset="0"/>
                <a:ea typeface="Open Sans" panose="020B0604020202020204" charset="0"/>
                <a:cs typeface="Open Sans" panose="020B0604020202020204" charset="0"/>
              </a:rPr>
              <a:t> Ventures, was created, the main activity of which is organizing and conducting training and other events in the areas of technological entrepreneurship and technology development.</a:t>
            </a:r>
            <a:r>
              <a:rPr lang="ru-RU" sz="1367" dirty="0">
                <a:solidFill>
                  <a:srgbClr val="000000"/>
                </a:solidFill>
                <a:latin typeface="Open Sans" panose="020B0604020202020204" charset="0"/>
                <a:ea typeface="Open Sans" panose="020B0604020202020204" charset="0"/>
                <a:cs typeface="Open Sans" panose="020B0604020202020204" charset="0"/>
              </a:rPr>
              <a:t> </a:t>
            </a:r>
          </a:p>
        </p:txBody>
      </p:sp>
    </p:spTree>
    <p:extLst>
      <p:ext uri="{BB962C8B-B14F-4D97-AF65-F5344CB8AC3E}">
        <p14:creationId xmlns:p14="http://schemas.microsoft.com/office/powerpoint/2010/main" val="141798386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06908" y="1069847"/>
            <a:ext cx="7114540" cy="5412105"/>
          </a:xfrm>
          <a:custGeom>
            <a:avLst/>
            <a:gdLst/>
            <a:ahLst/>
            <a:cxnLst/>
            <a:rect l="l" t="t" r="r" b="b"/>
            <a:pathLst>
              <a:path w="7114540" h="5412105">
                <a:moveTo>
                  <a:pt x="0" y="5411724"/>
                </a:moveTo>
                <a:lnTo>
                  <a:pt x="7114032" y="5411724"/>
                </a:lnTo>
                <a:lnTo>
                  <a:pt x="7114032" y="0"/>
                </a:lnTo>
                <a:lnTo>
                  <a:pt x="0" y="0"/>
                </a:lnTo>
                <a:lnTo>
                  <a:pt x="0" y="5411724"/>
                </a:lnTo>
                <a:close/>
              </a:path>
            </a:pathLst>
          </a:custGeom>
          <a:solidFill>
            <a:srgbClr val="C5DCF3">
              <a:alpha val="25097"/>
            </a:srgbClr>
          </a:solidFill>
        </p:spPr>
        <p:txBody>
          <a:bodyPr wrap="square" lIns="0" tIns="0" rIns="0" bIns="0" rtlCol="0"/>
          <a:lstStyle/>
          <a:p>
            <a:endParaRPr/>
          </a:p>
        </p:txBody>
      </p:sp>
      <p:sp>
        <p:nvSpPr>
          <p:cNvPr id="3" name="object 3"/>
          <p:cNvSpPr/>
          <p:nvPr/>
        </p:nvSpPr>
        <p:spPr>
          <a:xfrm>
            <a:off x="4172711" y="5231891"/>
            <a:ext cx="3175" cy="3175"/>
          </a:xfrm>
          <a:custGeom>
            <a:avLst/>
            <a:gdLst/>
            <a:ahLst/>
            <a:cxnLst/>
            <a:rect l="l" t="t" r="r" b="b"/>
            <a:pathLst>
              <a:path w="3175" h="3175">
                <a:moveTo>
                  <a:pt x="2666" y="0"/>
                </a:moveTo>
                <a:lnTo>
                  <a:pt x="0" y="0"/>
                </a:lnTo>
                <a:lnTo>
                  <a:pt x="0" y="1396"/>
                </a:lnTo>
                <a:lnTo>
                  <a:pt x="380" y="2031"/>
                </a:lnTo>
                <a:lnTo>
                  <a:pt x="380" y="2666"/>
                </a:lnTo>
                <a:lnTo>
                  <a:pt x="762" y="3047"/>
                </a:lnTo>
                <a:lnTo>
                  <a:pt x="1524" y="3047"/>
                </a:lnTo>
                <a:lnTo>
                  <a:pt x="1904" y="2666"/>
                </a:lnTo>
                <a:lnTo>
                  <a:pt x="3048" y="1015"/>
                </a:lnTo>
                <a:lnTo>
                  <a:pt x="2666" y="0"/>
                </a:lnTo>
                <a:close/>
              </a:path>
            </a:pathLst>
          </a:custGeom>
          <a:solidFill>
            <a:srgbClr val="FFFFFF"/>
          </a:solidFill>
        </p:spPr>
        <p:txBody>
          <a:bodyPr wrap="square" lIns="0" tIns="0" rIns="0" bIns="0" rtlCol="0"/>
          <a:lstStyle/>
          <a:p>
            <a:endParaRPr/>
          </a:p>
        </p:txBody>
      </p:sp>
      <p:sp>
        <p:nvSpPr>
          <p:cNvPr id="4" name="object 4"/>
          <p:cNvSpPr/>
          <p:nvPr/>
        </p:nvSpPr>
        <p:spPr>
          <a:xfrm>
            <a:off x="4172711" y="5231891"/>
            <a:ext cx="3175" cy="3175"/>
          </a:xfrm>
          <a:custGeom>
            <a:avLst/>
            <a:gdLst/>
            <a:ahLst/>
            <a:cxnLst/>
            <a:rect l="l" t="t" r="r" b="b"/>
            <a:pathLst>
              <a:path w="3175" h="3175">
                <a:moveTo>
                  <a:pt x="1524" y="3047"/>
                </a:moveTo>
                <a:lnTo>
                  <a:pt x="1904" y="2666"/>
                </a:lnTo>
                <a:lnTo>
                  <a:pt x="3048" y="1015"/>
                </a:lnTo>
                <a:lnTo>
                  <a:pt x="2666" y="0"/>
                </a:lnTo>
                <a:lnTo>
                  <a:pt x="1142" y="0"/>
                </a:lnTo>
                <a:lnTo>
                  <a:pt x="0" y="0"/>
                </a:lnTo>
                <a:lnTo>
                  <a:pt x="0" y="634"/>
                </a:lnTo>
                <a:lnTo>
                  <a:pt x="0" y="1396"/>
                </a:lnTo>
                <a:lnTo>
                  <a:pt x="380" y="2031"/>
                </a:lnTo>
                <a:lnTo>
                  <a:pt x="380" y="2666"/>
                </a:lnTo>
                <a:lnTo>
                  <a:pt x="762" y="3047"/>
                </a:lnTo>
                <a:lnTo>
                  <a:pt x="1524" y="3047"/>
                </a:lnTo>
              </a:path>
            </a:pathLst>
          </a:custGeom>
          <a:ln w="3175">
            <a:solidFill>
              <a:srgbClr val="E7E6E6"/>
            </a:solidFill>
          </a:ln>
        </p:spPr>
        <p:txBody>
          <a:bodyPr wrap="square" lIns="0" tIns="0" rIns="0" bIns="0" rtlCol="0"/>
          <a:lstStyle/>
          <a:p>
            <a:endParaRPr/>
          </a:p>
        </p:txBody>
      </p:sp>
      <p:sp>
        <p:nvSpPr>
          <p:cNvPr id="5" name="object 5"/>
          <p:cNvSpPr/>
          <p:nvPr/>
        </p:nvSpPr>
        <p:spPr>
          <a:xfrm>
            <a:off x="4168140" y="5227320"/>
            <a:ext cx="22860" cy="21590"/>
          </a:xfrm>
          <a:custGeom>
            <a:avLst/>
            <a:gdLst/>
            <a:ahLst/>
            <a:cxnLst/>
            <a:rect l="l" t="t" r="r" b="b"/>
            <a:pathLst>
              <a:path w="22860" h="21589">
                <a:moveTo>
                  <a:pt x="3937" y="0"/>
                </a:moveTo>
                <a:lnTo>
                  <a:pt x="3048" y="0"/>
                </a:lnTo>
                <a:lnTo>
                  <a:pt x="2286" y="761"/>
                </a:lnTo>
                <a:lnTo>
                  <a:pt x="1524" y="2412"/>
                </a:lnTo>
                <a:lnTo>
                  <a:pt x="762" y="3682"/>
                </a:lnTo>
                <a:lnTo>
                  <a:pt x="674" y="5587"/>
                </a:lnTo>
                <a:lnTo>
                  <a:pt x="381" y="6857"/>
                </a:lnTo>
                <a:lnTo>
                  <a:pt x="0" y="8000"/>
                </a:lnTo>
                <a:lnTo>
                  <a:pt x="381" y="8889"/>
                </a:lnTo>
                <a:lnTo>
                  <a:pt x="762" y="9651"/>
                </a:lnTo>
                <a:lnTo>
                  <a:pt x="1143" y="9651"/>
                </a:lnTo>
                <a:lnTo>
                  <a:pt x="1524" y="10032"/>
                </a:lnTo>
                <a:lnTo>
                  <a:pt x="762" y="10921"/>
                </a:lnTo>
                <a:lnTo>
                  <a:pt x="381" y="11302"/>
                </a:lnTo>
                <a:lnTo>
                  <a:pt x="1143" y="12445"/>
                </a:lnTo>
                <a:lnTo>
                  <a:pt x="762" y="14096"/>
                </a:lnTo>
                <a:lnTo>
                  <a:pt x="1143" y="14858"/>
                </a:lnTo>
                <a:lnTo>
                  <a:pt x="1524" y="15747"/>
                </a:lnTo>
                <a:lnTo>
                  <a:pt x="762" y="18160"/>
                </a:lnTo>
                <a:lnTo>
                  <a:pt x="381" y="18922"/>
                </a:lnTo>
                <a:lnTo>
                  <a:pt x="381" y="20065"/>
                </a:lnTo>
                <a:lnTo>
                  <a:pt x="762" y="20954"/>
                </a:lnTo>
                <a:lnTo>
                  <a:pt x="1524" y="21335"/>
                </a:lnTo>
                <a:lnTo>
                  <a:pt x="3048" y="20954"/>
                </a:lnTo>
                <a:lnTo>
                  <a:pt x="4318" y="20065"/>
                </a:lnTo>
                <a:lnTo>
                  <a:pt x="5080" y="17652"/>
                </a:lnTo>
                <a:lnTo>
                  <a:pt x="13970" y="17652"/>
                </a:lnTo>
                <a:lnTo>
                  <a:pt x="12826" y="16890"/>
                </a:lnTo>
                <a:lnTo>
                  <a:pt x="12446" y="15747"/>
                </a:lnTo>
                <a:lnTo>
                  <a:pt x="13588" y="15747"/>
                </a:lnTo>
                <a:lnTo>
                  <a:pt x="13970" y="15239"/>
                </a:lnTo>
                <a:lnTo>
                  <a:pt x="14732" y="13715"/>
                </a:lnTo>
                <a:lnTo>
                  <a:pt x="21145" y="13715"/>
                </a:lnTo>
                <a:lnTo>
                  <a:pt x="21717" y="13334"/>
                </a:lnTo>
                <a:lnTo>
                  <a:pt x="22479" y="12064"/>
                </a:lnTo>
                <a:lnTo>
                  <a:pt x="10033" y="12064"/>
                </a:lnTo>
                <a:lnTo>
                  <a:pt x="8127" y="10413"/>
                </a:lnTo>
                <a:lnTo>
                  <a:pt x="8509" y="9270"/>
                </a:lnTo>
                <a:lnTo>
                  <a:pt x="6223" y="9270"/>
                </a:lnTo>
                <a:lnTo>
                  <a:pt x="5461" y="8889"/>
                </a:lnTo>
                <a:lnTo>
                  <a:pt x="3429" y="8508"/>
                </a:lnTo>
                <a:lnTo>
                  <a:pt x="3429" y="7238"/>
                </a:lnTo>
                <a:lnTo>
                  <a:pt x="4318" y="5587"/>
                </a:lnTo>
                <a:lnTo>
                  <a:pt x="4318" y="4825"/>
                </a:lnTo>
                <a:lnTo>
                  <a:pt x="4699" y="4063"/>
                </a:lnTo>
                <a:lnTo>
                  <a:pt x="4699" y="2031"/>
                </a:lnTo>
                <a:lnTo>
                  <a:pt x="3937" y="2031"/>
                </a:lnTo>
                <a:lnTo>
                  <a:pt x="4318" y="1269"/>
                </a:lnTo>
                <a:lnTo>
                  <a:pt x="3937" y="380"/>
                </a:lnTo>
                <a:lnTo>
                  <a:pt x="3937" y="0"/>
                </a:lnTo>
                <a:close/>
              </a:path>
              <a:path w="22860" h="21589">
                <a:moveTo>
                  <a:pt x="17780" y="17271"/>
                </a:moveTo>
                <a:lnTo>
                  <a:pt x="16637" y="17271"/>
                </a:lnTo>
                <a:lnTo>
                  <a:pt x="16637" y="18922"/>
                </a:lnTo>
                <a:lnTo>
                  <a:pt x="12446" y="18922"/>
                </a:lnTo>
                <a:lnTo>
                  <a:pt x="13208" y="19303"/>
                </a:lnTo>
                <a:lnTo>
                  <a:pt x="13588" y="19684"/>
                </a:lnTo>
                <a:lnTo>
                  <a:pt x="14732" y="20954"/>
                </a:lnTo>
                <a:lnTo>
                  <a:pt x="16637" y="21335"/>
                </a:lnTo>
                <a:lnTo>
                  <a:pt x="17399" y="20954"/>
                </a:lnTo>
                <a:lnTo>
                  <a:pt x="18161" y="20065"/>
                </a:lnTo>
                <a:lnTo>
                  <a:pt x="18542" y="19303"/>
                </a:lnTo>
                <a:lnTo>
                  <a:pt x="18923" y="18922"/>
                </a:lnTo>
                <a:lnTo>
                  <a:pt x="19812" y="18541"/>
                </a:lnTo>
                <a:lnTo>
                  <a:pt x="18923" y="17652"/>
                </a:lnTo>
                <a:lnTo>
                  <a:pt x="17780" y="17271"/>
                </a:lnTo>
                <a:close/>
              </a:path>
              <a:path w="22860" h="21589">
                <a:moveTo>
                  <a:pt x="13970" y="17652"/>
                </a:moveTo>
                <a:lnTo>
                  <a:pt x="6604" y="17652"/>
                </a:lnTo>
                <a:lnTo>
                  <a:pt x="7365" y="18160"/>
                </a:lnTo>
                <a:lnTo>
                  <a:pt x="8889" y="19303"/>
                </a:lnTo>
                <a:lnTo>
                  <a:pt x="10795" y="20065"/>
                </a:lnTo>
                <a:lnTo>
                  <a:pt x="11684" y="19684"/>
                </a:lnTo>
                <a:lnTo>
                  <a:pt x="12446" y="18922"/>
                </a:lnTo>
                <a:lnTo>
                  <a:pt x="16637" y="18922"/>
                </a:lnTo>
                <a:lnTo>
                  <a:pt x="15494" y="18541"/>
                </a:lnTo>
                <a:lnTo>
                  <a:pt x="13970" y="17652"/>
                </a:lnTo>
                <a:close/>
              </a:path>
              <a:path w="22860" h="21589">
                <a:moveTo>
                  <a:pt x="21145" y="13715"/>
                </a:moveTo>
                <a:lnTo>
                  <a:pt x="17780" y="13715"/>
                </a:lnTo>
                <a:lnTo>
                  <a:pt x="18542" y="14477"/>
                </a:lnTo>
                <a:lnTo>
                  <a:pt x="19431" y="15239"/>
                </a:lnTo>
                <a:lnTo>
                  <a:pt x="20193" y="15747"/>
                </a:lnTo>
                <a:lnTo>
                  <a:pt x="20574" y="15747"/>
                </a:lnTo>
                <a:lnTo>
                  <a:pt x="20955" y="15239"/>
                </a:lnTo>
                <a:lnTo>
                  <a:pt x="20574" y="14096"/>
                </a:lnTo>
                <a:lnTo>
                  <a:pt x="21145" y="13715"/>
                </a:lnTo>
                <a:close/>
              </a:path>
              <a:path w="22860" h="21589">
                <a:moveTo>
                  <a:pt x="20955" y="8000"/>
                </a:moveTo>
                <a:lnTo>
                  <a:pt x="19812" y="8000"/>
                </a:lnTo>
                <a:lnTo>
                  <a:pt x="19431" y="8508"/>
                </a:lnTo>
                <a:lnTo>
                  <a:pt x="18161" y="9651"/>
                </a:lnTo>
                <a:lnTo>
                  <a:pt x="16637" y="9651"/>
                </a:lnTo>
                <a:lnTo>
                  <a:pt x="15494" y="10032"/>
                </a:lnTo>
                <a:lnTo>
                  <a:pt x="13970" y="11302"/>
                </a:lnTo>
                <a:lnTo>
                  <a:pt x="11684" y="12064"/>
                </a:lnTo>
                <a:lnTo>
                  <a:pt x="22479" y="12064"/>
                </a:lnTo>
                <a:lnTo>
                  <a:pt x="22860" y="10921"/>
                </a:lnTo>
                <a:lnTo>
                  <a:pt x="22479" y="9651"/>
                </a:lnTo>
                <a:lnTo>
                  <a:pt x="21717" y="8508"/>
                </a:lnTo>
                <a:lnTo>
                  <a:pt x="20955" y="8000"/>
                </a:lnTo>
                <a:close/>
              </a:path>
              <a:path w="22860" h="21589">
                <a:moveTo>
                  <a:pt x="10413" y="6095"/>
                </a:moveTo>
                <a:lnTo>
                  <a:pt x="9651" y="6476"/>
                </a:lnTo>
                <a:lnTo>
                  <a:pt x="6985" y="8889"/>
                </a:lnTo>
                <a:lnTo>
                  <a:pt x="6223" y="9270"/>
                </a:lnTo>
                <a:lnTo>
                  <a:pt x="11175" y="9270"/>
                </a:lnTo>
                <a:lnTo>
                  <a:pt x="10413" y="8508"/>
                </a:lnTo>
                <a:lnTo>
                  <a:pt x="10413" y="6095"/>
                </a:lnTo>
                <a:close/>
              </a:path>
            </a:pathLst>
          </a:custGeom>
          <a:solidFill>
            <a:srgbClr val="FFFFFF"/>
          </a:solidFill>
        </p:spPr>
        <p:txBody>
          <a:bodyPr wrap="square" lIns="0" tIns="0" rIns="0" bIns="0" rtlCol="0"/>
          <a:lstStyle/>
          <a:p>
            <a:endParaRPr/>
          </a:p>
        </p:txBody>
      </p:sp>
      <p:sp>
        <p:nvSpPr>
          <p:cNvPr id="6" name="object 6"/>
          <p:cNvSpPr/>
          <p:nvPr/>
        </p:nvSpPr>
        <p:spPr>
          <a:xfrm>
            <a:off x="4168140" y="5227320"/>
            <a:ext cx="22860" cy="21590"/>
          </a:xfrm>
          <a:custGeom>
            <a:avLst/>
            <a:gdLst/>
            <a:ahLst/>
            <a:cxnLst/>
            <a:rect l="l" t="t" r="r" b="b"/>
            <a:pathLst>
              <a:path w="22860" h="21589">
                <a:moveTo>
                  <a:pt x="5461" y="8889"/>
                </a:moveTo>
                <a:lnTo>
                  <a:pt x="3429" y="8508"/>
                </a:lnTo>
                <a:lnTo>
                  <a:pt x="3429" y="7238"/>
                </a:lnTo>
                <a:lnTo>
                  <a:pt x="4318" y="5587"/>
                </a:lnTo>
                <a:lnTo>
                  <a:pt x="4318" y="4825"/>
                </a:lnTo>
                <a:lnTo>
                  <a:pt x="4699" y="4063"/>
                </a:lnTo>
                <a:lnTo>
                  <a:pt x="4699" y="2031"/>
                </a:lnTo>
                <a:lnTo>
                  <a:pt x="3937" y="2031"/>
                </a:lnTo>
                <a:lnTo>
                  <a:pt x="4318" y="1269"/>
                </a:lnTo>
                <a:lnTo>
                  <a:pt x="3937" y="380"/>
                </a:lnTo>
                <a:lnTo>
                  <a:pt x="3937" y="0"/>
                </a:lnTo>
                <a:lnTo>
                  <a:pt x="3048" y="0"/>
                </a:lnTo>
                <a:lnTo>
                  <a:pt x="2286" y="761"/>
                </a:lnTo>
                <a:lnTo>
                  <a:pt x="1524" y="2412"/>
                </a:lnTo>
                <a:lnTo>
                  <a:pt x="762" y="3682"/>
                </a:lnTo>
                <a:lnTo>
                  <a:pt x="762" y="5206"/>
                </a:lnTo>
                <a:lnTo>
                  <a:pt x="381" y="6857"/>
                </a:lnTo>
                <a:lnTo>
                  <a:pt x="0" y="8000"/>
                </a:lnTo>
                <a:lnTo>
                  <a:pt x="381" y="8889"/>
                </a:lnTo>
                <a:lnTo>
                  <a:pt x="762" y="9651"/>
                </a:lnTo>
                <a:lnTo>
                  <a:pt x="1143" y="9651"/>
                </a:lnTo>
                <a:lnTo>
                  <a:pt x="1524" y="10032"/>
                </a:lnTo>
                <a:lnTo>
                  <a:pt x="762" y="10921"/>
                </a:lnTo>
                <a:lnTo>
                  <a:pt x="381" y="11302"/>
                </a:lnTo>
                <a:lnTo>
                  <a:pt x="1143" y="12445"/>
                </a:lnTo>
                <a:lnTo>
                  <a:pt x="762" y="14096"/>
                </a:lnTo>
                <a:lnTo>
                  <a:pt x="1143" y="14858"/>
                </a:lnTo>
                <a:lnTo>
                  <a:pt x="1524" y="15747"/>
                </a:lnTo>
                <a:lnTo>
                  <a:pt x="1143" y="16890"/>
                </a:lnTo>
                <a:lnTo>
                  <a:pt x="762" y="18160"/>
                </a:lnTo>
                <a:lnTo>
                  <a:pt x="381" y="18922"/>
                </a:lnTo>
                <a:lnTo>
                  <a:pt x="381" y="20065"/>
                </a:lnTo>
                <a:lnTo>
                  <a:pt x="762" y="20954"/>
                </a:lnTo>
                <a:lnTo>
                  <a:pt x="1524" y="21335"/>
                </a:lnTo>
                <a:lnTo>
                  <a:pt x="3048" y="20954"/>
                </a:lnTo>
                <a:lnTo>
                  <a:pt x="4318" y="20065"/>
                </a:lnTo>
                <a:lnTo>
                  <a:pt x="5080" y="17652"/>
                </a:lnTo>
                <a:lnTo>
                  <a:pt x="6604" y="17652"/>
                </a:lnTo>
                <a:lnTo>
                  <a:pt x="7365" y="18160"/>
                </a:lnTo>
                <a:lnTo>
                  <a:pt x="8889" y="19303"/>
                </a:lnTo>
                <a:lnTo>
                  <a:pt x="10795" y="20065"/>
                </a:lnTo>
                <a:lnTo>
                  <a:pt x="11684" y="19684"/>
                </a:lnTo>
                <a:lnTo>
                  <a:pt x="12446" y="18922"/>
                </a:lnTo>
                <a:lnTo>
                  <a:pt x="13208" y="19303"/>
                </a:lnTo>
                <a:lnTo>
                  <a:pt x="13588" y="19684"/>
                </a:lnTo>
                <a:lnTo>
                  <a:pt x="14732" y="20954"/>
                </a:lnTo>
                <a:lnTo>
                  <a:pt x="16637" y="21335"/>
                </a:lnTo>
                <a:lnTo>
                  <a:pt x="17399" y="20954"/>
                </a:lnTo>
                <a:lnTo>
                  <a:pt x="18161" y="20065"/>
                </a:lnTo>
                <a:lnTo>
                  <a:pt x="18542" y="19303"/>
                </a:lnTo>
                <a:lnTo>
                  <a:pt x="18923" y="18922"/>
                </a:lnTo>
                <a:lnTo>
                  <a:pt x="19812" y="18541"/>
                </a:lnTo>
                <a:lnTo>
                  <a:pt x="18923" y="17652"/>
                </a:lnTo>
                <a:lnTo>
                  <a:pt x="17780" y="17271"/>
                </a:lnTo>
                <a:lnTo>
                  <a:pt x="16637" y="17271"/>
                </a:lnTo>
                <a:lnTo>
                  <a:pt x="16637" y="18922"/>
                </a:lnTo>
                <a:lnTo>
                  <a:pt x="15494" y="18541"/>
                </a:lnTo>
                <a:lnTo>
                  <a:pt x="13970" y="17652"/>
                </a:lnTo>
                <a:lnTo>
                  <a:pt x="12826" y="16890"/>
                </a:lnTo>
                <a:lnTo>
                  <a:pt x="12446" y="15747"/>
                </a:lnTo>
                <a:lnTo>
                  <a:pt x="12826" y="15747"/>
                </a:lnTo>
                <a:lnTo>
                  <a:pt x="13588" y="15747"/>
                </a:lnTo>
                <a:lnTo>
                  <a:pt x="13970" y="15239"/>
                </a:lnTo>
                <a:lnTo>
                  <a:pt x="14350" y="14477"/>
                </a:lnTo>
                <a:lnTo>
                  <a:pt x="14732" y="13715"/>
                </a:lnTo>
                <a:lnTo>
                  <a:pt x="15494" y="13715"/>
                </a:lnTo>
                <a:lnTo>
                  <a:pt x="17780" y="13715"/>
                </a:lnTo>
                <a:lnTo>
                  <a:pt x="18542" y="14477"/>
                </a:lnTo>
                <a:lnTo>
                  <a:pt x="19431" y="15239"/>
                </a:lnTo>
                <a:lnTo>
                  <a:pt x="20193" y="15747"/>
                </a:lnTo>
                <a:lnTo>
                  <a:pt x="20574" y="15747"/>
                </a:lnTo>
                <a:lnTo>
                  <a:pt x="20955" y="15239"/>
                </a:lnTo>
                <a:lnTo>
                  <a:pt x="20574" y="14096"/>
                </a:lnTo>
                <a:lnTo>
                  <a:pt x="21717" y="13334"/>
                </a:lnTo>
                <a:lnTo>
                  <a:pt x="22479" y="12064"/>
                </a:lnTo>
                <a:lnTo>
                  <a:pt x="22860" y="10921"/>
                </a:lnTo>
                <a:lnTo>
                  <a:pt x="22479" y="9651"/>
                </a:lnTo>
                <a:lnTo>
                  <a:pt x="21717" y="8508"/>
                </a:lnTo>
                <a:lnTo>
                  <a:pt x="20955" y="8000"/>
                </a:lnTo>
                <a:lnTo>
                  <a:pt x="19812" y="8000"/>
                </a:lnTo>
                <a:lnTo>
                  <a:pt x="19431" y="8508"/>
                </a:lnTo>
                <a:lnTo>
                  <a:pt x="18161" y="9651"/>
                </a:lnTo>
                <a:lnTo>
                  <a:pt x="16637" y="9651"/>
                </a:lnTo>
                <a:lnTo>
                  <a:pt x="15494" y="10032"/>
                </a:lnTo>
                <a:lnTo>
                  <a:pt x="13970" y="11302"/>
                </a:lnTo>
                <a:lnTo>
                  <a:pt x="12826" y="11683"/>
                </a:lnTo>
                <a:lnTo>
                  <a:pt x="11684" y="12064"/>
                </a:lnTo>
                <a:lnTo>
                  <a:pt x="10795" y="12064"/>
                </a:lnTo>
                <a:lnTo>
                  <a:pt x="10033" y="12064"/>
                </a:lnTo>
                <a:lnTo>
                  <a:pt x="8127" y="10413"/>
                </a:lnTo>
                <a:lnTo>
                  <a:pt x="8509" y="9270"/>
                </a:lnTo>
                <a:lnTo>
                  <a:pt x="10413" y="9270"/>
                </a:lnTo>
                <a:lnTo>
                  <a:pt x="11175" y="9270"/>
                </a:lnTo>
                <a:lnTo>
                  <a:pt x="10413" y="8508"/>
                </a:lnTo>
                <a:lnTo>
                  <a:pt x="10413" y="6095"/>
                </a:lnTo>
                <a:lnTo>
                  <a:pt x="9651" y="6476"/>
                </a:lnTo>
                <a:lnTo>
                  <a:pt x="6985" y="8889"/>
                </a:lnTo>
                <a:lnTo>
                  <a:pt x="6223" y="9270"/>
                </a:lnTo>
                <a:lnTo>
                  <a:pt x="5461" y="8889"/>
                </a:lnTo>
              </a:path>
            </a:pathLst>
          </a:custGeom>
          <a:ln w="3175">
            <a:solidFill>
              <a:srgbClr val="E7E6E6"/>
            </a:solidFill>
          </a:ln>
        </p:spPr>
        <p:txBody>
          <a:bodyPr wrap="square" lIns="0" tIns="0" rIns="0" bIns="0" rtlCol="0"/>
          <a:lstStyle/>
          <a:p>
            <a:endParaRPr/>
          </a:p>
        </p:txBody>
      </p:sp>
      <p:sp>
        <p:nvSpPr>
          <p:cNvPr id="7" name="object 7"/>
          <p:cNvSpPr/>
          <p:nvPr/>
        </p:nvSpPr>
        <p:spPr>
          <a:xfrm>
            <a:off x="3942588" y="5181600"/>
            <a:ext cx="3175" cy="1905"/>
          </a:xfrm>
          <a:custGeom>
            <a:avLst/>
            <a:gdLst/>
            <a:ahLst/>
            <a:cxnLst/>
            <a:rect l="l" t="t" r="r" b="b"/>
            <a:pathLst>
              <a:path w="3175" h="1904">
                <a:moveTo>
                  <a:pt x="1524" y="0"/>
                </a:moveTo>
                <a:lnTo>
                  <a:pt x="0" y="507"/>
                </a:lnTo>
                <a:lnTo>
                  <a:pt x="1015" y="1269"/>
                </a:lnTo>
                <a:lnTo>
                  <a:pt x="2032" y="1524"/>
                </a:lnTo>
                <a:lnTo>
                  <a:pt x="3048" y="1269"/>
                </a:lnTo>
                <a:lnTo>
                  <a:pt x="3048" y="762"/>
                </a:lnTo>
                <a:lnTo>
                  <a:pt x="1524" y="0"/>
                </a:lnTo>
                <a:close/>
              </a:path>
            </a:pathLst>
          </a:custGeom>
          <a:solidFill>
            <a:srgbClr val="FFFFFF"/>
          </a:solidFill>
        </p:spPr>
        <p:txBody>
          <a:bodyPr wrap="square" lIns="0" tIns="0" rIns="0" bIns="0" rtlCol="0"/>
          <a:lstStyle/>
          <a:p>
            <a:endParaRPr/>
          </a:p>
        </p:txBody>
      </p:sp>
      <p:sp>
        <p:nvSpPr>
          <p:cNvPr id="8" name="object 8"/>
          <p:cNvSpPr/>
          <p:nvPr/>
        </p:nvSpPr>
        <p:spPr>
          <a:xfrm>
            <a:off x="3942588" y="5181600"/>
            <a:ext cx="3175" cy="1905"/>
          </a:xfrm>
          <a:custGeom>
            <a:avLst/>
            <a:gdLst/>
            <a:ahLst/>
            <a:cxnLst/>
            <a:rect l="l" t="t" r="r" b="b"/>
            <a:pathLst>
              <a:path w="3175" h="1904">
                <a:moveTo>
                  <a:pt x="3048" y="1269"/>
                </a:moveTo>
                <a:lnTo>
                  <a:pt x="3048" y="762"/>
                </a:lnTo>
                <a:lnTo>
                  <a:pt x="2032" y="254"/>
                </a:lnTo>
                <a:lnTo>
                  <a:pt x="1524" y="0"/>
                </a:lnTo>
                <a:lnTo>
                  <a:pt x="0" y="507"/>
                </a:lnTo>
                <a:lnTo>
                  <a:pt x="1015" y="1269"/>
                </a:lnTo>
                <a:lnTo>
                  <a:pt x="2032" y="1524"/>
                </a:lnTo>
                <a:lnTo>
                  <a:pt x="3048" y="1269"/>
                </a:lnTo>
              </a:path>
            </a:pathLst>
          </a:custGeom>
          <a:ln w="3175">
            <a:solidFill>
              <a:srgbClr val="E7E6E6"/>
            </a:solidFill>
          </a:ln>
        </p:spPr>
        <p:txBody>
          <a:bodyPr wrap="square" lIns="0" tIns="0" rIns="0" bIns="0" rtlCol="0"/>
          <a:lstStyle/>
          <a:p>
            <a:endParaRPr/>
          </a:p>
        </p:txBody>
      </p:sp>
      <p:sp>
        <p:nvSpPr>
          <p:cNvPr id="9" name="object 9"/>
          <p:cNvSpPr/>
          <p:nvPr/>
        </p:nvSpPr>
        <p:spPr>
          <a:xfrm>
            <a:off x="3945635" y="5183123"/>
            <a:ext cx="0" cy="0"/>
          </a:xfrm>
          <a:custGeom>
            <a:avLst/>
            <a:gdLst/>
            <a:ahLst/>
            <a:cxnLst/>
            <a:rect l="l" t="t" r="r" b="b"/>
            <a:pathLst>
              <a:path>
                <a:moveTo>
                  <a:pt x="0" y="0"/>
                </a:moveTo>
                <a:lnTo>
                  <a:pt x="0" y="0"/>
                </a:lnTo>
              </a:path>
            </a:pathLst>
          </a:custGeom>
          <a:ln w="3175">
            <a:solidFill>
              <a:srgbClr val="E7E6E6"/>
            </a:solidFill>
          </a:ln>
        </p:spPr>
        <p:txBody>
          <a:bodyPr wrap="square" lIns="0" tIns="0" rIns="0" bIns="0" rtlCol="0"/>
          <a:lstStyle/>
          <a:p>
            <a:endParaRPr/>
          </a:p>
        </p:txBody>
      </p:sp>
      <p:sp>
        <p:nvSpPr>
          <p:cNvPr id="10" name="object 10"/>
          <p:cNvSpPr/>
          <p:nvPr/>
        </p:nvSpPr>
        <p:spPr>
          <a:xfrm>
            <a:off x="4172711" y="5231891"/>
            <a:ext cx="3175" cy="3175"/>
          </a:xfrm>
          <a:custGeom>
            <a:avLst/>
            <a:gdLst/>
            <a:ahLst/>
            <a:cxnLst/>
            <a:rect l="l" t="t" r="r" b="b"/>
            <a:pathLst>
              <a:path w="3175" h="3175">
                <a:moveTo>
                  <a:pt x="2666" y="0"/>
                </a:moveTo>
                <a:lnTo>
                  <a:pt x="0" y="0"/>
                </a:lnTo>
                <a:lnTo>
                  <a:pt x="0" y="1396"/>
                </a:lnTo>
                <a:lnTo>
                  <a:pt x="380" y="2031"/>
                </a:lnTo>
                <a:lnTo>
                  <a:pt x="380" y="2666"/>
                </a:lnTo>
                <a:lnTo>
                  <a:pt x="762" y="3047"/>
                </a:lnTo>
                <a:lnTo>
                  <a:pt x="1524" y="3047"/>
                </a:lnTo>
                <a:lnTo>
                  <a:pt x="1904" y="2666"/>
                </a:lnTo>
                <a:lnTo>
                  <a:pt x="3048" y="1015"/>
                </a:lnTo>
                <a:lnTo>
                  <a:pt x="2666" y="0"/>
                </a:lnTo>
                <a:close/>
              </a:path>
            </a:pathLst>
          </a:custGeom>
          <a:solidFill>
            <a:srgbClr val="FFFFFF"/>
          </a:solidFill>
        </p:spPr>
        <p:txBody>
          <a:bodyPr wrap="square" lIns="0" tIns="0" rIns="0" bIns="0" rtlCol="0"/>
          <a:lstStyle/>
          <a:p>
            <a:endParaRPr/>
          </a:p>
        </p:txBody>
      </p:sp>
      <p:sp>
        <p:nvSpPr>
          <p:cNvPr id="11" name="object 11"/>
          <p:cNvSpPr/>
          <p:nvPr/>
        </p:nvSpPr>
        <p:spPr>
          <a:xfrm>
            <a:off x="4172711" y="5231891"/>
            <a:ext cx="3175" cy="3175"/>
          </a:xfrm>
          <a:custGeom>
            <a:avLst/>
            <a:gdLst/>
            <a:ahLst/>
            <a:cxnLst/>
            <a:rect l="l" t="t" r="r" b="b"/>
            <a:pathLst>
              <a:path w="3175" h="3175">
                <a:moveTo>
                  <a:pt x="1524" y="3047"/>
                </a:moveTo>
                <a:lnTo>
                  <a:pt x="1904" y="2666"/>
                </a:lnTo>
                <a:lnTo>
                  <a:pt x="3048" y="1015"/>
                </a:lnTo>
                <a:lnTo>
                  <a:pt x="2666" y="0"/>
                </a:lnTo>
                <a:lnTo>
                  <a:pt x="1142" y="0"/>
                </a:lnTo>
                <a:lnTo>
                  <a:pt x="0" y="0"/>
                </a:lnTo>
                <a:lnTo>
                  <a:pt x="0" y="634"/>
                </a:lnTo>
                <a:lnTo>
                  <a:pt x="0" y="1396"/>
                </a:lnTo>
                <a:lnTo>
                  <a:pt x="380" y="2031"/>
                </a:lnTo>
                <a:lnTo>
                  <a:pt x="380" y="2666"/>
                </a:lnTo>
                <a:lnTo>
                  <a:pt x="762" y="3047"/>
                </a:lnTo>
                <a:lnTo>
                  <a:pt x="1524" y="3047"/>
                </a:lnTo>
              </a:path>
            </a:pathLst>
          </a:custGeom>
          <a:ln w="3175">
            <a:solidFill>
              <a:srgbClr val="E7E6E6"/>
            </a:solidFill>
          </a:ln>
        </p:spPr>
        <p:txBody>
          <a:bodyPr wrap="square" lIns="0" tIns="0" rIns="0" bIns="0" rtlCol="0"/>
          <a:lstStyle/>
          <a:p>
            <a:endParaRPr/>
          </a:p>
        </p:txBody>
      </p:sp>
      <p:sp>
        <p:nvSpPr>
          <p:cNvPr id="12" name="object 12"/>
          <p:cNvSpPr/>
          <p:nvPr/>
        </p:nvSpPr>
        <p:spPr>
          <a:xfrm>
            <a:off x="3945635" y="5183123"/>
            <a:ext cx="0" cy="0"/>
          </a:xfrm>
          <a:custGeom>
            <a:avLst/>
            <a:gdLst/>
            <a:ahLst/>
            <a:cxnLst/>
            <a:rect l="l" t="t" r="r" b="b"/>
            <a:pathLst>
              <a:path>
                <a:moveTo>
                  <a:pt x="0" y="0"/>
                </a:moveTo>
                <a:lnTo>
                  <a:pt x="0" y="0"/>
                </a:lnTo>
              </a:path>
            </a:pathLst>
          </a:custGeom>
          <a:ln w="3175">
            <a:solidFill>
              <a:srgbClr val="E7E6E6"/>
            </a:solidFill>
          </a:ln>
        </p:spPr>
        <p:txBody>
          <a:bodyPr wrap="square" lIns="0" tIns="0" rIns="0" bIns="0" rtlCol="0"/>
          <a:lstStyle/>
          <a:p>
            <a:endParaRPr/>
          </a:p>
        </p:txBody>
      </p:sp>
      <p:sp>
        <p:nvSpPr>
          <p:cNvPr id="13" name="object 13"/>
          <p:cNvSpPr/>
          <p:nvPr/>
        </p:nvSpPr>
        <p:spPr>
          <a:xfrm>
            <a:off x="5352288" y="5349240"/>
            <a:ext cx="1905" cy="7620"/>
          </a:xfrm>
          <a:custGeom>
            <a:avLst/>
            <a:gdLst/>
            <a:ahLst/>
            <a:cxnLst/>
            <a:rect l="l" t="t" r="r" b="b"/>
            <a:pathLst>
              <a:path w="1904" h="7620">
                <a:moveTo>
                  <a:pt x="1524" y="0"/>
                </a:moveTo>
                <a:lnTo>
                  <a:pt x="1142" y="889"/>
                </a:lnTo>
                <a:lnTo>
                  <a:pt x="0" y="6223"/>
                </a:lnTo>
                <a:lnTo>
                  <a:pt x="381" y="7620"/>
                </a:lnTo>
                <a:lnTo>
                  <a:pt x="762" y="6604"/>
                </a:lnTo>
                <a:lnTo>
                  <a:pt x="1524" y="2794"/>
                </a:lnTo>
                <a:lnTo>
                  <a:pt x="1524" y="0"/>
                </a:lnTo>
                <a:close/>
              </a:path>
            </a:pathLst>
          </a:custGeom>
          <a:solidFill>
            <a:srgbClr val="FFFFFF"/>
          </a:solidFill>
        </p:spPr>
        <p:txBody>
          <a:bodyPr wrap="square" lIns="0" tIns="0" rIns="0" bIns="0" rtlCol="0"/>
          <a:lstStyle/>
          <a:p>
            <a:endParaRPr/>
          </a:p>
        </p:txBody>
      </p:sp>
      <p:sp>
        <p:nvSpPr>
          <p:cNvPr id="14" name="object 14"/>
          <p:cNvSpPr/>
          <p:nvPr/>
        </p:nvSpPr>
        <p:spPr>
          <a:xfrm>
            <a:off x="5352288" y="5349240"/>
            <a:ext cx="1905" cy="7620"/>
          </a:xfrm>
          <a:custGeom>
            <a:avLst/>
            <a:gdLst/>
            <a:ahLst/>
            <a:cxnLst/>
            <a:rect l="l" t="t" r="r" b="b"/>
            <a:pathLst>
              <a:path w="1904" h="7620">
                <a:moveTo>
                  <a:pt x="762" y="6604"/>
                </a:moveTo>
                <a:lnTo>
                  <a:pt x="1524" y="2794"/>
                </a:lnTo>
                <a:lnTo>
                  <a:pt x="1524" y="0"/>
                </a:lnTo>
                <a:lnTo>
                  <a:pt x="1142" y="889"/>
                </a:lnTo>
                <a:lnTo>
                  <a:pt x="0" y="6223"/>
                </a:lnTo>
                <a:lnTo>
                  <a:pt x="381" y="7620"/>
                </a:lnTo>
                <a:lnTo>
                  <a:pt x="762" y="6604"/>
                </a:lnTo>
              </a:path>
            </a:pathLst>
          </a:custGeom>
          <a:ln w="3175">
            <a:solidFill>
              <a:srgbClr val="E7E6E6"/>
            </a:solidFill>
          </a:ln>
        </p:spPr>
        <p:txBody>
          <a:bodyPr wrap="square" lIns="0" tIns="0" rIns="0" bIns="0" rtlCol="0"/>
          <a:lstStyle/>
          <a:p>
            <a:endParaRPr/>
          </a:p>
        </p:txBody>
      </p:sp>
      <p:sp>
        <p:nvSpPr>
          <p:cNvPr id="15" name="object 15"/>
          <p:cNvSpPr/>
          <p:nvPr/>
        </p:nvSpPr>
        <p:spPr>
          <a:xfrm>
            <a:off x="2929127" y="4262628"/>
            <a:ext cx="35560" cy="32384"/>
          </a:xfrm>
          <a:custGeom>
            <a:avLst/>
            <a:gdLst/>
            <a:ahLst/>
            <a:cxnLst/>
            <a:rect l="l" t="t" r="r" b="b"/>
            <a:pathLst>
              <a:path w="35560" h="32385">
                <a:moveTo>
                  <a:pt x="13589" y="29210"/>
                </a:moveTo>
                <a:lnTo>
                  <a:pt x="12319" y="29210"/>
                </a:lnTo>
                <a:lnTo>
                  <a:pt x="11176" y="29972"/>
                </a:lnTo>
                <a:lnTo>
                  <a:pt x="10795" y="30480"/>
                </a:lnTo>
                <a:lnTo>
                  <a:pt x="11176" y="31242"/>
                </a:lnTo>
                <a:lnTo>
                  <a:pt x="12700" y="32004"/>
                </a:lnTo>
                <a:lnTo>
                  <a:pt x="13589" y="31623"/>
                </a:lnTo>
                <a:lnTo>
                  <a:pt x="13970" y="30480"/>
                </a:lnTo>
                <a:lnTo>
                  <a:pt x="13589" y="29210"/>
                </a:lnTo>
                <a:close/>
              </a:path>
              <a:path w="35560" h="32385">
                <a:moveTo>
                  <a:pt x="29083" y="25273"/>
                </a:moveTo>
                <a:lnTo>
                  <a:pt x="27940" y="25273"/>
                </a:lnTo>
                <a:lnTo>
                  <a:pt x="27432" y="26035"/>
                </a:lnTo>
                <a:lnTo>
                  <a:pt x="27432" y="27305"/>
                </a:lnTo>
                <a:lnTo>
                  <a:pt x="27940" y="27686"/>
                </a:lnTo>
                <a:lnTo>
                  <a:pt x="28321" y="27686"/>
                </a:lnTo>
                <a:lnTo>
                  <a:pt x="29083" y="27305"/>
                </a:lnTo>
                <a:lnTo>
                  <a:pt x="29083" y="25273"/>
                </a:lnTo>
                <a:close/>
              </a:path>
              <a:path w="35560" h="32385">
                <a:moveTo>
                  <a:pt x="21463" y="25273"/>
                </a:moveTo>
                <a:lnTo>
                  <a:pt x="20701" y="25273"/>
                </a:lnTo>
                <a:lnTo>
                  <a:pt x="20701" y="26416"/>
                </a:lnTo>
                <a:lnTo>
                  <a:pt x="20320" y="27305"/>
                </a:lnTo>
                <a:lnTo>
                  <a:pt x="20320" y="28448"/>
                </a:lnTo>
                <a:lnTo>
                  <a:pt x="21463" y="29972"/>
                </a:lnTo>
                <a:lnTo>
                  <a:pt x="22352" y="30480"/>
                </a:lnTo>
                <a:lnTo>
                  <a:pt x="24257" y="30861"/>
                </a:lnTo>
                <a:lnTo>
                  <a:pt x="25146" y="29591"/>
                </a:lnTo>
                <a:lnTo>
                  <a:pt x="23876" y="27686"/>
                </a:lnTo>
                <a:lnTo>
                  <a:pt x="23114" y="27305"/>
                </a:lnTo>
                <a:lnTo>
                  <a:pt x="21463" y="26035"/>
                </a:lnTo>
                <a:lnTo>
                  <a:pt x="21463" y="25273"/>
                </a:lnTo>
                <a:close/>
              </a:path>
              <a:path w="35560" h="32385">
                <a:moveTo>
                  <a:pt x="33909" y="13081"/>
                </a:moveTo>
                <a:lnTo>
                  <a:pt x="31877" y="13081"/>
                </a:lnTo>
                <a:lnTo>
                  <a:pt x="31750" y="14605"/>
                </a:lnTo>
                <a:lnTo>
                  <a:pt x="31496" y="15367"/>
                </a:lnTo>
                <a:lnTo>
                  <a:pt x="32258" y="16256"/>
                </a:lnTo>
                <a:lnTo>
                  <a:pt x="33020" y="16256"/>
                </a:lnTo>
                <a:lnTo>
                  <a:pt x="34671" y="15367"/>
                </a:lnTo>
                <a:lnTo>
                  <a:pt x="35052" y="14605"/>
                </a:lnTo>
                <a:lnTo>
                  <a:pt x="34671" y="13843"/>
                </a:lnTo>
                <a:lnTo>
                  <a:pt x="33909" y="13081"/>
                </a:lnTo>
                <a:close/>
              </a:path>
              <a:path w="35560" h="32385">
                <a:moveTo>
                  <a:pt x="12700" y="7112"/>
                </a:moveTo>
                <a:lnTo>
                  <a:pt x="12319" y="7112"/>
                </a:lnTo>
                <a:lnTo>
                  <a:pt x="12319" y="7874"/>
                </a:lnTo>
                <a:lnTo>
                  <a:pt x="13589" y="9525"/>
                </a:lnTo>
                <a:lnTo>
                  <a:pt x="13970" y="8255"/>
                </a:lnTo>
                <a:lnTo>
                  <a:pt x="14351" y="7874"/>
                </a:lnTo>
                <a:lnTo>
                  <a:pt x="16764" y="7874"/>
                </a:lnTo>
                <a:lnTo>
                  <a:pt x="13970" y="7493"/>
                </a:lnTo>
                <a:lnTo>
                  <a:pt x="12700" y="7112"/>
                </a:lnTo>
                <a:close/>
              </a:path>
              <a:path w="35560" h="32385">
                <a:moveTo>
                  <a:pt x="16764" y="7874"/>
                </a:moveTo>
                <a:lnTo>
                  <a:pt x="14351" y="7874"/>
                </a:lnTo>
                <a:lnTo>
                  <a:pt x="16383" y="8636"/>
                </a:lnTo>
                <a:lnTo>
                  <a:pt x="17145" y="8255"/>
                </a:lnTo>
                <a:lnTo>
                  <a:pt x="16764" y="7874"/>
                </a:lnTo>
                <a:close/>
              </a:path>
              <a:path w="35560" h="32385">
                <a:moveTo>
                  <a:pt x="31877" y="4699"/>
                </a:moveTo>
                <a:lnTo>
                  <a:pt x="31496" y="4699"/>
                </a:lnTo>
                <a:lnTo>
                  <a:pt x="31115" y="5080"/>
                </a:lnTo>
                <a:lnTo>
                  <a:pt x="31115" y="6731"/>
                </a:lnTo>
                <a:lnTo>
                  <a:pt x="31496" y="7112"/>
                </a:lnTo>
                <a:lnTo>
                  <a:pt x="31877" y="7874"/>
                </a:lnTo>
                <a:lnTo>
                  <a:pt x="32258" y="7112"/>
                </a:lnTo>
                <a:lnTo>
                  <a:pt x="31877" y="6350"/>
                </a:lnTo>
                <a:lnTo>
                  <a:pt x="31877" y="4699"/>
                </a:lnTo>
                <a:close/>
              </a:path>
              <a:path w="35560" h="32385">
                <a:moveTo>
                  <a:pt x="5588" y="3556"/>
                </a:moveTo>
                <a:lnTo>
                  <a:pt x="4826" y="3937"/>
                </a:lnTo>
                <a:lnTo>
                  <a:pt x="3556" y="4318"/>
                </a:lnTo>
                <a:lnTo>
                  <a:pt x="3556" y="4699"/>
                </a:lnTo>
                <a:lnTo>
                  <a:pt x="4318" y="5588"/>
                </a:lnTo>
                <a:lnTo>
                  <a:pt x="5207" y="5588"/>
                </a:lnTo>
                <a:lnTo>
                  <a:pt x="5969" y="5080"/>
                </a:lnTo>
                <a:lnTo>
                  <a:pt x="5842" y="4318"/>
                </a:lnTo>
                <a:lnTo>
                  <a:pt x="5588" y="3556"/>
                </a:lnTo>
                <a:close/>
              </a:path>
              <a:path w="35560" h="32385">
                <a:moveTo>
                  <a:pt x="3175" y="0"/>
                </a:moveTo>
                <a:lnTo>
                  <a:pt x="381" y="1524"/>
                </a:lnTo>
                <a:lnTo>
                  <a:pt x="0" y="1524"/>
                </a:lnTo>
                <a:lnTo>
                  <a:pt x="381" y="2413"/>
                </a:lnTo>
                <a:lnTo>
                  <a:pt x="381" y="3556"/>
                </a:lnTo>
                <a:lnTo>
                  <a:pt x="1143" y="3556"/>
                </a:lnTo>
                <a:lnTo>
                  <a:pt x="2413" y="3175"/>
                </a:lnTo>
                <a:lnTo>
                  <a:pt x="4318" y="2032"/>
                </a:lnTo>
                <a:lnTo>
                  <a:pt x="4826" y="1143"/>
                </a:lnTo>
                <a:lnTo>
                  <a:pt x="3937" y="381"/>
                </a:lnTo>
                <a:lnTo>
                  <a:pt x="3175" y="0"/>
                </a:lnTo>
                <a:close/>
              </a:path>
            </a:pathLst>
          </a:custGeom>
          <a:solidFill>
            <a:srgbClr val="FFFFFF"/>
          </a:solidFill>
        </p:spPr>
        <p:txBody>
          <a:bodyPr wrap="square" lIns="0" tIns="0" rIns="0" bIns="0" rtlCol="0"/>
          <a:lstStyle/>
          <a:p>
            <a:endParaRPr/>
          </a:p>
        </p:txBody>
      </p:sp>
      <p:sp>
        <p:nvSpPr>
          <p:cNvPr id="16" name="object 16"/>
          <p:cNvSpPr/>
          <p:nvPr/>
        </p:nvSpPr>
        <p:spPr>
          <a:xfrm>
            <a:off x="2939923" y="4291838"/>
            <a:ext cx="3175" cy="3175"/>
          </a:xfrm>
          <a:custGeom>
            <a:avLst/>
            <a:gdLst/>
            <a:ahLst/>
            <a:cxnLst/>
            <a:rect l="l" t="t" r="r" b="b"/>
            <a:pathLst>
              <a:path w="3175" h="3175">
                <a:moveTo>
                  <a:pt x="1524" y="0"/>
                </a:moveTo>
                <a:lnTo>
                  <a:pt x="2793" y="0"/>
                </a:lnTo>
                <a:lnTo>
                  <a:pt x="3175" y="1269"/>
                </a:lnTo>
                <a:lnTo>
                  <a:pt x="2793" y="2412"/>
                </a:lnTo>
                <a:lnTo>
                  <a:pt x="1904" y="2793"/>
                </a:lnTo>
                <a:lnTo>
                  <a:pt x="1143" y="2412"/>
                </a:lnTo>
                <a:lnTo>
                  <a:pt x="381" y="2031"/>
                </a:lnTo>
                <a:lnTo>
                  <a:pt x="0" y="1269"/>
                </a:lnTo>
                <a:lnTo>
                  <a:pt x="381" y="762"/>
                </a:lnTo>
                <a:lnTo>
                  <a:pt x="1524" y="0"/>
                </a:lnTo>
                <a:close/>
              </a:path>
            </a:pathLst>
          </a:custGeom>
          <a:ln w="3175">
            <a:solidFill>
              <a:srgbClr val="E7E6E6"/>
            </a:solidFill>
          </a:ln>
        </p:spPr>
        <p:txBody>
          <a:bodyPr wrap="square" lIns="0" tIns="0" rIns="0" bIns="0" rtlCol="0"/>
          <a:lstStyle/>
          <a:p>
            <a:endParaRPr/>
          </a:p>
        </p:txBody>
      </p:sp>
      <p:sp>
        <p:nvSpPr>
          <p:cNvPr id="17" name="object 17"/>
          <p:cNvSpPr/>
          <p:nvPr/>
        </p:nvSpPr>
        <p:spPr>
          <a:xfrm>
            <a:off x="2956560" y="4287901"/>
            <a:ext cx="1905" cy="2540"/>
          </a:xfrm>
          <a:custGeom>
            <a:avLst/>
            <a:gdLst/>
            <a:ahLst/>
            <a:cxnLst/>
            <a:rect l="l" t="t" r="r" b="b"/>
            <a:pathLst>
              <a:path w="1905" h="2539">
                <a:moveTo>
                  <a:pt x="507" y="0"/>
                </a:moveTo>
                <a:lnTo>
                  <a:pt x="1650" y="0"/>
                </a:lnTo>
                <a:lnTo>
                  <a:pt x="1650" y="762"/>
                </a:lnTo>
                <a:lnTo>
                  <a:pt x="1650" y="2031"/>
                </a:lnTo>
                <a:lnTo>
                  <a:pt x="888" y="2412"/>
                </a:lnTo>
                <a:lnTo>
                  <a:pt x="507" y="2412"/>
                </a:lnTo>
                <a:lnTo>
                  <a:pt x="0" y="2031"/>
                </a:lnTo>
                <a:lnTo>
                  <a:pt x="0" y="1143"/>
                </a:lnTo>
                <a:lnTo>
                  <a:pt x="0" y="762"/>
                </a:lnTo>
                <a:lnTo>
                  <a:pt x="507" y="0"/>
                </a:lnTo>
                <a:close/>
              </a:path>
            </a:pathLst>
          </a:custGeom>
          <a:ln w="3175">
            <a:solidFill>
              <a:srgbClr val="E7E6E6"/>
            </a:solidFill>
          </a:ln>
        </p:spPr>
        <p:txBody>
          <a:bodyPr wrap="square" lIns="0" tIns="0" rIns="0" bIns="0" rtlCol="0"/>
          <a:lstStyle/>
          <a:p>
            <a:endParaRPr/>
          </a:p>
        </p:txBody>
      </p:sp>
      <p:sp>
        <p:nvSpPr>
          <p:cNvPr id="18" name="object 18"/>
          <p:cNvSpPr/>
          <p:nvPr/>
        </p:nvSpPr>
        <p:spPr>
          <a:xfrm>
            <a:off x="2949448" y="4287901"/>
            <a:ext cx="5080" cy="5715"/>
          </a:xfrm>
          <a:custGeom>
            <a:avLst/>
            <a:gdLst/>
            <a:ahLst/>
            <a:cxnLst/>
            <a:rect l="l" t="t" r="r" b="b"/>
            <a:pathLst>
              <a:path w="5080" h="5714">
                <a:moveTo>
                  <a:pt x="381" y="0"/>
                </a:moveTo>
                <a:lnTo>
                  <a:pt x="762" y="0"/>
                </a:lnTo>
                <a:lnTo>
                  <a:pt x="1143" y="0"/>
                </a:lnTo>
                <a:lnTo>
                  <a:pt x="1143" y="762"/>
                </a:lnTo>
                <a:lnTo>
                  <a:pt x="2793" y="2031"/>
                </a:lnTo>
                <a:lnTo>
                  <a:pt x="3556" y="2412"/>
                </a:lnTo>
                <a:lnTo>
                  <a:pt x="4825" y="4318"/>
                </a:lnTo>
                <a:lnTo>
                  <a:pt x="3937" y="5587"/>
                </a:lnTo>
                <a:lnTo>
                  <a:pt x="2031" y="5206"/>
                </a:lnTo>
                <a:lnTo>
                  <a:pt x="1143" y="4699"/>
                </a:lnTo>
                <a:lnTo>
                  <a:pt x="0" y="3175"/>
                </a:lnTo>
                <a:lnTo>
                  <a:pt x="0" y="2031"/>
                </a:lnTo>
                <a:lnTo>
                  <a:pt x="381" y="1143"/>
                </a:lnTo>
                <a:lnTo>
                  <a:pt x="381" y="0"/>
                </a:lnTo>
                <a:close/>
              </a:path>
            </a:pathLst>
          </a:custGeom>
          <a:ln w="3175">
            <a:solidFill>
              <a:srgbClr val="E7E6E6"/>
            </a:solidFill>
          </a:ln>
        </p:spPr>
        <p:txBody>
          <a:bodyPr wrap="square" lIns="0" tIns="0" rIns="0" bIns="0" rtlCol="0"/>
          <a:lstStyle/>
          <a:p>
            <a:endParaRPr/>
          </a:p>
        </p:txBody>
      </p:sp>
      <p:sp>
        <p:nvSpPr>
          <p:cNvPr id="19" name="object 19"/>
          <p:cNvSpPr/>
          <p:nvPr/>
        </p:nvSpPr>
        <p:spPr>
          <a:xfrm>
            <a:off x="2960623" y="4275709"/>
            <a:ext cx="3810" cy="3175"/>
          </a:xfrm>
          <a:custGeom>
            <a:avLst/>
            <a:gdLst/>
            <a:ahLst/>
            <a:cxnLst/>
            <a:rect l="l" t="t" r="r" b="b"/>
            <a:pathLst>
              <a:path w="3810" h="3175">
                <a:moveTo>
                  <a:pt x="381" y="0"/>
                </a:moveTo>
                <a:lnTo>
                  <a:pt x="1524" y="0"/>
                </a:lnTo>
                <a:lnTo>
                  <a:pt x="1905" y="0"/>
                </a:lnTo>
                <a:lnTo>
                  <a:pt x="2412" y="0"/>
                </a:lnTo>
                <a:lnTo>
                  <a:pt x="3175" y="762"/>
                </a:lnTo>
                <a:lnTo>
                  <a:pt x="3556" y="1524"/>
                </a:lnTo>
                <a:lnTo>
                  <a:pt x="3175" y="2286"/>
                </a:lnTo>
                <a:lnTo>
                  <a:pt x="1524" y="3175"/>
                </a:lnTo>
                <a:lnTo>
                  <a:pt x="762" y="3175"/>
                </a:lnTo>
                <a:lnTo>
                  <a:pt x="0" y="2286"/>
                </a:lnTo>
                <a:lnTo>
                  <a:pt x="381" y="1143"/>
                </a:lnTo>
                <a:lnTo>
                  <a:pt x="381" y="0"/>
                </a:lnTo>
                <a:close/>
              </a:path>
            </a:pathLst>
          </a:custGeom>
          <a:ln w="3175">
            <a:solidFill>
              <a:srgbClr val="E7E6E6"/>
            </a:solidFill>
          </a:ln>
        </p:spPr>
        <p:txBody>
          <a:bodyPr wrap="square" lIns="0" tIns="0" rIns="0" bIns="0" rtlCol="0"/>
          <a:lstStyle/>
          <a:p>
            <a:endParaRPr/>
          </a:p>
        </p:txBody>
      </p:sp>
      <p:sp>
        <p:nvSpPr>
          <p:cNvPr id="20" name="object 20"/>
          <p:cNvSpPr/>
          <p:nvPr/>
        </p:nvSpPr>
        <p:spPr>
          <a:xfrm>
            <a:off x="2941447" y="4269740"/>
            <a:ext cx="5080" cy="2540"/>
          </a:xfrm>
          <a:custGeom>
            <a:avLst/>
            <a:gdLst/>
            <a:ahLst/>
            <a:cxnLst/>
            <a:rect l="l" t="t" r="r" b="b"/>
            <a:pathLst>
              <a:path w="5080" h="2539">
                <a:moveTo>
                  <a:pt x="0" y="0"/>
                </a:moveTo>
                <a:lnTo>
                  <a:pt x="380" y="0"/>
                </a:lnTo>
                <a:lnTo>
                  <a:pt x="1650" y="381"/>
                </a:lnTo>
                <a:lnTo>
                  <a:pt x="4444" y="762"/>
                </a:lnTo>
                <a:lnTo>
                  <a:pt x="4825" y="1143"/>
                </a:lnTo>
                <a:lnTo>
                  <a:pt x="4063" y="1524"/>
                </a:lnTo>
                <a:lnTo>
                  <a:pt x="2031" y="762"/>
                </a:lnTo>
                <a:lnTo>
                  <a:pt x="1650" y="1143"/>
                </a:lnTo>
                <a:lnTo>
                  <a:pt x="1269" y="2412"/>
                </a:lnTo>
                <a:lnTo>
                  <a:pt x="0" y="762"/>
                </a:lnTo>
                <a:lnTo>
                  <a:pt x="0" y="0"/>
                </a:lnTo>
                <a:close/>
              </a:path>
            </a:pathLst>
          </a:custGeom>
          <a:ln w="3175">
            <a:solidFill>
              <a:srgbClr val="E7E6E6"/>
            </a:solidFill>
          </a:ln>
        </p:spPr>
        <p:txBody>
          <a:bodyPr wrap="square" lIns="0" tIns="0" rIns="0" bIns="0" rtlCol="0"/>
          <a:lstStyle/>
          <a:p>
            <a:endParaRPr/>
          </a:p>
        </p:txBody>
      </p:sp>
      <p:sp>
        <p:nvSpPr>
          <p:cNvPr id="21" name="object 21"/>
          <p:cNvSpPr/>
          <p:nvPr/>
        </p:nvSpPr>
        <p:spPr>
          <a:xfrm>
            <a:off x="2960242" y="4267327"/>
            <a:ext cx="1270" cy="3175"/>
          </a:xfrm>
          <a:custGeom>
            <a:avLst/>
            <a:gdLst/>
            <a:ahLst/>
            <a:cxnLst/>
            <a:rect l="l" t="t" r="r" b="b"/>
            <a:pathLst>
              <a:path w="1269" h="3175">
                <a:moveTo>
                  <a:pt x="381" y="0"/>
                </a:moveTo>
                <a:lnTo>
                  <a:pt x="762" y="0"/>
                </a:lnTo>
                <a:lnTo>
                  <a:pt x="762" y="1650"/>
                </a:lnTo>
                <a:lnTo>
                  <a:pt x="1143" y="2412"/>
                </a:lnTo>
                <a:lnTo>
                  <a:pt x="762" y="3175"/>
                </a:lnTo>
                <a:lnTo>
                  <a:pt x="381" y="2412"/>
                </a:lnTo>
                <a:lnTo>
                  <a:pt x="0" y="2031"/>
                </a:lnTo>
                <a:lnTo>
                  <a:pt x="0" y="381"/>
                </a:lnTo>
                <a:lnTo>
                  <a:pt x="381" y="0"/>
                </a:lnTo>
                <a:close/>
              </a:path>
            </a:pathLst>
          </a:custGeom>
          <a:ln w="3175">
            <a:solidFill>
              <a:srgbClr val="E7E6E6"/>
            </a:solidFill>
          </a:ln>
        </p:spPr>
        <p:txBody>
          <a:bodyPr wrap="square" lIns="0" tIns="0" rIns="0" bIns="0" rtlCol="0"/>
          <a:lstStyle/>
          <a:p>
            <a:endParaRPr/>
          </a:p>
        </p:txBody>
      </p:sp>
      <p:sp>
        <p:nvSpPr>
          <p:cNvPr id="22" name="object 22"/>
          <p:cNvSpPr/>
          <p:nvPr/>
        </p:nvSpPr>
        <p:spPr>
          <a:xfrm>
            <a:off x="2932683" y="4266184"/>
            <a:ext cx="2540" cy="2540"/>
          </a:xfrm>
          <a:custGeom>
            <a:avLst/>
            <a:gdLst/>
            <a:ahLst/>
            <a:cxnLst/>
            <a:rect l="l" t="t" r="r" b="b"/>
            <a:pathLst>
              <a:path w="2539" h="2539">
                <a:moveTo>
                  <a:pt x="2032" y="0"/>
                </a:moveTo>
                <a:lnTo>
                  <a:pt x="2413" y="1143"/>
                </a:lnTo>
                <a:lnTo>
                  <a:pt x="2413" y="1524"/>
                </a:lnTo>
                <a:lnTo>
                  <a:pt x="1651" y="2032"/>
                </a:lnTo>
                <a:lnTo>
                  <a:pt x="762" y="2032"/>
                </a:lnTo>
                <a:lnTo>
                  <a:pt x="0" y="1143"/>
                </a:lnTo>
                <a:lnTo>
                  <a:pt x="0" y="762"/>
                </a:lnTo>
                <a:lnTo>
                  <a:pt x="1270" y="381"/>
                </a:lnTo>
                <a:lnTo>
                  <a:pt x="2032" y="0"/>
                </a:lnTo>
                <a:close/>
              </a:path>
            </a:pathLst>
          </a:custGeom>
          <a:ln w="3175">
            <a:solidFill>
              <a:srgbClr val="E7E6E6"/>
            </a:solidFill>
          </a:ln>
        </p:spPr>
        <p:txBody>
          <a:bodyPr wrap="square" lIns="0" tIns="0" rIns="0" bIns="0" rtlCol="0"/>
          <a:lstStyle/>
          <a:p>
            <a:endParaRPr/>
          </a:p>
        </p:txBody>
      </p:sp>
      <p:sp>
        <p:nvSpPr>
          <p:cNvPr id="23" name="object 23"/>
          <p:cNvSpPr/>
          <p:nvPr/>
        </p:nvSpPr>
        <p:spPr>
          <a:xfrm>
            <a:off x="2929127" y="4262628"/>
            <a:ext cx="5080" cy="3810"/>
          </a:xfrm>
          <a:custGeom>
            <a:avLst/>
            <a:gdLst/>
            <a:ahLst/>
            <a:cxnLst/>
            <a:rect l="l" t="t" r="r" b="b"/>
            <a:pathLst>
              <a:path w="5080" h="3810">
                <a:moveTo>
                  <a:pt x="3175" y="0"/>
                </a:moveTo>
                <a:lnTo>
                  <a:pt x="3937" y="381"/>
                </a:lnTo>
                <a:lnTo>
                  <a:pt x="4826" y="1143"/>
                </a:lnTo>
                <a:lnTo>
                  <a:pt x="4318" y="2032"/>
                </a:lnTo>
                <a:lnTo>
                  <a:pt x="2413" y="3175"/>
                </a:lnTo>
                <a:lnTo>
                  <a:pt x="1143" y="3556"/>
                </a:lnTo>
                <a:lnTo>
                  <a:pt x="381" y="3556"/>
                </a:lnTo>
                <a:lnTo>
                  <a:pt x="381" y="2413"/>
                </a:lnTo>
                <a:lnTo>
                  <a:pt x="0" y="1524"/>
                </a:lnTo>
                <a:lnTo>
                  <a:pt x="381" y="1524"/>
                </a:lnTo>
                <a:lnTo>
                  <a:pt x="3175" y="0"/>
                </a:lnTo>
                <a:close/>
              </a:path>
            </a:pathLst>
          </a:custGeom>
          <a:ln w="3175">
            <a:solidFill>
              <a:srgbClr val="E7E6E6"/>
            </a:solidFill>
          </a:ln>
        </p:spPr>
        <p:txBody>
          <a:bodyPr wrap="square" lIns="0" tIns="0" rIns="0" bIns="0" rtlCol="0"/>
          <a:lstStyle/>
          <a:p>
            <a:endParaRPr/>
          </a:p>
        </p:txBody>
      </p:sp>
      <p:sp>
        <p:nvSpPr>
          <p:cNvPr id="24" name="object 24"/>
          <p:cNvSpPr/>
          <p:nvPr/>
        </p:nvSpPr>
        <p:spPr>
          <a:xfrm>
            <a:off x="5405628" y="4421123"/>
            <a:ext cx="1905" cy="1905"/>
          </a:xfrm>
          <a:custGeom>
            <a:avLst/>
            <a:gdLst/>
            <a:ahLst/>
            <a:cxnLst/>
            <a:rect l="l" t="t" r="r" b="b"/>
            <a:pathLst>
              <a:path w="1904" h="1904">
                <a:moveTo>
                  <a:pt x="1016" y="0"/>
                </a:moveTo>
                <a:lnTo>
                  <a:pt x="0" y="762"/>
                </a:lnTo>
                <a:lnTo>
                  <a:pt x="508" y="762"/>
                </a:lnTo>
                <a:lnTo>
                  <a:pt x="1524" y="1524"/>
                </a:lnTo>
                <a:lnTo>
                  <a:pt x="1016" y="0"/>
                </a:lnTo>
                <a:close/>
              </a:path>
            </a:pathLst>
          </a:custGeom>
          <a:solidFill>
            <a:srgbClr val="FFFFFF"/>
          </a:solidFill>
        </p:spPr>
        <p:txBody>
          <a:bodyPr wrap="square" lIns="0" tIns="0" rIns="0" bIns="0" rtlCol="0"/>
          <a:lstStyle/>
          <a:p>
            <a:endParaRPr/>
          </a:p>
        </p:txBody>
      </p:sp>
      <p:sp>
        <p:nvSpPr>
          <p:cNvPr id="25" name="object 25"/>
          <p:cNvSpPr/>
          <p:nvPr/>
        </p:nvSpPr>
        <p:spPr>
          <a:xfrm>
            <a:off x="5405628" y="4421123"/>
            <a:ext cx="1905" cy="1905"/>
          </a:xfrm>
          <a:custGeom>
            <a:avLst/>
            <a:gdLst/>
            <a:ahLst/>
            <a:cxnLst/>
            <a:rect l="l" t="t" r="r" b="b"/>
            <a:pathLst>
              <a:path w="1904" h="1904">
                <a:moveTo>
                  <a:pt x="1016" y="0"/>
                </a:moveTo>
                <a:lnTo>
                  <a:pt x="0" y="762"/>
                </a:lnTo>
                <a:lnTo>
                  <a:pt x="508" y="762"/>
                </a:lnTo>
                <a:lnTo>
                  <a:pt x="1524" y="1524"/>
                </a:lnTo>
                <a:lnTo>
                  <a:pt x="1016" y="0"/>
                </a:lnTo>
              </a:path>
            </a:pathLst>
          </a:custGeom>
          <a:ln w="3175">
            <a:solidFill>
              <a:srgbClr val="E7E6E6"/>
            </a:solidFill>
          </a:ln>
        </p:spPr>
        <p:txBody>
          <a:bodyPr wrap="square" lIns="0" tIns="0" rIns="0" bIns="0" rtlCol="0"/>
          <a:lstStyle/>
          <a:p>
            <a:endParaRPr/>
          </a:p>
        </p:txBody>
      </p:sp>
      <p:sp>
        <p:nvSpPr>
          <p:cNvPr id="26" name="object 26"/>
          <p:cNvSpPr/>
          <p:nvPr/>
        </p:nvSpPr>
        <p:spPr>
          <a:xfrm>
            <a:off x="5343144" y="4399788"/>
            <a:ext cx="3175" cy="3175"/>
          </a:xfrm>
          <a:custGeom>
            <a:avLst/>
            <a:gdLst/>
            <a:ahLst/>
            <a:cxnLst/>
            <a:rect l="l" t="t" r="r" b="b"/>
            <a:pathLst>
              <a:path w="3175" h="3175">
                <a:moveTo>
                  <a:pt x="888" y="0"/>
                </a:moveTo>
                <a:lnTo>
                  <a:pt x="380" y="507"/>
                </a:lnTo>
                <a:lnTo>
                  <a:pt x="0" y="1016"/>
                </a:lnTo>
                <a:lnTo>
                  <a:pt x="380" y="1524"/>
                </a:lnTo>
                <a:lnTo>
                  <a:pt x="888" y="3048"/>
                </a:lnTo>
                <a:lnTo>
                  <a:pt x="1777" y="3048"/>
                </a:lnTo>
                <a:lnTo>
                  <a:pt x="2666" y="2539"/>
                </a:lnTo>
                <a:lnTo>
                  <a:pt x="2666" y="2031"/>
                </a:lnTo>
                <a:lnTo>
                  <a:pt x="3047" y="1524"/>
                </a:lnTo>
                <a:lnTo>
                  <a:pt x="2666" y="507"/>
                </a:lnTo>
                <a:lnTo>
                  <a:pt x="888" y="0"/>
                </a:lnTo>
                <a:close/>
              </a:path>
            </a:pathLst>
          </a:custGeom>
          <a:solidFill>
            <a:srgbClr val="FFFFFF"/>
          </a:solidFill>
        </p:spPr>
        <p:txBody>
          <a:bodyPr wrap="square" lIns="0" tIns="0" rIns="0" bIns="0" rtlCol="0"/>
          <a:lstStyle/>
          <a:p>
            <a:endParaRPr/>
          </a:p>
        </p:txBody>
      </p:sp>
      <p:sp>
        <p:nvSpPr>
          <p:cNvPr id="27" name="object 27"/>
          <p:cNvSpPr/>
          <p:nvPr/>
        </p:nvSpPr>
        <p:spPr>
          <a:xfrm>
            <a:off x="5343144" y="4399788"/>
            <a:ext cx="3175" cy="3175"/>
          </a:xfrm>
          <a:custGeom>
            <a:avLst/>
            <a:gdLst/>
            <a:ahLst/>
            <a:cxnLst/>
            <a:rect l="l" t="t" r="r" b="b"/>
            <a:pathLst>
              <a:path w="3175" h="3175">
                <a:moveTo>
                  <a:pt x="2666" y="2539"/>
                </a:moveTo>
                <a:lnTo>
                  <a:pt x="2666" y="2031"/>
                </a:lnTo>
                <a:lnTo>
                  <a:pt x="3047" y="1524"/>
                </a:lnTo>
                <a:lnTo>
                  <a:pt x="2666" y="507"/>
                </a:lnTo>
                <a:lnTo>
                  <a:pt x="888" y="0"/>
                </a:lnTo>
                <a:lnTo>
                  <a:pt x="380" y="507"/>
                </a:lnTo>
                <a:lnTo>
                  <a:pt x="0" y="1016"/>
                </a:lnTo>
                <a:lnTo>
                  <a:pt x="380" y="1524"/>
                </a:lnTo>
                <a:lnTo>
                  <a:pt x="888" y="3048"/>
                </a:lnTo>
                <a:lnTo>
                  <a:pt x="1777" y="3048"/>
                </a:lnTo>
                <a:lnTo>
                  <a:pt x="2666" y="2539"/>
                </a:lnTo>
              </a:path>
            </a:pathLst>
          </a:custGeom>
          <a:ln w="3175">
            <a:solidFill>
              <a:srgbClr val="E7E6E6"/>
            </a:solidFill>
          </a:ln>
        </p:spPr>
        <p:txBody>
          <a:bodyPr wrap="square" lIns="0" tIns="0" rIns="0" bIns="0" rtlCol="0"/>
          <a:lstStyle/>
          <a:p>
            <a:endParaRPr/>
          </a:p>
        </p:txBody>
      </p:sp>
      <p:sp>
        <p:nvSpPr>
          <p:cNvPr id="28" name="object 28"/>
          <p:cNvSpPr/>
          <p:nvPr/>
        </p:nvSpPr>
        <p:spPr>
          <a:xfrm>
            <a:off x="5256276" y="4393691"/>
            <a:ext cx="1905" cy="1905"/>
          </a:xfrm>
          <a:custGeom>
            <a:avLst/>
            <a:gdLst/>
            <a:ahLst/>
            <a:cxnLst/>
            <a:rect l="l" t="t" r="r" b="b"/>
            <a:pathLst>
              <a:path w="1904" h="1904">
                <a:moveTo>
                  <a:pt x="1015" y="0"/>
                </a:moveTo>
                <a:lnTo>
                  <a:pt x="508" y="761"/>
                </a:lnTo>
                <a:lnTo>
                  <a:pt x="1015" y="761"/>
                </a:lnTo>
                <a:lnTo>
                  <a:pt x="0" y="1523"/>
                </a:lnTo>
                <a:lnTo>
                  <a:pt x="1524" y="1523"/>
                </a:lnTo>
                <a:lnTo>
                  <a:pt x="1524" y="761"/>
                </a:lnTo>
                <a:lnTo>
                  <a:pt x="1015" y="0"/>
                </a:lnTo>
                <a:close/>
              </a:path>
            </a:pathLst>
          </a:custGeom>
          <a:solidFill>
            <a:srgbClr val="FFFFFF"/>
          </a:solidFill>
        </p:spPr>
        <p:txBody>
          <a:bodyPr wrap="square" lIns="0" tIns="0" rIns="0" bIns="0" rtlCol="0"/>
          <a:lstStyle/>
          <a:p>
            <a:endParaRPr/>
          </a:p>
        </p:txBody>
      </p:sp>
      <p:sp>
        <p:nvSpPr>
          <p:cNvPr id="29" name="object 29"/>
          <p:cNvSpPr/>
          <p:nvPr/>
        </p:nvSpPr>
        <p:spPr>
          <a:xfrm>
            <a:off x="5256276" y="4393691"/>
            <a:ext cx="1905" cy="1905"/>
          </a:xfrm>
          <a:custGeom>
            <a:avLst/>
            <a:gdLst/>
            <a:ahLst/>
            <a:cxnLst/>
            <a:rect l="l" t="t" r="r" b="b"/>
            <a:pathLst>
              <a:path w="1904" h="1904">
                <a:moveTo>
                  <a:pt x="1524" y="1523"/>
                </a:moveTo>
                <a:lnTo>
                  <a:pt x="1524" y="761"/>
                </a:lnTo>
                <a:lnTo>
                  <a:pt x="1015" y="0"/>
                </a:lnTo>
                <a:lnTo>
                  <a:pt x="508" y="761"/>
                </a:lnTo>
                <a:lnTo>
                  <a:pt x="1015" y="761"/>
                </a:lnTo>
                <a:lnTo>
                  <a:pt x="0" y="1523"/>
                </a:lnTo>
                <a:lnTo>
                  <a:pt x="508" y="1523"/>
                </a:lnTo>
                <a:lnTo>
                  <a:pt x="1524" y="1523"/>
                </a:lnTo>
              </a:path>
            </a:pathLst>
          </a:custGeom>
          <a:ln w="3175">
            <a:solidFill>
              <a:srgbClr val="E7E6E6"/>
            </a:solidFill>
          </a:ln>
        </p:spPr>
        <p:txBody>
          <a:bodyPr wrap="square" lIns="0" tIns="0" rIns="0" bIns="0" rtlCol="0"/>
          <a:lstStyle/>
          <a:p>
            <a:endParaRPr/>
          </a:p>
        </p:txBody>
      </p:sp>
      <p:sp>
        <p:nvSpPr>
          <p:cNvPr id="30" name="object 30"/>
          <p:cNvSpPr/>
          <p:nvPr/>
        </p:nvSpPr>
        <p:spPr>
          <a:xfrm>
            <a:off x="5260847" y="4393691"/>
            <a:ext cx="1905" cy="1905"/>
          </a:xfrm>
          <a:custGeom>
            <a:avLst/>
            <a:gdLst/>
            <a:ahLst/>
            <a:cxnLst/>
            <a:rect l="l" t="t" r="r" b="b"/>
            <a:pathLst>
              <a:path w="1904" h="1904">
                <a:moveTo>
                  <a:pt x="762" y="1523"/>
                </a:moveTo>
                <a:lnTo>
                  <a:pt x="1524" y="0"/>
                </a:lnTo>
                <a:lnTo>
                  <a:pt x="0" y="0"/>
                </a:lnTo>
                <a:lnTo>
                  <a:pt x="0" y="1523"/>
                </a:lnTo>
                <a:lnTo>
                  <a:pt x="762" y="1523"/>
                </a:lnTo>
                <a:close/>
              </a:path>
            </a:pathLst>
          </a:custGeom>
          <a:solidFill>
            <a:srgbClr val="FFFFFF"/>
          </a:solidFill>
        </p:spPr>
        <p:txBody>
          <a:bodyPr wrap="square" lIns="0" tIns="0" rIns="0" bIns="0" rtlCol="0"/>
          <a:lstStyle/>
          <a:p>
            <a:endParaRPr/>
          </a:p>
        </p:txBody>
      </p:sp>
      <p:sp>
        <p:nvSpPr>
          <p:cNvPr id="31" name="object 31"/>
          <p:cNvSpPr/>
          <p:nvPr/>
        </p:nvSpPr>
        <p:spPr>
          <a:xfrm>
            <a:off x="5260847" y="4393691"/>
            <a:ext cx="1905" cy="1905"/>
          </a:xfrm>
          <a:custGeom>
            <a:avLst/>
            <a:gdLst/>
            <a:ahLst/>
            <a:cxnLst/>
            <a:rect l="l" t="t" r="r" b="b"/>
            <a:pathLst>
              <a:path w="1904" h="1904">
                <a:moveTo>
                  <a:pt x="762" y="1523"/>
                </a:moveTo>
                <a:lnTo>
                  <a:pt x="1524" y="0"/>
                </a:lnTo>
                <a:lnTo>
                  <a:pt x="762" y="0"/>
                </a:lnTo>
                <a:lnTo>
                  <a:pt x="0" y="0"/>
                </a:lnTo>
                <a:lnTo>
                  <a:pt x="0" y="1523"/>
                </a:lnTo>
                <a:lnTo>
                  <a:pt x="762" y="1523"/>
                </a:lnTo>
              </a:path>
            </a:pathLst>
          </a:custGeom>
          <a:ln w="3175">
            <a:solidFill>
              <a:srgbClr val="E7E6E6"/>
            </a:solidFill>
          </a:ln>
        </p:spPr>
        <p:txBody>
          <a:bodyPr wrap="square" lIns="0" tIns="0" rIns="0" bIns="0" rtlCol="0"/>
          <a:lstStyle/>
          <a:p>
            <a:endParaRPr/>
          </a:p>
        </p:txBody>
      </p:sp>
      <p:sp>
        <p:nvSpPr>
          <p:cNvPr id="32" name="object 32"/>
          <p:cNvSpPr/>
          <p:nvPr/>
        </p:nvSpPr>
        <p:spPr>
          <a:xfrm>
            <a:off x="5166359" y="4311396"/>
            <a:ext cx="3175" cy="5080"/>
          </a:xfrm>
          <a:custGeom>
            <a:avLst/>
            <a:gdLst/>
            <a:ahLst/>
            <a:cxnLst/>
            <a:rect l="l" t="t" r="r" b="b"/>
            <a:pathLst>
              <a:path w="3175" h="5079">
                <a:moveTo>
                  <a:pt x="2159" y="0"/>
                </a:moveTo>
                <a:lnTo>
                  <a:pt x="1524" y="1396"/>
                </a:lnTo>
                <a:lnTo>
                  <a:pt x="0" y="2412"/>
                </a:lnTo>
                <a:lnTo>
                  <a:pt x="0" y="3809"/>
                </a:lnTo>
                <a:lnTo>
                  <a:pt x="253" y="4190"/>
                </a:lnTo>
                <a:lnTo>
                  <a:pt x="635" y="4571"/>
                </a:lnTo>
                <a:lnTo>
                  <a:pt x="1269" y="4571"/>
                </a:lnTo>
                <a:lnTo>
                  <a:pt x="1524" y="2793"/>
                </a:lnTo>
                <a:lnTo>
                  <a:pt x="3048" y="761"/>
                </a:lnTo>
                <a:lnTo>
                  <a:pt x="2793" y="380"/>
                </a:lnTo>
                <a:lnTo>
                  <a:pt x="2412" y="380"/>
                </a:lnTo>
                <a:lnTo>
                  <a:pt x="2159" y="0"/>
                </a:lnTo>
                <a:close/>
              </a:path>
            </a:pathLst>
          </a:custGeom>
          <a:solidFill>
            <a:srgbClr val="FFFFFF"/>
          </a:solidFill>
        </p:spPr>
        <p:txBody>
          <a:bodyPr wrap="square" lIns="0" tIns="0" rIns="0" bIns="0" rtlCol="0"/>
          <a:lstStyle/>
          <a:p>
            <a:endParaRPr/>
          </a:p>
        </p:txBody>
      </p:sp>
      <p:sp>
        <p:nvSpPr>
          <p:cNvPr id="33" name="object 33"/>
          <p:cNvSpPr/>
          <p:nvPr/>
        </p:nvSpPr>
        <p:spPr>
          <a:xfrm>
            <a:off x="5166359" y="4311396"/>
            <a:ext cx="3175" cy="5080"/>
          </a:xfrm>
          <a:custGeom>
            <a:avLst/>
            <a:gdLst/>
            <a:ahLst/>
            <a:cxnLst/>
            <a:rect l="l" t="t" r="r" b="b"/>
            <a:pathLst>
              <a:path w="3175" h="5079">
                <a:moveTo>
                  <a:pt x="1269" y="4571"/>
                </a:moveTo>
                <a:lnTo>
                  <a:pt x="1524" y="2793"/>
                </a:lnTo>
                <a:lnTo>
                  <a:pt x="3048" y="761"/>
                </a:lnTo>
                <a:lnTo>
                  <a:pt x="2793" y="380"/>
                </a:lnTo>
                <a:lnTo>
                  <a:pt x="2412" y="380"/>
                </a:lnTo>
                <a:lnTo>
                  <a:pt x="2159" y="0"/>
                </a:lnTo>
                <a:lnTo>
                  <a:pt x="1524" y="1396"/>
                </a:lnTo>
                <a:lnTo>
                  <a:pt x="0" y="2412"/>
                </a:lnTo>
                <a:lnTo>
                  <a:pt x="0" y="3809"/>
                </a:lnTo>
                <a:lnTo>
                  <a:pt x="253" y="4190"/>
                </a:lnTo>
                <a:lnTo>
                  <a:pt x="635" y="4571"/>
                </a:lnTo>
                <a:lnTo>
                  <a:pt x="1269" y="4571"/>
                </a:lnTo>
              </a:path>
            </a:pathLst>
          </a:custGeom>
          <a:ln w="3175">
            <a:solidFill>
              <a:srgbClr val="E7E6E6"/>
            </a:solidFill>
          </a:ln>
        </p:spPr>
        <p:txBody>
          <a:bodyPr wrap="square" lIns="0" tIns="0" rIns="0" bIns="0" rtlCol="0"/>
          <a:lstStyle/>
          <a:p>
            <a:endParaRPr/>
          </a:p>
        </p:txBody>
      </p:sp>
      <p:sp>
        <p:nvSpPr>
          <p:cNvPr id="34" name="object 34"/>
          <p:cNvSpPr/>
          <p:nvPr/>
        </p:nvSpPr>
        <p:spPr>
          <a:xfrm>
            <a:off x="5167884" y="4315967"/>
            <a:ext cx="0" cy="0"/>
          </a:xfrm>
          <a:custGeom>
            <a:avLst/>
            <a:gdLst/>
            <a:ahLst/>
            <a:cxnLst/>
            <a:rect l="l" t="t" r="r" b="b"/>
            <a:pathLst>
              <a:path>
                <a:moveTo>
                  <a:pt x="0" y="0"/>
                </a:moveTo>
                <a:lnTo>
                  <a:pt x="0" y="0"/>
                </a:lnTo>
              </a:path>
            </a:pathLst>
          </a:custGeom>
          <a:ln w="3175">
            <a:solidFill>
              <a:srgbClr val="E7E6E6"/>
            </a:solidFill>
          </a:ln>
        </p:spPr>
        <p:txBody>
          <a:bodyPr wrap="square" lIns="0" tIns="0" rIns="0" bIns="0" rtlCol="0"/>
          <a:lstStyle/>
          <a:p>
            <a:endParaRPr/>
          </a:p>
        </p:txBody>
      </p:sp>
      <p:sp>
        <p:nvSpPr>
          <p:cNvPr id="35" name="object 35"/>
          <p:cNvSpPr/>
          <p:nvPr/>
        </p:nvSpPr>
        <p:spPr>
          <a:xfrm>
            <a:off x="5167884" y="4315967"/>
            <a:ext cx="0" cy="0"/>
          </a:xfrm>
          <a:custGeom>
            <a:avLst/>
            <a:gdLst/>
            <a:ahLst/>
            <a:cxnLst/>
            <a:rect l="l" t="t" r="r" b="b"/>
            <a:pathLst>
              <a:path>
                <a:moveTo>
                  <a:pt x="0" y="0"/>
                </a:moveTo>
                <a:lnTo>
                  <a:pt x="0" y="0"/>
                </a:lnTo>
              </a:path>
            </a:pathLst>
          </a:custGeom>
          <a:ln w="3175">
            <a:solidFill>
              <a:srgbClr val="E7E6E6"/>
            </a:solidFill>
          </a:ln>
        </p:spPr>
        <p:txBody>
          <a:bodyPr wrap="square" lIns="0" tIns="0" rIns="0" bIns="0" rtlCol="0"/>
          <a:lstStyle/>
          <a:p>
            <a:endParaRPr/>
          </a:p>
        </p:txBody>
      </p:sp>
      <p:sp>
        <p:nvSpPr>
          <p:cNvPr id="36" name="object 36"/>
          <p:cNvSpPr/>
          <p:nvPr/>
        </p:nvSpPr>
        <p:spPr>
          <a:xfrm>
            <a:off x="4226052" y="5317235"/>
            <a:ext cx="9525" cy="5080"/>
          </a:xfrm>
          <a:custGeom>
            <a:avLst/>
            <a:gdLst/>
            <a:ahLst/>
            <a:cxnLst/>
            <a:rect l="l" t="t" r="r" b="b"/>
            <a:pathLst>
              <a:path w="9525" h="5079">
                <a:moveTo>
                  <a:pt x="1015" y="0"/>
                </a:moveTo>
                <a:lnTo>
                  <a:pt x="0" y="0"/>
                </a:lnTo>
                <a:lnTo>
                  <a:pt x="0" y="380"/>
                </a:lnTo>
                <a:lnTo>
                  <a:pt x="508" y="1142"/>
                </a:lnTo>
                <a:lnTo>
                  <a:pt x="1397" y="1142"/>
                </a:lnTo>
                <a:lnTo>
                  <a:pt x="2412" y="3809"/>
                </a:lnTo>
                <a:lnTo>
                  <a:pt x="3428" y="4571"/>
                </a:lnTo>
                <a:lnTo>
                  <a:pt x="5334" y="4571"/>
                </a:lnTo>
                <a:lnTo>
                  <a:pt x="7238" y="3428"/>
                </a:lnTo>
                <a:lnTo>
                  <a:pt x="8636" y="3428"/>
                </a:lnTo>
                <a:lnTo>
                  <a:pt x="9144" y="3047"/>
                </a:lnTo>
                <a:lnTo>
                  <a:pt x="7747" y="2285"/>
                </a:lnTo>
                <a:lnTo>
                  <a:pt x="5334" y="1142"/>
                </a:lnTo>
                <a:lnTo>
                  <a:pt x="2412" y="761"/>
                </a:lnTo>
                <a:lnTo>
                  <a:pt x="1015" y="0"/>
                </a:lnTo>
                <a:close/>
              </a:path>
            </a:pathLst>
          </a:custGeom>
          <a:solidFill>
            <a:srgbClr val="FFFFFF"/>
          </a:solidFill>
        </p:spPr>
        <p:txBody>
          <a:bodyPr wrap="square" lIns="0" tIns="0" rIns="0" bIns="0" rtlCol="0"/>
          <a:lstStyle/>
          <a:p>
            <a:endParaRPr/>
          </a:p>
        </p:txBody>
      </p:sp>
      <p:sp>
        <p:nvSpPr>
          <p:cNvPr id="37" name="object 37"/>
          <p:cNvSpPr/>
          <p:nvPr/>
        </p:nvSpPr>
        <p:spPr>
          <a:xfrm>
            <a:off x="4226052" y="5317235"/>
            <a:ext cx="9525" cy="5080"/>
          </a:xfrm>
          <a:custGeom>
            <a:avLst/>
            <a:gdLst/>
            <a:ahLst/>
            <a:cxnLst/>
            <a:rect l="l" t="t" r="r" b="b"/>
            <a:pathLst>
              <a:path w="9525" h="5079">
                <a:moveTo>
                  <a:pt x="7238" y="3428"/>
                </a:moveTo>
                <a:lnTo>
                  <a:pt x="8636" y="3428"/>
                </a:lnTo>
                <a:lnTo>
                  <a:pt x="9144" y="3047"/>
                </a:lnTo>
                <a:lnTo>
                  <a:pt x="7747" y="2285"/>
                </a:lnTo>
                <a:lnTo>
                  <a:pt x="5334" y="1142"/>
                </a:lnTo>
                <a:lnTo>
                  <a:pt x="2412" y="761"/>
                </a:lnTo>
                <a:lnTo>
                  <a:pt x="1015" y="0"/>
                </a:lnTo>
                <a:lnTo>
                  <a:pt x="0" y="0"/>
                </a:lnTo>
                <a:lnTo>
                  <a:pt x="0" y="380"/>
                </a:lnTo>
                <a:lnTo>
                  <a:pt x="508" y="1142"/>
                </a:lnTo>
                <a:lnTo>
                  <a:pt x="1397" y="1142"/>
                </a:lnTo>
                <a:lnTo>
                  <a:pt x="2412" y="3809"/>
                </a:lnTo>
                <a:lnTo>
                  <a:pt x="3428" y="4571"/>
                </a:lnTo>
                <a:lnTo>
                  <a:pt x="5334" y="4571"/>
                </a:lnTo>
                <a:lnTo>
                  <a:pt x="7238" y="3428"/>
                </a:lnTo>
              </a:path>
            </a:pathLst>
          </a:custGeom>
          <a:ln w="3175">
            <a:solidFill>
              <a:srgbClr val="E7E6E6"/>
            </a:solidFill>
          </a:ln>
        </p:spPr>
        <p:txBody>
          <a:bodyPr wrap="square" lIns="0" tIns="0" rIns="0" bIns="0" rtlCol="0"/>
          <a:lstStyle/>
          <a:p>
            <a:endParaRPr/>
          </a:p>
        </p:txBody>
      </p:sp>
      <p:sp>
        <p:nvSpPr>
          <p:cNvPr id="38" name="object 38"/>
          <p:cNvSpPr/>
          <p:nvPr/>
        </p:nvSpPr>
        <p:spPr>
          <a:xfrm>
            <a:off x="4232147" y="5320284"/>
            <a:ext cx="0" cy="0"/>
          </a:xfrm>
          <a:custGeom>
            <a:avLst/>
            <a:gdLst/>
            <a:ahLst/>
            <a:cxnLst/>
            <a:rect l="l" t="t" r="r" b="b"/>
            <a:pathLst>
              <a:path>
                <a:moveTo>
                  <a:pt x="0" y="0"/>
                </a:moveTo>
                <a:lnTo>
                  <a:pt x="0" y="0"/>
                </a:lnTo>
              </a:path>
            </a:pathLst>
          </a:custGeom>
          <a:ln w="3175">
            <a:solidFill>
              <a:srgbClr val="E7E6E6"/>
            </a:solidFill>
          </a:ln>
        </p:spPr>
        <p:txBody>
          <a:bodyPr wrap="square" lIns="0" tIns="0" rIns="0" bIns="0" rtlCol="0"/>
          <a:lstStyle/>
          <a:p>
            <a:endParaRPr/>
          </a:p>
        </p:txBody>
      </p:sp>
      <p:sp>
        <p:nvSpPr>
          <p:cNvPr id="39" name="object 39"/>
          <p:cNvSpPr/>
          <p:nvPr/>
        </p:nvSpPr>
        <p:spPr>
          <a:xfrm>
            <a:off x="4232147" y="5320284"/>
            <a:ext cx="0" cy="0"/>
          </a:xfrm>
          <a:custGeom>
            <a:avLst/>
            <a:gdLst/>
            <a:ahLst/>
            <a:cxnLst/>
            <a:rect l="l" t="t" r="r" b="b"/>
            <a:pathLst>
              <a:path>
                <a:moveTo>
                  <a:pt x="0" y="0"/>
                </a:moveTo>
                <a:lnTo>
                  <a:pt x="0" y="0"/>
                </a:lnTo>
              </a:path>
            </a:pathLst>
          </a:custGeom>
          <a:ln w="3175">
            <a:solidFill>
              <a:srgbClr val="E7E6E6"/>
            </a:solidFill>
          </a:ln>
        </p:spPr>
        <p:txBody>
          <a:bodyPr wrap="square" lIns="0" tIns="0" rIns="0" bIns="0" rtlCol="0"/>
          <a:lstStyle/>
          <a:p>
            <a:endParaRPr/>
          </a:p>
        </p:txBody>
      </p:sp>
      <p:sp>
        <p:nvSpPr>
          <p:cNvPr id="40" name="object 40"/>
          <p:cNvSpPr/>
          <p:nvPr/>
        </p:nvSpPr>
        <p:spPr>
          <a:xfrm>
            <a:off x="5494020" y="4413758"/>
            <a:ext cx="1270" cy="1270"/>
          </a:xfrm>
          <a:custGeom>
            <a:avLst/>
            <a:gdLst/>
            <a:ahLst/>
            <a:cxnLst/>
            <a:rect l="l" t="t" r="r" b="b"/>
            <a:pathLst>
              <a:path w="1270" h="1270">
                <a:moveTo>
                  <a:pt x="253" y="1016"/>
                </a:moveTo>
                <a:lnTo>
                  <a:pt x="0" y="1270"/>
                </a:lnTo>
                <a:lnTo>
                  <a:pt x="253" y="1270"/>
                </a:lnTo>
                <a:lnTo>
                  <a:pt x="253" y="1016"/>
                </a:lnTo>
                <a:close/>
              </a:path>
              <a:path w="1270" h="1270">
                <a:moveTo>
                  <a:pt x="1269" y="0"/>
                </a:moveTo>
                <a:lnTo>
                  <a:pt x="634" y="127"/>
                </a:lnTo>
                <a:lnTo>
                  <a:pt x="253" y="889"/>
                </a:lnTo>
                <a:lnTo>
                  <a:pt x="888" y="127"/>
                </a:lnTo>
                <a:lnTo>
                  <a:pt x="1269" y="0"/>
                </a:lnTo>
                <a:close/>
              </a:path>
            </a:pathLst>
          </a:custGeom>
          <a:solidFill>
            <a:srgbClr val="FFFFFF"/>
          </a:solidFill>
        </p:spPr>
        <p:txBody>
          <a:bodyPr wrap="square" lIns="0" tIns="0" rIns="0" bIns="0" rtlCol="0"/>
          <a:lstStyle/>
          <a:p>
            <a:endParaRPr/>
          </a:p>
        </p:txBody>
      </p:sp>
      <p:sp>
        <p:nvSpPr>
          <p:cNvPr id="41" name="object 41"/>
          <p:cNvSpPr/>
          <p:nvPr/>
        </p:nvSpPr>
        <p:spPr>
          <a:xfrm>
            <a:off x="5494020" y="4413503"/>
            <a:ext cx="1905" cy="1905"/>
          </a:xfrm>
          <a:custGeom>
            <a:avLst/>
            <a:gdLst/>
            <a:ahLst/>
            <a:cxnLst/>
            <a:rect l="l" t="t" r="r" b="b"/>
            <a:pathLst>
              <a:path w="1904" h="1904">
                <a:moveTo>
                  <a:pt x="253" y="1270"/>
                </a:moveTo>
                <a:lnTo>
                  <a:pt x="888" y="381"/>
                </a:lnTo>
                <a:lnTo>
                  <a:pt x="1269" y="254"/>
                </a:lnTo>
                <a:lnTo>
                  <a:pt x="1524" y="0"/>
                </a:lnTo>
                <a:lnTo>
                  <a:pt x="1269" y="254"/>
                </a:lnTo>
                <a:lnTo>
                  <a:pt x="634" y="381"/>
                </a:lnTo>
                <a:lnTo>
                  <a:pt x="253" y="1143"/>
                </a:lnTo>
                <a:lnTo>
                  <a:pt x="0" y="1524"/>
                </a:lnTo>
                <a:lnTo>
                  <a:pt x="253" y="1524"/>
                </a:lnTo>
                <a:lnTo>
                  <a:pt x="253" y="1270"/>
                </a:lnTo>
              </a:path>
            </a:pathLst>
          </a:custGeom>
          <a:ln w="3175">
            <a:solidFill>
              <a:srgbClr val="E7E6E6"/>
            </a:solidFill>
          </a:ln>
        </p:spPr>
        <p:txBody>
          <a:bodyPr wrap="square" lIns="0" tIns="0" rIns="0" bIns="0" rtlCol="0"/>
          <a:lstStyle/>
          <a:p>
            <a:endParaRPr/>
          </a:p>
        </p:txBody>
      </p:sp>
      <p:sp>
        <p:nvSpPr>
          <p:cNvPr id="42" name="object 42"/>
          <p:cNvSpPr/>
          <p:nvPr/>
        </p:nvSpPr>
        <p:spPr>
          <a:xfrm>
            <a:off x="5519928" y="4399788"/>
            <a:ext cx="3175" cy="1905"/>
          </a:xfrm>
          <a:custGeom>
            <a:avLst/>
            <a:gdLst/>
            <a:ahLst/>
            <a:cxnLst/>
            <a:rect l="l" t="t" r="r" b="b"/>
            <a:pathLst>
              <a:path w="3175" h="1904">
                <a:moveTo>
                  <a:pt x="2032" y="0"/>
                </a:moveTo>
                <a:lnTo>
                  <a:pt x="0" y="0"/>
                </a:lnTo>
                <a:lnTo>
                  <a:pt x="508" y="762"/>
                </a:lnTo>
                <a:lnTo>
                  <a:pt x="2032" y="762"/>
                </a:lnTo>
                <a:lnTo>
                  <a:pt x="2539" y="1524"/>
                </a:lnTo>
                <a:lnTo>
                  <a:pt x="3048" y="1524"/>
                </a:lnTo>
                <a:lnTo>
                  <a:pt x="2032" y="0"/>
                </a:lnTo>
                <a:close/>
              </a:path>
            </a:pathLst>
          </a:custGeom>
          <a:solidFill>
            <a:srgbClr val="FFFFFF"/>
          </a:solidFill>
        </p:spPr>
        <p:txBody>
          <a:bodyPr wrap="square" lIns="0" tIns="0" rIns="0" bIns="0" rtlCol="0"/>
          <a:lstStyle/>
          <a:p>
            <a:endParaRPr/>
          </a:p>
        </p:txBody>
      </p:sp>
      <p:sp>
        <p:nvSpPr>
          <p:cNvPr id="43" name="object 43"/>
          <p:cNvSpPr/>
          <p:nvPr/>
        </p:nvSpPr>
        <p:spPr>
          <a:xfrm>
            <a:off x="5519928" y="4399788"/>
            <a:ext cx="3175" cy="1905"/>
          </a:xfrm>
          <a:custGeom>
            <a:avLst/>
            <a:gdLst/>
            <a:ahLst/>
            <a:cxnLst/>
            <a:rect l="l" t="t" r="r" b="b"/>
            <a:pathLst>
              <a:path w="3175" h="1904">
                <a:moveTo>
                  <a:pt x="0" y="0"/>
                </a:moveTo>
                <a:lnTo>
                  <a:pt x="508" y="762"/>
                </a:lnTo>
                <a:lnTo>
                  <a:pt x="1524" y="762"/>
                </a:lnTo>
                <a:lnTo>
                  <a:pt x="2032" y="762"/>
                </a:lnTo>
                <a:lnTo>
                  <a:pt x="2539" y="1524"/>
                </a:lnTo>
                <a:lnTo>
                  <a:pt x="3048" y="1524"/>
                </a:lnTo>
                <a:lnTo>
                  <a:pt x="2032" y="0"/>
                </a:lnTo>
                <a:lnTo>
                  <a:pt x="508" y="0"/>
                </a:lnTo>
                <a:lnTo>
                  <a:pt x="0" y="0"/>
                </a:lnTo>
              </a:path>
            </a:pathLst>
          </a:custGeom>
          <a:ln w="3175">
            <a:solidFill>
              <a:srgbClr val="E7E6E6"/>
            </a:solidFill>
          </a:ln>
        </p:spPr>
        <p:txBody>
          <a:bodyPr wrap="square" lIns="0" tIns="0" rIns="0" bIns="0" rtlCol="0"/>
          <a:lstStyle/>
          <a:p>
            <a:endParaRPr/>
          </a:p>
        </p:txBody>
      </p:sp>
      <p:sp>
        <p:nvSpPr>
          <p:cNvPr id="44" name="object 44"/>
          <p:cNvSpPr/>
          <p:nvPr/>
        </p:nvSpPr>
        <p:spPr>
          <a:xfrm>
            <a:off x="5513832" y="4398264"/>
            <a:ext cx="4445" cy="1905"/>
          </a:xfrm>
          <a:custGeom>
            <a:avLst/>
            <a:gdLst/>
            <a:ahLst/>
            <a:cxnLst/>
            <a:rect l="l" t="t" r="r" b="b"/>
            <a:pathLst>
              <a:path w="4445" h="1904">
                <a:moveTo>
                  <a:pt x="380" y="0"/>
                </a:moveTo>
                <a:lnTo>
                  <a:pt x="0" y="0"/>
                </a:lnTo>
                <a:lnTo>
                  <a:pt x="762" y="1016"/>
                </a:lnTo>
                <a:lnTo>
                  <a:pt x="2285" y="1524"/>
                </a:lnTo>
                <a:lnTo>
                  <a:pt x="3428" y="1524"/>
                </a:lnTo>
                <a:lnTo>
                  <a:pt x="4190" y="1016"/>
                </a:lnTo>
                <a:lnTo>
                  <a:pt x="2666" y="1016"/>
                </a:lnTo>
                <a:lnTo>
                  <a:pt x="1142" y="508"/>
                </a:lnTo>
                <a:lnTo>
                  <a:pt x="380" y="0"/>
                </a:lnTo>
                <a:close/>
              </a:path>
            </a:pathLst>
          </a:custGeom>
          <a:solidFill>
            <a:srgbClr val="FFFFFF"/>
          </a:solidFill>
        </p:spPr>
        <p:txBody>
          <a:bodyPr wrap="square" lIns="0" tIns="0" rIns="0" bIns="0" rtlCol="0"/>
          <a:lstStyle/>
          <a:p>
            <a:endParaRPr/>
          </a:p>
        </p:txBody>
      </p:sp>
      <p:sp>
        <p:nvSpPr>
          <p:cNvPr id="45" name="object 45"/>
          <p:cNvSpPr/>
          <p:nvPr/>
        </p:nvSpPr>
        <p:spPr>
          <a:xfrm>
            <a:off x="5513832" y="4398264"/>
            <a:ext cx="5080" cy="1905"/>
          </a:xfrm>
          <a:custGeom>
            <a:avLst/>
            <a:gdLst/>
            <a:ahLst/>
            <a:cxnLst/>
            <a:rect l="l" t="t" r="r" b="b"/>
            <a:pathLst>
              <a:path w="5079" h="1904">
                <a:moveTo>
                  <a:pt x="1142" y="508"/>
                </a:moveTo>
                <a:lnTo>
                  <a:pt x="380" y="0"/>
                </a:lnTo>
                <a:lnTo>
                  <a:pt x="0" y="0"/>
                </a:lnTo>
                <a:lnTo>
                  <a:pt x="762" y="1016"/>
                </a:lnTo>
                <a:lnTo>
                  <a:pt x="2285" y="1524"/>
                </a:lnTo>
                <a:lnTo>
                  <a:pt x="2666" y="1524"/>
                </a:lnTo>
                <a:lnTo>
                  <a:pt x="3047" y="1524"/>
                </a:lnTo>
                <a:lnTo>
                  <a:pt x="3428" y="1524"/>
                </a:lnTo>
                <a:lnTo>
                  <a:pt x="4190" y="1016"/>
                </a:lnTo>
                <a:lnTo>
                  <a:pt x="4571" y="1016"/>
                </a:lnTo>
                <a:lnTo>
                  <a:pt x="2666" y="1016"/>
                </a:lnTo>
                <a:lnTo>
                  <a:pt x="1142" y="508"/>
                </a:lnTo>
              </a:path>
            </a:pathLst>
          </a:custGeom>
          <a:ln w="3175">
            <a:solidFill>
              <a:srgbClr val="E7E6E6"/>
            </a:solidFill>
          </a:ln>
        </p:spPr>
        <p:txBody>
          <a:bodyPr wrap="square" lIns="0" tIns="0" rIns="0" bIns="0" rtlCol="0"/>
          <a:lstStyle/>
          <a:p>
            <a:endParaRPr/>
          </a:p>
        </p:txBody>
      </p:sp>
      <p:sp>
        <p:nvSpPr>
          <p:cNvPr id="46" name="object 46"/>
          <p:cNvSpPr/>
          <p:nvPr/>
        </p:nvSpPr>
        <p:spPr>
          <a:xfrm>
            <a:off x="5481828" y="4395215"/>
            <a:ext cx="3175" cy="1905"/>
          </a:xfrm>
          <a:custGeom>
            <a:avLst/>
            <a:gdLst/>
            <a:ahLst/>
            <a:cxnLst/>
            <a:rect l="l" t="t" r="r" b="b"/>
            <a:pathLst>
              <a:path w="3175" h="1904">
                <a:moveTo>
                  <a:pt x="3048" y="761"/>
                </a:moveTo>
                <a:lnTo>
                  <a:pt x="635" y="761"/>
                </a:lnTo>
                <a:lnTo>
                  <a:pt x="3048" y="1523"/>
                </a:lnTo>
                <a:lnTo>
                  <a:pt x="3048" y="761"/>
                </a:lnTo>
                <a:close/>
              </a:path>
              <a:path w="3175" h="1904">
                <a:moveTo>
                  <a:pt x="0" y="0"/>
                </a:moveTo>
                <a:lnTo>
                  <a:pt x="0" y="761"/>
                </a:lnTo>
                <a:lnTo>
                  <a:pt x="1777" y="761"/>
                </a:lnTo>
                <a:lnTo>
                  <a:pt x="0" y="0"/>
                </a:lnTo>
                <a:close/>
              </a:path>
            </a:pathLst>
          </a:custGeom>
          <a:solidFill>
            <a:srgbClr val="FFFFFF"/>
          </a:solidFill>
        </p:spPr>
        <p:txBody>
          <a:bodyPr wrap="square" lIns="0" tIns="0" rIns="0" bIns="0" rtlCol="0"/>
          <a:lstStyle/>
          <a:p>
            <a:endParaRPr/>
          </a:p>
        </p:txBody>
      </p:sp>
      <p:sp>
        <p:nvSpPr>
          <p:cNvPr id="47" name="object 47"/>
          <p:cNvSpPr/>
          <p:nvPr/>
        </p:nvSpPr>
        <p:spPr>
          <a:xfrm>
            <a:off x="5481828" y="4395215"/>
            <a:ext cx="3175" cy="1905"/>
          </a:xfrm>
          <a:custGeom>
            <a:avLst/>
            <a:gdLst/>
            <a:ahLst/>
            <a:cxnLst/>
            <a:rect l="l" t="t" r="r" b="b"/>
            <a:pathLst>
              <a:path w="3175" h="1904">
                <a:moveTo>
                  <a:pt x="3048" y="761"/>
                </a:moveTo>
                <a:lnTo>
                  <a:pt x="1777" y="761"/>
                </a:lnTo>
                <a:lnTo>
                  <a:pt x="0" y="0"/>
                </a:lnTo>
                <a:lnTo>
                  <a:pt x="0" y="761"/>
                </a:lnTo>
                <a:lnTo>
                  <a:pt x="635" y="761"/>
                </a:lnTo>
                <a:lnTo>
                  <a:pt x="3048" y="1523"/>
                </a:lnTo>
                <a:lnTo>
                  <a:pt x="3048" y="761"/>
                </a:lnTo>
              </a:path>
            </a:pathLst>
          </a:custGeom>
          <a:ln w="3175">
            <a:solidFill>
              <a:srgbClr val="E7E6E6"/>
            </a:solidFill>
          </a:ln>
        </p:spPr>
        <p:txBody>
          <a:bodyPr wrap="square" lIns="0" tIns="0" rIns="0" bIns="0" rtlCol="0"/>
          <a:lstStyle/>
          <a:p>
            <a:endParaRPr/>
          </a:p>
        </p:txBody>
      </p:sp>
      <p:sp>
        <p:nvSpPr>
          <p:cNvPr id="48" name="object 48"/>
          <p:cNvSpPr/>
          <p:nvPr/>
        </p:nvSpPr>
        <p:spPr>
          <a:xfrm>
            <a:off x="5457444" y="4344923"/>
            <a:ext cx="1905" cy="1905"/>
          </a:xfrm>
          <a:custGeom>
            <a:avLst/>
            <a:gdLst/>
            <a:ahLst/>
            <a:cxnLst/>
            <a:rect l="l" t="t" r="r" b="b"/>
            <a:pathLst>
              <a:path w="1904" h="1904">
                <a:moveTo>
                  <a:pt x="761" y="0"/>
                </a:moveTo>
                <a:lnTo>
                  <a:pt x="1523" y="0"/>
                </a:lnTo>
                <a:lnTo>
                  <a:pt x="0" y="0"/>
                </a:lnTo>
                <a:lnTo>
                  <a:pt x="761" y="1524"/>
                </a:lnTo>
                <a:lnTo>
                  <a:pt x="761" y="0"/>
                </a:lnTo>
                <a:close/>
              </a:path>
            </a:pathLst>
          </a:custGeom>
          <a:solidFill>
            <a:srgbClr val="FFFFFF"/>
          </a:solidFill>
        </p:spPr>
        <p:txBody>
          <a:bodyPr wrap="square" lIns="0" tIns="0" rIns="0" bIns="0" rtlCol="0"/>
          <a:lstStyle/>
          <a:p>
            <a:endParaRPr/>
          </a:p>
        </p:txBody>
      </p:sp>
      <p:sp>
        <p:nvSpPr>
          <p:cNvPr id="49" name="object 49"/>
          <p:cNvSpPr/>
          <p:nvPr/>
        </p:nvSpPr>
        <p:spPr>
          <a:xfrm>
            <a:off x="5457444" y="4344923"/>
            <a:ext cx="1905" cy="1905"/>
          </a:xfrm>
          <a:custGeom>
            <a:avLst/>
            <a:gdLst/>
            <a:ahLst/>
            <a:cxnLst/>
            <a:rect l="l" t="t" r="r" b="b"/>
            <a:pathLst>
              <a:path w="1904" h="1904">
                <a:moveTo>
                  <a:pt x="761" y="0"/>
                </a:moveTo>
                <a:lnTo>
                  <a:pt x="1523" y="0"/>
                </a:lnTo>
                <a:lnTo>
                  <a:pt x="761" y="0"/>
                </a:lnTo>
                <a:lnTo>
                  <a:pt x="0" y="0"/>
                </a:lnTo>
                <a:lnTo>
                  <a:pt x="761" y="1524"/>
                </a:lnTo>
                <a:lnTo>
                  <a:pt x="761" y="0"/>
                </a:lnTo>
              </a:path>
            </a:pathLst>
          </a:custGeom>
          <a:ln w="3175">
            <a:solidFill>
              <a:srgbClr val="E7E6E6"/>
            </a:solidFill>
          </a:ln>
        </p:spPr>
        <p:txBody>
          <a:bodyPr wrap="square" lIns="0" tIns="0" rIns="0" bIns="0" rtlCol="0"/>
          <a:lstStyle/>
          <a:p>
            <a:endParaRPr/>
          </a:p>
        </p:txBody>
      </p:sp>
      <p:sp>
        <p:nvSpPr>
          <p:cNvPr id="50" name="object 50"/>
          <p:cNvSpPr/>
          <p:nvPr/>
        </p:nvSpPr>
        <p:spPr>
          <a:xfrm>
            <a:off x="5458967" y="4344923"/>
            <a:ext cx="0" cy="0"/>
          </a:xfrm>
          <a:custGeom>
            <a:avLst/>
            <a:gdLst/>
            <a:ahLst/>
            <a:cxnLst/>
            <a:rect l="l" t="t" r="r" b="b"/>
            <a:pathLst>
              <a:path>
                <a:moveTo>
                  <a:pt x="0" y="0"/>
                </a:moveTo>
                <a:lnTo>
                  <a:pt x="0" y="0"/>
                </a:lnTo>
              </a:path>
            </a:pathLst>
          </a:custGeom>
          <a:ln w="3175">
            <a:solidFill>
              <a:srgbClr val="E7E6E6"/>
            </a:solidFill>
          </a:ln>
        </p:spPr>
        <p:txBody>
          <a:bodyPr wrap="square" lIns="0" tIns="0" rIns="0" bIns="0" rtlCol="0"/>
          <a:lstStyle/>
          <a:p>
            <a:endParaRPr/>
          </a:p>
        </p:txBody>
      </p:sp>
      <p:sp>
        <p:nvSpPr>
          <p:cNvPr id="51" name="object 51"/>
          <p:cNvSpPr/>
          <p:nvPr/>
        </p:nvSpPr>
        <p:spPr>
          <a:xfrm>
            <a:off x="5172455" y="4303776"/>
            <a:ext cx="1905" cy="1905"/>
          </a:xfrm>
          <a:custGeom>
            <a:avLst/>
            <a:gdLst/>
            <a:ahLst/>
            <a:cxnLst/>
            <a:rect l="l" t="t" r="r" b="b"/>
            <a:pathLst>
              <a:path w="1904" h="1904">
                <a:moveTo>
                  <a:pt x="1143" y="0"/>
                </a:moveTo>
                <a:lnTo>
                  <a:pt x="0" y="507"/>
                </a:lnTo>
                <a:lnTo>
                  <a:pt x="0" y="1016"/>
                </a:lnTo>
                <a:lnTo>
                  <a:pt x="381" y="1524"/>
                </a:lnTo>
                <a:lnTo>
                  <a:pt x="762" y="1524"/>
                </a:lnTo>
                <a:lnTo>
                  <a:pt x="1524" y="507"/>
                </a:lnTo>
                <a:lnTo>
                  <a:pt x="1143" y="0"/>
                </a:lnTo>
                <a:close/>
              </a:path>
            </a:pathLst>
          </a:custGeom>
          <a:solidFill>
            <a:srgbClr val="FFFFFF"/>
          </a:solidFill>
        </p:spPr>
        <p:txBody>
          <a:bodyPr wrap="square" lIns="0" tIns="0" rIns="0" bIns="0" rtlCol="0"/>
          <a:lstStyle/>
          <a:p>
            <a:endParaRPr/>
          </a:p>
        </p:txBody>
      </p:sp>
      <p:sp>
        <p:nvSpPr>
          <p:cNvPr id="52" name="object 52"/>
          <p:cNvSpPr/>
          <p:nvPr/>
        </p:nvSpPr>
        <p:spPr>
          <a:xfrm>
            <a:off x="5172455" y="4303776"/>
            <a:ext cx="1905" cy="1905"/>
          </a:xfrm>
          <a:custGeom>
            <a:avLst/>
            <a:gdLst/>
            <a:ahLst/>
            <a:cxnLst/>
            <a:rect l="l" t="t" r="r" b="b"/>
            <a:pathLst>
              <a:path w="1904" h="1904">
                <a:moveTo>
                  <a:pt x="1524" y="507"/>
                </a:moveTo>
                <a:lnTo>
                  <a:pt x="1143" y="0"/>
                </a:lnTo>
                <a:lnTo>
                  <a:pt x="0" y="507"/>
                </a:lnTo>
                <a:lnTo>
                  <a:pt x="0" y="1016"/>
                </a:lnTo>
                <a:lnTo>
                  <a:pt x="381" y="1524"/>
                </a:lnTo>
                <a:lnTo>
                  <a:pt x="762" y="1524"/>
                </a:lnTo>
                <a:lnTo>
                  <a:pt x="1524" y="507"/>
                </a:lnTo>
              </a:path>
            </a:pathLst>
          </a:custGeom>
          <a:ln w="3175">
            <a:solidFill>
              <a:srgbClr val="E7E6E6"/>
            </a:solidFill>
          </a:ln>
        </p:spPr>
        <p:txBody>
          <a:bodyPr wrap="square" lIns="0" tIns="0" rIns="0" bIns="0" rtlCol="0"/>
          <a:lstStyle/>
          <a:p>
            <a:endParaRPr/>
          </a:p>
        </p:txBody>
      </p:sp>
      <p:sp>
        <p:nvSpPr>
          <p:cNvPr id="53" name="object 53"/>
          <p:cNvSpPr/>
          <p:nvPr/>
        </p:nvSpPr>
        <p:spPr>
          <a:xfrm>
            <a:off x="5178552" y="4291584"/>
            <a:ext cx="1905" cy="1905"/>
          </a:xfrm>
          <a:custGeom>
            <a:avLst/>
            <a:gdLst/>
            <a:ahLst/>
            <a:cxnLst/>
            <a:rect l="l" t="t" r="r" b="b"/>
            <a:pathLst>
              <a:path w="1904" h="1904">
                <a:moveTo>
                  <a:pt x="1015" y="0"/>
                </a:moveTo>
                <a:lnTo>
                  <a:pt x="508" y="0"/>
                </a:lnTo>
                <a:lnTo>
                  <a:pt x="0" y="254"/>
                </a:lnTo>
                <a:lnTo>
                  <a:pt x="0" y="635"/>
                </a:lnTo>
                <a:lnTo>
                  <a:pt x="508" y="1524"/>
                </a:lnTo>
                <a:lnTo>
                  <a:pt x="1524" y="889"/>
                </a:lnTo>
                <a:lnTo>
                  <a:pt x="1015" y="0"/>
                </a:lnTo>
                <a:close/>
              </a:path>
            </a:pathLst>
          </a:custGeom>
          <a:solidFill>
            <a:srgbClr val="FFFFFF"/>
          </a:solidFill>
        </p:spPr>
        <p:txBody>
          <a:bodyPr wrap="square" lIns="0" tIns="0" rIns="0" bIns="0" rtlCol="0"/>
          <a:lstStyle/>
          <a:p>
            <a:endParaRPr/>
          </a:p>
        </p:txBody>
      </p:sp>
      <p:sp>
        <p:nvSpPr>
          <p:cNvPr id="54" name="object 54"/>
          <p:cNvSpPr/>
          <p:nvPr/>
        </p:nvSpPr>
        <p:spPr>
          <a:xfrm>
            <a:off x="5178552" y="4291584"/>
            <a:ext cx="1905" cy="1905"/>
          </a:xfrm>
          <a:custGeom>
            <a:avLst/>
            <a:gdLst/>
            <a:ahLst/>
            <a:cxnLst/>
            <a:rect l="l" t="t" r="r" b="b"/>
            <a:pathLst>
              <a:path w="1904" h="1904">
                <a:moveTo>
                  <a:pt x="1524" y="889"/>
                </a:moveTo>
                <a:lnTo>
                  <a:pt x="1015" y="0"/>
                </a:lnTo>
                <a:lnTo>
                  <a:pt x="508" y="0"/>
                </a:lnTo>
                <a:lnTo>
                  <a:pt x="0" y="254"/>
                </a:lnTo>
                <a:lnTo>
                  <a:pt x="0" y="635"/>
                </a:lnTo>
                <a:lnTo>
                  <a:pt x="508" y="1524"/>
                </a:lnTo>
                <a:lnTo>
                  <a:pt x="1524" y="889"/>
                </a:lnTo>
              </a:path>
            </a:pathLst>
          </a:custGeom>
          <a:ln w="3175">
            <a:solidFill>
              <a:srgbClr val="E7E6E6"/>
            </a:solidFill>
          </a:ln>
        </p:spPr>
        <p:txBody>
          <a:bodyPr wrap="square" lIns="0" tIns="0" rIns="0" bIns="0" rtlCol="0"/>
          <a:lstStyle/>
          <a:p>
            <a:endParaRPr/>
          </a:p>
        </p:txBody>
      </p:sp>
      <p:sp>
        <p:nvSpPr>
          <p:cNvPr id="55" name="object 55"/>
          <p:cNvSpPr/>
          <p:nvPr/>
        </p:nvSpPr>
        <p:spPr>
          <a:xfrm>
            <a:off x="5180076" y="4288535"/>
            <a:ext cx="1905" cy="3175"/>
          </a:xfrm>
          <a:custGeom>
            <a:avLst/>
            <a:gdLst/>
            <a:ahLst/>
            <a:cxnLst/>
            <a:rect l="l" t="t" r="r" b="b"/>
            <a:pathLst>
              <a:path w="1904" h="3175">
                <a:moveTo>
                  <a:pt x="1524" y="0"/>
                </a:moveTo>
                <a:lnTo>
                  <a:pt x="1270" y="0"/>
                </a:lnTo>
                <a:lnTo>
                  <a:pt x="253" y="1269"/>
                </a:lnTo>
                <a:lnTo>
                  <a:pt x="0" y="3047"/>
                </a:lnTo>
                <a:lnTo>
                  <a:pt x="888" y="3047"/>
                </a:lnTo>
                <a:lnTo>
                  <a:pt x="888" y="2412"/>
                </a:lnTo>
                <a:lnTo>
                  <a:pt x="1270" y="1777"/>
                </a:lnTo>
                <a:lnTo>
                  <a:pt x="1270" y="634"/>
                </a:lnTo>
                <a:lnTo>
                  <a:pt x="1524" y="0"/>
                </a:lnTo>
                <a:close/>
              </a:path>
            </a:pathLst>
          </a:custGeom>
          <a:solidFill>
            <a:srgbClr val="FFFFFF"/>
          </a:solidFill>
        </p:spPr>
        <p:txBody>
          <a:bodyPr wrap="square" lIns="0" tIns="0" rIns="0" bIns="0" rtlCol="0"/>
          <a:lstStyle/>
          <a:p>
            <a:endParaRPr/>
          </a:p>
        </p:txBody>
      </p:sp>
      <p:sp>
        <p:nvSpPr>
          <p:cNvPr id="56" name="object 56"/>
          <p:cNvSpPr/>
          <p:nvPr/>
        </p:nvSpPr>
        <p:spPr>
          <a:xfrm>
            <a:off x="5180076" y="4288535"/>
            <a:ext cx="1905" cy="3175"/>
          </a:xfrm>
          <a:custGeom>
            <a:avLst/>
            <a:gdLst/>
            <a:ahLst/>
            <a:cxnLst/>
            <a:rect l="l" t="t" r="r" b="b"/>
            <a:pathLst>
              <a:path w="1904" h="3175">
                <a:moveTo>
                  <a:pt x="888" y="2412"/>
                </a:moveTo>
                <a:lnTo>
                  <a:pt x="1270" y="1777"/>
                </a:lnTo>
                <a:lnTo>
                  <a:pt x="1270" y="634"/>
                </a:lnTo>
                <a:lnTo>
                  <a:pt x="1524" y="0"/>
                </a:lnTo>
                <a:lnTo>
                  <a:pt x="1270" y="0"/>
                </a:lnTo>
                <a:lnTo>
                  <a:pt x="253" y="1269"/>
                </a:lnTo>
                <a:lnTo>
                  <a:pt x="0" y="3047"/>
                </a:lnTo>
                <a:lnTo>
                  <a:pt x="253" y="3047"/>
                </a:lnTo>
                <a:lnTo>
                  <a:pt x="888" y="3047"/>
                </a:lnTo>
                <a:lnTo>
                  <a:pt x="888" y="2412"/>
                </a:lnTo>
              </a:path>
            </a:pathLst>
          </a:custGeom>
          <a:ln w="3175">
            <a:solidFill>
              <a:srgbClr val="E7E6E6"/>
            </a:solidFill>
          </a:ln>
        </p:spPr>
        <p:txBody>
          <a:bodyPr wrap="square" lIns="0" tIns="0" rIns="0" bIns="0" rtlCol="0"/>
          <a:lstStyle/>
          <a:p>
            <a:endParaRPr/>
          </a:p>
        </p:txBody>
      </p:sp>
      <p:sp>
        <p:nvSpPr>
          <p:cNvPr id="57" name="object 57"/>
          <p:cNvSpPr/>
          <p:nvPr/>
        </p:nvSpPr>
        <p:spPr>
          <a:xfrm>
            <a:off x="5178552" y="4273296"/>
            <a:ext cx="1905" cy="1905"/>
          </a:xfrm>
          <a:custGeom>
            <a:avLst/>
            <a:gdLst/>
            <a:ahLst/>
            <a:cxnLst/>
            <a:rect l="l" t="t" r="r" b="b"/>
            <a:pathLst>
              <a:path w="1904" h="1904">
                <a:moveTo>
                  <a:pt x="1524" y="1523"/>
                </a:moveTo>
                <a:lnTo>
                  <a:pt x="1524" y="0"/>
                </a:lnTo>
                <a:lnTo>
                  <a:pt x="0" y="0"/>
                </a:lnTo>
                <a:lnTo>
                  <a:pt x="0" y="1523"/>
                </a:lnTo>
                <a:lnTo>
                  <a:pt x="1524" y="1523"/>
                </a:lnTo>
                <a:close/>
              </a:path>
            </a:pathLst>
          </a:custGeom>
          <a:solidFill>
            <a:srgbClr val="FFFFFF"/>
          </a:solidFill>
        </p:spPr>
        <p:txBody>
          <a:bodyPr wrap="square" lIns="0" tIns="0" rIns="0" bIns="0" rtlCol="0"/>
          <a:lstStyle/>
          <a:p>
            <a:endParaRPr/>
          </a:p>
        </p:txBody>
      </p:sp>
      <p:sp>
        <p:nvSpPr>
          <p:cNvPr id="58" name="object 58"/>
          <p:cNvSpPr/>
          <p:nvPr/>
        </p:nvSpPr>
        <p:spPr>
          <a:xfrm>
            <a:off x="5178552" y="4273296"/>
            <a:ext cx="1905" cy="1905"/>
          </a:xfrm>
          <a:custGeom>
            <a:avLst/>
            <a:gdLst/>
            <a:ahLst/>
            <a:cxnLst/>
            <a:rect l="l" t="t" r="r" b="b"/>
            <a:pathLst>
              <a:path w="1904" h="1904">
                <a:moveTo>
                  <a:pt x="1524" y="1523"/>
                </a:moveTo>
                <a:lnTo>
                  <a:pt x="1524" y="0"/>
                </a:lnTo>
                <a:lnTo>
                  <a:pt x="0" y="0"/>
                </a:lnTo>
                <a:lnTo>
                  <a:pt x="0" y="1523"/>
                </a:lnTo>
                <a:lnTo>
                  <a:pt x="762" y="1523"/>
                </a:lnTo>
                <a:lnTo>
                  <a:pt x="1524" y="1523"/>
                </a:lnTo>
              </a:path>
            </a:pathLst>
          </a:custGeom>
          <a:ln w="3175">
            <a:solidFill>
              <a:srgbClr val="E7E6E6"/>
            </a:solidFill>
          </a:ln>
        </p:spPr>
        <p:txBody>
          <a:bodyPr wrap="square" lIns="0" tIns="0" rIns="0" bIns="0" rtlCol="0"/>
          <a:lstStyle/>
          <a:p>
            <a:endParaRPr/>
          </a:p>
        </p:txBody>
      </p:sp>
      <p:sp>
        <p:nvSpPr>
          <p:cNvPr id="59" name="object 59"/>
          <p:cNvSpPr/>
          <p:nvPr/>
        </p:nvSpPr>
        <p:spPr>
          <a:xfrm>
            <a:off x="5180076" y="4248911"/>
            <a:ext cx="1905" cy="1905"/>
          </a:xfrm>
          <a:custGeom>
            <a:avLst/>
            <a:gdLst/>
            <a:ahLst/>
            <a:cxnLst/>
            <a:rect l="l" t="t" r="r" b="b"/>
            <a:pathLst>
              <a:path w="1904" h="1904">
                <a:moveTo>
                  <a:pt x="1015" y="0"/>
                </a:moveTo>
                <a:lnTo>
                  <a:pt x="1015" y="381"/>
                </a:lnTo>
                <a:lnTo>
                  <a:pt x="0" y="1524"/>
                </a:lnTo>
                <a:lnTo>
                  <a:pt x="508" y="1524"/>
                </a:lnTo>
                <a:lnTo>
                  <a:pt x="1524" y="762"/>
                </a:lnTo>
                <a:lnTo>
                  <a:pt x="1015" y="0"/>
                </a:lnTo>
                <a:close/>
              </a:path>
            </a:pathLst>
          </a:custGeom>
          <a:solidFill>
            <a:srgbClr val="FFFFFF"/>
          </a:solidFill>
        </p:spPr>
        <p:txBody>
          <a:bodyPr wrap="square" lIns="0" tIns="0" rIns="0" bIns="0" rtlCol="0"/>
          <a:lstStyle/>
          <a:p>
            <a:endParaRPr/>
          </a:p>
        </p:txBody>
      </p:sp>
      <p:sp>
        <p:nvSpPr>
          <p:cNvPr id="60" name="object 60"/>
          <p:cNvSpPr/>
          <p:nvPr/>
        </p:nvSpPr>
        <p:spPr>
          <a:xfrm>
            <a:off x="5180076" y="4248911"/>
            <a:ext cx="1905" cy="1905"/>
          </a:xfrm>
          <a:custGeom>
            <a:avLst/>
            <a:gdLst/>
            <a:ahLst/>
            <a:cxnLst/>
            <a:rect l="l" t="t" r="r" b="b"/>
            <a:pathLst>
              <a:path w="1904" h="1904">
                <a:moveTo>
                  <a:pt x="508" y="1524"/>
                </a:moveTo>
                <a:lnTo>
                  <a:pt x="1524" y="762"/>
                </a:lnTo>
                <a:lnTo>
                  <a:pt x="1015" y="0"/>
                </a:lnTo>
                <a:lnTo>
                  <a:pt x="1015" y="381"/>
                </a:lnTo>
                <a:lnTo>
                  <a:pt x="0" y="1524"/>
                </a:lnTo>
                <a:lnTo>
                  <a:pt x="508" y="1524"/>
                </a:lnTo>
              </a:path>
            </a:pathLst>
          </a:custGeom>
          <a:ln w="3175">
            <a:solidFill>
              <a:srgbClr val="E7E6E6"/>
            </a:solidFill>
          </a:ln>
        </p:spPr>
        <p:txBody>
          <a:bodyPr wrap="square" lIns="0" tIns="0" rIns="0" bIns="0" rtlCol="0"/>
          <a:lstStyle/>
          <a:p>
            <a:endParaRPr/>
          </a:p>
        </p:txBody>
      </p:sp>
      <p:sp>
        <p:nvSpPr>
          <p:cNvPr id="61" name="object 61"/>
          <p:cNvSpPr/>
          <p:nvPr/>
        </p:nvSpPr>
        <p:spPr>
          <a:xfrm>
            <a:off x="5178552" y="4239767"/>
            <a:ext cx="1905" cy="1905"/>
          </a:xfrm>
          <a:custGeom>
            <a:avLst/>
            <a:gdLst/>
            <a:ahLst/>
            <a:cxnLst/>
            <a:rect l="l" t="t" r="r" b="b"/>
            <a:pathLst>
              <a:path w="1904" h="1904">
                <a:moveTo>
                  <a:pt x="0" y="0"/>
                </a:moveTo>
                <a:lnTo>
                  <a:pt x="0" y="1015"/>
                </a:lnTo>
                <a:lnTo>
                  <a:pt x="762" y="1523"/>
                </a:lnTo>
                <a:lnTo>
                  <a:pt x="1524" y="1015"/>
                </a:lnTo>
                <a:lnTo>
                  <a:pt x="1524" y="507"/>
                </a:lnTo>
                <a:lnTo>
                  <a:pt x="0" y="0"/>
                </a:lnTo>
                <a:close/>
              </a:path>
            </a:pathLst>
          </a:custGeom>
          <a:solidFill>
            <a:srgbClr val="FFFFFF"/>
          </a:solidFill>
        </p:spPr>
        <p:txBody>
          <a:bodyPr wrap="square" lIns="0" tIns="0" rIns="0" bIns="0" rtlCol="0"/>
          <a:lstStyle/>
          <a:p>
            <a:endParaRPr/>
          </a:p>
        </p:txBody>
      </p:sp>
      <p:sp>
        <p:nvSpPr>
          <p:cNvPr id="62" name="object 62"/>
          <p:cNvSpPr/>
          <p:nvPr/>
        </p:nvSpPr>
        <p:spPr>
          <a:xfrm>
            <a:off x="5178552" y="4239767"/>
            <a:ext cx="1905" cy="1905"/>
          </a:xfrm>
          <a:custGeom>
            <a:avLst/>
            <a:gdLst/>
            <a:ahLst/>
            <a:cxnLst/>
            <a:rect l="l" t="t" r="r" b="b"/>
            <a:pathLst>
              <a:path w="1904" h="1904">
                <a:moveTo>
                  <a:pt x="1524" y="1015"/>
                </a:moveTo>
                <a:lnTo>
                  <a:pt x="1524" y="507"/>
                </a:lnTo>
                <a:lnTo>
                  <a:pt x="0" y="0"/>
                </a:lnTo>
                <a:lnTo>
                  <a:pt x="0" y="1015"/>
                </a:lnTo>
                <a:lnTo>
                  <a:pt x="762" y="1523"/>
                </a:lnTo>
                <a:lnTo>
                  <a:pt x="1524" y="1015"/>
                </a:lnTo>
              </a:path>
            </a:pathLst>
          </a:custGeom>
          <a:ln w="3175">
            <a:solidFill>
              <a:srgbClr val="E7E6E6"/>
            </a:solidFill>
          </a:ln>
        </p:spPr>
        <p:txBody>
          <a:bodyPr wrap="square" lIns="0" tIns="0" rIns="0" bIns="0" rtlCol="0"/>
          <a:lstStyle/>
          <a:p>
            <a:endParaRPr/>
          </a:p>
        </p:txBody>
      </p:sp>
      <p:sp>
        <p:nvSpPr>
          <p:cNvPr id="63" name="object 63"/>
          <p:cNvSpPr/>
          <p:nvPr/>
        </p:nvSpPr>
        <p:spPr>
          <a:xfrm>
            <a:off x="5180076" y="4241291"/>
            <a:ext cx="0" cy="0"/>
          </a:xfrm>
          <a:custGeom>
            <a:avLst/>
            <a:gdLst/>
            <a:ahLst/>
            <a:cxnLst/>
            <a:rect l="l" t="t" r="r" b="b"/>
            <a:pathLst>
              <a:path>
                <a:moveTo>
                  <a:pt x="0" y="0"/>
                </a:moveTo>
                <a:lnTo>
                  <a:pt x="0" y="0"/>
                </a:lnTo>
              </a:path>
            </a:pathLst>
          </a:custGeom>
          <a:ln w="3175">
            <a:solidFill>
              <a:srgbClr val="E7E6E6"/>
            </a:solidFill>
          </a:ln>
        </p:spPr>
        <p:txBody>
          <a:bodyPr wrap="square" lIns="0" tIns="0" rIns="0" bIns="0" rtlCol="0"/>
          <a:lstStyle/>
          <a:p>
            <a:endParaRPr/>
          </a:p>
        </p:txBody>
      </p:sp>
      <p:sp>
        <p:nvSpPr>
          <p:cNvPr id="64" name="object 64"/>
          <p:cNvSpPr/>
          <p:nvPr/>
        </p:nvSpPr>
        <p:spPr>
          <a:xfrm>
            <a:off x="5180076" y="4241291"/>
            <a:ext cx="0" cy="0"/>
          </a:xfrm>
          <a:custGeom>
            <a:avLst/>
            <a:gdLst/>
            <a:ahLst/>
            <a:cxnLst/>
            <a:rect l="l" t="t" r="r" b="b"/>
            <a:pathLst>
              <a:path>
                <a:moveTo>
                  <a:pt x="0" y="0"/>
                </a:moveTo>
                <a:lnTo>
                  <a:pt x="0" y="0"/>
                </a:lnTo>
              </a:path>
            </a:pathLst>
          </a:custGeom>
          <a:ln w="3175">
            <a:solidFill>
              <a:srgbClr val="E7E6E6"/>
            </a:solidFill>
          </a:ln>
        </p:spPr>
        <p:txBody>
          <a:bodyPr wrap="square" lIns="0" tIns="0" rIns="0" bIns="0" rtlCol="0"/>
          <a:lstStyle/>
          <a:p>
            <a:endParaRPr/>
          </a:p>
        </p:txBody>
      </p:sp>
      <p:sp>
        <p:nvSpPr>
          <p:cNvPr id="65" name="object 65"/>
          <p:cNvSpPr/>
          <p:nvPr/>
        </p:nvSpPr>
        <p:spPr>
          <a:xfrm>
            <a:off x="5472684" y="4890515"/>
            <a:ext cx="1905" cy="1905"/>
          </a:xfrm>
          <a:custGeom>
            <a:avLst/>
            <a:gdLst/>
            <a:ahLst/>
            <a:cxnLst/>
            <a:rect l="l" t="t" r="r" b="b"/>
            <a:pathLst>
              <a:path w="1904" h="1904">
                <a:moveTo>
                  <a:pt x="1524" y="0"/>
                </a:moveTo>
                <a:lnTo>
                  <a:pt x="0" y="0"/>
                </a:lnTo>
                <a:lnTo>
                  <a:pt x="0" y="1015"/>
                </a:lnTo>
                <a:lnTo>
                  <a:pt x="762" y="1015"/>
                </a:lnTo>
                <a:lnTo>
                  <a:pt x="1524" y="1523"/>
                </a:lnTo>
                <a:lnTo>
                  <a:pt x="1524" y="0"/>
                </a:lnTo>
                <a:close/>
              </a:path>
            </a:pathLst>
          </a:custGeom>
          <a:solidFill>
            <a:srgbClr val="FFFFFF"/>
          </a:solidFill>
        </p:spPr>
        <p:txBody>
          <a:bodyPr wrap="square" lIns="0" tIns="0" rIns="0" bIns="0" rtlCol="0"/>
          <a:lstStyle/>
          <a:p>
            <a:endParaRPr/>
          </a:p>
        </p:txBody>
      </p:sp>
      <p:sp>
        <p:nvSpPr>
          <p:cNvPr id="66" name="object 66"/>
          <p:cNvSpPr/>
          <p:nvPr/>
        </p:nvSpPr>
        <p:spPr>
          <a:xfrm>
            <a:off x="5472684" y="4890515"/>
            <a:ext cx="1905" cy="1905"/>
          </a:xfrm>
          <a:custGeom>
            <a:avLst/>
            <a:gdLst/>
            <a:ahLst/>
            <a:cxnLst/>
            <a:rect l="l" t="t" r="r" b="b"/>
            <a:pathLst>
              <a:path w="1904" h="1904">
                <a:moveTo>
                  <a:pt x="762" y="0"/>
                </a:moveTo>
                <a:lnTo>
                  <a:pt x="0" y="0"/>
                </a:lnTo>
                <a:lnTo>
                  <a:pt x="0" y="507"/>
                </a:lnTo>
                <a:lnTo>
                  <a:pt x="0" y="1015"/>
                </a:lnTo>
                <a:lnTo>
                  <a:pt x="762" y="1015"/>
                </a:lnTo>
                <a:lnTo>
                  <a:pt x="1524" y="1523"/>
                </a:lnTo>
                <a:lnTo>
                  <a:pt x="1524" y="1015"/>
                </a:lnTo>
                <a:lnTo>
                  <a:pt x="1524" y="507"/>
                </a:lnTo>
                <a:lnTo>
                  <a:pt x="1524" y="0"/>
                </a:lnTo>
                <a:lnTo>
                  <a:pt x="762" y="0"/>
                </a:lnTo>
              </a:path>
            </a:pathLst>
          </a:custGeom>
          <a:ln w="3175">
            <a:solidFill>
              <a:srgbClr val="E7E6E6"/>
            </a:solidFill>
          </a:ln>
        </p:spPr>
        <p:txBody>
          <a:bodyPr wrap="square" lIns="0" tIns="0" rIns="0" bIns="0" rtlCol="0"/>
          <a:lstStyle/>
          <a:p>
            <a:endParaRPr/>
          </a:p>
        </p:txBody>
      </p:sp>
      <p:sp>
        <p:nvSpPr>
          <p:cNvPr id="67" name="object 67"/>
          <p:cNvSpPr/>
          <p:nvPr/>
        </p:nvSpPr>
        <p:spPr>
          <a:xfrm>
            <a:off x="5472684" y="4890515"/>
            <a:ext cx="0" cy="0"/>
          </a:xfrm>
          <a:custGeom>
            <a:avLst/>
            <a:gdLst/>
            <a:ahLst/>
            <a:cxnLst/>
            <a:rect l="l" t="t" r="r" b="b"/>
            <a:pathLst>
              <a:path>
                <a:moveTo>
                  <a:pt x="0" y="0"/>
                </a:moveTo>
                <a:lnTo>
                  <a:pt x="0" y="0"/>
                </a:lnTo>
              </a:path>
            </a:pathLst>
          </a:custGeom>
          <a:ln w="3175">
            <a:solidFill>
              <a:srgbClr val="E7E6E6"/>
            </a:solidFill>
          </a:ln>
        </p:spPr>
        <p:txBody>
          <a:bodyPr wrap="square" lIns="0" tIns="0" rIns="0" bIns="0" rtlCol="0"/>
          <a:lstStyle/>
          <a:p>
            <a:endParaRPr/>
          </a:p>
        </p:txBody>
      </p:sp>
      <p:sp>
        <p:nvSpPr>
          <p:cNvPr id="68" name="object 68"/>
          <p:cNvSpPr/>
          <p:nvPr/>
        </p:nvSpPr>
        <p:spPr>
          <a:xfrm>
            <a:off x="5472684" y="4890515"/>
            <a:ext cx="1905" cy="1905"/>
          </a:xfrm>
          <a:custGeom>
            <a:avLst/>
            <a:gdLst/>
            <a:ahLst/>
            <a:cxnLst/>
            <a:rect l="l" t="t" r="r" b="b"/>
            <a:pathLst>
              <a:path w="1904" h="1904">
                <a:moveTo>
                  <a:pt x="1524" y="0"/>
                </a:moveTo>
                <a:lnTo>
                  <a:pt x="0" y="0"/>
                </a:lnTo>
                <a:lnTo>
                  <a:pt x="0" y="1015"/>
                </a:lnTo>
                <a:lnTo>
                  <a:pt x="762" y="1015"/>
                </a:lnTo>
                <a:lnTo>
                  <a:pt x="1524" y="1523"/>
                </a:lnTo>
                <a:lnTo>
                  <a:pt x="1524" y="0"/>
                </a:lnTo>
                <a:close/>
              </a:path>
            </a:pathLst>
          </a:custGeom>
          <a:solidFill>
            <a:srgbClr val="FFFFFF"/>
          </a:solidFill>
        </p:spPr>
        <p:txBody>
          <a:bodyPr wrap="square" lIns="0" tIns="0" rIns="0" bIns="0" rtlCol="0"/>
          <a:lstStyle/>
          <a:p>
            <a:endParaRPr/>
          </a:p>
        </p:txBody>
      </p:sp>
      <p:sp>
        <p:nvSpPr>
          <p:cNvPr id="69" name="object 69"/>
          <p:cNvSpPr/>
          <p:nvPr/>
        </p:nvSpPr>
        <p:spPr>
          <a:xfrm>
            <a:off x="5472684" y="4890515"/>
            <a:ext cx="1905" cy="1905"/>
          </a:xfrm>
          <a:custGeom>
            <a:avLst/>
            <a:gdLst/>
            <a:ahLst/>
            <a:cxnLst/>
            <a:rect l="l" t="t" r="r" b="b"/>
            <a:pathLst>
              <a:path w="1904" h="1904">
                <a:moveTo>
                  <a:pt x="762" y="0"/>
                </a:moveTo>
                <a:lnTo>
                  <a:pt x="0" y="0"/>
                </a:lnTo>
                <a:lnTo>
                  <a:pt x="0" y="507"/>
                </a:lnTo>
                <a:lnTo>
                  <a:pt x="0" y="1015"/>
                </a:lnTo>
                <a:lnTo>
                  <a:pt x="762" y="1015"/>
                </a:lnTo>
                <a:lnTo>
                  <a:pt x="1524" y="1523"/>
                </a:lnTo>
                <a:lnTo>
                  <a:pt x="1524" y="1015"/>
                </a:lnTo>
                <a:lnTo>
                  <a:pt x="1524" y="507"/>
                </a:lnTo>
                <a:lnTo>
                  <a:pt x="1524" y="0"/>
                </a:lnTo>
                <a:lnTo>
                  <a:pt x="762" y="0"/>
                </a:lnTo>
              </a:path>
            </a:pathLst>
          </a:custGeom>
          <a:ln w="3175">
            <a:solidFill>
              <a:srgbClr val="E7E6E6"/>
            </a:solidFill>
          </a:ln>
        </p:spPr>
        <p:txBody>
          <a:bodyPr wrap="square" lIns="0" tIns="0" rIns="0" bIns="0" rtlCol="0"/>
          <a:lstStyle/>
          <a:p>
            <a:endParaRPr/>
          </a:p>
        </p:txBody>
      </p:sp>
      <p:sp>
        <p:nvSpPr>
          <p:cNvPr id="70" name="object 70"/>
          <p:cNvSpPr/>
          <p:nvPr/>
        </p:nvSpPr>
        <p:spPr>
          <a:xfrm>
            <a:off x="5458967" y="4498847"/>
            <a:ext cx="1905" cy="1905"/>
          </a:xfrm>
          <a:custGeom>
            <a:avLst/>
            <a:gdLst/>
            <a:ahLst/>
            <a:cxnLst/>
            <a:rect l="l" t="t" r="r" b="b"/>
            <a:pathLst>
              <a:path w="1904" h="1904">
                <a:moveTo>
                  <a:pt x="762" y="0"/>
                </a:moveTo>
                <a:lnTo>
                  <a:pt x="0" y="762"/>
                </a:lnTo>
                <a:lnTo>
                  <a:pt x="0" y="1524"/>
                </a:lnTo>
                <a:lnTo>
                  <a:pt x="762" y="1524"/>
                </a:lnTo>
                <a:lnTo>
                  <a:pt x="1524" y="762"/>
                </a:lnTo>
                <a:lnTo>
                  <a:pt x="762" y="0"/>
                </a:lnTo>
                <a:close/>
              </a:path>
            </a:pathLst>
          </a:custGeom>
          <a:solidFill>
            <a:srgbClr val="FFFFFF"/>
          </a:solidFill>
        </p:spPr>
        <p:txBody>
          <a:bodyPr wrap="square" lIns="0" tIns="0" rIns="0" bIns="0" rtlCol="0"/>
          <a:lstStyle/>
          <a:p>
            <a:endParaRPr/>
          </a:p>
        </p:txBody>
      </p:sp>
      <p:sp>
        <p:nvSpPr>
          <p:cNvPr id="71" name="object 71"/>
          <p:cNvSpPr/>
          <p:nvPr/>
        </p:nvSpPr>
        <p:spPr>
          <a:xfrm>
            <a:off x="5458967" y="4498847"/>
            <a:ext cx="1905" cy="1905"/>
          </a:xfrm>
          <a:custGeom>
            <a:avLst/>
            <a:gdLst/>
            <a:ahLst/>
            <a:cxnLst/>
            <a:rect l="l" t="t" r="r" b="b"/>
            <a:pathLst>
              <a:path w="1904" h="1904">
                <a:moveTo>
                  <a:pt x="1524" y="762"/>
                </a:moveTo>
                <a:lnTo>
                  <a:pt x="762" y="0"/>
                </a:lnTo>
                <a:lnTo>
                  <a:pt x="0" y="762"/>
                </a:lnTo>
                <a:lnTo>
                  <a:pt x="0" y="1524"/>
                </a:lnTo>
                <a:lnTo>
                  <a:pt x="762" y="1524"/>
                </a:lnTo>
                <a:lnTo>
                  <a:pt x="1524" y="762"/>
                </a:lnTo>
              </a:path>
            </a:pathLst>
          </a:custGeom>
          <a:ln w="3175">
            <a:solidFill>
              <a:srgbClr val="E7E6E6"/>
            </a:solidFill>
          </a:ln>
        </p:spPr>
        <p:txBody>
          <a:bodyPr wrap="square" lIns="0" tIns="0" rIns="0" bIns="0" rtlCol="0"/>
          <a:lstStyle/>
          <a:p>
            <a:endParaRPr/>
          </a:p>
        </p:txBody>
      </p:sp>
      <p:sp>
        <p:nvSpPr>
          <p:cNvPr id="72" name="object 72"/>
          <p:cNvSpPr/>
          <p:nvPr/>
        </p:nvSpPr>
        <p:spPr>
          <a:xfrm>
            <a:off x="5460491" y="4498847"/>
            <a:ext cx="0" cy="0"/>
          </a:xfrm>
          <a:custGeom>
            <a:avLst/>
            <a:gdLst/>
            <a:ahLst/>
            <a:cxnLst/>
            <a:rect l="l" t="t" r="r" b="b"/>
            <a:pathLst>
              <a:path>
                <a:moveTo>
                  <a:pt x="0" y="0"/>
                </a:moveTo>
                <a:lnTo>
                  <a:pt x="0" y="0"/>
                </a:lnTo>
              </a:path>
            </a:pathLst>
          </a:custGeom>
          <a:ln w="3175">
            <a:solidFill>
              <a:srgbClr val="E7E6E6"/>
            </a:solidFill>
          </a:ln>
        </p:spPr>
        <p:txBody>
          <a:bodyPr wrap="square" lIns="0" tIns="0" rIns="0" bIns="0" rtlCol="0"/>
          <a:lstStyle/>
          <a:p>
            <a:endParaRPr/>
          </a:p>
        </p:txBody>
      </p:sp>
      <p:sp>
        <p:nvSpPr>
          <p:cNvPr id="73" name="object 73"/>
          <p:cNvSpPr/>
          <p:nvPr/>
        </p:nvSpPr>
        <p:spPr>
          <a:xfrm>
            <a:off x="5460491" y="4498847"/>
            <a:ext cx="0" cy="0"/>
          </a:xfrm>
          <a:custGeom>
            <a:avLst/>
            <a:gdLst/>
            <a:ahLst/>
            <a:cxnLst/>
            <a:rect l="l" t="t" r="r" b="b"/>
            <a:pathLst>
              <a:path>
                <a:moveTo>
                  <a:pt x="0" y="0"/>
                </a:moveTo>
                <a:lnTo>
                  <a:pt x="0" y="0"/>
                </a:lnTo>
              </a:path>
            </a:pathLst>
          </a:custGeom>
          <a:ln w="3175">
            <a:solidFill>
              <a:srgbClr val="E7E6E6"/>
            </a:solidFill>
          </a:ln>
        </p:spPr>
        <p:txBody>
          <a:bodyPr wrap="square" lIns="0" tIns="0" rIns="0" bIns="0" rtlCol="0"/>
          <a:lstStyle/>
          <a:p>
            <a:endParaRPr/>
          </a:p>
        </p:txBody>
      </p:sp>
      <p:sp>
        <p:nvSpPr>
          <p:cNvPr id="74" name="object 74"/>
          <p:cNvSpPr/>
          <p:nvPr/>
        </p:nvSpPr>
        <p:spPr>
          <a:xfrm>
            <a:off x="917447" y="2316479"/>
            <a:ext cx="4850892" cy="3130296"/>
          </a:xfrm>
          <a:prstGeom prst="rect">
            <a:avLst/>
          </a:prstGeom>
          <a:blipFill>
            <a:blip r:embed="rId2" cstate="print"/>
            <a:stretch>
              <a:fillRect/>
            </a:stretch>
          </a:blipFill>
        </p:spPr>
        <p:txBody>
          <a:bodyPr wrap="square" lIns="0" tIns="0" rIns="0" bIns="0" rtlCol="0"/>
          <a:lstStyle/>
          <a:p>
            <a:endParaRPr/>
          </a:p>
        </p:txBody>
      </p:sp>
      <p:sp>
        <p:nvSpPr>
          <p:cNvPr id="75" name="object 75"/>
          <p:cNvSpPr/>
          <p:nvPr/>
        </p:nvSpPr>
        <p:spPr>
          <a:xfrm>
            <a:off x="311289" y="800988"/>
            <a:ext cx="11454765" cy="19050"/>
          </a:xfrm>
          <a:custGeom>
            <a:avLst/>
            <a:gdLst/>
            <a:ahLst/>
            <a:cxnLst/>
            <a:rect l="l" t="t" r="r" b="b"/>
            <a:pathLst>
              <a:path w="11454765" h="19050">
                <a:moveTo>
                  <a:pt x="0" y="0"/>
                </a:moveTo>
                <a:lnTo>
                  <a:pt x="11454371" y="19050"/>
                </a:lnTo>
              </a:path>
            </a:pathLst>
          </a:custGeom>
          <a:ln w="19050">
            <a:solidFill>
              <a:srgbClr val="003975"/>
            </a:solidFill>
          </a:ln>
        </p:spPr>
        <p:txBody>
          <a:bodyPr wrap="square" lIns="0" tIns="0" rIns="0" bIns="0" rtlCol="0"/>
          <a:lstStyle/>
          <a:p>
            <a:endParaRPr/>
          </a:p>
        </p:txBody>
      </p:sp>
      <p:sp>
        <p:nvSpPr>
          <p:cNvPr id="76" name="object 76"/>
          <p:cNvSpPr/>
          <p:nvPr/>
        </p:nvSpPr>
        <p:spPr>
          <a:xfrm>
            <a:off x="7836407" y="5085588"/>
            <a:ext cx="3919854" cy="1396365"/>
          </a:xfrm>
          <a:custGeom>
            <a:avLst/>
            <a:gdLst/>
            <a:ahLst/>
            <a:cxnLst/>
            <a:rect l="l" t="t" r="r" b="b"/>
            <a:pathLst>
              <a:path w="3919854" h="1396364">
                <a:moveTo>
                  <a:pt x="0" y="1395984"/>
                </a:moveTo>
                <a:lnTo>
                  <a:pt x="3919728" y="1395984"/>
                </a:lnTo>
                <a:lnTo>
                  <a:pt x="3919728" y="0"/>
                </a:lnTo>
                <a:lnTo>
                  <a:pt x="0" y="0"/>
                </a:lnTo>
                <a:lnTo>
                  <a:pt x="0" y="1395984"/>
                </a:lnTo>
                <a:close/>
              </a:path>
            </a:pathLst>
          </a:custGeom>
          <a:solidFill>
            <a:srgbClr val="C5DCF3">
              <a:alpha val="24705"/>
            </a:srgbClr>
          </a:solidFill>
        </p:spPr>
        <p:txBody>
          <a:bodyPr wrap="square" lIns="0" tIns="0" rIns="0" bIns="0" rtlCol="0"/>
          <a:lstStyle/>
          <a:p>
            <a:endParaRPr/>
          </a:p>
        </p:txBody>
      </p:sp>
      <p:sp>
        <p:nvSpPr>
          <p:cNvPr id="77" name="object 77"/>
          <p:cNvSpPr/>
          <p:nvPr/>
        </p:nvSpPr>
        <p:spPr>
          <a:xfrm>
            <a:off x="9104376" y="4002061"/>
            <a:ext cx="3087624" cy="2855935"/>
          </a:xfrm>
          <a:prstGeom prst="rect">
            <a:avLst/>
          </a:prstGeom>
          <a:blipFill>
            <a:blip r:embed="rId3" cstate="print"/>
            <a:stretch>
              <a:fillRect/>
            </a:stretch>
          </a:blipFill>
        </p:spPr>
        <p:txBody>
          <a:bodyPr wrap="square" lIns="0" tIns="0" rIns="0" bIns="0" rtlCol="0"/>
          <a:lstStyle/>
          <a:p>
            <a:endParaRPr/>
          </a:p>
        </p:txBody>
      </p:sp>
      <p:sp>
        <p:nvSpPr>
          <p:cNvPr id="78" name="object 78"/>
          <p:cNvSpPr/>
          <p:nvPr/>
        </p:nvSpPr>
        <p:spPr>
          <a:xfrm>
            <a:off x="311289" y="800988"/>
            <a:ext cx="11454765" cy="19050"/>
          </a:xfrm>
          <a:custGeom>
            <a:avLst/>
            <a:gdLst/>
            <a:ahLst/>
            <a:cxnLst/>
            <a:rect l="l" t="t" r="r" b="b"/>
            <a:pathLst>
              <a:path w="11454765" h="19050">
                <a:moveTo>
                  <a:pt x="0" y="0"/>
                </a:moveTo>
                <a:lnTo>
                  <a:pt x="11454371" y="19050"/>
                </a:lnTo>
              </a:path>
            </a:pathLst>
          </a:custGeom>
          <a:ln w="19050">
            <a:solidFill>
              <a:srgbClr val="003975"/>
            </a:solidFill>
          </a:ln>
        </p:spPr>
        <p:txBody>
          <a:bodyPr wrap="square" lIns="0" tIns="0" rIns="0" bIns="0" rtlCol="0"/>
          <a:lstStyle/>
          <a:p>
            <a:endParaRPr/>
          </a:p>
        </p:txBody>
      </p:sp>
      <p:sp>
        <p:nvSpPr>
          <p:cNvPr id="79" name="object 79"/>
          <p:cNvSpPr txBox="1"/>
          <p:nvPr/>
        </p:nvSpPr>
        <p:spPr>
          <a:xfrm>
            <a:off x="719632" y="1403984"/>
            <a:ext cx="1504315" cy="208279"/>
          </a:xfrm>
          <a:prstGeom prst="rect">
            <a:avLst/>
          </a:prstGeom>
        </p:spPr>
        <p:txBody>
          <a:bodyPr vert="horz" wrap="square" lIns="0" tIns="12700" rIns="0" bIns="0" rtlCol="0">
            <a:spAutoFit/>
          </a:bodyPr>
          <a:lstStyle/>
          <a:p>
            <a:pPr marL="173355" indent="-173990">
              <a:lnSpc>
                <a:spcPct val="100000"/>
              </a:lnSpc>
              <a:spcBef>
                <a:spcPts val="100"/>
              </a:spcBef>
              <a:buChar char="►"/>
              <a:tabLst>
                <a:tab pos="173990" algn="l"/>
              </a:tabLst>
            </a:pPr>
            <a:r>
              <a:rPr sz="1200" b="1" spc="-5" dirty="0">
                <a:solidFill>
                  <a:srgbClr val="001F5F"/>
                </a:solidFill>
                <a:latin typeface="Segoe UI"/>
                <a:cs typeface="Segoe UI"/>
              </a:rPr>
              <a:t>Priority</a:t>
            </a:r>
            <a:r>
              <a:rPr sz="1200" b="1" spc="-45" dirty="0">
                <a:solidFill>
                  <a:srgbClr val="001F5F"/>
                </a:solidFill>
                <a:latin typeface="Segoe UI"/>
                <a:cs typeface="Segoe UI"/>
              </a:rPr>
              <a:t> </a:t>
            </a:r>
            <a:r>
              <a:rPr sz="1200" b="1" spc="-5" dirty="0">
                <a:solidFill>
                  <a:srgbClr val="001F5F"/>
                </a:solidFill>
                <a:latin typeface="Segoe UI"/>
                <a:cs typeface="Segoe UI"/>
              </a:rPr>
              <a:t>industries:</a:t>
            </a:r>
            <a:endParaRPr sz="1200">
              <a:latin typeface="Segoe UI"/>
              <a:cs typeface="Segoe UI"/>
            </a:endParaRPr>
          </a:p>
        </p:txBody>
      </p:sp>
      <p:sp>
        <p:nvSpPr>
          <p:cNvPr id="80" name="object 80"/>
          <p:cNvSpPr txBox="1"/>
          <p:nvPr/>
        </p:nvSpPr>
        <p:spPr>
          <a:xfrm>
            <a:off x="1241450" y="1989836"/>
            <a:ext cx="1264285" cy="455930"/>
          </a:xfrm>
          <a:prstGeom prst="rect">
            <a:avLst/>
          </a:prstGeom>
        </p:spPr>
        <p:txBody>
          <a:bodyPr vert="horz" wrap="square" lIns="0" tIns="13335" rIns="0" bIns="0" rtlCol="0">
            <a:spAutoFit/>
          </a:bodyPr>
          <a:lstStyle/>
          <a:p>
            <a:pPr>
              <a:lnSpc>
                <a:spcPct val="100000"/>
              </a:lnSpc>
              <a:spcBef>
                <a:spcPts val="105"/>
              </a:spcBef>
            </a:pPr>
            <a:r>
              <a:rPr sz="1400" b="1" dirty="0">
                <a:solidFill>
                  <a:srgbClr val="082C52"/>
                </a:solidFill>
                <a:latin typeface="Segoe UI"/>
                <a:cs typeface="Segoe UI"/>
              </a:rPr>
              <a:t>Manu</a:t>
            </a:r>
            <a:r>
              <a:rPr sz="1400" b="1" spc="-5" dirty="0">
                <a:solidFill>
                  <a:srgbClr val="082C52"/>
                </a:solidFill>
                <a:latin typeface="Segoe UI"/>
                <a:cs typeface="Segoe UI"/>
              </a:rPr>
              <a:t>fac</a:t>
            </a:r>
            <a:r>
              <a:rPr sz="1400" b="1" spc="5" dirty="0">
                <a:solidFill>
                  <a:srgbClr val="082C52"/>
                </a:solidFill>
                <a:latin typeface="Segoe UI"/>
                <a:cs typeface="Segoe UI"/>
              </a:rPr>
              <a:t>t</a:t>
            </a:r>
            <a:r>
              <a:rPr sz="1400" b="1" dirty="0">
                <a:solidFill>
                  <a:srgbClr val="082C52"/>
                </a:solidFill>
                <a:latin typeface="Segoe UI"/>
                <a:cs typeface="Segoe UI"/>
              </a:rPr>
              <a:t>u</a:t>
            </a:r>
            <a:r>
              <a:rPr sz="1400" b="1" spc="5" dirty="0">
                <a:solidFill>
                  <a:srgbClr val="082C52"/>
                </a:solidFill>
                <a:latin typeface="Segoe UI"/>
                <a:cs typeface="Segoe UI"/>
              </a:rPr>
              <a:t>r</a:t>
            </a:r>
            <a:r>
              <a:rPr sz="1400" b="1" spc="-5" dirty="0">
                <a:solidFill>
                  <a:srgbClr val="082C52"/>
                </a:solidFill>
                <a:latin typeface="Segoe UI"/>
                <a:cs typeface="Segoe UI"/>
              </a:rPr>
              <a:t>ing</a:t>
            </a:r>
            <a:endParaRPr sz="1400">
              <a:latin typeface="Segoe UI"/>
              <a:cs typeface="Segoe UI"/>
            </a:endParaRPr>
          </a:p>
          <a:p>
            <a:pPr>
              <a:lnSpc>
                <a:spcPct val="100000"/>
              </a:lnSpc>
              <a:spcBef>
                <a:spcPts val="20"/>
              </a:spcBef>
            </a:pPr>
            <a:r>
              <a:rPr sz="1400" b="1" spc="5" dirty="0">
                <a:solidFill>
                  <a:srgbClr val="082C52"/>
                </a:solidFill>
                <a:latin typeface="Segoe UI"/>
                <a:cs typeface="Segoe UI"/>
              </a:rPr>
              <a:t>industry</a:t>
            </a:r>
            <a:endParaRPr sz="1400">
              <a:latin typeface="Segoe UI"/>
              <a:cs typeface="Segoe UI"/>
            </a:endParaRPr>
          </a:p>
        </p:txBody>
      </p:sp>
      <p:sp>
        <p:nvSpPr>
          <p:cNvPr id="81" name="object 81"/>
          <p:cNvSpPr txBox="1"/>
          <p:nvPr/>
        </p:nvSpPr>
        <p:spPr>
          <a:xfrm>
            <a:off x="1293875" y="2700020"/>
            <a:ext cx="946150" cy="672465"/>
          </a:xfrm>
          <a:prstGeom prst="rect">
            <a:avLst/>
          </a:prstGeom>
        </p:spPr>
        <p:txBody>
          <a:bodyPr vert="horz" wrap="square" lIns="0" tIns="10160" rIns="0" bIns="0" rtlCol="0">
            <a:spAutoFit/>
          </a:bodyPr>
          <a:lstStyle/>
          <a:p>
            <a:pPr marR="5080">
              <a:lnSpc>
                <a:spcPct val="101400"/>
              </a:lnSpc>
              <a:spcBef>
                <a:spcPts val="80"/>
              </a:spcBef>
            </a:pPr>
            <a:r>
              <a:rPr sz="1400" b="1" spc="-5" dirty="0">
                <a:solidFill>
                  <a:srgbClr val="082C52"/>
                </a:solidFill>
                <a:latin typeface="Segoe UI"/>
                <a:cs typeface="Segoe UI"/>
              </a:rPr>
              <a:t>Energy  (including  </a:t>
            </a:r>
            <a:r>
              <a:rPr sz="1400" b="1" dirty="0">
                <a:solidFill>
                  <a:srgbClr val="082C52"/>
                </a:solidFill>
                <a:latin typeface="Segoe UI"/>
                <a:cs typeface="Segoe UI"/>
              </a:rPr>
              <a:t>ren</a:t>
            </a:r>
            <a:r>
              <a:rPr sz="1400" b="1" spc="-5" dirty="0">
                <a:solidFill>
                  <a:srgbClr val="082C52"/>
                </a:solidFill>
                <a:latin typeface="Segoe UI"/>
                <a:cs typeface="Segoe UI"/>
              </a:rPr>
              <a:t>ewable)</a:t>
            </a:r>
            <a:endParaRPr sz="1400">
              <a:latin typeface="Segoe UI"/>
              <a:cs typeface="Segoe UI"/>
            </a:endParaRPr>
          </a:p>
        </p:txBody>
      </p:sp>
      <p:sp>
        <p:nvSpPr>
          <p:cNvPr id="82" name="object 82"/>
          <p:cNvSpPr txBox="1"/>
          <p:nvPr/>
        </p:nvSpPr>
        <p:spPr>
          <a:xfrm>
            <a:off x="5231891" y="1411985"/>
            <a:ext cx="1221105" cy="208279"/>
          </a:xfrm>
          <a:prstGeom prst="rect">
            <a:avLst/>
          </a:prstGeom>
        </p:spPr>
        <p:txBody>
          <a:bodyPr vert="horz" wrap="square" lIns="0" tIns="12700" rIns="0" bIns="0" rtlCol="0">
            <a:spAutoFit/>
          </a:bodyPr>
          <a:lstStyle/>
          <a:p>
            <a:pPr marL="173355" indent="-173990">
              <a:lnSpc>
                <a:spcPct val="100000"/>
              </a:lnSpc>
              <a:spcBef>
                <a:spcPts val="100"/>
              </a:spcBef>
              <a:buChar char="►"/>
              <a:tabLst>
                <a:tab pos="173990" algn="l"/>
              </a:tabLst>
            </a:pPr>
            <a:r>
              <a:rPr sz="1200" b="1" spc="-5" dirty="0">
                <a:solidFill>
                  <a:srgbClr val="001F5F"/>
                </a:solidFill>
                <a:latin typeface="Segoe UI"/>
                <a:cs typeface="Segoe UI"/>
              </a:rPr>
              <a:t>Our</a:t>
            </a:r>
            <a:r>
              <a:rPr sz="1200" b="1" spc="-60" dirty="0">
                <a:solidFill>
                  <a:srgbClr val="001F5F"/>
                </a:solidFill>
                <a:latin typeface="Segoe UI"/>
                <a:cs typeface="Segoe UI"/>
              </a:rPr>
              <a:t> </a:t>
            </a:r>
            <a:r>
              <a:rPr sz="1200" b="1" spc="-5" dirty="0">
                <a:solidFill>
                  <a:srgbClr val="001F5F"/>
                </a:solidFill>
                <a:latin typeface="Segoe UI"/>
                <a:cs typeface="Segoe UI"/>
              </a:rPr>
              <a:t>segments:</a:t>
            </a:r>
            <a:endParaRPr sz="1200">
              <a:latin typeface="Segoe UI"/>
              <a:cs typeface="Segoe UI"/>
            </a:endParaRPr>
          </a:p>
        </p:txBody>
      </p:sp>
      <p:sp>
        <p:nvSpPr>
          <p:cNvPr id="83" name="object 83"/>
          <p:cNvSpPr txBox="1"/>
          <p:nvPr/>
        </p:nvSpPr>
        <p:spPr>
          <a:xfrm>
            <a:off x="5765291" y="4021327"/>
            <a:ext cx="1533525" cy="455930"/>
          </a:xfrm>
          <a:prstGeom prst="rect">
            <a:avLst/>
          </a:prstGeom>
        </p:spPr>
        <p:txBody>
          <a:bodyPr vert="horz" wrap="square" lIns="0" tIns="10160" rIns="0" bIns="0" rtlCol="0">
            <a:spAutoFit/>
          </a:bodyPr>
          <a:lstStyle/>
          <a:p>
            <a:pPr marR="5080">
              <a:lnSpc>
                <a:spcPct val="101400"/>
              </a:lnSpc>
              <a:spcBef>
                <a:spcPts val="80"/>
              </a:spcBef>
            </a:pPr>
            <a:r>
              <a:rPr sz="1400" b="1" dirty="0">
                <a:solidFill>
                  <a:srgbClr val="082C52"/>
                </a:solidFill>
                <a:latin typeface="Segoe UI"/>
                <a:cs typeface="Segoe UI"/>
              </a:rPr>
              <a:t>Infrastructure</a:t>
            </a:r>
            <a:r>
              <a:rPr sz="1400" b="1" spc="-80" dirty="0">
                <a:solidFill>
                  <a:srgbClr val="082C52"/>
                </a:solidFill>
                <a:latin typeface="Segoe UI"/>
                <a:cs typeface="Segoe UI"/>
              </a:rPr>
              <a:t> </a:t>
            </a:r>
            <a:r>
              <a:rPr sz="1400" b="1" spc="-5" dirty="0">
                <a:solidFill>
                  <a:srgbClr val="082C52"/>
                </a:solidFill>
                <a:latin typeface="Segoe UI"/>
                <a:cs typeface="Segoe UI"/>
              </a:rPr>
              <a:t>and  PPP </a:t>
            </a:r>
            <a:r>
              <a:rPr sz="1400" b="1" dirty="0">
                <a:solidFill>
                  <a:srgbClr val="082C52"/>
                </a:solidFill>
                <a:latin typeface="Segoe UI"/>
                <a:cs typeface="Segoe UI"/>
              </a:rPr>
              <a:t>projects</a:t>
            </a:r>
            <a:endParaRPr sz="1400">
              <a:latin typeface="Segoe UI"/>
              <a:cs typeface="Segoe UI"/>
            </a:endParaRPr>
          </a:p>
        </p:txBody>
      </p:sp>
      <p:sp>
        <p:nvSpPr>
          <p:cNvPr id="84" name="object 84"/>
          <p:cNvSpPr txBox="1"/>
          <p:nvPr/>
        </p:nvSpPr>
        <p:spPr>
          <a:xfrm>
            <a:off x="5771641" y="5007990"/>
            <a:ext cx="873125" cy="455930"/>
          </a:xfrm>
          <a:prstGeom prst="rect">
            <a:avLst/>
          </a:prstGeom>
        </p:spPr>
        <p:txBody>
          <a:bodyPr vert="horz" wrap="square" lIns="0" tIns="10160" rIns="0" bIns="0" rtlCol="0">
            <a:spAutoFit/>
          </a:bodyPr>
          <a:lstStyle/>
          <a:p>
            <a:pPr marR="5080">
              <a:lnSpc>
                <a:spcPct val="101400"/>
              </a:lnSpc>
              <a:spcBef>
                <a:spcPts val="80"/>
              </a:spcBef>
            </a:pPr>
            <a:r>
              <a:rPr sz="1400" b="1" spc="-5" dirty="0">
                <a:solidFill>
                  <a:srgbClr val="082C52"/>
                </a:solidFill>
                <a:latin typeface="Segoe UI"/>
                <a:cs typeface="Segoe UI"/>
              </a:rPr>
              <a:t>Di</a:t>
            </a:r>
            <a:r>
              <a:rPr sz="1400" b="1" spc="-10" dirty="0">
                <a:solidFill>
                  <a:srgbClr val="082C52"/>
                </a:solidFill>
                <a:latin typeface="Segoe UI"/>
                <a:cs typeface="Segoe UI"/>
              </a:rPr>
              <a:t>s</a:t>
            </a:r>
            <a:r>
              <a:rPr sz="1400" b="1" dirty="0">
                <a:solidFill>
                  <a:srgbClr val="082C52"/>
                </a:solidFill>
                <a:latin typeface="Segoe UI"/>
                <a:cs typeface="Segoe UI"/>
              </a:rPr>
              <a:t>t</a:t>
            </a:r>
            <a:r>
              <a:rPr sz="1400" b="1" spc="5" dirty="0">
                <a:solidFill>
                  <a:srgbClr val="082C52"/>
                </a:solidFill>
                <a:latin typeface="Segoe UI"/>
                <a:cs typeface="Segoe UI"/>
              </a:rPr>
              <a:t>r</a:t>
            </a:r>
            <a:r>
              <a:rPr sz="1400" b="1" dirty="0">
                <a:solidFill>
                  <a:srgbClr val="082C52"/>
                </a:solidFill>
                <a:latin typeface="Segoe UI"/>
                <a:cs typeface="Segoe UI"/>
              </a:rPr>
              <a:t>e</a:t>
            </a:r>
            <a:r>
              <a:rPr sz="1400" b="1" spc="-5" dirty="0">
                <a:solidFill>
                  <a:srgbClr val="082C52"/>
                </a:solidFill>
                <a:latin typeface="Segoe UI"/>
                <a:cs typeface="Segoe UI"/>
              </a:rPr>
              <a:t>s</a:t>
            </a:r>
            <a:r>
              <a:rPr sz="1400" b="1" dirty="0">
                <a:solidFill>
                  <a:srgbClr val="082C52"/>
                </a:solidFill>
                <a:latin typeface="Segoe UI"/>
                <a:cs typeface="Segoe UI"/>
              </a:rPr>
              <a:t>s</a:t>
            </a:r>
            <a:r>
              <a:rPr sz="1400" b="1" spc="-5" dirty="0">
                <a:solidFill>
                  <a:srgbClr val="082C52"/>
                </a:solidFill>
                <a:latin typeface="Segoe UI"/>
                <a:cs typeface="Segoe UI"/>
              </a:rPr>
              <a:t>e</a:t>
            </a:r>
            <a:r>
              <a:rPr sz="1400" b="1" dirty="0">
                <a:solidFill>
                  <a:srgbClr val="082C52"/>
                </a:solidFill>
                <a:latin typeface="Segoe UI"/>
                <a:cs typeface="Segoe UI"/>
              </a:rPr>
              <a:t>d  </a:t>
            </a:r>
            <a:r>
              <a:rPr sz="1400" b="1" spc="-5" dirty="0">
                <a:solidFill>
                  <a:srgbClr val="082C52"/>
                </a:solidFill>
                <a:latin typeface="Segoe UI"/>
                <a:cs typeface="Segoe UI"/>
              </a:rPr>
              <a:t>assets</a:t>
            </a:r>
            <a:endParaRPr sz="1400">
              <a:latin typeface="Segoe UI"/>
              <a:cs typeface="Segoe UI"/>
            </a:endParaRPr>
          </a:p>
        </p:txBody>
      </p:sp>
      <p:sp>
        <p:nvSpPr>
          <p:cNvPr id="85" name="object 85"/>
          <p:cNvSpPr txBox="1"/>
          <p:nvPr/>
        </p:nvSpPr>
        <p:spPr>
          <a:xfrm>
            <a:off x="5765291" y="3006089"/>
            <a:ext cx="669925" cy="455930"/>
          </a:xfrm>
          <a:prstGeom prst="rect">
            <a:avLst/>
          </a:prstGeom>
        </p:spPr>
        <p:txBody>
          <a:bodyPr vert="horz" wrap="square" lIns="0" tIns="10160" rIns="0" bIns="0" rtlCol="0">
            <a:spAutoFit/>
          </a:bodyPr>
          <a:lstStyle/>
          <a:p>
            <a:pPr marR="5080">
              <a:lnSpc>
                <a:spcPct val="101400"/>
              </a:lnSpc>
              <a:spcBef>
                <a:spcPts val="80"/>
              </a:spcBef>
            </a:pPr>
            <a:r>
              <a:rPr sz="1400" b="1" spc="-100" dirty="0">
                <a:solidFill>
                  <a:srgbClr val="082C52"/>
                </a:solidFill>
                <a:latin typeface="Segoe UI"/>
                <a:cs typeface="Segoe UI"/>
              </a:rPr>
              <a:t>V</a:t>
            </a:r>
            <a:r>
              <a:rPr sz="1400" b="1" dirty="0">
                <a:solidFill>
                  <a:srgbClr val="082C52"/>
                </a:solidFill>
                <a:latin typeface="Segoe UI"/>
                <a:cs typeface="Segoe UI"/>
              </a:rPr>
              <a:t>entu</a:t>
            </a:r>
            <a:r>
              <a:rPr sz="1400" b="1" spc="5" dirty="0">
                <a:solidFill>
                  <a:srgbClr val="082C52"/>
                </a:solidFill>
                <a:latin typeface="Segoe UI"/>
                <a:cs typeface="Segoe UI"/>
              </a:rPr>
              <a:t>r</a:t>
            </a:r>
            <a:r>
              <a:rPr sz="1400" b="1" dirty="0">
                <a:solidFill>
                  <a:srgbClr val="082C52"/>
                </a:solidFill>
                <a:latin typeface="Segoe UI"/>
                <a:cs typeface="Segoe UI"/>
              </a:rPr>
              <a:t>e  </a:t>
            </a:r>
            <a:r>
              <a:rPr sz="1400" b="1" spc="-5" dirty="0">
                <a:solidFill>
                  <a:srgbClr val="082C52"/>
                </a:solidFill>
                <a:latin typeface="Segoe UI"/>
                <a:cs typeface="Segoe UI"/>
              </a:rPr>
              <a:t>capital</a:t>
            </a:r>
            <a:endParaRPr sz="1400">
              <a:latin typeface="Segoe UI"/>
              <a:cs typeface="Segoe UI"/>
            </a:endParaRPr>
          </a:p>
        </p:txBody>
      </p:sp>
      <p:sp>
        <p:nvSpPr>
          <p:cNvPr id="86" name="object 86"/>
          <p:cNvSpPr txBox="1"/>
          <p:nvPr/>
        </p:nvSpPr>
        <p:spPr>
          <a:xfrm>
            <a:off x="5806440" y="1989836"/>
            <a:ext cx="1179830" cy="455930"/>
          </a:xfrm>
          <a:prstGeom prst="rect">
            <a:avLst/>
          </a:prstGeom>
        </p:spPr>
        <p:txBody>
          <a:bodyPr vert="horz" wrap="square" lIns="0" tIns="13335" rIns="0" bIns="0" rtlCol="0">
            <a:spAutoFit/>
          </a:bodyPr>
          <a:lstStyle/>
          <a:p>
            <a:pPr>
              <a:lnSpc>
                <a:spcPct val="100000"/>
              </a:lnSpc>
              <a:spcBef>
                <a:spcPts val="105"/>
              </a:spcBef>
            </a:pPr>
            <a:r>
              <a:rPr sz="1400" b="1" spc="-5" dirty="0">
                <a:solidFill>
                  <a:srgbClr val="082C52"/>
                </a:solidFill>
                <a:latin typeface="Segoe UI"/>
                <a:cs typeface="Segoe UI"/>
              </a:rPr>
              <a:t>Private</a:t>
            </a:r>
            <a:r>
              <a:rPr sz="1400" b="1" spc="-65" dirty="0">
                <a:solidFill>
                  <a:srgbClr val="082C52"/>
                </a:solidFill>
                <a:latin typeface="Segoe UI"/>
                <a:cs typeface="Segoe UI"/>
              </a:rPr>
              <a:t> </a:t>
            </a:r>
            <a:r>
              <a:rPr sz="1400" b="1" dirty="0">
                <a:solidFill>
                  <a:srgbClr val="082C52"/>
                </a:solidFill>
                <a:latin typeface="Segoe UI"/>
                <a:cs typeface="Segoe UI"/>
              </a:rPr>
              <a:t>equity</a:t>
            </a:r>
            <a:endParaRPr sz="1400">
              <a:latin typeface="Segoe UI"/>
              <a:cs typeface="Segoe UI"/>
            </a:endParaRPr>
          </a:p>
          <a:p>
            <a:pPr>
              <a:lnSpc>
                <a:spcPct val="100000"/>
              </a:lnSpc>
              <a:spcBef>
                <a:spcPts val="20"/>
              </a:spcBef>
            </a:pPr>
            <a:r>
              <a:rPr sz="1400" b="1" spc="-5" dirty="0">
                <a:solidFill>
                  <a:srgbClr val="082C52"/>
                </a:solidFill>
                <a:latin typeface="Segoe UI"/>
                <a:cs typeface="Segoe UI"/>
              </a:rPr>
              <a:t>funds</a:t>
            </a:r>
            <a:endParaRPr sz="1400">
              <a:latin typeface="Segoe UI"/>
              <a:cs typeface="Segoe UI"/>
            </a:endParaRPr>
          </a:p>
        </p:txBody>
      </p:sp>
      <p:sp>
        <p:nvSpPr>
          <p:cNvPr id="87" name="object 87"/>
          <p:cNvSpPr/>
          <p:nvPr/>
        </p:nvSpPr>
        <p:spPr>
          <a:xfrm>
            <a:off x="5164835" y="1975104"/>
            <a:ext cx="481584" cy="475488"/>
          </a:xfrm>
          <a:prstGeom prst="rect">
            <a:avLst/>
          </a:prstGeom>
          <a:blipFill>
            <a:blip r:embed="rId4" cstate="print"/>
            <a:stretch>
              <a:fillRect/>
            </a:stretch>
          </a:blipFill>
        </p:spPr>
        <p:txBody>
          <a:bodyPr wrap="square" lIns="0" tIns="0" rIns="0" bIns="0" rtlCol="0"/>
          <a:lstStyle/>
          <a:p>
            <a:endParaRPr/>
          </a:p>
        </p:txBody>
      </p:sp>
      <p:sp>
        <p:nvSpPr>
          <p:cNvPr id="88" name="object 88"/>
          <p:cNvSpPr/>
          <p:nvPr/>
        </p:nvSpPr>
        <p:spPr>
          <a:xfrm>
            <a:off x="5167884" y="5023103"/>
            <a:ext cx="472439" cy="477012"/>
          </a:xfrm>
          <a:prstGeom prst="rect">
            <a:avLst/>
          </a:prstGeom>
          <a:blipFill>
            <a:blip r:embed="rId5" cstate="print"/>
            <a:stretch>
              <a:fillRect/>
            </a:stretch>
          </a:blipFill>
        </p:spPr>
        <p:txBody>
          <a:bodyPr wrap="square" lIns="0" tIns="0" rIns="0" bIns="0" rtlCol="0"/>
          <a:lstStyle/>
          <a:p>
            <a:endParaRPr/>
          </a:p>
        </p:txBody>
      </p:sp>
      <p:sp>
        <p:nvSpPr>
          <p:cNvPr id="89" name="object 89"/>
          <p:cNvSpPr/>
          <p:nvPr/>
        </p:nvSpPr>
        <p:spPr>
          <a:xfrm>
            <a:off x="5158740" y="4023359"/>
            <a:ext cx="483108" cy="481583"/>
          </a:xfrm>
          <a:prstGeom prst="rect">
            <a:avLst/>
          </a:prstGeom>
          <a:blipFill>
            <a:blip r:embed="rId6" cstate="print"/>
            <a:stretch>
              <a:fillRect/>
            </a:stretch>
          </a:blipFill>
        </p:spPr>
        <p:txBody>
          <a:bodyPr wrap="square" lIns="0" tIns="0" rIns="0" bIns="0" rtlCol="0"/>
          <a:lstStyle/>
          <a:p>
            <a:endParaRPr/>
          </a:p>
        </p:txBody>
      </p:sp>
      <p:sp>
        <p:nvSpPr>
          <p:cNvPr id="90" name="object 90"/>
          <p:cNvSpPr/>
          <p:nvPr/>
        </p:nvSpPr>
        <p:spPr>
          <a:xfrm>
            <a:off x="5163311" y="3012948"/>
            <a:ext cx="478536" cy="475488"/>
          </a:xfrm>
          <a:prstGeom prst="rect">
            <a:avLst/>
          </a:prstGeom>
          <a:blipFill>
            <a:blip r:embed="rId7" cstate="print"/>
            <a:stretch>
              <a:fillRect/>
            </a:stretch>
          </a:blipFill>
        </p:spPr>
        <p:txBody>
          <a:bodyPr wrap="square" lIns="0" tIns="0" rIns="0" bIns="0" rtlCol="0"/>
          <a:lstStyle/>
          <a:p>
            <a:endParaRPr/>
          </a:p>
        </p:txBody>
      </p:sp>
      <p:sp>
        <p:nvSpPr>
          <p:cNvPr id="91" name="object 91"/>
          <p:cNvSpPr/>
          <p:nvPr/>
        </p:nvSpPr>
        <p:spPr>
          <a:xfrm>
            <a:off x="725423" y="2784348"/>
            <a:ext cx="420623" cy="499872"/>
          </a:xfrm>
          <a:prstGeom prst="rect">
            <a:avLst/>
          </a:prstGeom>
          <a:blipFill>
            <a:blip r:embed="rId8" cstate="print"/>
            <a:stretch>
              <a:fillRect/>
            </a:stretch>
          </a:blipFill>
        </p:spPr>
        <p:txBody>
          <a:bodyPr wrap="square" lIns="0" tIns="0" rIns="0" bIns="0" rtlCol="0"/>
          <a:lstStyle/>
          <a:p>
            <a:endParaRPr/>
          </a:p>
        </p:txBody>
      </p:sp>
      <p:sp>
        <p:nvSpPr>
          <p:cNvPr id="92" name="object 92"/>
          <p:cNvSpPr txBox="1"/>
          <p:nvPr/>
        </p:nvSpPr>
        <p:spPr>
          <a:xfrm>
            <a:off x="1299717" y="3709796"/>
            <a:ext cx="1293495" cy="455930"/>
          </a:xfrm>
          <a:prstGeom prst="rect">
            <a:avLst/>
          </a:prstGeom>
        </p:spPr>
        <p:txBody>
          <a:bodyPr vert="horz" wrap="square" lIns="0" tIns="10160" rIns="0" bIns="0" rtlCol="0">
            <a:spAutoFit/>
          </a:bodyPr>
          <a:lstStyle/>
          <a:p>
            <a:pPr marR="5080">
              <a:lnSpc>
                <a:spcPct val="101400"/>
              </a:lnSpc>
              <a:spcBef>
                <a:spcPts val="80"/>
              </a:spcBef>
            </a:pPr>
            <a:r>
              <a:rPr sz="1400" b="1" spc="-5" dirty="0">
                <a:solidFill>
                  <a:srgbClr val="082C52"/>
                </a:solidFill>
                <a:latin typeface="Segoe UI"/>
                <a:cs typeface="Segoe UI"/>
              </a:rPr>
              <a:t>A</a:t>
            </a:r>
            <a:r>
              <a:rPr sz="1400" b="1" spc="-10" dirty="0">
                <a:solidFill>
                  <a:srgbClr val="082C52"/>
                </a:solidFill>
                <a:latin typeface="Segoe UI"/>
                <a:cs typeface="Segoe UI"/>
              </a:rPr>
              <a:t>g</a:t>
            </a:r>
            <a:r>
              <a:rPr sz="1400" b="1" dirty="0">
                <a:solidFill>
                  <a:srgbClr val="082C52"/>
                </a:solidFill>
                <a:latin typeface="Segoe UI"/>
                <a:cs typeface="Segoe UI"/>
              </a:rPr>
              <a:t>r</a:t>
            </a:r>
            <a:r>
              <a:rPr sz="1400" b="1" spc="5" dirty="0">
                <a:solidFill>
                  <a:srgbClr val="082C52"/>
                </a:solidFill>
                <a:latin typeface="Segoe UI"/>
                <a:cs typeface="Segoe UI"/>
              </a:rPr>
              <a:t>o</a:t>
            </a:r>
            <a:r>
              <a:rPr sz="1400" b="1" spc="-5" dirty="0">
                <a:solidFill>
                  <a:srgbClr val="082C52"/>
                </a:solidFill>
                <a:latin typeface="Segoe UI"/>
                <a:cs typeface="Segoe UI"/>
              </a:rPr>
              <a:t>-in</a:t>
            </a:r>
            <a:r>
              <a:rPr sz="1400" b="1" spc="-10" dirty="0">
                <a:solidFill>
                  <a:srgbClr val="082C52"/>
                </a:solidFill>
                <a:latin typeface="Segoe UI"/>
                <a:cs typeface="Segoe UI"/>
              </a:rPr>
              <a:t>d</a:t>
            </a:r>
            <a:r>
              <a:rPr sz="1400" b="1" dirty="0">
                <a:solidFill>
                  <a:srgbClr val="082C52"/>
                </a:solidFill>
                <a:latin typeface="Segoe UI"/>
                <a:cs typeface="Segoe UI"/>
              </a:rPr>
              <a:t>ust</a:t>
            </a:r>
            <a:r>
              <a:rPr sz="1400" b="1" spc="5" dirty="0">
                <a:solidFill>
                  <a:srgbClr val="082C52"/>
                </a:solidFill>
                <a:latin typeface="Segoe UI"/>
                <a:cs typeface="Segoe UI"/>
              </a:rPr>
              <a:t>r</a:t>
            </a:r>
            <a:r>
              <a:rPr sz="1400" b="1" spc="-5" dirty="0">
                <a:solidFill>
                  <a:srgbClr val="082C52"/>
                </a:solidFill>
                <a:latin typeface="Segoe UI"/>
                <a:cs typeface="Segoe UI"/>
              </a:rPr>
              <a:t>ial  </a:t>
            </a:r>
            <a:r>
              <a:rPr sz="1400" b="1" dirty="0">
                <a:solidFill>
                  <a:srgbClr val="082C52"/>
                </a:solidFill>
                <a:latin typeface="Segoe UI"/>
                <a:cs typeface="Segoe UI"/>
              </a:rPr>
              <a:t>complex</a:t>
            </a:r>
            <a:endParaRPr sz="1400">
              <a:latin typeface="Segoe UI"/>
              <a:cs typeface="Segoe UI"/>
            </a:endParaRPr>
          </a:p>
        </p:txBody>
      </p:sp>
      <p:sp>
        <p:nvSpPr>
          <p:cNvPr id="93" name="object 93"/>
          <p:cNvSpPr txBox="1"/>
          <p:nvPr/>
        </p:nvSpPr>
        <p:spPr>
          <a:xfrm>
            <a:off x="1316989" y="5148453"/>
            <a:ext cx="1020444" cy="455930"/>
          </a:xfrm>
          <a:prstGeom prst="rect">
            <a:avLst/>
          </a:prstGeom>
        </p:spPr>
        <p:txBody>
          <a:bodyPr vert="horz" wrap="square" lIns="0" tIns="10160" rIns="0" bIns="0" rtlCol="0">
            <a:spAutoFit/>
          </a:bodyPr>
          <a:lstStyle/>
          <a:p>
            <a:pPr marR="5080">
              <a:lnSpc>
                <a:spcPct val="101400"/>
              </a:lnSpc>
              <a:spcBef>
                <a:spcPts val="80"/>
              </a:spcBef>
            </a:pPr>
            <a:r>
              <a:rPr sz="1400" b="1" spc="-10" dirty="0">
                <a:solidFill>
                  <a:srgbClr val="082C52"/>
                </a:solidFill>
                <a:latin typeface="Segoe UI"/>
                <a:cs typeface="Segoe UI"/>
              </a:rPr>
              <a:t>Transport</a:t>
            </a:r>
            <a:r>
              <a:rPr sz="1400" b="1" spc="-100" dirty="0">
                <a:solidFill>
                  <a:srgbClr val="082C52"/>
                </a:solidFill>
                <a:latin typeface="Segoe UI"/>
                <a:cs typeface="Segoe UI"/>
              </a:rPr>
              <a:t> </a:t>
            </a:r>
            <a:r>
              <a:rPr sz="1400" b="1" dirty="0">
                <a:solidFill>
                  <a:srgbClr val="082C52"/>
                </a:solidFill>
                <a:latin typeface="Segoe UI"/>
                <a:cs typeface="Segoe UI"/>
              </a:rPr>
              <a:t>&amp;  </a:t>
            </a:r>
            <a:r>
              <a:rPr sz="1400" b="1" spc="-5" dirty="0">
                <a:solidFill>
                  <a:srgbClr val="082C52"/>
                </a:solidFill>
                <a:latin typeface="Segoe UI"/>
                <a:cs typeface="Segoe UI"/>
              </a:rPr>
              <a:t>Logistics</a:t>
            </a:r>
            <a:endParaRPr sz="1400">
              <a:latin typeface="Segoe UI"/>
              <a:cs typeface="Segoe UI"/>
            </a:endParaRPr>
          </a:p>
        </p:txBody>
      </p:sp>
      <p:sp>
        <p:nvSpPr>
          <p:cNvPr id="94" name="object 94"/>
          <p:cNvSpPr txBox="1"/>
          <p:nvPr/>
        </p:nvSpPr>
        <p:spPr>
          <a:xfrm>
            <a:off x="3064129" y="1408252"/>
            <a:ext cx="1231265" cy="208915"/>
          </a:xfrm>
          <a:prstGeom prst="rect">
            <a:avLst/>
          </a:prstGeom>
        </p:spPr>
        <p:txBody>
          <a:bodyPr vert="horz" wrap="square" lIns="0" tIns="12700" rIns="0" bIns="0" rtlCol="0">
            <a:spAutoFit/>
          </a:bodyPr>
          <a:lstStyle/>
          <a:p>
            <a:pPr marL="173355" indent="-173990">
              <a:lnSpc>
                <a:spcPct val="100000"/>
              </a:lnSpc>
              <a:spcBef>
                <a:spcPts val="100"/>
              </a:spcBef>
              <a:buChar char="►"/>
              <a:tabLst>
                <a:tab pos="173990" algn="l"/>
              </a:tabLst>
            </a:pPr>
            <a:r>
              <a:rPr sz="1200" b="1" spc="-20" dirty="0">
                <a:solidFill>
                  <a:srgbClr val="001F5F"/>
                </a:solidFill>
                <a:latin typeface="Segoe UI"/>
                <a:cs typeface="Segoe UI"/>
              </a:rPr>
              <a:t>Target</a:t>
            </a:r>
            <a:r>
              <a:rPr sz="1200" b="1" spc="-85" dirty="0">
                <a:solidFill>
                  <a:srgbClr val="001F5F"/>
                </a:solidFill>
                <a:latin typeface="Segoe UI"/>
                <a:cs typeface="Segoe UI"/>
              </a:rPr>
              <a:t> </a:t>
            </a:r>
            <a:r>
              <a:rPr sz="1200" b="1" spc="-5" dirty="0">
                <a:solidFill>
                  <a:srgbClr val="001F5F"/>
                </a:solidFill>
                <a:latin typeface="Segoe UI"/>
                <a:cs typeface="Segoe UI"/>
              </a:rPr>
              <a:t>market:</a:t>
            </a:r>
            <a:endParaRPr sz="1200">
              <a:latin typeface="Segoe UI"/>
              <a:cs typeface="Segoe UI"/>
            </a:endParaRPr>
          </a:p>
        </p:txBody>
      </p:sp>
      <p:sp>
        <p:nvSpPr>
          <p:cNvPr id="95" name="object 95"/>
          <p:cNvSpPr txBox="1"/>
          <p:nvPr/>
        </p:nvSpPr>
        <p:spPr>
          <a:xfrm>
            <a:off x="1294511" y="4508753"/>
            <a:ext cx="1410335" cy="239395"/>
          </a:xfrm>
          <a:prstGeom prst="rect">
            <a:avLst/>
          </a:prstGeom>
        </p:spPr>
        <p:txBody>
          <a:bodyPr vert="horz" wrap="square" lIns="0" tIns="12700" rIns="0" bIns="0" rtlCol="0">
            <a:spAutoFit/>
          </a:bodyPr>
          <a:lstStyle/>
          <a:p>
            <a:pPr>
              <a:lnSpc>
                <a:spcPct val="100000"/>
              </a:lnSpc>
              <a:spcBef>
                <a:spcPts val="100"/>
              </a:spcBef>
            </a:pPr>
            <a:r>
              <a:rPr sz="1400" b="1" dirty="0">
                <a:solidFill>
                  <a:srgbClr val="082C52"/>
                </a:solidFill>
                <a:latin typeface="Segoe UI"/>
                <a:cs typeface="Segoe UI"/>
              </a:rPr>
              <a:t>IT &amp;</a:t>
            </a:r>
            <a:r>
              <a:rPr sz="1400" b="1" spc="-55" dirty="0">
                <a:solidFill>
                  <a:srgbClr val="082C52"/>
                </a:solidFill>
                <a:latin typeface="Segoe UI"/>
                <a:cs typeface="Segoe UI"/>
              </a:rPr>
              <a:t> </a:t>
            </a:r>
            <a:r>
              <a:rPr sz="1400" b="1" spc="-5" dirty="0">
                <a:solidFill>
                  <a:srgbClr val="082C52"/>
                </a:solidFill>
                <a:latin typeface="Segoe UI"/>
                <a:cs typeface="Segoe UI"/>
              </a:rPr>
              <a:t>Innovations</a:t>
            </a:r>
            <a:endParaRPr sz="1400">
              <a:latin typeface="Segoe UI"/>
              <a:cs typeface="Segoe UI"/>
            </a:endParaRPr>
          </a:p>
        </p:txBody>
      </p:sp>
      <p:sp>
        <p:nvSpPr>
          <p:cNvPr id="96" name="object 96"/>
          <p:cNvSpPr txBox="1"/>
          <p:nvPr/>
        </p:nvSpPr>
        <p:spPr>
          <a:xfrm>
            <a:off x="3161664" y="1796033"/>
            <a:ext cx="1325245" cy="772795"/>
          </a:xfrm>
          <a:prstGeom prst="rect">
            <a:avLst/>
          </a:prstGeom>
        </p:spPr>
        <p:txBody>
          <a:bodyPr vert="horz" wrap="square" lIns="0" tIns="48894" rIns="0" bIns="0" rtlCol="0">
            <a:spAutoFit/>
          </a:bodyPr>
          <a:lstStyle/>
          <a:p>
            <a:pPr marR="5080" indent="-2540" algn="ctr">
              <a:lnSpc>
                <a:spcPct val="83300"/>
              </a:lnSpc>
              <a:spcBef>
                <a:spcPts val="384"/>
              </a:spcBef>
            </a:pPr>
            <a:r>
              <a:rPr sz="1400" b="1" spc="-15" dirty="0">
                <a:solidFill>
                  <a:srgbClr val="082C52"/>
                </a:solidFill>
                <a:latin typeface="Segoe UI"/>
                <a:cs typeface="Segoe UI"/>
              </a:rPr>
              <a:t>Globally,  </a:t>
            </a:r>
            <a:r>
              <a:rPr sz="1400" b="1" spc="-5" dirty="0">
                <a:solidFill>
                  <a:srgbClr val="082C52"/>
                </a:solidFill>
                <a:latin typeface="Segoe UI"/>
                <a:cs typeface="Segoe UI"/>
              </a:rPr>
              <a:t>focusing </a:t>
            </a:r>
            <a:r>
              <a:rPr sz="1400" b="1" dirty="0">
                <a:solidFill>
                  <a:srgbClr val="082C52"/>
                </a:solidFill>
                <a:latin typeface="Segoe UI"/>
                <a:cs typeface="Segoe UI"/>
              </a:rPr>
              <a:t>on  </a:t>
            </a:r>
            <a:r>
              <a:rPr sz="1400" b="1" spc="-5" dirty="0">
                <a:solidFill>
                  <a:srgbClr val="082C52"/>
                </a:solidFill>
                <a:latin typeface="Segoe UI"/>
                <a:cs typeface="Segoe UI"/>
              </a:rPr>
              <a:t>Kazakhstan</a:t>
            </a:r>
            <a:r>
              <a:rPr sz="1400" b="1" spc="-60" dirty="0">
                <a:solidFill>
                  <a:srgbClr val="082C52"/>
                </a:solidFill>
                <a:latin typeface="Segoe UI"/>
                <a:cs typeface="Segoe UI"/>
              </a:rPr>
              <a:t> </a:t>
            </a:r>
            <a:r>
              <a:rPr sz="1400" b="1" spc="-5" dirty="0">
                <a:solidFill>
                  <a:srgbClr val="082C52"/>
                </a:solidFill>
                <a:latin typeface="Segoe UI"/>
                <a:cs typeface="Segoe UI"/>
              </a:rPr>
              <a:t>and  CA</a:t>
            </a:r>
            <a:endParaRPr sz="1400">
              <a:latin typeface="Segoe UI"/>
              <a:cs typeface="Segoe UI"/>
            </a:endParaRPr>
          </a:p>
        </p:txBody>
      </p:sp>
      <p:sp>
        <p:nvSpPr>
          <p:cNvPr id="97" name="object 97"/>
          <p:cNvSpPr/>
          <p:nvPr/>
        </p:nvSpPr>
        <p:spPr>
          <a:xfrm>
            <a:off x="7808976" y="1069847"/>
            <a:ext cx="3912235" cy="1645920"/>
          </a:xfrm>
          <a:custGeom>
            <a:avLst/>
            <a:gdLst/>
            <a:ahLst/>
            <a:cxnLst/>
            <a:rect l="l" t="t" r="r" b="b"/>
            <a:pathLst>
              <a:path w="3912234" h="1645920">
                <a:moveTo>
                  <a:pt x="0" y="1645919"/>
                </a:moveTo>
                <a:lnTo>
                  <a:pt x="3912108" y="1645919"/>
                </a:lnTo>
                <a:lnTo>
                  <a:pt x="3912108" y="0"/>
                </a:lnTo>
                <a:lnTo>
                  <a:pt x="0" y="0"/>
                </a:lnTo>
                <a:lnTo>
                  <a:pt x="0" y="1645919"/>
                </a:lnTo>
                <a:close/>
              </a:path>
            </a:pathLst>
          </a:custGeom>
          <a:solidFill>
            <a:srgbClr val="C5DCF3">
              <a:alpha val="24705"/>
            </a:srgbClr>
          </a:solidFill>
        </p:spPr>
        <p:txBody>
          <a:bodyPr wrap="square" lIns="0" tIns="0" rIns="0" bIns="0" rtlCol="0"/>
          <a:lstStyle/>
          <a:p>
            <a:endParaRPr/>
          </a:p>
        </p:txBody>
      </p:sp>
      <p:sp>
        <p:nvSpPr>
          <p:cNvPr id="98" name="object 98"/>
          <p:cNvSpPr/>
          <p:nvPr/>
        </p:nvSpPr>
        <p:spPr>
          <a:xfrm>
            <a:off x="7831835" y="2807207"/>
            <a:ext cx="3903345" cy="2178050"/>
          </a:xfrm>
          <a:custGeom>
            <a:avLst/>
            <a:gdLst/>
            <a:ahLst/>
            <a:cxnLst/>
            <a:rect l="l" t="t" r="r" b="b"/>
            <a:pathLst>
              <a:path w="3903345" h="2178050">
                <a:moveTo>
                  <a:pt x="0" y="2177796"/>
                </a:moveTo>
                <a:lnTo>
                  <a:pt x="3902964" y="2177796"/>
                </a:lnTo>
                <a:lnTo>
                  <a:pt x="3902964" y="0"/>
                </a:lnTo>
                <a:lnTo>
                  <a:pt x="0" y="0"/>
                </a:lnTo>
                <a:lnTo>
                  <a:pt x="0" y="2177796"/>
                </a:lnTo>
                <a:close/>
              </a:path>
            </a:pathLst>
          </a:custGeom>
          <a:solidFill>
            <a:srgbClr val="C5DCF3">
              <a:alpha val="24705"/>
            </a:srgbClr>
          </a:solidFill>
        </p:spPr>
        <p:txBody>
          <a:bodyPr wrap="square" lIns="0" tIns="0" rIns="0" bIns="0" rtlCol="0"/>
          <a:lstStyle/>
          <a:p>
            <a:endParaRPr/>
          </a:p>
        </p:txBody>
      </p:sp>
      <p:sp>
        <p:nvSpPr>
          <p:cNvPr id="99" name="object 99"/>
          <p:cNvSpPr txBox="1">
            <a:spLocks noGrp="1"/>
          </p:cNvSpPr>
          <p:nvPr>
            <p:ph type="title"/>
          </p:nvPr>
        </p:nvSpPr>
        <p:spPr>
          <a:xfrm>
            <a:off x="395731" y="349377"/>
            <a:ext cx="1520825" cy="391160"/>
          </a:xfrm>
          <a:prstGeom prst="rect">
            <a:avLst/>
          </a:prstGeom>
        </p:spPr>
        <p:txBody>
          <a:bodyPr vert="horz" wrap="square" lIns="0" tIns="12700" rIns="0" bIns="0" rtlCol="0">
            <a:spAutoFit/>
          </a:bodyPr>
          <a:lstStyle/>
          <a:p>
            <a:pPr marL="12700">
              <a:lnSpc>
                <a:spcPct val="100000"/>
              </a:lnSpc>
              <a:spcBef>
                <a:spcPts val="100"/>
              </a:spcBef>
            </a:pPr>
            <a:r>
              <a:rPr sz="2400" spc="-5" dirty="0"/>
              <a:t>About</a:t>
            </a:r>
            <a:r>
              <a:rPr sz="2400" spc="-85" dirty="0"/>
              <a:t> </a:t>
            </a:r>
            <a:r>
              <a:rPr sz="2400" dirty="0"/>
              <a:t>QIC</a:t>
            </a:r>
            <a:endParaRPr sz="2400"/>
          </a:p>
        </p:txBody>
      </p:sp>
      <p:sp>
        <p:nvSpPr>
          <p:cNvPr id="100" name="object 100"/>
          <p:cNvSpPr/>
          <p:nvPr/>
        </p:nvSpPr>
        <p:spPr>
          <a:xfrm>
            <a:off x="682440" y="3928495"/>
            <a:ext cx="450215" cy="190500"/>
          </a:xfrm>
          <a:custGeom>
            <a:avLst/>
            <a:gdLst/>
            <a:ahLst/>
            <a:cxnLst/>
            <a:rect l="l" t="t" r="r" b="b"/>
            <a:pathLst>
              <a:path w="450215" h="190500">
                <a:moveTo>
                  <a:pt x="291517" y="41111"/>
                </a:moveTo>
                <a:lnTo>
                  <a:pt x="160078" y="41110"/>
                </a:lnTo>
                <a:lnTo>
                  <a:pt x="151895" y="43680"/>
                </a:lnTo>
                <a:lnTo>
                  <a:pt x="144735" y="47791"/>
                </a:lnTo>
                <a:lnTo>
                  <a:pt x="0" y="118194"/>
                </a:lnTo>
                <a:lnTo>
                  <a:pt x="71599" y="190138"/>
                </a:lnTo>
                <a:lnTo>
                  <a:pt x="98258" y="168820"/>
                </a:lnTo>
                <a:lnTo>
                  <a:pt x="127985" y="154487"/>
                </a:lnTo>
                <a:lnTo>
                  <a:pt x="160205" y="146417"/>
                </a:lnTo>
                <a:lnTo>
                  <a:pt x="194344" y="143888"/>
                </a:lnTo>
                <a:lnTo>
                  <a:pt x="294585" y="143888"/>
                </a:lnTo>
                <a:lnTo>
                  <a:pt x="298677" y="142346"/>
                </a:lnTo>
                <a:lnTo>
                  <a:pt x="302257" y="139777"/>
                </a:lnTo>
                <a:lnTo>
                  <a:pt x="352640" y="102777"/>
                </a:lnTo>
                <a:lnTo>
                  <a:pt x="199458" y="102777"/>
                </a:lnTo>
                <a:lnTo>
                  <a:pt x="199458" y="82222"/>
                </a:lnTo>
                <a:lnTo>
                  <a:pt x="291517" y="82222"/>
                </a:lnTo>
                <a:lnTo>
                  <a:pt x="311974" y="61666"/>
                </a:lnTo>
                <a:lnTo>
                  <a:pt x="310360" y="53685"/>
                </a:lnTo>
                <a:lnTo>
                  <a:pt x="305965" y="47149"/>
                </a:lnTo>
                <a:lnTo>
                  <a:pt x="299460" y="42732"/>
                </a:lnTo>
                <a:lnTo>
                  <a:pt x="291517" y="41111"/>
                </a:lnTo>
                <a:close/>
              </a:path>
              <a:path w="450215" h="190500">
                <a:moveTo>
                  <a:pt x="429613" y="0"/>
                </a:moveTo>
                <a:lnTo>
                  <a:pt x="425521" y="0"/>
                </a:lnTo>
                <a:lnTo>
                  <a:pt x="421941" y="1027"/>
                </a:lnTo>
                <a:lnTo>
                  <a:pt x="418873" y="3083"/>
                </a:lnTo>
                <a:lnTo>
                  <a:pt x="331409" y="53444"/>
                </a:lnTo>
                <a:lnTo>
                  <a:pt x="332431" y="59097"/>
                </a:lnTo>
                <a:lnTo>
                  <a:pt x="332431" y="64749"/>
                </a:lnTo>
                <a:lnTo>
                  <a:pt x="304079" y="100473"/>
                </a:lnTo>
                <a:lnTo>
                  <a:pt x="289982" y="102777"/>
                </a:lnTo>
                <a:lnTo>
                  <a:pt x="352640" y="102777"/>
                </a:lnTo>
                <a:lnTo>
                  <a:pt x="442910" y="36486"/>
                </a:lnTo>
                <a:lnTo>
                  <a:pt x="447002" y="32374"/>
                </a:lnTo>
                <a:lnTo>
                  <a:pt x="450070" y="26722"/>
                </a:lnTo>
                <a:lnTo>
                  <a:pt x="450070" y="20555"/>
                </a:lnTo>
                <a:lnTo>
                  <a:pt x="448456" y="12574"/>
                </a:lnTo>
                <a:lnTo>
                  <a:pt x="444061" y="6038"/>
                </a:lnTo>
                <a:lnTo>
                  <a:pt x="437556" y="1621"/>
                </a:lnTo>
                <a:lnTo>
                  <a:pt x="429613" y="0"/>
                </a:lnTo>
                <a:close/>
              </a:path>
            </a:pathLst>
          </a:custGeom>
          <a:solidFill>
            <a:srgbClr val="082C52"/>
          </a:solidFill>
        </p:spPr>
        <p:txBody>
          <a:bodyPr wrap="square" lIns="0" tIns="0" rIns="0" bIns="0" rtlCol="0"/>
          <a:lstStyle/>
          <a:p>
            <a:endParaRPr/>
          </a:p>
        </p:txBody>
      </p:sp>
      <p:sp>
        <p:nvSpPr>
          <p:cNvPr id="101" name="object 101"/>
          <p:cNvSpPr/>
          <p:nvPr/>
        </p:nvSpPr>
        <p:spPr>
          <a:xfrm>
            <a:off x="804576" y="3779740"/>
            <a:ext cx="257810" cy="180975"/>
          </a:xfrm>
          <a:custGeom>
            <a:avLst/>
            <a:gdLst/>
            <a:ahLst/>
            <a:cxnLst/>
            <a:rect l="l" t="t" r="r" b="b"/>
            <a:pathLst>
              <a:path w="257809" h="180975">
                <a:moveTo>
                  <a:pt x="9197" y="46322"/>
                </a:moveTo>
                <a:lnTo>
                  <a:pt x="607" y="47004"/>
                </a:lnTo>
                <a:lnTo>
                  <a:pt x="0" y="55636"/>
                </a:lnTo>
                <a:lnTo>
                  <a:pt x="735" y="76745"/>
                </a:lnTo>
                <a:lnTo>
                  <a:pt x="21576" y="127685"/>
                </a:lnTo>
                <a:lnTo>
                  <a:pt x="70697" y="148642"/>
                </a:lnTo>
                <a:lnTo>
                  <a:pt x="85505" y="149782"/>
                </a:lnTo>
                <a:lnTo>
                  <a:pt x="90620" y="155435"/>
                </a:lnTo>
                <a:lnTo>
                  <a:pt x="94200" y="163657"/>
                </a:lnTo>
                <a:lnTo>
                  <a:pt x="96757" y="170851"/>
                </a:lnTo>
                <a:lnTo>
                  <a:pt x="97268" y="172393"/>
                </a:lnTo>
                <a:lnTo>
                  <a:pt x="97780" y="175990"/>
                </a:lnTo>
                <a:lnTo>
                  <a:pt x="97780" y="180615"/>
                </a:lnTo>
                <a:lnTo>
                  <a:pt x="118748" y="180615"/>
                </a:lnTo>
                <a:lnTo>
                  <a:pt x="131129" y="143615"/>
                </a:lnTo>
                <a:lnTo>
                  <a:pt x="106985" y="143615"/>
                </a:lnTo>
                <a:lnTo>
                  <a:pt x="105451" y="141560"/>
                </a:lnTo>
                <a:lnTo>
                  <a:pt x="104428" y="139504"/>
                </a:lnTo>
                <a:lnTo>
                  <a:pt x="102894" y="137448"/>
                </a:lnTo>
                <a:lnTo>
                  <a:pt x="92825" y="84984"/>
                </a:lnTo>
                <a:lnTo>
                  <a:pt x="56489" y="52858"/>
                </a:lnTo>
                <a:lnTo>
                  <a:pt x="30206" y="46940"/>
                </a:lnTo>
                <a:lnTo>
                  <a:pt x="9197" y="46322"/>
                </a:lnTo>
                <a:close/>
              </a:path>
              <a:path w="257809" h="180975">
                <a:moveTo>
                  <a:pt x="246400" y="0"/>
                </a:moveTo>
                <a:lnTo>
                  <a:pt x="189087" y="8125"/>
                </a:lnTo>
                <a:lnTo>
                  <a:pt x="145079" y="47213"/>
                </a:lnTo>
                <a:lnTo>
                  <a:pt x="133556" y="92788"/>
                </a:lnTo>
                <a:lnTo>
                  <a:pt x="133069" y="111240"/>
                </a:lnTo>
                <a:lnTo>
                  <a:pt x="125325" y="117672"/>
                </a:lnTo>
                <a:lnTo>
                  <a:pt x="118301" y="125308"/>
                </a:lnTo>
                <a:lnTo>
                  <a:pt x="112140" y="134004"/>
                </a:lnTo>
                <a:lnTo>
                  <a:pt x="106985" y="143615"/>
                </a:lnTo>
                <a:lnTo>
                  <a:pt x="131129" y="143615"/>
                </a:lnTo>
                <a:lnTo>
                  <a:pt x="134987" y="138219"/>
                </a:lnTo>
                <a:lnTo>
                  <a:pt x="141571" y="131507"/>
                </a:lnTo>
                <a:lnTo>
                  <a:pt x="148923" y="126143"/>
                </a:lnTo>
                <a:lnTo>
                  <a:pt x="167327" y="125509"/>
                </a:lnTo>
                <a:lnTo>
                  <a:pt x="189135" y="121839"/>
                </a:lnTo>
                <a:lnTo>
                  <a:pt x="231264" y="99421"/>
                </a:lnTo>
                <a:lnTo>
                  <a:pt x="256708" y="36983"/>
                </a:lnTo>
                <a:lnTo>
                  <a:pt x="257587" y="11257"/>
                </a:lnTo>
                <a:lnTo>
                  <a:pt x="256836" y="754"/>
                </a:lnTo>
                <a:lnTo>
                  <a:pt x="246400" y="0"/>
                </a:lnTo>
                <a:close/>
              </a:path>
            </a:pathLst>
          </a:custGeom>
          <a:solidFill>
            <a:srgbClr val="082C52"/>
          </a:solidFill>
        </p:spPr>
        <p:txBody>
          <a:bodyPr wrap="square" lIns="0" tIns="0" rIns="0" bIns="0" rtlCol="0"/>
          <a:lstStyle/>
          <a:p>
            <a:endParaRPr/>
          </a:p>
        </p:txBody>
      </p:sp>
      <p:sp>
        <p:nvSpPr>
          <p:cNvPr id="102" name="object 102"/>
          <p:cNvSpPr/>
          <p:nvPr/>
        </p:nvSpPr>
        <p:spPr>
          <a:xfrm>
            <a:off x="853164" y="4544862"/>
            <a:ext cx="130412" cy="130195"/>
          </a:xfrm>
          <a:prstGeom prst="rect">
            <a:avLst/>
          </a:prstGeom>
          <a:blipFill>
            <a:blip r:embed="rId9" cstate="print"/>
            <a:stretch>
              <a:fillRect/>
            </a:stretch>
          </a:blipFill>
        </p:spPr>
        <p:txBody>
          <a:bodyPr wrap="square" lIns="0" tIns="0" rIns="0" bIns="0" rtlCol="0"/>
          <a:lstStyle/>
          <a:p>
            <a:endParaRPr/>
          </a:p>
        </p:txBody>
      </p:sp>
      <p:sp>
        <p:nvSpPr>
          <p:cNvPr id="103" name="object 103"/>
          <p:cNvSpPr/>
          <p:nvPr/>
        </p:nvSpPr>
        <p:spPr>
          <a:xfrm>
            <a:off x="853516" y="4787463"/>
            <a:ext cx="130175" cy="33020"/>
          </a:xfrm>
          <a:custGeom>
            <a:avLst/>
            <a:gdLst/>
            <a:ahLst/>
            <a:cxnLst/>
            <a:rect l="l" t="t" r="r" b="b"/>
            <a:pathLst>
              <a:path w="130175" h="33020">
                <a:moveTo>
                  <a:pt x="114001" y="0"/>
                </a:moveTo>
                <a:lnTo>
                  <a:pt x="15993" y="0"/>
                </a:lnTo>
                <a:lnTo>
                  <a:pt x="6919" y="533"/>
                </a:lnTo>
                <a:lnTo>
                  <a:pt x="0" y="8361"/>
                </a:lnTo>
                <a:lnTo>
                  <a:pt x="1025" y="25841"/>
                </a:lnTo>
                <a:lnTo>
                  <a:pt x="7669" y="32510"/>
                </a:lnTo>
                <a:lnTo>
                  <a:pt x="15993" y="33006"/>
                </a:lnTo>
                <a:lnTo>
                  <a:pt x="114001" y="33006"/>
                </a:lnTo>
                <a:lnTo>
                  <a:pt x="123075" y="32467"/>
                </a:lnTo>
                <a:lnTo>
                  <a:pt x="129999" y="24645"/>
                </a:lnTo>
                <a:lnTo>
                  <a:pt x="128974" y="7164"/>
                </a:lnTo>
                <a:lnTo>
                  <a:pt x="122330" y="491"/>
                </a:lnTo>
                <a:lnTo>
                  <a:pt x="114001" y="0"/>
                </a:lnTo>
                <a:close/>
              </a:path>
            </a:pathLst>
          </a:custGeom>
          <a:solidFill>
            <a:srgbClr val="082C52"/>
          </a:solidFill>
        </p:spPr>
        <p:txBody>
          <a:bodyPr wrap="square" lIns="0" tIns="0" rIns="0" bIns="0" rtlCol="0"/>
          <a:lstStyle/>
          <a:p>
            <a:endParaRPr/>
          </a:p>
        </p:txBody>
      </p:sp>
      <p:sp>
        <p:nvSpPr>
          <p:cNvPr id="104" name="object 104"/>
          <p:cNvSpPr/>
          <p:nvPr/>
        </p:nvSpPr>
        <p:spPr>
          <a:xfrm>
            <a:off x="882949" y="4843352"/>
            <a:ext cx="71755" cy="33020"/>
          </a:xfrm>
          <a:custGeom>
            <a:avLst/>
            <a:gdLst/>
            <a:ahLst/>
            <a:cxnLst/>
            <a:rect l="l" t="t" r="r" b="b"/>
            <a:pathLst>
              <a:path w="71755" h="33020">
                <a:moveTo>
                  <a:pt x="71128" y="0"/>
                </a:moveTo>
                <a:lnTo>
                  <a:pt x="0" y="0"/>
                </a:lnTo>
                <a:lnTo>
                  <a:pt x="3583" y="13010"/>
                </a:lnTo>
                <a:lnTo>
                  <a:pt x="11387" y="23476"/>
                </a:lnTo>
                <a:lnTo>
                  <a:pt x="22396" y="30456"/>
                </a:lnTo>
                <a:lnTo>
                  <a:pt x="35592" y="33005"/>
                </a:lnTo>
                <a:lnTo>
                  <a:pt x="48781" y="30453"/>
                </a:lnTo>
                <a:lnTo>
                  <a:pt x="59778" y="23472"/>
                </a:lnTo>
                <a:lnTo>
                  <a:pt x="67566" y="13006"/>
                </a:lnTo>
                <a:lnTo>
                  <a:pt x="71128" y="0"/>
                </a:lnTo>
                <a:close/>
              </a:path>
            </a:pathLst>
          </a:custGeom>
          <a:solidFill>
            <a:srgbClr val="082C52"/>
          </a:solidFill>
        </p:spPr>
        <p:txBody>
          <a:bodyPr wrap="square" lIns="0" tIns="0" rIns="0" bIns="0" rtlCol="0"/>
          <a:lstStyle/>
          <a:p>
            <a:endParaRPr/>
          </a:p>
        </p:txBody>
      </p:sp>
      <p:sp>
        <p:nvSpPr>
          <p:cNvPr id="105" name="object 105"/>
          <p:cNvSpPr/>
          <p:nvPr/>
        </p:nvSpPr>
        <p:spPr>
          <a:xfrm>
            <a:off x="775999" y="4467866"/>
            <a:ext cx="285115" cy="297180"/>
          </a:xfrm>
          <a:custGeom>
            <a:avLst/>
            <a:gdLst/>
            <a:ahLst/>
            <a:cxnLst/>
            <a:rect l="l" t="t" r="r" b="b"/>
            <a:pathLst>
              <a:path w="285115" h="297179">
                <a:moveTo>
                  <a:pt x="142371" y="0"/>
                </a:moveTo>
                <a:lnTo>
                  <a:pt x="97850" y="7377"/>
                </a:lnTo>
                <a:lnTo>
                  <a:pt x="59089" y="27435"/>
                </a:lnTo>
                <a:lnTo>
                  <a:pt x="28351" y="57927"/>
                </a:lnTo>
                <a:lnTo>
                  <a:pt x="7900" y="96609"/>
                </a:lnTo>
                <a:lnTo>
                  <a:pt x="0" y="141236"/>
                </a:lnTo>
                <a:lnTo>
                  <a:pt x="0" y="146155"/>
                </a:lnTo>
                <a:lnTo>
                  <a:pt x="9909" y="195636"/>
                </a:lnTo>
                <a:lnTo>
                  <a:pt x="34624" y="236308"/>
                </a:lnTo>
                <a:lnTo>
                  <a:pt x="44498" y="249095"/>
                </a:lnTo>
                <a:lnTo>
                  <a:pt x="53920" y="264209"/>
                </a:lnTo>
                <a:lnTo>
                  <a:pt x="62025" y="278959"/>
                </a:lnTo>
                <a:lnTo>
                  <a:pt x="67939" y="290652"/>
                </a:lnTo>
                <a:lnTo>
                  <a:pt x="69785" y="294384"/>
                </a:lnTo>
                <a:lnTo>
                  <a:pt x="73587" y="296734"/>
                </a:lnTo>
                <a:lnTo>
                  <a:pt x="211191" y="296715"/>
                </a:lnTo>
                <a:lnTo>
                  <a:pt x="214957" y="294384"/>
                </a:lnTo>
                <a:lnTo>
                  <a:pt x="216803" y="290652"/>
                </a:lnTo>
                <a:lnTo>
                  <a:pt x="222725" y="278951"/>
                </a:lnTo>
                <a:lnTo>
                  <a:pt x="230847" y="264188"/>
                </a:lnTo>
                <a:lnTo>
                  <a:pt x="231217" y="263594"/>
                </a:lnTo>
                <a:lnTo>
                  <a:pt x="91117" y="263594"/>
                </a:lnTo>
                <a:lnTo>
                  <a:pt x="68184" y="225762"/>
                </a:lnTo>
                <a:lnTo>
                  <a:pt x="53514" y="207200"/>
                </a:lnTo>
                <a:lnTo>
                  <a:pt x="48553" y="199832"/>
                </a:lnTo>
                <a:lnTo>
                  <a:pt x="33578" y="155299"/>
                </a:lnTo>
                <a:lnTo>
                  <a:pt x="32827" y="141236"/>
                </a:lnTo>
                <a:lnTo>
                  <a:pt x="41916" y="99079"/>
                </a:lnTo>
                <a:lnTo>
                  <a:pt x="65458" y="64618"/>
                </a:lnTo>
                <a:lnTo>
                  <a:pt x="100022" y="41352"/>
                </a:lnTo>
                <a:lnTo>
                  <a:pt x="142200" y="32663"/>
                </a:lnTo>
                <a:lnTo>
                  <a:pt x="230925" y="32663"/>
                </a:lnTo>
                <a:lnTo>
                  <a:pt x="225654" y="27435"/>
                </a:lnTo>
                <a:lnTo>
                  <a:pt x="186892" y="7377"/>
                </a:lnTo>
                <a:lnTo>
                  <a:pt x="142371" y="0"/>
                </a:lnTo>
                <a:close/>
              </a:path>
              <a:path w="285115" h="297179">
                <a:moveTo>
                  <a:pt x="211191" y="296715"/>
                </a:moveTo>
                <a:lnTo>
                  <a:pt x="207008" y="296715"/>
                </a:lnTo>
                <a:lnTo>
                  <a:pt x="211160" y="296735"/>
                </a:lnTo>
                <a:close/>
              </a:path>
              <a:path w="285115" h="297179">
                <a:moveTo>
                  <a:pt x="230925" y="32663"/>
                </a:moveTo>
                <a:lnTo>
                  <a:pt x="142200" y="32663"/>
                </a:lnTo>
                <a:lnTo>
                  <a:pt x="184380" y="41352"/>
                </a:lnTo>
                <a:lnTo>
                  <a:pt x="218944" y="64618"/>
                </a:lnTo>
                <a:lnTo>
                  <a:pt x="242484" y="99079"/>
                </a:lnTo>
                <a:lnTo>
                  <a:pt x="251598" y="141350"/>
                </a:lnTo>
                <a:lnTo>
                  <a:pt x="251926" y="145469"/>
                </a:lnTo>
                <a:lnTo>
                  <a:pt x="251903" y="146155"/>
                </a:lnTo>
                <a:lnTo>
                  <a:pt x="244366" y="184081"/>
                </a:lnTo>
                <a:lnTo>
                  <a:pt x="225914" y="214285"/>
                </a:lnTo>
                <a:lnTo>
                  <a:pt x="216777" y="225885"/>
                </a:lnTo>
                <a:lnTo>
                  <a:pt x="208335" y="237990"/>
                </a:lnTo>
                <a:lnTo>
                  <a:pt x="200611" y="250571"/>
                </a:lnTo>
                <a:lnTo>
                  <a:pt x="193625" y="263594"/>
                </a:lnTo>
                <a:lnTo>
                  <a:pt x="231217" y="263594"/>
                </a:lnTo>
                <a:lnTo>
                  <a:pt x="240278" y="249071"/>
                </a:lnTo>
                <a:lnTo>
                  <a:pt x="250118" y="236308"/>
                </a:lnTo>
                <a:lnTo>
                  <a:pt x="274833" y="195636"/>
                </a:lnTo>
                <a:lnTo>
                  <a:pt x="284742" y="146155"/>
                </a:lnTo>
                <a:lnTo>
                  <a:pt x="284742" y="141236"/>
                </a:lnTo>
                <a:lnTo>
                  <a:pt x="276843" y="96609"/>
                </a:lnTo>
                <a:lnTo>
                  <a:pt x="256393" y="57927"/>
                </a:lnTo>
                <a:lnTo>
                  <a:pt x="230925" y="32663"/>
                </a:lnTo>
                <a:close/>
              </a:path>
            </a:pathLst>
          </a:custGeom>
          <a:solidFill>
            <a:srgbClr val="082C52"/>
          </a:solidFill>
        </p:spPr>
        <p:txBody>
          <a:bodyPr wrap="square" lIns="0" tIns="0" rIns="0" bIns="0" rtlCol="0"/>
          <a:lstStyle/>
          <a:p>
            <a:endParaRPr/>
          </a:p>
        </p:txBody>
      </p:sp>
      <p:sp>
        <p:nvSpPr>
          <p:cNvPr id="106" name="object 106"/>
          <p:cNvSpPr/>
          <p:nvPr/>
        </p:nvSpPr>
        <p:spPr>
          <a:xfrm>
            <a:off x="908234" y="4382527"/>
            <a:ext cx="22860" cy="63500"/>
          </a:xfrm>
          <a:custGeom>
            <a:avLst/>
            <a:gdLst/>
            <a:ahLst/>
            <a:cxnLst/>
            <a:rect l="l" t="t" r="r" b="b"/>
            <a:pathLst>
              <a:path w="22859" h="63500">
                <a:moveTo>
                  <a:pt x="17682" y="0"/>
                </a:moveTo>
                <a:lnTo>
                  <a:pt x="5101" y="0"/>
                </a:lnTo>
                <a:lnTo>
                  <a:pt x="0" y="5100"/>
                </a:lnTo>
                <a:lnTo>
                  <a:pt x="0" y="57790"/>
                </a:lnTo>
                <a:lnTo>
                  <a:pt x="5101" y="62914"/>
                </a:lnTo>
                <a:lnTo>
                  <a:pt x="17682" y="62914"/>
                </a:lnTo>
                <a:lnTo>
                  <a:pt x="22779" y="57790"/>
                </a:lnTo>
                <a:lnTo>
                  <a:pt x="22779" y="5100"/>
                </a:lnTo>
                <a:lnTo>
                  <a:pt x="17682" y="0"/>
                </a:lnTo>
                <a:close/>
              </a:path>
            </a:pathLst>
          </a:custGeom>
          <a:solidFill>
            <a:srgbClr val="082C52"/>
          </a:solidFill>
        </p:spPr>
        <p:txBody>
          <a:bodyPr wrap="square" lIns="0" tIns="0" rIns="0" bIns="0" rtlCol="0"/>
          <a:lstStyle/>
          <a:p>
            <a:endParaRPr/>
          </a:p>
        </p:txBody>
      </p:sp>
      <p:sp>
        <p:nvSpPr>
          <p:cNvPr id="107" name="object 107"/>
          <p:cNvSpPr/>
          <p:nvPr/>
        </p:nvSpPr>
        <p:spPr>
          <a:xfrm>
            <a:off x="752347" y="4446929"/>
            <a:ext cx="52705" cy="53340"/>
          </a:xfrm>
          <a:custGeom>
            <a:avLst/>
            <a:gdLst/>
            <a:ahLst/>
            <a:cxnLst/>
            <a:rect l="l" t="t" r="r" b="b"/>
            <a:pathLst>
              <a:path w="52704" h="53339">
                <a:moveTo>
                  <a:pt x="15342" y="0"/>
                </a:moveTo>
                <a:lnTo>
                  <a:pt x="8138" y="367"/>
                </a:lnTo>
                <a:lnTo>
                  <a:pt x="0" y="9424"/>
                </a:lnTo>
                <a:lnTo>
                  <a:pt x="9" y="16069"/>
                </a:lnTo>
                <a:lnTo>
                  <a:pt x="3948" y="20421"/>
                </a:lnTo>
                <a:lnTo>
                  <a:pt x="36579" y="53228"/>
                </a:lnTo>
                <a:lnTo>
                  <a:pt x="43755" y="53228"/>
                </a:lnTo>
                <a:lnTo>
                  <a:pt x="48197" y="48794"/>
                </a:lnTo>
                <a:lnTo>
                  <a:pt x="52615" y="44332"/>
                </a:lnTo>
                <a:lnTo>
                  <a:pt x="52615" y="37125"/>
                </a:lnTo>
                <a:lnTo>
                  <a:pt x="20007" y="4233"/>
                </a:lnTo>
                <a:lnTo>
                  <a:pt x="15342" y="0"/>
                </a:lnTo>
                <a:close/>
              </a:path>
            </a:pathLst>
          </a:custGeom>
          <a:solidFill>
            <a:srgbClr val="082C52"/>
          </a:solidFill>
        </p:spPr>
        <p:txBody>
          <a:bodyPr wrap="square" lIns="0" tIns="0" rIns="0" bIns="0" rtlCol="0"/>
          <a:lstStyle/>
          <a:p>
            <a:endParaRPr/>
          </a:p>
        </p:txBody>
      </p:sp>
      <p:sp>
        <p:nvSpPr>
          <p:cNvPr id="108" name="object 108"/>
          <p:cNvSpPr/>
          <p:nvPr/>
        </p:nvSpPr>
        <p:spPr>
          <a:xfrm>
            <a:off x="1034176" y="4450419"/>
            <a:ext cx="52705" cy="51435"/>
          </a:xfrm>
          <a:custGeom>
            <a:avLst/>
            <a:gdLst/>
            <a:ahLst/>
            <a:cxnLst/>
            <a:rect l="l" t="t" r="r" b="b"/>
            <a:pathLst>
              <a:path w="52705" h="51435">
                <a:moveTo>
                  <a:pt x="42308" y="0"/>
                </a:moveTo>
                <a:lnTo>
                  <a:pt x="36869" y="52"/>
                </a:lnTo>
                <a:lnTo>
                  <a:pt x="32887" y="3031"/>
                </a:lnTo>
                <a:lnTo>
                  <a:pt x="0" y="36095"/>
                </a:lnTo>
                <a:lnTo>
                  <a:pt x="0" y="43303"/>
                </a:lnTo>
                <a:lnTo>
                  <a:pt x="4413" y="47765"/>
                </a:lnTo>
                <a:lnTo>
                  <a:pt x="6658" y="49881"/>
                </a:lnTo>
                <a:lnTo>
                  <a:pt x="9657" y="50992"/>
                </a:lnTo>
                <a:lnTo>
                  <a:pt x="12728" y="50854"/>
                </a:lnTo>
                <a:lnTo>
                  <a:pt x="15765" y="50854"/>
                </a:lnTo>
                <a:lnTo>
                  <a:pt x="18674" y="49638"/>
                </a:lnTo>
                <a:lnTo>
                  <a:pt x="48947" y="18877"/>
                </a:lnTo>
                <a:lnTo>
                  <a:pt x="52615" y="13743"/>
                </a:lnTo>
                <a:lnTo>
                  <a:pt x="51453" y="6597"/>
                </a:lnTo>
                <a:lnTo>
                  <a:pt x="42308" y="0"/>
                </a:lnTo>
                <a:close/>
              </a:path>
            </a:pathLst>
          </a:custGeom>
          <a:solidFill>
            <a:srgbClr val="082C52"/>
          </a:solidFill>
        </p:spPr>
        <p:txBody>
          <a:bodyPr wrap="square" lIns="0" tIns="0" rIns="0" bIns="0" rtlCol="0"/>
          <a:lstStyle/>
          <a:p>
            <a:endParaRPr/>
          </a:p>
        </p:txBody>
      </p:sp>
      <p:sp>
        <p:nvSpPr>
          <p:cNvPr id="109" name="object 109"/>
          <p:cNvSpPr/>
          <p:nvPr/>
        </p:nvSpPr>
        <p:spPr>
          <a:xfrm>
            <a:off x="691489" y="4597032"/>
            <a:ext cx="62865" cy="23495"/>
          </a:xfrm>
          <a:custGeom>
            <a:avLst/>
            <a:gdLst/>
            <a:ahLst/>
            <a:cxnLst/>
            <a:rect l="l" t="t" r="r" b="b"/>
            <a:pathLst>
              <a:path w="62865" h="23495">
                <a:moveTo>
                  <a:pt x="57545" y="0"/>
                </a:moveTo>
                <a:lnTo>
                  <a:pt x="5100" y="0"/>
                </a:lnTo>
                <a:lnTo>
                  <a:pt x="0" y="5119"/>
                </a:lnTo>
                <a:lnTo>
                  <a:pt x="0" y="17757"/>
                </a:lnTo>
                <a:lnTo>
                  <a:pt x="5100" y="22881"/>
                </a:lnTo>
                <a:lnTo>
                  <a:pt x="57545" y="22881"/>
                </a:lnTo>
                <a:lnTo>
                  <a:pt x="62641" y="17757"/>
                </a:lnTo>
                <a:lnTo>
                  <a:pt x="62641" y="5119"/>
                </a:lnTo>
                <a:lnTo>
                  <a:pt x="57545" y="0"/>
                </a:lnTo>
                <a:close/>
              </a:path>
            </a:pathLst>
          </a:custGeom>
          <a:solidFill>
            <a:srgbClr val="082C52"/>
          </a:solidFill>
        </p:spPr>
        <p:txBody>
          <a:bodyPr wrap="square" lIns="0" tIns="0" rIns="0" bIns="0" rtlCol="0"/>
          <a:lstStyle/>
          <a:p>
            <a:endParaRPr/>
          </a:p>
        </p:txBody>
      </p:sp>
      <p:sp>
        <p:nvSpPr>
          <p:cNvPr id="110" name="object 110"/>
          <p:cNvSpPr/>
          <p:nvPr/>
        </p:nvSpPr>
        <p:spPr>
          <a:xfrm>
            <a:off x="750961" y="4717150"/>
            <a:ext cx="53975" cy="53975"/>
          </a:xfrm>
          <a:custGeom>
            <a:avLst/>
            <a:gdLst/>
            <a:ahLst/>
            <a:cxnLst/>
            <a:rect l="l" t="t" r="r" b="b"/>
            <a:pathLst>
              <a:path w="53975" h="53975">
                <a:moveTo>
                  <a:pt x="44078" y="0"/>
                </a:moveTo>
                <a:lnTo>
                  <a:pt x="37790" y="0"/>
                </a:lnTo>
                <a:lnTo>
                  <a:pt x="33523" y="3670"/>
                </a:lnTo>
                <a:lnTo>
                  <a:pt x="5334" y="32272"/>
                </a:lnTo>
                <a:lnTo>
                  <a:pt x="559" y="36381"/>
                </a:lnTo>
                <a:lnTo>
                  <a:pt x="0" y="43603"/>
                </a:lnTo>
                <a:lnTo>
                  <a:pt x="8186" y="53204"/>
                </a:lnTo>
                <a:lnTo>
                  <a:pt x="15376" y="53762"/>
                </a:lnTo>
                <a:lnTo>
                  <a:pt x="20596" y="49266"/>
                </a:lnTo>
                <a:lnTo>
                  <a:pt x="21014" y="48852"/>
                </a:lnTo>
                <a:lnTo>
                  <a:pt x="21393" y="48403"/>
                </a:lnTo>
                <a:lnTo>
                  <a:pt x="49583" y="19802"/>
                </a:lnTo>
                <a:lnTo>
                  <a:pt x="53678" y="15001"/>
                </a:lnTo>
                <a:lnTo>
                  <a:pt x="53118" y="7779"/>
                </a:lnTo>
                <a:lnTo>
                  <a:pt x="44078" y="0"/>
                </a:lnTo>
                <a:close/>
              </a:path>
            </a:pathLst>
          </a:custGeom>
          <a:solidFill>
            <a:srgbClr val="082C52"/>
          </a:solidFill>
        </p:spPr>
        <p:txBody>
          <a:bodyPr wrap="square" lIns="0" tIns="0" rIns="0" bIns="0" rtlCol="0"/>
          <a:lstStyle/>
          <a:p>
            <a:endParaRPr/>
          </a:p>
        </p:txBody>
      </p:sp>
      <p:sp>
        <p:nvSpPr>
          <p:cNvPr id="111" name="object 111"/>
          <p:cNvSpPr/>
          <p:nvPr/>
        </p:nvSpPr>
        <p:spPr>
          <a:xfrm>
            <a:off x="1033867" y="4713590"/>
            <a:ext cx="55244" cy="55880"/>
          </a:xfrm>
          <a:custGeom>
            <a:avLst/>
            <a:gdLst/>
            <a:ahLst/>
            <a:cxnLst/>
            <a:rect l="l" t="t" r="r" b="b"/>
            <a:pathLst>
              <a:path w="55244" h="55879">
                <a:moveTo>
                  <a:pt x="9704" y="0"/>
                </a:moveTo>
                <a:lnTo>
                  <a:pt x="370" y="8466"/>
                </a:lnTo>
                <a:lnTo>
                  <a:pt x="0" y="15702"/>
                </a:lnTo>
                <a:lnTo>
                  <a:pt x="4465" y="20669"/>
                </a:lnTo>
                <a:lnTo>
                  <a:pt x="5006" y="21189"/>
                </a:lnTo>
                <a:lnTo>
                  <a:pt x="33481" y="49791"/>
                </a:lnTo>
                <a:lnTo>
                  <a:pt x="37510" y="54643"/>
                </a:lnTo>
                <a:lnTo>
                  <a:pt x="44690" y="55301"/>
                </a:lnTo>
                <a:lnTo>
                  <a:pt x="54357" y="47212"/>
                </a:lnTo>
                <a:lnTo>
                  <a:pt x="55012" y="39999"/>
                </a:lnTo>
                <a:lnTo>
                  <a:pt x="50437" y="34489"/>
                </a:lnTo>
                <a:lnTo>
                  <a:pt x="49820" y="33893"/>
                </a:lnTo>
                <a:lnTo>
                  <a:pt x="49141" y="33373"/>
                </a:lnTo>
                <a:lnTo>
                  <a:pt x="21123" y="5057"/>
                </a:lnTo>
                <a:lnTo>
                  <a:pt x="16908" y="367"/>
                </a:lnTo>
                <a:lnTo>
                  <a:pt x="9704" y="0"/>
                </a:lnTo>
                <a:close/>
              </a:path>
            </a:pathLst>
          </a:custGeom>
          <a:solidFill>
            <a:srgbClr val="082C52"/>
          </a:solidFill>
        </p:spPr>
        <p:txBody>
          <a:bodyPr wrap="square" lIns="0" tIns="0" rIns="0" bIns="0" rtlCol="0"/>
          <a:lstStyle/>
          <a:p>
            <a:endParaRPr/>
          </a:p>
        </p:txBody>
      </p:sp>
      <p:sp>
        <p:nvSpPr>
          <p:cNvPr id="112" name="object 112"/>
          <p:cNvSpPr/>
          <p:nvPr/>
        </p:nvSpPr>
        <p:spPr>
          <a:xfrm>
            <a:off x="1083009" y="4596632"/>
            <a:ext cx="62865" cy="23495"/>
          </a:xfrm>
          <a:custGeom>
            <a:avLst/>
            <a:gdLst/>
            <a:ahLst/>
            <a:cxnLst/>
            <a:rect l="l" t="t" r="r" b="b"/>
            <a:pathLst>
              <a:path w="62865" h="23495">
                <a:moveTo>
                  <a:pt x="57527" y="0"/>
                </a:moveTo>
                <a:lnTo>
                  <a:pt x="5101" y="0"/>
                </a:lnTo>
                <a:lnTo>
                  <a:pt x="0" y="5119"/>
                </a:lnTo>
                <a:lnTo>
                  <a:pt x="0" y="17757"/>
                </a:lnTo>
                <a:lnTo>
                  <a:pt x="5101" y="22881"/>
                </a:lnTo>
                <a:lnTo>
                  <a:pt x="57527" y="22881"/>
                </a:lnTo>
                <a:lnTo>
                  <a:pt x="62652" y="17757"/>
                </a:lnTo>
                <a:lnTo>
                  <a:pt x="62652" y="5119"/>
                </a:lnTo>
                <a:lnTo>
                  <a:pt x="57527" y="0"/>
                </a:lnTo>
                <a:close/>
              </a:path>
            </a:pathLst>
          </a:custGeom>
          <a:solidFill>
            <a:srgbClr val="082C52"/>
          </a:solidFill>
        </p:spPr>
        <p:txBody>
          <a:bodyPr wrap="square" lIns="0" tIns="0" rIns="0" bIns="0" rtlCol="0"/>
          <a:lstStyle/>
          <a:p>
            <a:endParaRPr/>
          </a:p>
        </p:txBody>
      </p:sp>
      <p:sp>
        <p:nvSpPr>
          <p:cNvPr id="113" name="object 113"/>
          <p:cNvSpPr/>
          <p:nvPr/>
        </p:nvSpPr>
        <p:spPr>
          <a:xfrm>
            <a:off x="728609" y="5449170"/>
            <a:ext cx="77971" cy="78105"/>
          </a:xfrm>
          <a:prstGeom prst="rect">
            <a:avLst/>
          </a:prstGeom>
          <a:blipFill>
            <a:blip r:embed="rId10" cstate="print"/>
            <a:stretch>
              <a:fillRect/>
            </a:stretch>
          </a:blipFill>
        </p:spPr>
        <p:txBody>
          <a:bodyPr wrap="square" lIns="0" tIns="0" rIns="0" bIns="0" rtlCol="0"/>
          <a:lstStyle/>
          <a:p>
            <a:endParaRPr/>
          </a:p>
        </p:txBody>
      </p:sp>
      <p:sp>
        <p:nvSpPr>
          <p:cNvPr id="114" name="object 114"/>
          <p:cNvSpPr/>
          <p:nvPr/>
        </p:nvSpPr>
        <p:spPr>
          <a:xfrm>
            <a:off x="1051633" y="5449170"/>
            <a:ext cx="77980" cy="78105"/>
          </a:xfrm>
          <a:prstGeom prst="rect">
            <a:avLst/>
          </a:prstGeom>
          <a:blipFill>
            <a:blip r:embed="rId10" cstate="print"/>
            <a:stretch>
              <a:fillRect/>
            </a:stretch>
          </a:blipFill>
        </p:spPr>
        <p:txBody>
          <a:bodyPr wrap="square" lIns="0" tIns="0" rIns="0" bIns="0" rtlCol="0"/>
          <a:lstStyle/>
          <a:p>
            <a:endParaRPr/>
          </a:p>
        </p:txBody>
      </p:sp>
      <p:sp>
        <p:nvSpPr>
          <p:cNvPr id="115" name="object 115"/>
          <p:cNvSpPr/>
          <p:nvPr/>
        </p:nvSpPr>
        <p:spPr>
          <a:xfrm>
            <a:off x="678486" y="5253907"/>
            <a:ext cx="312420" cy="133985"/>
          </a:xfrm>
          <a:custGeom>
            <a:avLst/>
            <a:gdLst/>
            <a:ahLst/>
            <a:cxnLst/>
            <a:rect l="l" t="t" r="r" b="b"/>
            <a:pathLst>
              <a:path w="312419" h="133985">
                <a:moveTo>
                  <a:pt x="0" y="133894"/>
                </a:moveTo>
                <a:lnTo>
                  <a:pt x="311885" y="133894"/>
                </a:lnTo>
                <a:lnTo>
                  <a:pt x="311885" y="0"/>
                </a:lnTo>
                <a:lnTo>
                  <a:pt x="0" y="0"/>
                </a:lnTo>
                <a:lnTo>
                  <a:pt x="0" y="133894"/>
                </a:lnTo>
                <a:close/>
              </a:path>
            </a:pathLst>
          </a:custGeom>
          <a:solidFill>
            <a:srgbClr val="082C52"/>
          </a:solidFill>
        </p:spPr>
        <p:txBody>
          <a:bodyPr wrap="square" lIns="0" tIns="0" rIns="0" bIns="0" rtlCol="0"/>
          <a:lstStyle/>
          <a:p>
            <a:endParaRPr/>
          </a:p>
        </p:txBody>
      </p:sp>
      <p:sp>
        <p:nvSpPr>
          <p:cNvPr id="116" name="object 116"/>
          <p:cNvSpPr/>
          <p:nvPr/>
        </p:nvSpPr>
        <p:spPr>
          <a:xfrm>
            <a:off x="1012648" y="5287381"/>
            <a:ext cx="155951" cy="200841"/>
          </a:xfrm>
          <a:prstGeom prst="rect">
            <a:avLst/>
          </a:prstGeom>
          <a:blipFill>
            <a:blip r:embed="rId11" cstate="print"/>
            <a:stretch>
              <a:fillRect/>
            </a:stretch>
          </a:blipFill>
        </p:spPr>
        <p:txBody>
          <a:bodyPr wrap="square" lIns="0" tIns="0" rIns="0" bIns="0" rtlCol="0"/>
          <a:lstStyle/>
          <a:p>
            <a:endParaRPr/>
          </a:p>
        </p:txBody>
      </p:sp>
      <p:sp>
        <p:nvSpPr>
          <p:cNvPr id="117" name="object 117"/>
          <p:cNvSpPr/>
          <p:nvPr/>
        </p:nvSpPr>
        <p:spPr>
          <a:xfrm>
            <a:off x="678486" y="5410117"/>
            <a:ext cx="312420" cy="78105"/>
          </a:xfrm>
          <a:custGeom>
            <a:avLst/>
            <a:gdLst/>
            <a:ahLst/>
            <a:cxnLst/>
            <a:rect l="l" t="t" r="r" b="b"/>
            <a:pathLst>
              <a:path w="312419" h="78104">
                <a:moveTo>
                  <a:pt x="311883" y="0"/>
                </a:moveTo>
                <a:lnTo>
                  <a:pt x="0" y="0"/>
                </a:lnTo>
                <a:lnTo>
                  <a:pt x="0" y="78105"/>
                </a:lnTo>
                <a:lnTo>
                  <a:pt x="33414" y="78105"/>
                </a:lnTo>
                <a:lnTo>
                  <a:pt x="37809" y="56443"/>
                </a:lnTo>
                <a:lnTo>
                  <a:pt x="49774" y="38703"/>
                </a:lnTo>
                <a:lnTo>
                  <a:pt x="67483" y="26717"/>
                </a:lnTo>
                <a:lnTo>
                  <a:pt x="89108" y="22315"/>
                </a:lnTo>
                <a:lnTo>
                  <a:pt x="311883" y="22315"/>
                </a:lnTo>
                <a:lnTo>
                  <a:pt x="311883" y="0"/>
                </a:lnTo>
                <a:close/>
              </a:path>
              <a:path w="312419" h="78104">
                <a:moveTo>
                  <a:pt x="311883" y="22315"/>
                </a:moveTo>
                <a:lnTo>
                  <a:pt x="89108" y="22315"/>
                </a:lnTo>
                <a:lnTo>
                  <a:pt x="110733" y="26717"/>
                </a:lnTo>
                <a:lnTo>
                  <a:pt x="128442" y="38703"/>
                </a:lnTo>
                <a:lnTo>
                  <a:pt x="140407" y="56443"/>
                </a:lnTo>
                <a:lnTo>
                  <a:pt x="144802" y="78105"/>
                </a:lnTo>
                <a:lnTo>
                  <a:pt x="311883" y="78105"/>
                </a:lnTo>
                <a:lnTo>
                  <a:pt x="311883" y="22315"/>
                </a:lnTo>
                <a:close/>
              </a:path>
            </a:pathLst>
          </a:custGeom>
          <a:solidFill>
            <a:srgbClr val="082C52"/>
          </a:solidFill>
        </p:spPr>
        <p:txBody>
          <a:bodyPr wrap="square" lIns="0" tIns="0" rIns="0" bIns="0" rtlCol="0"/>
          <a:lstStyle/>
          <a:p>
            <a:endParaRPr/>
          </a:p>
        </p:txBody>
      </p:sp>
      <p:sp>
        <p:nvSpPr>
          <p:cNvPr id="118" name="object 118"/>
          <p:cNvSpPr/>
          <p:nvPr/>
        </p:nvSpPr>
        <p:spPr>
          <a:xfrm>
            <a:off x="732751" y="2054197"/>
            <a:ext cx="351155" cy="351790"/>
          </a:xfrm>
          <a:custGeom>
            <a:avLst/>
            <a:gdLst/>
            <a:ahLst/>
            <a:cxnLst/>
            <a:rect l="l" t="t" r="r" b="b"/>
            <a:pathLst>
              <a:path w="351155" h="351789">
                <a:moveTo>
                  <a:pt x="56775" y="0"/>
                </a:moveTo>
                <a:lnTo>
                  <a:pt x="15484" y="0"/>
                </a:lnTo>
                <a:lnTo>
                  <a:pt x="0" y="211981"/>
                </a:lnTo>
                <a:lnTo>
                  <a:pt x="0" y="351579"/>
                </a:lnTo>
                <a:lnTo>
                  <a:pt x="350976" y="351579"/>
                </a:lnTo>
                <a:lnTo>
                  <a:pt x="350976" y="315387"/>
                </a:lnTo>
                <a:lnTo>
                  <a:pt x="41291" y="315387"/>
                </a:lnTo>
                <a:lnTo>
                  <a:pt x="41291" y="268854"/>
                </a:lnTo>
                <a:lnTo>
                  <a:pt x="350976" y="268854"/>
                </a:lnTo>
                <a:lnTo>
                  <a:pt x="350976" y="211981"/>
                </a:lnTo>
                <a:lnTo>
                  <a:pt x="72259" y="211981"/>
                </a:lnTo>
                <a:lnTo>
                  <a:pt x="56775" y="0"/>
                </a:lnTo>
                <a:close/>
              </a:path>
              <a:path w="351155" h="351789">
                <a:moveTo>
                  <a:pt x="144519" y="268854"/>
                </a:moveTo>
                <a:lnTo>
                  <a:pt x="103228" y="268854"/>
                </a:lnTo>
                <a:lnTo>
                  <a:pt x="103228" y="315387"/>
                </a:lnTo>
                <a:lnTo>
                  <a:pt x="144519" y="315387"/>
                </a:lnTo>
                <a:lnTo>
                  <a:pt x="144519" y="268854"/>
                </a:lnTo>
                <a:close/>
              </a:path>
              <a:path w="351155" h="351789">
                <a:moveTo>
                  <a:pt x="247748" y="268854"/>
                </a:moveTo>
                <a:lnTo>
                  <a:pt x="206456" y="268854"/>
                </a:lnTo>
                <a:lnTo>
                  <a:pt x="206456" y="315387"/>
                </a:lnTo>
                <a:lnTo>
                  <a:pt x="247748" y="315387"/>
                </a:lnTo>
                <a:lnTo>
                  <a:pt x="247748" y="268854"/>
                </a:lnTo>
                <a:close/>
              </a:path>
              <a:path w="351155" h="351789">
                <a:moveTo>
                  <a:pt x="350976" y="268854"/>
                </a:moveTo>
                <a:lnTo>
                  <a:pt x="309685" y="268854"/>
                </a:lnTo>
                <a:lnTo>
                  <a:pt x="309685" y="315387"/>
                </a:lnTo>
                <a:lnTo>
                  <a:pt x="350976" y="315387"/>
                </a:lnTo>
                <a:lnTo>
                  <a:pt x="350976" y="268854"/>
                </a:lnTo>
                <a:close/>
              </a:path>
              <a:path w="351155" h="351789">
                <a:moveTo>
                  <a:pt x="211618" y="139597"/>
                </a:moveTo>
                <a:lnTo>
                  <a:pt x="72259" y="211981"/>
                </a:lnTo>
                <a:lnTo>
                  <a:pt x="211618" y="211981"/>
                </a:lnTo>
                <a:lnTo>
                  <a:pt x="211618" y="139597"/>
                </a:lnTo>
                <a:close/>
              </a:path>
              <a:path w="351155" h="351789">
                <a:moveTo>
                  <a:pt x="350976" y="139597"/>
                </a:moveTo>
                <a:lnTo>
                  <a:pt x="211618" y="211981"/>
                </a:lnTo>
                <a:lnTo>
                  <a:pt x="350976" y="211981"/>
                </a:lnTo>
                <a:lnTo>
                  <a:pt x="350976" y="139597"/>
                </a:lnTo>
                <a:close/>
              </a:path>
            </a:pathLst>
          </a:custGeom>
          <a:solidFill>
            <a:srgbClr val="001F5F"/>
          </a:solidFill>
        </p:spPr>
        <p:txBody>
          <a:bodyPr wrap="square" lIns="0" tIns="0" rIns="0" bIns="0" rtlCol="0"/>
          <a:lstStyle/>
          <a:p>
            <a:endParaRPr/>
          </a:p>
        </p:txBody>
      </p:sp>
      <p:graphicFrame>
        <p:nvGraphicFramePr>
          <p:cNvPr id="119" name="object 119"/>
          <p:cNvGraphicFramePr>
            <a:graphicFrameLocks noGrp="1"/>
          </p:cNvGraphicFramePr>
          <p:nvPr/>
        </p:nvGraphicFramePr>
        <p:xfrm>
          <a:off x="8056118" y="1387113"/>
          <a:ext cx="3171190" cy="929107"/>
        </p:xfrm>
        <a:graphic>
          <a:graphicData uri="http://schemas.openxmlformats.org/drawingml/2006/table">
            <a:tbl>
              <a:tblPr firstRow="1" bandRow="1">
                <a:tableStyleId>{2D5ABB26-0587-4C30-8999-92F81FD0307C}</a:tableStyleId>
              </a:tblPr>
              <a:tblGrid>
                <a:gridCol w="1061720">
                  <a:extLst>
                    <a:ext uri="{9D8B030D-6E8A-4147-A177-3AD203B41FA5}">
                      <a16:colId xmlns:a16="http://schemas.microsoft.com/office/drawing/2014/main" val="20000"/>
                    </a:ext>
                  </a:extLst>
                </a:gridCol>
                <a:gridCol w="1181100">
                  <a:extLst>
                    <a:ext uri="{9D8B030D-6E8A-4147-A177-3AD203B41FA5}">
                      <a16:colId xmlns:a16="http://schemas.microsoft.com/office/drawing/2014/main" val="20001"/>
                    </a:ext>
                  </a:extLst>
                </a:gridCol>
                <a:gridCol w="928370">
                  <a:extLst>
                    <a:ext uri="{9D8B030D-6E8A-4147-A177-3AD203B41FA5}">
                      <a16:colId xmlns:a16="http://schemas.microsoft.com/office/drawing/2014/main" val="20002"/>
                    </a:ext>
                  </a:extLst>
                </a:gridCol>
              </a:tblGrid>
              <a:tr h="399231">
                <a:tc>
                  <a:txBody>
                    <a:bodyPr/>
                    <a:lstStyle/>
                    <a:p>
                      <a:pPr marL="31750">
                        <a:lnSpc>
                          <a:spcPts val="2760"/>
                        </a:lnSpc>
                        <a:spcBef>
                          <a:spcPts val="285"/>
                        </a:spcBef>
                      </a:pPr>
                      <a:r>
                        <a:rPr sz="2400" b="1" dirty="0">
                          <a:solidFill>
                            <a:srgbClr val="082C52"/>
                          </a:solidFill>
                          <a:latin typeface="Segoe UI"/>
                          <a:cs typeface="Segoe UI"/>
                        </a:rPr>
                        <a:t>$</a:t>
                      </a:r>
                      <a:r>
                        <a:rPr sz="2400" b="1" spc="-35" dirty="0">
                          <a:solidFill>
                            <a:srgbClr val="082C52"/>
                          </a:solidFill>
                          <a:latin typeface="Segoe UI"/>
                          <a:cs typeface="Segoe UI"/>
                        </a:rPr>
                        <a:t> </a:t>
                      </a:r>
                      <a:r>
                        <a:rPr sz="2400" b="1" spc="-5" dirty="0">
                          <a:solidFill>
                            <a:srgbClr val="082C52"/>
                          </a:solidFill>
                          <a:latin typeface="Segoe UI"/>
                          <a:cs typeface="Segoe UI"/>
                        </a:rPr>
                        <a:t>592</a:t>
                      </a:r>
                      <a:endParaRPr sz="2400">
                        <a:latin typeface="Segoe UI"/>
                        <a:cs typeface="Segoe UI"/>
                      </a:endParaRPr>
                    </a:p>
                  </a:txBody>
                  <a:tcPr marL="0" marR="0" marT="36195" marB="0">
                    <a:solidFill>
                      <a:srgbClr val="C5DCF3">
                        <a:alpha val="24705"/>
                      </a:srgbClr>
                    </a:solidFill>
                  </a:tcPr>
                </a:tc>
                <a:tc>
                  <a:txBody>
                    <a:bodyPr/>
                    <a:lstStyle/>
                    <a:p>
                      <a:pPr marL="167640">
                        <a:lnSpc>
                          <a:spcPts val="2760"/>
                        </a:lnSpc>
                        <a:spcBef>
                          <a:spcPts val="285"/>
                        </a:spcBef>
                      </a:pPr>
                      <a:r>
                        <a:rPr sz="2400" b="1" dirty="0">
                          <a:solidFill>
                            <a:srgbClr val="082C52"/>
                          </a:solidFill>
                          <a:latin typeface="Segoe UI"/>
                          <a:cs typeface="Segoe UI"/>
                        </a:rPr>
                        <a:t>$</a:t>
                      </a:r>
                      <a:r>
                        <a:rPr sz="2400" b="1" spc="-35" dirty="0">
                          <a:solidFill>
                            <a:srgbClr val="082C52"/>
                          </a:solidFill>
                          <a:latin typeface="Segoe UI"/>
                          <a:cs typeface="Segoe UI"/>
                        </a:rPr>
                        <a:t> </a:t>
                      </a:r>
                      <a:r>
                        <a:rPr sz="2400" b="1" spc="-5" dirty="0">
                          <a:solidFill>
                            <a:srgbClr val="082C52"/>
                          </a:solidFill>
                          <a:latin typeface="Segoe UI"/>
                          <a:cs typeface="Segoe UI"/>
                        </a:rPr>
                        <a:t>474</a:t>
                      </a:r>
                      <a:endParaRPr sz="2400">
                        <a:latin typeface="Segoe UI"/>
                        <a:cs typeface="Segoe UI"/>
                      </a:endParaRPr>
                    </a:p>
                  </a:txBody>
                  <a:tcPr marL="0" marR="0" marT="36195" marB="0">
                    <a:solidFill>
                      <a:srgbClr val="C5DCF3">
                        <a:alpha val="24705"/>
                      </a:srgbClr>
                    </a:solidFill>
                  </a:tcPr>
                </a:tc>
                <a:tc>
                  <a:txBody>
                    <a:bodyPr/>
                    <a:lstStyle/>
                    <a:p>
                      <a:pPr marL="150495" marR="30480">
                        <a:lnSpc>
                          <a:spcPts val="2855"/>
                        </a:lnSpc>
                        <a:spcBef>
                          <a:spcPts val="190"/>
                        </a:spcBef>
                      </a:pPr>
                      <a:r>
                        <a:rPr sz="2400" b="1" spc="-5" dirty="0">
                          <a:solidFill>
                            <a:srgbClr val="082C52"/>
                          </a:solidFill>
                          <a:latin typeface="Segoe UI"/>
                          <a:cs typeface="Segoe UI"/>
                        </a:rPr>
                        <a:t>BBB-</a:t>
                      </a:r>
                      <a:endParaRPr sz="2400">
                        <a:latin typeface="Segoe UI"/>
                        <a:cs typeface="Segoe UI"/>
                      </a:endParaRPr>
                    </a:p>
                  </a:txBody>
                  <a:tcPr marL="0" marR="0" marT="24130" marB="0">
                    <a:solidFill>
                      <a:srgbClr val="C5DCF3">
                        <a:alpha val="24705"/>
                      </a:srgbClr>
                    </a:solidFill>
                  </a:tcPr>
                </a:tc>
                <a:extLst>
                  <a:ext uri="{0D108BD9-81ED-4DB2-BD59-A6C34878D82A}">
                    <a16:rowId xmlns:a16="http://schemas.microsoft.com/office/drawing/2014/main" val="10000"/>
                  </a:ext>
                </a:extLst>
              </a:tr>
              <a:tr h="207452">
                <a:tc>
                  <a:txBody>
                    <a:bodyPr/>
                    <a:lstStyle/>
                    <a:p>
                      <a:pPr marL="31750">
                        <a:lnSpc>
                          <a:spcPts val="1330"/>
                        </a:lnSpc>
                        <a:spcBef>
                          <a:spcPts val="200"/>
                        </a:spcBef>
                      </a:pPr>
                      <a:r>
                        <a:rPr sz="1200" spc="-5" dirty="0">
                          <a:solidFill>
                            <a:srgbClr val="082C52"/>
                          </a:solidFill>
                          <a:latin typeface="Segoe UI"/>
                          <a:cs typeface="Segoe UI"/>
                        </a:rPr>
                        <a:t>million</a:t>
                      </a:r>
                      <a:endParaRPr sz="1200">
                        <a:latin typeface="Segoe UI"/>
                        <a:cs typeface="Segoe UI"/>
                      </a:endParaRPr>
                    </a:p>
                  </a:txBody>
                  <a:tcPr marL="0" marR="0" marT="25400" marB="0">
                    <a:solidFill>
                      <a:srgbClr val="C5DCF3">
                        <a:alpha val="24705"/>
                      </a:srgbClr>
                    </a:solidFill>
                  </a:tcPr>
                </a:tc>
                <a:tc>
                  <a:txBody>
                    <a:bodyPr/>
                    <a:lstStyle/>
                    <a:p>
                      <a:pPr marL="167640">
                        <a:lnSpc>
                          <a:spcPts val="1330"/>
                        </a:lnSpc>
                        <a:spcBef>
                          <a:spcPts val="200"/>
                        </a:spcBef>
                      </a:pPr>
                      <a:r>
                        <a:rPr sz="1200" spc="-5" dirty="0">
                          <a:solidFill>
                            <a:srgbClr val="082C52"/>
                          </a:solidFill>
                          <a:latin typeface="Segoe UI"/>
                          <a:cs typeface="Segoe UI"/>
                        </a:rPr>
                        <a:t>million</a:t>
                      </a:r>
                      <a:endParaRPr sz="1200">
                        <a:latin typeface="Segoe UI"/>
                        <a:cs typeface="Segoe UI"/>
                      </a:endParaRPr>
                    </a:p>
                  </a:txBody>
                  <a:tcPr marL="0" marR="0" marT="25400" marB="0">
                    <a:solidFill>
                      <a:srgbClr val="C5DCF3">
                        <a:alpha val="24705"/>
                      </a:srgbClr>
                    </a:solidFill>
                  </a:tcPr>
                </a:tc>
                <a:tc>
                  <a:txBody>
                    <a:bodyPr/>
                    <a:lstStyle/>
                    <a:p>
                      <a:pPr marL="150495">
                        <a:lnSpc>
                          <a:spcPts val="1390"/>
                        </a:lnSpc>
                      </a:pPr>
                      <a:r>
                        <a:rPr sz="1200" b="1" spc="-10" dirty="0">
                          <a:solidFill>
                            <a:srgbClr val="082C52"/>
                          </a:solidFill>
                          <a:latin typeface="Segoe UI"/>
                          <a:cs typeface="Segoe UI"/>
                        </a:rPr>
                        <a:t>Stable</a:t>
                      </a:r>
                      <a:r>
                        <a:rPr sz="1200" b="1" spc="-65" dirty="0">
                          <a:solidFill>
                            <a:srgbClr val="082C52"/>
                          </a:solidFill>
                          <a:latin typeface="Segoe UI"/>
                          <a:cs typeface="Segoe UI"/>
                        </a:rPr>
                        <a:t> </a:t>
                      </a:r>
                      <a:r>
                        <a:rPr sz="1200" b="1" spc="-10" dirty="0">
                          <a:solidFill>
                            <a:srgbClr val="082C52"/>
                          </a:solidFill>
                          <a:latin typeface="Segoe UI"/>
                          <a:cs typeface="Segoe UI"/>
                        </a:rPr>
                        <a:t>outl</a:t>
                      </a:r>
                      <a:endParaRPr sz="1200">
                        <a:latin typeface="Segoe UI"/>
                        <a:cs typeface="Segoe UI"/>
                      </a:endParaRPr>
                    </a:p>
                  </a:txBody>
                  <a:tcPr marL="0" marR="0" marT="0" marB="0">
                    <a:solidFill>
                      <a:srgbClr val="C5DCF3">
                        <a:alpha val="24705"/>
                      </a:srgbClr>
                    </a:solidFill>
                  </a:tcPr>
                </a:tc>
                <a:extLst>
                  <a:ext uri="{0D108BD9-81ED-4DB2-BD59-A6C34878D82A}">
                    <a16:rowId xmlns:a16="http://schemas.microsoft.com/office/drawing/2014/main" val="10001"/>
                  </a:ext>
                </a:extLst>
              </a:tr>
              <a:tr h="156768">
                <a:tc>
                  <a:txBody>
                    <a:bodyPr/>
                    <a:lstStyle/>
                    <a:p>
                      <a:pPr marL="31750">
                        <a:lnSpc>
                          <a:spcPts val="1130"/>
                        </a:lnSpc>
                        <a:spcBef>
                          <a:spcPts val="5"/>
                        </a:spcBef>
                      </a:pPr>
                      <a:r>
                        <a:rPr sz="1000" spc="-5" dirty="0">
                          <a:solidFill>
                            <a:srgbClr val="082C52"/>
                          </a:solidFill>
                          <a:latin typeface="Segoe UI"/>
                          <a:cs typeface="Segoe UI"/>
                        </a:rPr>
                        <a:t>Total</a:t>
                      </a:r>
                      <a:r>
                        <a:rPr sz="1000" dirty="0">
                          <a:solidFill>
                            <a:srgbClr val="082C52"/>
                          </a:solidFill>
                          <a:latin typeface="Segoe UI"/>
                          <a:cs typeface="Segoe UI"/>
                        </a:rPr>
                        <a:t> </a:t>
                      </a:r>
                      <a:r>
                        <a:rPr sz="1000" spc="-10" dirty="0">
                          <a:solidFill>
                            <a:srgbClr val="082C52"/>
                          </a:solidFill>
                          <a:latin typeface="Segoe UI"/>
                          <a:cs typeface="Segoe UI"/>
                        </a:rPr>
                        <a:t>assets*</a:t>
                      </a:r>
                      <a:endParaRPr sz="1000">
                        <a:latin typeface="Segoe UI"/>
                        <a:cs typeface="Segoe UI"/>
                      </a:endParaRPr>
                    </a:p>
                  </a:txBody>
                  <a:tcPr marL="0" marR="0" marT="635" marB="0">
                    <a:solidFill>
                      <a:srgbClr val="C5DCF3">
                        <a:alpha val="24705"/>
                      </a:srgbClr>
                    </a:solidFill>
                  </a:tcPr>
                </a:tc>
                <a:tc>
                  <a:txBody>
                    <a:bodyPr/>
                    <a:lstStyle/>
                    <a:p>
                      <a:pPr marL="167640">
                        <a:lnSpc>
                          <a:spcPts val="1130"/>
                        </a:lnSpc>
                        <a:spcBef>
                          <a:spcPts val="5"/>
                        </a:spcBef>
                      </a:pPr>
                      <a:r>
                        <a:rPr sz="1000" spc="-5" dirty="0">
                          <a:solidFill>
                            <a:srgbClr val="001F5F"/>
                          </a:solidFill>
                          <a:latin typeface="Segoe UI"/>
                          <a:cs typeface="Segoe UI"/>
                        </a:rPr>
                        <a:t>Equity*</a:t>
                      </a:r>
                      <a:endParaRPr sz="1000">
                        <a:latin typeface="Segoe UI"/>
                        <a:cs typeface="Segoe UI"/>
                      </a:endParaRPr>
                    </a:p>
                  </a:txBody>
                  <a:tcPr marL="0" marR="0" marT="635" marB="0">
                    <a:solidFill>
                      <a:srgbClr val="C5DCF3">
                        <a:alpha val="24705"/>
                      </a:srgbClr>
                    </a:solidFill>
                  </a:tcPr>
                </a:tc>
                <a:tc>
                  <a:txBody>
                    <a:bodyPr/>
                    <a:lstStyle/>
                    <a:p>
                      <a:pPr marL="150495" marR="30480">
                        <a:lnSpc>
                          <a:spcPts val="1045"/>
                        </a:lnSpc>
                        <a:spcBef>
                          <a:spcPts val="85"/>
                        </a:spcBef>
                      </a:pPr>
                      <a:r>
                        <a:rPr sz="1000" spc="-10" dirty="0">
                          <a:solidFill>
                            <a:srgbClr val="001F5F"/>
                          </a:solidFill>
                          <a:latin typeface="Segoe UI"/>
                          <a:cs typeface="Segoe UI"/>
                        </a:rPr>
                        <a:t>Fitch</a:t>
                      </a:r>
                      <a:r>
                        <a:rPr sz="1000" spc="-15" dirty="0">
                          <a:solidFill>
                            <a:srgbClr val="001F5F"/>
                          </a:solidFill>
                          <a:latin typeface="Segoe UI"/>
                          <a:cs typeface="Segoe UI"/>
                        </a:rPr>
                        <a:t> </a:t>
                      </a:r>
                      <a:r>
                        <a:rPr sz="1000" spc="-10" dirty="0">
                          <a:solidFill>
                            <a:srgbClr val="001F5F"/>
                          </a:solidFill>
                          <a:latin typeface="Segoe UI"/>
                          <a:cs typeface="Segoe UI"/>
                        </a:rPr>
                        <a:t>rating</a:t>
                      </a:r>
                      <a:endParaRPr sz="1000">
                        <a:latin typeface="Segoe UI"/>
                        <a:cs typeface="Segoe UI"/>
                      </a:endParaRPr>
                    </a:p>
                  </a:txBody>
                  <a:tcPr marL="0" marR="0" marT="10795" marB="0">
                    <a:solidFill>
                      <a:srgbClr val="C5DCF3">
                        <a:alpha val="24705"/>
                      </a:srgbClr>
                    </a:solidFill>
                  </a:tcPr>
                </a:tc>
                <a:extLst>
                  <a:ext uri="{0D108BD9-81ED-4DB2-BD59-A6C34878D82A}">
                    <a16:rowId xmlns:a16="http://schemas.microsoft.com/office/drawing/2014/main" val="10002"/>
                  </a:ext>
                </a:extLst>
              </a:tr>
              <a:tr h="165656">
                <a:tc>
                  <a:txBody>
                    <a:bodyPr/>
                    <a:lstStyle/>
                    <a:p>
                      <a:pPr marL="31750">
                        <a:lnSpc>
                          <a:spcPts val="1170"/>
                        </a:lnSpc>
                      </a:pPr>
                      <a:r>
                        <a:rPr sz="1000" spc="-10" dirty="0">
                          <a:solidFill>
                            <a:srgbClr val="082C52"/>
                          </a:solidFill>
                          <a:latin typeface="Segoe UI"/>
                          <a:cs typeface="Segoe UI"/>
                        </a:rPr>
                        <a:t>(estimate</a:t>
                      </a:r>
                      <a:r>
                        <a:rPr sz="1000" spc="20" dirty="0">
                          <a:solidFill>
                            <a:srgbClr val="082C52"/>
                          </a:solidFill>
                          <a:latin typeface="Segoe UI"/>
                          <a:cs typeface="Segoe UI"/>
                        </a:rPr>
                        <a:t> </a:t>
                      </a:r>
                      <a:r>
                        <a:rPr sz="1000" spc="-5" dirty="0">
                          <a:solidFill>
                            <a:srgbClr val="082C52"/>
                          </a:solidFill>
                          <a:latin typeface="Segoe UI"/>
                          <a:cs typeface="Segoe UI"/>
                        </a:rPr>
                        <a:t>2023)</a:t>
                      </a:r>
                      <a:endParaRPr sz="1000">
                        <a:latin typeface="Segoe UI"/>
                        <a:cs typeface="Segoe UI"/>
                      </a:endParaRPr>
                    </a:p>
                  </a:txBody>
                  <a:tcPr marL="0" marR="0" marT="0" marB="0">
                    <a:solidFill>
                      <a:srgbClr val="C5DCF3">
                        <a:alpha val="24705"/>
                      </a:srgbClr>
                    </a:solidFill>
                  </a:tcPr>
                </a:tc>
                <a:tc>
                  <a:txBody>
                    <a:bodyPr/>
                    <a:lstStyle/>
                    <a:p>
                      <a:pPr marL="167640">
                        <a:lnSpc>
                          <a:spcPts val="1170"/>
                        </a:lnSpc>
                      </a:pPr>
                      <a:r>
                        <a:rPr sz="1000" spc="-10" dirty="0">
                          <a:solidFill>
                            <a:srgbClr val="082C52"/>
                          </a:solidFill>
                          <a:latin typeface="Segoe UI"/>
                          <a:cs typeface="Segoe UI"/>
                        </a:rPr>
                        <a:t>(estimate</a:t>
                      </a:r>
                      <a:r>
                        <a:rPr sz="1000" spc="15" dirty="0">
                          <a:solidFill>
                            <a:srgbClr val="082C52"/>
                          </a:solidFill>
                          <a:latin typeface="Segoe UI"/>
                          <a:cs typeface="Segoe UI"/>
                        </a:rPr>
                        <a:t> </a:t>
                      </a:r>
                      <a:r>
                        <a:rPr sz="1000" spc="-5" dirty="0">
                          <a:solidFill>
                            <a:srgbClr val="082C52"/>
                          </a:solidFill>
                          <a:latin typeface="Segoe UI"/>
                          <a:cs typeface="Segoe UI"/>
                        </a:rPr>
                        <a:t>2023)</a:t>
                      </a:r>
                      <a:endParaRPr sz="1000">
                        <a:latin typeface="Segoe UI"/>
                        <a:cs typeface="Segoe UI"/>
                      </a:endParaRPr>
                    </a:p>
                  </a:txBody>
                  <a:tcPr marL="0" marR="0" marT="0" marB="0">
                    <a:solidFill>
                      <a:srgbClr val="C5DCF3">
                        <a:alpha val="24705"/>
                      </a:srgbClr>
                    </a:solidFill>
                  </a:tcPr>
                </a:tc>
                <a:tc>
                  <a:txBody>
                    <a:bodyPr/>
                    <a:lstStyle/>
                    <a:p>
                      <a:pPr marL="150495" marR="30480">
                        <a:lnSpc>
                          <a:spcPts val="1150"/>
                        </a:lnSpc>
                        <a:spcBef>
                          <a:spcPts val="55"/>
                        </a:spcBef>
                      </a:pPr>
                      <a:r>
                        <a:rPr sz="1000" spc="-5" dirty="0">
                          <a:solidFill>
                            <a:srgbClr val="001F5F"/>
                          </a:solidFill>
                          <a:latin typeface="Segoe UI"/>
                          <a:cs typeface="Segoe UI"/>
                        </a:rPr>
                        <a:t>(2023)</a:t>
                      </a:r>
                      <a:endParaRPr sz="1000">
                        <a:latin typeface="Segoe UI"/>
                        <a:cs typeface="Segoe UI"/>
                      </a:endParaRPr>
                    </a:p>
                  </a:txBody>
                  <a:tcPr marL="0" marR="0" marT="6985" marB="0">
                    <a:solidFill>
                      <a:srgbClr val="C5DCF3">
                        <a:alpha val="24705"/>
                      </a:srgbClr>
                    </a:solidFill>
                  </a:tcPr>
                </a:tc>
                <a:extLst>
                  <a:ext uri="{0D108BD9-81ED-4DB2-BD59-A6C34878D82A}">
                    <a16:rowId xmlns:a16="http://schemas.microsoft.com/office/drawing/2014/main" val="10003"/>
                  </a:ext>
                </a:extLst>
              </a:tr>
            </a:tbl>
          </a:graphicData>
        </a:graphic>
      </p:graphicFrame>
      <p:sp>
        <p:nvSpPr>
          <p:cNvPr id="120" name="object 120"/>
          <p:cNvSpPr txBox="1"/>
          <p:nvPr/>
        </p:nvSpPr>
        <p:spPr>
          <a:xfrm>
            <a:off x="10090150" y="2907284"/>
            <a:ext cx="1467485" cy="1893570"/>
          </a:xfrm>
          <a:prstGeom prst="rect">
            <a:avLst/>
          </a:prstGeom>
        </p:spPr>
        <p:txBody>
          <a:bodyPr vert="horz" wrap="square" lIns="0" tIns="10795" rIns="0" bIns="0" rtlCol="0">
            <a:spAutoFit/>
          </a:bodyPr>
          <a:lstStyle/>
          <a:p>
            <a:pPr marL="6350" marR="5080">
              <a:lnSpc>
                <a:spcPct val="100400"/>
              </a:lnSpc>
              <a:spcBef>
                <a:spcPts val="85"/>
              </a:spcBef>
            </a:pPr>
            <a:r>
              <a:rPr sz="2400" b="1" dirty="0">
                <a:solidFill>
                  <a:srgbClr val="082C52"/>
                </a:solidFill>
                <a:latin typeface="Segoe UI"/>
                <a:cs typeface="Segoe UI"/>
              </a:rPr>
              <a:t>$ </a:t>
            </a:r>
            <a:r>
              <a:rPr sz="2400" b="1" spc="-5" dirty="0">
                <a:solidFill>
                  <a:srgbClr val="082C52"/>
                </a:solidFill>
                <a:latin typeface="Segoe UI"/>
                <a:cs typeface="Segoe UI"/>
              </a:rPr>
              <a:t>408</a:t>
            </a:r>
            <a:r>
              <a:rPr sz="2400" b="1" spc="-100" dirty="0">
                <a:solidFill>
                  <a:srgbClr val="082C52"/>
                </a:solidFill>
                <a:latin typeface="Segoe UI"/>
                <a:cs typeface="Segoe UI"/>
              </a:rPr>
              <a:t> </a:t>
            </a:r>
            <a:r>
              <a:rPr sz="1200" spc="-5" dirty="0">
                <a:solidFill>
                  <a:srgbClr val="082C52"/>
                </a:solidFill>
                <a:latin typeface="Segoe UI"/>
                <a:cs typeface="Segoe UI"/>
              </a:rPr>
              <a:t>million**  </a:t>
            </a:r>
            <a:r>
              <a:rPr sz="1000" spc="-5" dirty="0">
                <a:solidFill>
                  <a:srgbClr val="001F5F"/>
                </a:solidFill>
                <a:latin typeface="Segoe UI"/>
                <a:cs typeface="Segoe UI"/>
              </a:rPr>
              <a:t>attracted from foreign  </a:t>
            </a:r>
            <a:r>
              <a:rPr sz="1000" spc="-10" dirty="0">
                <a:solidFill>
                  <a:srgbClr val="001F5F"/>
                </a:solidFill>
                <a:latin typeface="Segoe UI"/>
                <a:cs typeface="Segoe UI"/>
              </a:rPr>
              <a:t>investors into </a:t>
            </a:r>
            <a:r>
              <a:rPr sz="1000" spc="-5" dirty="0">
                <a:solidFill>
                  <a:srgbClr val="001F5F"/>
                </a:solidFill>
                <a:latin typeface="Segoe UI"/>
                <a:cs typeface="Segoe UI"/>
              </a:rPr>
              <a:t>local  projects</a:t>
            </a:r>
            <a:endParaRPr sz="1000">
              <a:latin typeface="Segoe UI"/>
              <a:cs typeface="Segoe UI"/>
            </a:endParaRPr>
          </a:p>
          <a:p>
            <a:pPr>
              <a:lnSpc>
                <a:spcPct val="100000"/>
              </a:lnSpc>
              <a:spcBef>
                <a:spcPts val="40"/>
              </a:spcBef>
            </a:pPr>
            <a:endParaRPr sz="900">
              <a:latin typeface="Segoe UI"/>
              <a:cs typeface="Segoe UI"/>
            </a:endParaRPr>
          </a:p>
          <a:p>
            <a:pPr>
              <a:lnSpc>
                <a:spcPct val="100000"/>
              </a:lnSpc>
              <a:spcBef>
                <a:spcPts val="5"/>
              </a:spcBef>
            </a:pPr>
            <a:r>
              <a:rPr sz="2400" b="1" spc="-5" dirty="0">
                <a:solidFill>
                  <a:srgbClr val="082C52"/>
                </a:solidFill>
                <a:latin typeface="Segoe UI"/>
                <a:cs typeface="Segoe UI"/>
              </a:rPr>
              <a:t>116</a:t>
            </a:r>
            <a:r>
              <a:rPr sz="2400" b="1" spc="-35" dirty="0">
                <a:solidFill>
                  <a:srgbClr val="082C52"/>
                </a:solidFill>
                <a:latin typeface="Segoe UI"/>
                <a:cs typeface="Segoe UI"/>
              </a:rPr>
              <a:t> </a:t>
            </a:r>
            <a:r>
              <a:rPr sz="1200" spc="-5" dirty="0">
                <a:solidFill>
                  <a:srgbClr val="082C52"/>
                </a:solidFill>
                <a:latin typeface="Segoe UI"/>
                <a:cs typeface="Segoe UI"/>
              </a:rPr>
              <a:t>projects</a:t>
            </a:r>
            <a:endParaRPr sz="1200">
              <a:latin typeface="Segoe UI"/>
              <a:cs typeface="Segoe UI"/>
            </a:endParaRPr>
          </a:p>
          <a:p>
            <a:pPr>
              <a:lnSpc>
                <a:spcPts val="1185"/>
              </a:lnSpc>
              <a:spcBef>
                <a:spcPts val="30"/>
              </a:spcBef>
            </a:pPr>
            <a:r>
              <a:rPr sz="1000" spc="-5" dirty="0">
                <a:solidFill>
                  <a:srgbClr val="001F5F"/>
                </a:solidFill>
                <a:latin typeface="Segoe UI"/>
                <a:cs typeface="Segoe UI"/>
              </a:rPr>
              <a:t>financed in the amount</a:t>
            </a:r>
            <a:r>
              <a:rPr sz="1000" spc="-30" dirty="0">
                <a:solidFill>
                  <a:srgbClr val="001F5F"/>
                </a:solidFill>
                <a:latin typeface="Segoe UI"/>
                <a:cs typeface="Segoe UI"/>
              </a:rPr>
              <a:t> </a:t>
            </a:r>
            <a:r>
              <a:rPr sz="1000" spc="-5" dirty="0">
                <a:solidFill>
                  <a:srgbClr val="001F5F"/>
                </a:solidFill>
                <a:latin typeface="Segoe UI"/>
                <a:cs typeface="Segoe UI"/>
              </a:rPr>
              <a:t>of</a:t>
            </a:r>
            <a:endParaRPr sz="1000">
              <a:latin typeface="Segoe UI"/>
              <a:cs typeface="Segoe UI"/>
            </a:endParaRPr>
          </a:p>
          <a:p>
            <a:pPr>
              <a:lnSpc>
                <a:spcPts val="2865"/>
              </a:lnSpc>
            </a:pPr>
            <a:r>
              <a:rPr sz="2400" b="1" dirty="0">
                <a:solidFill>
                  <a:srgbClr val="082C52"/>
                </a:solidFill>
                <a:latin typeface="Segoe UI"/>
                <a:cs typeface="Segoe UI"/>
              </a:rPr>
              <a:t>$ </a:t>
            </a:r>
            <a:r>
              <a:rPr sz="2400" b="1" spc="-5" dirty="0">
                <a:solidFill>
                  <a:srgbClr val="082C52"/>
                </a:solidFill>
                <a:latin typeface="Segoe UI"/>
                <a:cs typeface="Segoe UI"/>
              </a:rPr>
              <a:t>725</a:t>
            </a:r>
            <a:r>
              <a:rPr sz="2400" b="1" spc="-100" dirty="0">
                <a:solidFill>
                  <a:srgbClr val="082C52"/>
                </a:solidFill>
                <a:latin typeface="Segoe UI"/>
                <a:cs typeface="Segoe UI"/>
              </a:rPr>
              <a:t> </a:t>
            </a:r>
            <a:r>
              <a:rPr sz="1200" spc="-5" dirty="0">
                <a:solidFill>
                  <a:srgbClr val="082C52"/>
                </a:solidFill>
                <a:latin typeface="Segoe UI"/>
                <a:cs typeface="Segoe UI"/>
              </a:rPr>
              <a:t>million**</a:t>
            </a:r>
            <a:endParaRPr sz="1200">
              <a:latin typeface="Segoe UI"/>
              <a:cs typeface="Segoe UI"/>
            </a:endParaRPr>
          </a:p>
        </p:txBody>
      </p:sp>
      <p:sp>
        <p:nvSpPr>
          <p:cNvPr id="121" name="object 121"/>
          <p:cNvSpPr txBox="1"/>
          <p:nvPr/>
        </p:nvSpPr>
        <p:spPr>
          <a:xfrm>
            <a:off x="2703322" y="5358510"/>
            <a:ext cx="2094230" cy="729615"/>
          </a:xfrm>
          <a:prstGeom prst="rect">
            <a:avLst/>
          </a:prstGeom>
        </p:spPr>
        <p:txBody>
          <a:bodyPr vert="horz" wrap="square" lIns="0" tIns="12700" rIns="0" bIns="0" rtlCol="0">
            <a:spAutoFit/>
          </a:bodyPr>
          <a:lstStyle/>
          <a:p>
            <a:pPr marL="533400" indent="-173990">
              <a:lnSpc>
                <a:spcPct val="100000"/>
              </a:lnSpc>
              <a:spcBef>
                <a:spcPts val="100"/>
              </a:spcBef>
              <a:buChar char="►"/>
              <a:tabLst>
                <a:tab pos="534035" algn="l"/>
              </a:tabLst>
            </a:pPr>
            <a:r>
              <a:rPr sz="1200" b="1" spc="-20" dirty="0">
                <a:solidFill>
                  <a:srgbClr val="001F5F"/>
                </a:solidFill>
                <a:latin typeface="Segoe UI"/>
                <a:cs typeface="Segoe UI"/>
              </a:rPr>
              <a:t>Target</a:t>
            </a:r>
            <a:r>
              <a:rPr sz="1200" b="1" spc="-50" dirty="0">
                <a:solidFill>
                  <a:srgbClr val="001F5F"/>
                </a:solidFill>
                <a:latin typeface="Segoe UI"/>
                <a:cs typeface="Segoe UI"/>
              </a:rPr>
              <a:t> </a:t>
            </a:r>
            <a:r>
              <a:rPr sz="1200" b="1" spc="-5" dirty="0">
                <a:solidFill>
                  <a:srgbClr val="001F5F"/>
                </a:solidFill>
                <a:latin typeface="Segoe UI"/>
                <a:cs typeface="Segoe UI"/>
              </a:rPr>
              <a:t>client:</a:t>
            </a:r>
            <a:endParaRPr sz="1200">
              <a:latin typeface="Segoe UI"/>
              <a:cs typeface="Segoe UI"/>
            </a:endParaRPr>
          </a:p>
          <a:p>
            <a:pPr marL="737235" marR="5080" indent="-737870">
              <a:lnSpc>
                <a:spcPts val="1400"/>
              </a:lnSpc>
              <a:spcBef>
                <a:spcPts val="1340"/>
              </a:spcBef>
            </a:pPr>
            <a:r>
              <a:rPr sz="1200" b="1" spc="-5" dirty="0">
                <a:solidFill>
                  <a:srgbClr val="082C52"/>
                </a:solidFill>
                <a:latin typeface="Segoe UI"/>
                <a:cs typeface="Segoe UI"/>
              </a:rPr>
              <a:t>Business entities with </a:t>
            </a:r>
            <a:r>
              <a:rPr sz="1200" b="1" dirty="0">
                <a:solidFill>
                  <a:srgbClr val="082C52"/>
                </a:solidFill>
                <a:latin typeface="Segoe UI"/>
                <a:cs typeface="Segoe UI"/>
              </a:rPr>
              <a:t>a</a:t>
            </a:r>
            <a:r>
              <a:rPr sz="1200" b="1" spc="-60" dirty="0">
                <a:solidFill>
                  <a:srgbClr val="082C52"/>
                </a:solidFill>
                <a:latin typeface="Segoe UI"/>
                <a:cs typeface="Segoe UI"/>
              </a:rPr>
              <a:t> </a:t>
            </a:r>
            <a:r>
              <a:rPr sz="1200" b="1" spc="-5" dirty="0">
                <a:solidFill>
                  <a:srgbClr val="082C52"/>
                </a:solidFill>
                <a:latin typeface="Segoe UI"/>
                <a:cs typeface="Segoe UI"/>
              </a:rPr>
              <a:t>focus  on</a:t>
            </a:r>
            <a:r>
              <a:rPr sz="1200" b="1" spc="-10" dirty="0">
                <a:solidFill>
                  <a:srgbClr val="082C52"/>
                </a:solidFill>
                <a:latin typeface="Segoe UI"/>
                <a:cs typeface="Segoe UI"/>
              </a:rPr>
              <a:t> </a:t>
            </a:r>
            <a:r>
              <a:rPr sz="1200" b="1" dirty="0">
                <a:solidFill>
                  <a:srgbClr val="082C52"/>
                </a:solidFill>
                <a:latin typeface="Segoe UI"/>
                <a:cs typeface="Segoe UI"/>
              </a:rPr>
              <a:t>SMEs</a:t>
            </a:r>
            <a:endParaRPr sz="1200">
              <a:latin typeface="Segoe UI"/>
              <a:cs typeface="Segoe UI"/>
            </a:endParaRPr>
          </a:p>
        </p:txBody>
      </p:sp>
      <p:sp>
        <p:nvSpPr>
          <p:cNvPr id="122" name="object 122"/>
          <p:cNvSpPr txBox="1"/>
          <p:nvPr/>
        </p:nvSpPr>
        <p:spPr>
          <a:xfrm>
            <a:off x="8071993" y="2899359"/>
            <a:ext cx="1780539" cy="1800225"/>
          </a:xfrm>
          <a:prstGeom prst="rect">
            <a:avLst/>
          </a:prstGeom>
        </p:spPr>
        <p:txBody>
          <a:bodyPr vert="horz" wrap="square" lIns="0" tIns="12700" rIns="0" bIns="0" rtlCol="0">
            <a:spAutoFit/>
          </a:bodyPr>
          <a:lstStyle/>
          <a:p>
            <a:pPr>
              <a:lnSpc>
                <a:spcPct val="100000"/>
              </a:lnSpc>
              <a:spcBef>
                <a:spcPts val="100"/>
              </a:spcBef>
            </a:pPr>
            <a:r>
              <a:rPr sz="2400" b="1" spc="-5" dirty="0">
                <a:solidFill>
                  <a:srgbClr val="082C52"/>
                </a:solidFill>
                <a:latin typeface="Segoe UI"/>
                <a:cs typeface="Segoe UI"/>
              </a:rPr>
              <a:t>100%</a:t>
            </a:r>
            <a:endParaRPr sz="2400">
              <a:latin typeface="Segoe UI"/>
              <a:cs typeface="Segoe UI"/>
            </a:endParaRPr>
          </a:p>
          <a:p>
            <a:pPr marR="104139" algn="just">
              <a:lnSpc>
                <a:spcPct val="100000"/>
              </a:lnSpc>
              <a:spcBef>
                <a:spcPts val="35"/>
              </a:spcBef>
            </a:pPr>
            <a:r>
              <a:rPr sz="1000" spc="-5" dirty="0">
                <a:solidFill>
                  <a:srgbClr val="001F5F"/>
                </a:solidFill>
                <a:latin typeface="Segoe UI"/>
                <a:cs typeface="Segoe UI"/>
              </a:rPr>
              <a:t>of </a:t>
            </a:r>
            <a:r>
              <a:rPr sz="1000" spc="-10" dirty="0">
                <a:solidFill>
                  <a:srgbClr val="001F5F"/>
                </a:solidFill>
                <a:latin typeface="Segoe UI"/>
                <a:cs typeface="Segoe UI"/>
              </a:rPr>
              <a:t>investments </a:t>
            </a:r>
            <a:r>
              <a:rPr sz="1000" spc="-5" dirty="0">
                <a:solidFill>
                  <a:srgbClr val="001F5F"/>
                </a:solidFill>
                <a:latin typeface="Segoe UI"/>
                <a:cs typeface="Segoe UI"/>
              </a:rPr>
              <a:t>are accounted  for in the non-resource </a:t>
            </a:r>
            <a:r>
              <a:rPr sz="1000" spc="-10" dirty="0">
                <a:solidFill>
                  <a:srgbClr val="001F5F"/>
                </a:solidFill>
                <a:latin typeface="Segoe UI"/>
                <a:cs typeface="Segoe UI"/>
              </a:rPr>
              <a:t>sector  </a:t>
            </a:r>
            <a:r>
              <a:rPr sz="1000" spc="-5" dirty="0">
                <a:solidFill>
                  <a:srgbClr val="001F5F"/>
                </a:solidFill>
                <a:latin typeface="Segoe UI"/>
                <a:cs typeface="Segoe UI"/>
              </a:rPr>
              <a:t>of Kazakhstan</a:t>
            </a:r>
            <a:endParaRPr sz="1000">
              <a:latin typeface="Segoe UI"/>
              <a:cs typeface="Segoe UI"/>
            </a:endParaRPr>
          </a:p>
          <a:p>
            <a:pPr>
              <a:lnSpc>
                <a:spcPct val="100000"/>
              </a:lnSpc>
              <a:spcBef>
                <a:spcPts val="15"/>
              </a:spcBef>
            </a:pPr>
            <a:endParaRPr sz="1600">
              <a:latin typeface="Segoe UI"/>
              <a:cs typeface="Segoe UI"/>
            </a:endParaRPr>
          </a:p>
          <a:p>
            <a:pPr marL="635">
              <a:lnSpc>
                <a:spcPct val="100000"/>
              </a:lnSpc>
            </a:pPr>
            <a:r>
              <a:rPr sz="2400" b="1" dirty="0">
                <a:solidFill>
                  <a:srgbClr val="082C52"/>
                </a:solidFill>
                <a:latin typeface="Segoe UI"/>
                <a:cs typeface="Segoe UI"/>
              </a:rPr>
              <a:t>18</a:t>
            </a:r>
            <a:endParaRPr sz="2400">
              <a:latin typeface="Segoe UI"/>
              <a:cs typeface="Segoe UI"/>
            </a:endParaRPr>
          </a:p>
          <a:p>
            <a:pPr marL="635" marR="5080">
              <a:lnSpc>
                <a:spcPct val="100000"/>
              </a:lnSpc>
              <a:spcBef>
                <a:spcPts val="30"/>
              </a:spcBef>
            </a:pPr>
            <a:r>
              <a:rPr sz="1000" spc="-5" dirty="0">
                <a:solidFill>
                  <a:srgbClr val="001F5F"/>
                </a:solidFill>
                <a:latin typeface="Segoe UI"/>
                <a:cs typeface="Segoe UI"/>
              </a:rPr>
              <a:t>private equity funds </a:t>
            </a:r>
            <a:r>
              <a:rPr sz="1000" spc="-10" dirty="0">
                <a:solidFill>
                  <a:srgbClr val="001F5F"/>
                </a:solidFill>
                <a:latin typeface="Segoe UI"/>
                <a:cs typeface="Segoe UI"/>
              </a:rPr>
              <a:t>including </a:t>
            </a:r>
            <a:r>
              <a:rPr sz="1000" spc="-5" dirty="0">
                <a:solidFill>
                  <a:srgbClr val="001F5F"/>
                </a:solidFill>
                <a:latin typeface="Segoe UI"/>
                <a:cs typeface="Segoe UI"/>
              </a:rPr>
              <a:t>3  captive</a:t>
            </a:r>
            <a:r>
              <a:rPr sz="1000" spc="5" dirty="0">
                <a:solidFill>
                  <a:srgbClr val="001F5F"/>
                </a:solidFill>
                <a:latin typeface="Segoe UI"/>
                <a:cs typeface="Segoe UI"/>
              </a:rPr>
              <a:t> </a:t>
            </a:r>
            <a:r>
              <a:rPr sz="1000" spc="-5" dirty="0">
                <a:solidFill>
                  <a:srgbClr val="001F5F"/>
                </a:solidFill>
                <a:latin typeface="Segoe UI"/>
                <a:cs typeface="Segoe UI"/>
              </a:rPr>
              <a:t>funds</a:t>
            </a:r>
            <a:endParaRPr sz="1000">
              <a:latin typeface="Segoe UI"/>
              <a:cs typeface="Segoe UI"/>
            </a:endParaRPr>
          </a:p>
        </p:txBody>
      </p:sp>
      <p:sp>
        <p:nvSpPr>
          <p:cNvPr id="123" name="object 123"/>
          <p:cNvSpPr txBox="1"/>
          <p:nvPr/>
        </p:nvSpPr>
        <p:spPr>
          <a:xfrm>
            <a:off x="11207670" y="1767332"/>
            <a:ext cx="297180" cy="208279"/>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082C52"/>
                </a:solidFill>
                <a:latin typeface="Segoe UI"/>
                <a:cs typeface="Segoe UI"/>
              </a:rPr>
              <a:t>ook</a:t>
            </a:r>
            <a:endParaRPr sz="1200">
              <a:latin typeface="Segoe UI"/>
              <a:cs typeface="Segoe UI"/>
            </a:endParaRPr>
          </a:p>
        </p:txBody>
      </p:sp>
      <p:sp>
        <p:nvSpPr>
          <p:cNvPr id="124" name="object 124"/>
          <p:cNvSpPr txBox="1"/>
          <p:nvPr/>
        </p:nvSpPr>
        <p:spPr>
          <a:xfrm>
            <a:off x="9900793" y="5437123"/>
            <a:ext cx="1656080" cy="548005"/>
          </a:xfrm>
          <a:prstGeom prst="rect">
            <a:avLst/>
          </a:prstGeom>
        </p:spPr>
        <p:txBody>
          <a:bodyPr vert="horz" wrap="square" lIns="0" tIns="12700" rIns="0" bIns="0" rtlCol="0">
            <a:spAutoFit/>
          </a:bodyPr>
          <a:lstStyle/>
          <a:p>
            <a:pPr marL="5715">
              <a:lnSpc>
                <a:spcPct val="100000"/>
              </a:lnSpc>
              <a:spcBef>
                <a:spcPts val="100"/>
              </a:spcBef>
            </a:pPr>
            <a:r>
              <a:rPr sz="2400" b="1" spc="-5" dirty="0">
                <a:solidFill>
                  <a:srgbClr val="082C52"/>
                </a:solidFill>
                <a:latin typeface="Segoe UI"/>
                <a:cs typeface="Segoe UI"/>
              </a:rPr>
              <a:t>23 800</a:t>
            </a:r>
            <a:r>
              <a:rPr sz="2400" b="1" spc="-110" dirty="0">
                <a:solidFill>
                  <a:srgbClr val="082C52"/>
                </a:solidFill>
                <a:latin typeface="Segoe UI"/>
                <a:cs typeface="Segoe UI"/>
              </a:rPr>
              <a:t> </a:t>
            </a:r>
            <a:r>
              <a:rPr sz="2400" b="1" spc="-5" dirty="0">
                <a:solidFill>
                  <a:srgbClr val="082C52"/>
                </a:solidFill>
                <a:latin typeface="Segoe UI"/>
                <a:cs typeface="Segoe UI"/>
              </a:rPr>
              <a:t>jobs</a:t>
            </a:r>
            <a:endParaRPr sz="2400">
              <a:latin typeface="Segoe UI"/>
              <a:cs typeface="Segoe UI"/>
            </a:endParaRPr>
          </a:p>
          <a:p>
            <a:pPr>
              <a:lnSpc>
                <a:spcPct val="100000"/>
              </a:lnSpc>
              <a:spcBef>
                <a:spcPts val="30"/>
              </a:spcBef>
            </a:pPr>
            <a:r>
              <a:rPr sz="1000" spc="-10" dirty="0">
                <a:solidFill>
                  <a:srgbClr val="001F5F"/>
                </a:solidFill>
                <a:latin typeface="Segoe UI"/>
                <a:cs typeface="Segoe UI"/>
              </a:rPr>
              <a:t>Created </a:t>
            </a:r>
            <a:r>
              <a:rPr sz="1000" spc="-5" dirty="0">
                <a:solidFill>
                  <a:srgbClr val="001F5F"/>
                </a:solidFill>
                <a:latin typeface="Segoe UI"/>
                <a:cs typeface="Segoe UI"/>
              </a:rPr>
              <a:t>and</a:t>
            </a:r>
            <a:r>
              <a:rPr sz="1000" spc="45" dirty="0">
                <a:solidFill>
                  <a:srgbClr val="001F5F"/>
                </a:solidFill>
                <a:latin typeface="Segoe UI"/>
                <a:cs typeface="Segoe UI"/>
              </a:rPr>
              <a:t> </a:t>
            </a:r>
            <a:r>
              <a:rPr sz="1000" spc="-5" dirty="0">
                <a:solidFill>
                  <a:srgbClr val="001F5F"/>
                </a:solidFill>
                <a:latin typeface="Segoe UI"/>
                <a:cs typeface="Segoe UI"/>
              </a:rPr>
              <a:t>supported</a:t>
            </a:r>
            <a:endParaRPr sz="1000">
              <a:latin typeface="Segoe UI"/>
              <a:cs typeface="Segoe UI"/>
            </a:endParaRPr>
          </a:p>
        </p:txBody>
      </p:sp>
      <p:sp>
        <p:nvSpPr>
          <p:cNvPr id="125" name="object 125"/>
          <p:cNvSpPr txBox="1"/>
          <p:nvPr/>
        </p:nvSpPr>
        <p:spPr>
          <a:xfrm>
            <a:off x="8028685" y="5346903"/>
            <a:ext cx="1461770" cy="852805"/>
          </a:xfrm>
          <a:prstGeom prst="rect">
            <a:avLst/>
          </a:prstGeom>
        </p:spPr>
        <p:txBody>
          <a:bodyPr vert="horz" wrap="square" lIns="0" tIns="10795" rIns="0" bIns="0" rtlCol="0">
            <a:spAutoFit/>
          </a:bodyPr>
          <a:lstStyle/>
          <a:p>
            <a:pPr marR="5080">
              <a:lnSpc>
                <a:spcPct val="100400"/>
              </a:lnSpc>
              <a:spcBef>
                <a:spcPts val="85"/>
              </a:spcBef>
            </a:pPr>
            <a:r>
              <a:rPr sz="2400" b="1" dirty="0">
                <a:solidFill>
                  <a:srgbClr val="082C52"/>
                </a:solidFill>
                <a:latin typeface="Segoe UI"/>
                <a:cs typeface="Segoe UI"/>
              </a:rPr>
              <a:t>$ </a:t>
            </a:r>
            <a:r>
              <a:rPr sz="2400" b="1" spc="-5" dirty="0">
                <a:solidFill>
                  <a:srgbClr val="082C52"/>
                </a:solidFill>
                <a:latin typeface="Segoe UI"/>
                <a:cs typeface="Segoe UI"/>
              </a:rPr>
              <a:t>120</a:t>
            </a:r>
            <a:r>
              <a:rPr sz="2400" b="1" spc="-95" dirty="0">
                <a:solidFill>
                  <a:srgbClr val="082C52"/>
                </a:solidFill>
                <a:latin typeface="Segoe UI"/>
                <a:cs typeface="Segoe UI"/>
              </a:rPr>
              <a:t> </a:t>
            </a:r>
            <a:r>
              <a:rPr sz="1200" spc="-5" dirty="0">
                <a:solidFill>
                  <a:srgbClr val="082C52"/>
                </a:solidFill>
                <a:latin typeface="Segoe UI"/>
                <a:cs typeface="Segoe UI"/>
              </a:rPr>
              <a:t>million**  </a:t>
            </a:r>
            <a:r>
              <a:rPr sz="1000" spc="-5" dirty="0">
                <a:solidFill>
                  <a:srgbClr val="001F5F"/>
                </a:solidFill>
                <a:latin typeface="Segoe UI"/>
                <a:cs typeface="Segoe UI"/>
              </a:rPr>
              <a:t>taxes paid to the state  budget by the project  companies</a:t>
            </a:r>
            <a:endParaRPr sz="1000">
              <a:latin typeface="Segoe UI"/>
              <a:cs typeface="Segoe UI"/>
            </a:endParaRPr>
          </a:p>
        </p:txBody>
      </p:sp>
      <p:sp>
        <p:nvSpPr>
          <p:cNvPr id="126" name="object 126"/>
          <p:cNvSpPr txBox="1"/>
          <p:nvPr/>
        </p:nvSpPr>
        <p:spPr>
          <a:xfrm>
            <a:off x="11578208" y="6522211"/>
            <a:ext cx="103505" cy="188595"/>
          </a:xfrm>
          <a:prstGeom prst="rect">
            <a:avLst/>
          </a:prstGeom>
        </p:spPr>
        <p:txBody>
          <a:bodyPr vert="horz" wrap="square" lIns="0" tIns="14604" rIns="0" bIns="0" rtlCol="0">
            <a:spAutoFit/>
          </a:bodyPr>
          <a:lstStyle/>
          <a:p>
            <a:pPr marL="12700">
              <a:lnSpc>
                <a:spcPct val="100000"/>
              </a:lnSpc>
              <a:spcBef>
                <a:spcPts val="114"/>
              </a:spcBef>
            </a:pPr>
            <a:r>
              <a:rPr sz="1050" b="1" spc="10" dirty="0">
                <a:solidFill>
                  <a:srgbClr val="888888"/>
                </a:solidFill>
                <a:latin typeface="Segoe UI"/>
                <a:cs typeface="Segoe UI"/>
              </a:rPr>
              <a:t>2</a:t>
            </a:r>
            <a:endParaRPr sz="1050">
              <a:latin typeface="Segoe UI"/>
              <a:cs typeface="Segoe UI"/>
            </a:endParaRPr>
          </a:p>
        </p:txBody>
      </p:sp>
      <p:sp>
        <p:nvSpPr>
          <p:cNvPr id="127" name="object 127"/>
          <p:cNvSpPr/>
          <p:nvPr/>
        </p:nvSpPr>
        <p:spPr>
          <a:xfrm>
            <a:off x="397763" y="1069847"/>
            <a:ext cx="0" cy="5412105"/>
          </a:xfrm>
          <a:custGeom>
            <a:avLst/>
            <a:gdLst/>
            <a:ahLst/>
            <a:cxnLst/>
            <a:rect l="l" t="t" r="r" b="b"/>
            <a:pathLst>
              <a:path h="5412105">
                <a:moveTo>
                  <a:pt x="0" y="0"/>
                </a:moveTo>
                <a:lnTo>
                  <a:pt x="0" y="5411622"/>
                </a:lnTo>
              </a:path>
            </a:pathLst>
          </a:custGeom>
          <a:ln w="12192">
            <a:solidFill>
              <a:srgbClr val="0E3966"/>
            </a:solidFill>
            <a:prstDash val="sysDash"/>
          </a:ln>
        </p:spPr>
        <p:txBody>
          <a:bodyPr wrap="square" lIns="0" tIns="0" rIns="0" bIns="0" rtlCol="0"/>
          <a:lstStyle/>
          <a:p>
            <a:endParaRPr/>
          </a:p>
        </p:txBody>
      </p:sp>
      <p:sp>
        <p:nvSpPr>
          <p:cNvPr id="128" name="object 128"/>
          <p:cNvSpPr/>
          <p:nvPr/>
        </p:nvSpPr>
        <p:spPr>
          <a:xfrm>
            <a:off x="7516368" y="1069847"/>
            <a:ext cx="0" cy="5426075"/>
          </a:xfrm>
          <a:custGeom>
            <a:avLst/>
            <a:gdLst/>
            <a:ahLst/>
            <a:cxnLst/>
            <a:rect l="l" t="t" r="r" b="b"/>
            <a:pathLst>
              <a:path h="5426075">
                <a:moveTo>
                  <a:pt x="0" y="0"/>
                </a:moveTo>
                <a:lnTo>
                  <a:pt x="0" y="5425960"/>
                </a:lnTo>
              </a:path>
            </a:pathLst>
          </a:custGeom>
          <a:ln w="12192">
            <a:solidFill>
              <a:srgbClr val="0E3966"/>
            </a:solidFill>
            <a:prstDash val="sysDash"/>
          </a:ln>
        </p:spPr>
        <p:txBody>
          <a:bodyPr wrap="square" lIns="0" tIns="0" rIns="0" bIns="0" rtlCol="0"/>
          <a:lstStyle/>
          <a:p>
            <a:endParaRPr/>
          </a:p>
        </p:txBody>
      </p:sp>
      <p:sp>
        <p:nvSpPr>
          <p:cNvPr id="129" name="object 129"/>
          <p:cNvSpPr/>
          <p:nvPr/>
        </p:nvSpPr>
        <p:spPr>
          <a:xfrm>
            <a:off x="7804404" y="1069847"/>
            <a:ext cx="0" cy="1644650"/>
          </a:xfrm>
          <a:custGeom>
            <a:avLst/>
            <a:gdLst/>
            <a:ahLst/>
            <a:cxnLst/>
            <a:rect l="l" t="t" r="r" b="b"/>
            <a:pathLst>
              <a:path h="1644650">
                <a:moveTo>
                  <a:pt x="0" y="0"/>
                </a:moveTo>
                <a:lnTo>
                  <a:pt x="0" y="1644268"/>
                </a:lnTo>
              </a:path>
            </a:pathLst>
          </a:custGeom>
          <a:ln w="12192">
            <a:solidFill>
              <a:srgbClr val="0E3966"/>
            </a:solidFill>
            <a:prstDash val="sysDash"/>
          </a:ln>
        </p:spPr>
        <p:txBody>
          <a:bodyPr wrap="square" lIns="0" tIns="0" rIns="0" bIns="0" rtlCol="0"/>
          <a:lstStyle/>
          <a:p>
            <a:endParaRPr/>
          </a:p>
        </p:txBody>
      </p:sp>
      <p:sp>
        <p:nvSpPr>
          <p:cNvPr id="130" name="object 130"/>
          <p:cNvSpPr/>
          <p:nvPr/>
        </p:nvSpPr>
        <p:spPr>
          <a:xfrm>
            <a:off x="11716511" y="1069847"/>
            <a:ext cx="0" cy="1609725"/>
          </a:xfrm>
          <a:custGeom>
            <a:avLst/>
            <a:gdLst/>
            <a:ahLst/>
            <a:cxnLst/>
            <a:rect l="l" t="t" r="r" b="b"/>
            <a:pathLst>
              <a:path h="1609725">
                <a:moveTo>
                  <a:pt x="0" y="0"/>
                </a:moveTo>
                <a:lnTo>
                  <a:pt x="0" y="1609343"/>
                </a:lnTo>
              </a:path>
            </a:pathLst>
          </a:custGeom>
          <a:ln w="12192">
            <a:solidFill>
              <a:srgbClr val="0E3966"/>
            </a:solidFill>
            <a:prstDash val="sysDash"/>
          </a:ln>
        </p:spPr>
        <p:txBody>
          <a:bodyPr wrap="square" lIns="0" tIns="0" rIns="0" bIns="0" rtlCol="0"/>
          <a:lstStyle/>
          <a:p>
            <a:endParaRPr/>
          </a:p>
        </p:txBody>
      </p:sp>
      <p:sp>
        <p:nvSpPr>
          <p:cNvPr id="131" name="object 131"/>
          <p:cNvSpPr/>
          <p:nvPr/>
        </p:nvSpPr>
        <p:spPr>
          <a:xfrm>
            <a:off x="7831835" y="2894076"/>
            <a:ext cx="0" cy="2065655"/>
          </a:xfrm>
          <a:custGeom>
            <a:avLst/>
            <a:gdLst/>
            <a:ahLst/>
            <a:cxnLst/>
            <a:rect l="l" t="t" r="r" b="b"/>
            <a:pathLst>
              <a:path h="2065654">
                <a:moveTo>
                  <a:pt x="0" y="0"/>
                </a:moveTo>
                <a:lnTo>
                  <a:pt x="0" y="2065147"/>
                </a:lnTo>
              </a:path>
            </a:pathLst>
          </a:custGeom>
          <a:ln w="12192">
            <a:solidFill>
              <a:srgbClr val="0E3966"/>
            </a:solidFill>
            <a:prstDash val="sysDash"/>
          </a:ln>
        </p:spPr>
        <p:txBody>
          <a:bodyPr wrap="square" lIns="0" tIns="0" rIns="0" bIns="0" rtlCol="0"/>
          <a:lstStyle/>
          <a:p>
            <a:endParaRPr/>
          </a:p>
        </p:txBody>
      </p:sp>
      <p:sp>
        <p:nvSpPr>
          <p:cNvPr id="132" name="object 132"/>
          <p:cNvSpPr/>
          <p:nvPr/>
        </p:nvSpPr>
        <p:spPr>
          <a:xfrm>
            <a:off x="11716511" y="2863595"/>
            <a:ext cx="0" cy="2065655"/>
          </a:xfrm>
          <a:custGeom>
            <a:avLst/>
            <a:gdLst/>
            <a:ahLst/>
            <a:cxnLst/>
            <a:rect l="l" t="t" r="r" b="b"/>
            <a:pathLst>
              <a:path h="2065654">
                <a:moveTo>
                  <a:pt x="0" y="0"/>
                </a:moveTo>
                <a:lnTo>
                  <a:pt x="0" y="2065146"/>
                </a:lnTo>
              </a:path>
            </a:pathLst>
          </a:custGeom>
          <a:ln w="12192">
            <a:solidFill>
              <a:srgbClr val="0E3966"/>
            </a:solidFill>
            <a:prstDash val="sysDash"/>
          </a:ln>
        </p:spPr>
        <p:txBody>
          <a:bodyPr wrap="square" lIns="0" tIns="0" rIns="0" bIns="0" rtlCol="0"/>
          <a:lstStyle/>
          <a:p>
            <a:endParaRPr/>
          </a:p>
        </p:txBody>
      </p:sp>
      <p:sp>
        <p:nvSpPr>
          <p:cNvPr id="133" name="object 133"/>
          <p:cNvSpPr/>
          <p:nvPr/>
        </p:nvSpPr>
        <p:spPr>
          <a:xfrm>
            <a:off x="7831835" y="5131308"/>
            <a:ext cx="0" cy="1283335"/>
          </a:xfrm>
          <a:custGeom>
            <a:avLst/>
            <a:gdLst/>
            <a:ahLst/>
            <a:cxnLst/>
            <a:rect l="l" t="t" r="r" b="b"/>
            <a:pathLst>
              <a:path h="1283335">
                <a:moveTo>
                  <a:pt x="0" y="0"/>
                </a:moveTo>
                <a:lnTo>
                  <a:pt x="0" y="1283017"/>
                </a:lnTo>
              </a:path>
            </a:pathLst>
          </a:custGeom>
          <a:ln w="12192">
            <a:solidFill>
              <a:srgbClr val="0E3966"/>
            </a:solidFill>
            <a:prstDash val="sysDash"/>
          </a:ln>
        </p:spPr>
        <p:txBody>
          <a:bodyPr wrap="square" lIns="0" tIns="0" rIns="0" bIns="0" rtlCol="0"/>
          <a:lstStyle/>
          <a:p>
            <a:endParaRPr/>
          </a:p>
        </p:txBody>
      </p:sp>
      <p:sp>
        <p:nvSpPr>
          <p:cNvPr id="134" name="object 134"/>
          <p:cNvSpPr/>
          <p:nvPr/>
        </p:nvSpPr>
        <p:spPr>
          <a:xfrm>
            <a:off x="11734800" y="5131308"/>
            <a:ext cx="0" cy="1283335"/>
          </a:xfrm>
          <a:custGeom>
            <a:avLst/>
            <a:gdLst/>
            <a:ahLst/>
            <a:cxnLst/>
            <a:rect l="l" t="t" r="r" b="b"/>
            <a:pathLst>
              <a:path h="1283335">
                <a:moveTo>
                  <a:pt x="0" y="0"/>
                </a:moveTo>
                <a:lnTo>
                  <a:pt x="0" y="1283017"/>
                </a:lnTo>
              </a:path>
            </a:pathLst>
          </a:custGeom>
          <a:ln w="12192">
            <a:solidFill>
              <a:srgbClr val="0E3966"/>
            </a:solidFill>
            <a:prstDash val="sysDash"/>
          </a:ln>
        </p:spPr>
        <p:txBody>
          <a:bodyPr wrap="square" lIns="0" tIns="0" rIns="0" bIns="0" rtlCol="0"/>
          <a:lstStyle/>
          <a:p>
            <a:endParaRPr/>
          </a:p>
        </p:txBody>
      </p:sp>
      <p:sp>
        <p:nvSpPr>
          <p:cNvPr id="135" name="object 135"/>
          <p:cNvSpPr txBox="1"/>
          <p:nvPr/>
        </p:nvSpPr>
        <p:spPr>
          <a:xfrm>
            <a:off x="606348" y="6443878"/>
            <a:ext cx="1318895" cy="391160"/>
          </a:xfrm>
          <a:prstGeom prst="rect">
            <a:avLst/>
          </a:prstGeom>
        </p:spPr>
        <p:txBody>
          <a:bodyPr vert="horz" wrap="square" lIns="0" tIns="12700" rIns="0" bIns="0" rtlCol="0">
            <a:spAutoFit/>
          </a:bodyPr>
          <a:lstStyle/>
          <a:p>
            <a:pPr marL="12700">
              <a:lnSpc>
                <a:spcPct val="100000"/>
              </a:lnSpc>
              <a:spcBef>
                <a:spcPts val="100"/>
              </a:spcBef>
            </a:pPr>
            <a:r>
              <a:rPr sz="1200" i="1" dirty="0">
                <a:solidFill>
                  <a:srgbClr val="001F5F"/>
                </a:solidFill>
                <a:latin typeface="Segoe UI"/>
                <a:cs typeface="Segoe UI"/>
              </a:rPr>
              <a:t>* FX </a:t>
            </a:r>
            <a:r>
              <a:rPr sz="1200" i="1" spc="-10" dirty="0">
                <a:solidFill>
                  <a:srgbClr val="001F5F"/>
                </a:solidFill>
                <a:latin typeface="Segoe UI"/>
                <a:cs typeface="Segoe UI"/>
              </a:rPr>
              <a:t>rate</a:t>
            </a:r>
            <a:r>
              <a:rPr sz="1200" i="1" spc="-55" dirty="0">
                <a:solidFill>
                  <a:srgbClr val="001F5F"/>
                </a:solidFill>
                <a:latin typeface="Segoe UI"/>
                <a:cs typeface="Segoe UI"/>
              </a:rPr>
              <a:t> </a:t>
            </a:r>
            <a:r>
              <a:rPr sz="1200" i="1" spc="-5" dirty="0">
                <a:solidFill>
                  <a:srgbClr val="001F5F"/>
                </a:solidFill>
                <a:latin typeface="Segoe UI"/>
                <a:cs typeface="Segoe UI"/>
              </a:rPr>
              <a:t>12/31/23</a:t>
            </a:r>
            <a:endParaRPr sz="1200">
              <a:latin typeface="Segoe UI"/>
              <a:cs typeface="Segoe UI"/>
            </a:endParaRPr>
          </a:p>
          <a:p>
            <a:pPr marL="12700">
              <a:lnSpc>
                <a:spcPct val="100000"/>
              </a:lnSpc>
            </a:pPr>
            <a:r>
              <a:rPr sz="1200" i="1" dirty="0">
                <a:solidFill>
                  <a:srgbClr val="001F5F"/>
                </a:solidFill>
                <a:latin typeface="Segoe UI"/>
                <a:cs typeface="Segoe UI"/>
              </a:rPr>
              <a:t>** </a:t>
            </a:r>
            <a:r>
              <a:rPr sz="1200" i="1" spc="-5" dirty="0">
                <a:solidFill>
                  <a:srgbClr val="001F5F"/>
                </a:solidFill>
                <a:latin typeface="Segoe UI"/>
                <a:cs typeface="Segoe UI"/>
              </a:rPr>
              <a:t>Historical </a:t>
            </a:r>
            <a:r>
              <a:rPr sz="1200" i="1" dirty="0">
                <a:solidFill>
                  <a:srgbClr val="001F5F"/>
                </a:solidFill>
                <a:latin typeface="Segoe UI"/>
                <a:cs typeface="Segoe UI"/>
              </a:rPr>
              <a:t>FX</a:t>
            </a:r>
            <a:r>
              <a:rPr sz="1200" i="1" spc="-70" dirty="0">
                <a:solidFill>
                  <a:srgbClr val="001F5F"/>
                </a:solidFill>
                <a:latin typeface="Segoe UI"/>
                <a:cs typeface="Segoe UI"/>
              </a:rPr>
              <a:t> </a:t>
            </a:r>
            <a:r>
              <a:rPr sz="1200" i="1" spc="-10" dirty="0">
                <a:solidFill>
                  <a:srgbClr val="001F5F"/>
                </a:solidFill>
                <a:latin typeface="Segoe UI"/>
                <a:cs typeface="Segoe UI"/>
              </a:rPr>
              <a:t>rate</a:t>
            </a:r>
            <a:endParaRPr sz="1200">
              <a:latin typeface="Segoe UI"/>
              <a:cs typeface="Segoe UI"/>
            </a:endParaRPr>
          </a:p>
        </p:txBody>
      </p:sp>
    </p:spTree>
    <p:extLst>
      <p:ext uri="{BB962C8B-B14F-4D97-AF65-F5344CB8AC3E}">
        <p14:creationId xmlns:p14="http://schemas.microsoft.com/office/powerpoint/2010/main" val="150480824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104376" y="4002061"/>
            <a:ext cx="3087624" cy="2855935"/>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395731" y="349377"/>
            <a:ext cx="8799830" cy="391160"/>
          </a:xfrm>
          <a:prstGeom prst="rect">
            <a:avLst/>
          </a:prstGeom>
        </p:spPr>
        <p:txBody>
          <a:bodyPr vert="horz" wrap="square" lIns="0" tIns="12700" rIns="0" bIns="0" rtlCol="0">
            <a:spAutoFit/>
          </a:bodyPr>
          <a:lstStyle/>
          <a:p>
            <a:pPr marL="12700">
              <a:lnSpc>
                <a:spcPct val="100000"/>
              </a:lnSpc>
              <a:spcBef>
                <a:spcPts val="100"/>
              </a:spcBef>
            </a:pPr>
            <a:r>
              <a:rPr sz="2400" spc="-10" dirty="0"/>
              <a:t>Investments </a:t>
            </a:r>
            <a:r>
              <a:rPr sz="2400" spc="-20" dirty="0"/>
              <a:t>of </a:t>
            </a:r>
            <a:r>
              <a:rPr sz="2400" spc="-5" dirty="0"/>
              <a:t>Funds with QIC participation/QIC</a:t>
            </a:r>
            <a:r>
              <a:rPr sz="2400" spc="85" dirty="0"/>
              <a:t> </a:t>
            </a:r>
            <a:r>
              <a:rPr sz="2400" spc="-10" dirty="0"/>
              <a:t>investments</a:t>
            </a:r>
            <a:endParaRPr sz="2400"/>
          </a:p>
        </p:txBody>
      </p:sp>
      <p:sp>
        <p:nvSpPr>
          <p:cNvPr id="4" name="object 4"/>
          <p:cNvSpPr txBox="1"/>
          <p:nvPr/>
        </p:nvSpPr>
        <p:spPr>
          <a:xfrm>
            <a:off x="11608689" y="6522211"/>
            <a:ext cx="103505" cy="188595"/>
          </a:xfrm>
          <a:prstGeom prst="rect">
            <a:avLst/>
          </a:prstGeom>
        </p:spPr>
        <p:txBody>
          <a:bodyPr vert="horz" wrap="square" lIns="0" tIns="14604" rIns="0" bIns="0" rtlCol="0">
            <a:spAutoFit/>
          </a:bodyPr>
          <a:lstStyle/>
          <a:p>
            <a:pPr marL="12700">
              <a:lnSpc>
                <a:spcPct val="100000"/>
              </a:lnSpc>
              <a:spcBef>
                <a:spcPts val="114"/>
              </a:spcBef>
            </a:pPr>
            <a:r>
              <a:rPr sz="1050" b="1" spc="10" dirty="0">
                <a:solidFill>
                  <a:srgbClr val="888888"/>
                </a:solidFill>
                <a:latin typeface="Segoe UI"/>
                <a:cs typeface="Segoe UI"/>
              </a:rPr>
              <a:t>3</a:t>
            </a:r>
            <a:endParaRPr sz="1050">
              <a:latin typeface="Segoe UI"/>
              <a:cs typeface="Segoe UI"/>
            </a:endParaRPr>
          </a:p>
        </p:txBody>
      </p:sp>
      <p:sp>
        <p:nvSpPr>
          <p:cNvPr id="5" name="object 5"/>
          <p:cNvSpPr/>
          <p:nvPr/>
        </p:nvSpPr>
        <p:spPr>
          <a:xfrm>
            <a:off x="1327403" y="5641847"/>
            <a:ext cx="113030" cy="0"/>
          </a:xfrm>
          <a:custGeom>
            <a:avLst/>
            <a:gdLst/>
            <a:ahLst/>
            <a:cxnLst/>
            <a:rect l="l" t="t" r="r" b="b"/>
            <a:pathLst>
              <a:path w="113030">
                <a:moveTo>
                  <a:pt x="0" y="0"/>
                </a:moveTo>
                <a:lnTo>
                  <a:pt x="112776" y="0"/>
                </a:lnTo>
              </a:path>
            </a:pathLst>
          </a:custGeom>
          <a:ln w="76200">
            <a:solidFill>
              <a:srgbClr val="7C6850"/>
            </a:solidFill>
          </a:ln>
        </p:spPr>
        <p:txBody>
          <a:bodyPr wrap="square" lIns="0" tIns="0" rIns="0" bIns="0" rtlCol="0"/>
          <a:lstStyle/>
          <a:p>
            <a:endParaRPr/>
          </a:p>
        </p:txBody>
      </p:sp>
      <p:sp>
        <p:nvSpPr>
          <p:cNvPr id="6" name="object 6"/>
          <p:cNvSpPr/>
          <p:nvPr/>
        </p:nvSpPr>
        <p:spPr>
          <a:xfrm>
            <a:off x="1950720" y="5524500"/>
            <a:ext cx="114300" cy="155575"/>
          </a:xfrm>
          <a:custGeom>
            <a:avLst/>
            <a:gdLst/>
            <a:ahLst/>
            <a:cxnLst/>
            <a:rect l="l" t="t" r="r" b="b"/>
            <a:pathLst>
              <a:path w="114300" h="155575">
                <a:moveTo>
                  <a:pt x="114300" y="0"/>
                </a:moveTo>
                <a:lnTo>
                  <a:pt x="0" y="0"/>
                </a:lnTo>
                <a:lnTo>
                  <a:pt x="0" y="155447"/>
                </a:lnTo>
                <a:lnTo>
                  <a:pt x="114300" y="155447"/>
                </a:lnTo>
                <a:lnTo>
                  <a:pt x="114300" y="0"/>
                </a:lnTo>
                <a:close/>
              </a:path>
            </a:pathLst>
          </a:custGeom>
          <a:solidFill>
            <a:srgbClr val="7C6850"/>
          </a:solidFill>
        </p:spPr>
        <p:txBody>
          <a:bodyPr wrap="square" lIns="0" tIns="0" rIns="0" bIns="0" rtlCol="0"/>
          <a:lstStyle/>
          <a:p>
            <a:endParaRPr/>
          </a:p>
        </p:txBody>
      </p:sp>
      <p:sp>
        <p:nvSpPr>
          <p:cNvPr id="7" name="object 7"/>
          <p:cNvSpPr/>
          <p:nvPr/>
        </p:nvSpPr>
        <p:spPr>
          <a:xfrm>
            <a:off x="2574035" y="5298947"/>
            <a:ext cx="114300" cy="381000"/>
          </a:xfrm>
          <a:custGeom>
            <a:avLst/>
            <a:gdLst/>
            <a:ahLst/>
            <a:cxnLst/>
            <a:rect l="l" t="t" r="r" b="b"/>
            <a:pathLst>
              <a:path w="114300" h="381000">
                <a:moveTo>
                  <a:pt x="114300" y="0"/>
                </a:moveTo>
                <a:lnTo>
                  <a:pt x="0" y="0"/>
                </a:lnTo>
                <a:lnTo>
                  <a:pt x="0" y="380999"/>
                </a:lnTo>
                <a:lnTo>
                  <a:pt x="114300" y="380999"/>
                </a:lnTo>
                <a:lnTo>
                  <a:pt x="114300" y="0"/>
                </a:lnTo>
                <a:close/>
              </a:path>
            </a:pathLst>
          </a:custGeom>
          <a:solidFill>
            <a:srgbClr val="7C6850"/>
          </a:solidFill>
        </p:spPr>
        <p:txBody>
          <a:bodyPr wrap="square" lIns="0" tIns="0" rIns="0" bIns="0" rtlCol="0"/>
          <a:lstStyle/>
          <a:p>
            <a:endParaRPr/>
          </a:p>
        </p:txBody>
      </p:sp>
      <p:sp>
        <p:nvSpPr>
          <p:cNvPr id="8" name="object 8"/>
          <p:cNvSpPr/>
          <p:nvPr/>
        </p:nvSpPr>
        <p:spPr>
          <a:xfrm>
            <a:off x="3198876" y="4930140"/>
            <a:ext cx="113030" cy="749935"/>
          </a:xfrm>
          <a:custGeom>
            <a:avLst/>
            <a:gdLst/>
            <a:ahLst/>
            <a:cxnLst/>
            <a:rect l="l" t="t" r="r" b="b"/>
            <a:pathLst>
              <a:path w="113029" h="749935">
                <a:moveTo>
                  <a:pt x="112775" y="0"/>
                </a:moveTo>
                <a:lnTo>
                  <a:pt x="0" y="0"/>
                </a:lnTo>
                <a:lnTo>
                  <a:pt x="0" y="749808"/>
                </a:lnTo>
                <a:lnTo>
                  <a:pt x="112775" y="749808"/>
                </a:lnTo>
                <a:lnTo>
                  <a:pt x="112775" y="0"/>
                </a:lnTo>
                <a:close/>
              </a:path>
            </a:pathLst>
          </a:custGeom>
          <a:solidFill>
            <a:srgbClr val="7C6850"/>
          </a:solidFill>
        </p:spPr>
        <p:txBody>
          <a:bodyPr wrap="square" lIns="0" tIns="0" rIns="0" bIns="0" rtlCol="0"/>
          <a:lstStyle/>
          <a:p>
            <a:endParaRPr/>
          </a:p>
        </p:txBody>
      </p:sp>
      <p:sp>
        <p:nvSpPr>
          <p:cNvPr id="9" name="object 9"/>
          <p:cNvSpPr/>
          <p:nvPr/>
        </p:nvSpPr>
        <p:spPr>
          <a:xfrm>
            <a:off x="3822191" y="4296155"/>
            <a:ext cx="113030" cy="1384300"/>
          </a:xfrm>
          <a:custGeom>
            <a:avLst/>
            <a:gdLst/>
            <a:ahLst/>
            <a:cxnLst/>
            <a:rect l="l" t="t" r="r" b="b"/>
            <a:pathLst>
              <a:path w="113029" h="1384300">
                <a:moveTo>
                  <a:pt x="112775" y="0"/>
                </a:moveTo>
                <a:lnTo>
                  <a:pt x="0" y="0"/>
                </a:lnTo>
                <a:lnTo>
                  <a:pt x="0" y="1383792"/>
                </a:lnTo>
                <a:lnTo>
                  <a:pt x="112775" y="1383792"/>
                </a:lnTo>
                <a:lnTo>
                  <a:pt x="112775" y="0"/>
                </a:lnTo>
                <a:close/>
              </a:path>
            </a:pathLst>
          </a:custGeom>
          <a:solidFill>
            <a:srgbClr val="7C6850"/>
          </a:solidFill>
        </p:spPr>
        <p:txBody>
          <a:bodyPr wrap="square" lIns="0" tIns="0" rIns="0" bIns="0" rtlCol="0"/>
          <a:lstStyle/>
          <a:p>
            <a:endParaRPr/>
          </a:p>
        </p:txBody>
      </p:sp>
      <p:sp>
        <p:nvSpPr>
          <p:cNvPr id="10" name="object 10"/>
          <p:cNvSpPr/>
          <p:nvPr/>
        </p:nvSpPr>
        <p:spPr>
          <a:xfrm>
            <a:off x="4445508" y="4061459"/>
            <a:ext cx="113030" cy="1618615"/>
          </a:xfrm>
          <a:custGeom>
            <a:avLst/>
            <a:gdLst/>
            <a:ahLst/>
            <a:cxnLst/>
            <a:rect l="l" t="t" r="r" b="b"/>
            <a:pathLst>
              <a:path w="113029" h="1618614">
                <a:moveTo>
                  <a:pt x="112775" y="0"/>
                </a:moveTo>
                <a:lnTo>
                  <a:pt x="0" y="0"/>
                </a:lnTo>
                <a:lnTo>
                  <a:pt x="0" y="1618487"/>
                </a:lnTo>
                <a:lnTo>
                  <a:pt x="112775" y="1618487"/>
                </a:lnTo>
                <a:lnTo>
                  <a:pt x="112775" y="0"/>
                </a:lnTo>
                <a:close/>
              </a:path>
            </a:pathLst>
          </a:custGeom>
          <a:solidFill>
            <a:srgbClr val="7C6850"/>
          </a:solidFill>
        </p:spPr>
        <p:txBody>
          <a:bodyPr wrap="square" lIns="0" tIns="0" rIns="0" bIns="0" rtlCol="0"/>
          <a:lstStyle/>
          <a:p>
            <a:endParaRPr/>
          </a:p>
        </p:txBody>
      </p:sp>
      <p:sp>
        <p:nvSpPr>
          <p:cNvPr id="11" name="object 11"/>
          <p:cNvSpPr/>
          <p:nvPr/>
        </p:nvSpPr>
        <p:spPr>
          <a:xfrm>
            <a:off x="5068823" y="3973067"/>
            <a:ext cx="113030" cy="1706880"/>
          </a:xfrm>
          <a:custGeom>
            <a:avLst/>
            <a:gdLst/>
            <a:ahLst/>
            <a:cxnLst/>
            <a:rect l="l" t="t" r="r" b="b"/>
            <a:pathLst>
              <a:path w="113029" h="1706879">
                <a:moveTo>
                  <a:pt x="112775" y="0"/>
                </a:moveTo>
                <a:lnTo>
                  <a:pt x="0" y="0"/>
                </a:lnTo>
                <a:lnTo>
                  <a:pt x="0" y="1706879"/>
                </a:lnTo>
                <a:lnTo>
                  <a:pt x="112775" y="1706879"/>
                </a:lnTo>
                <a:lnTo>
                  <a:pt x="112775" y="0"/>
                </a:lnTo>
                <a:close/>
              </a:path>
            </a:pathLst>
          </a:custGeom>
          <a:solidFill>
            <a:srgbClr val="7C6850"/>
          </a:solidFill>
        </p:spPr>
        <p:txBody>
          <a:bodyPr wrap="square" lIns="0" tIns="0" rIns="0" bIns="0" rtlCol="0"/>
          <a:lstStyle/>
          <a:p>
            <a:endParaRPr/>
          </a:p>
        </p:txBody>
      </p:sp>
      <p:sp>
        <p:nvSpPr>
          <p:cNvPr id="12" name="object 12"/>
          <p:cNvSpPr/>
          <p:nvPr/>
        </p:nvSpPr>
        <p:spPr>
          <a:xfrm>
            <a:off x="5692140" y="3681984"/>
            <a:ext cx="114300" cy="1998345"/>
          </a:xfrm>
          <a:custGeom>
            <a:avLst/>
            <a:gdLst/>
            <a:ahLst/>
            <a:cxnLst/>
            <a:rect l="l" t="t" r="r" b="b"/>
            <a:pathLst>
              <a:path w="114300" h="1998345">
                <a:moveTo>
                  <a:pt x="114300" y="0"/>
                </a:moveTo>
                <a:lnTo>
                  <a:pt x="0" y="0"/>
                </a:lnTo>
                <a:lnTo>
                  <a:pt x="0" y="1997964"/>
                </a:lnTo>
                <a:lnTo>
                  <a:pt x="114300" y="1997964"/>
                </a:lnTo>
                <a:lnTo>
                  <a:pt x="114300" y="0"/>
                </a:lnTo>
                <a:close/>
              </a:path>
            </a:pathLst>
          </a:custGeom>
          <a:solidFill>
            <a:srgbClr val="7C6850"/>
          </a:solidFill>
        </p:spPr>
        <p:txBody>
          <a:bodyPr wrap="square" lIns="0" tIns="0" rIns="0" bIns="0" rtlCol="0"/>
          <a:lstStyle/>
          <a:p>
            <a:endParaRPr/>
          </a:p>
        </p:txBody>
      </p:sp>
      <p:sp>
        <p:nvSpPr>
          <p:cNvPr id="13" name="object 13"/>
          <p:cNvSpPr/>
          <p:nvPr/>
        </p:nvSpPr>
        <p:spPr>
          <a:xfrm>
            <a:off x="6315455" y="3651503"/>
            <a:ext cx="114300" cy="2028825"/>
          </a:xfrm>
          <a:custGeom>
            <a:avLst/>
            <a:gdLst/>
            <a:ahLst/>
            <a:cxnLst/>
            <a:rect l="l" t="t" r="r" b="b"/>
            <a:pathLst>
              <a:path w="114300" h="2028825">
                <a:moveTo>
                  <a:pt x="114300" y="0"/>
                </a:moveTo>
                <a:lnTo>
                  <a:pt x="0" y="0"/>
                </a:lnTo>
                <a:lnTo>
                  <a:pt x="0" y="2028444"/>
                </a:lnTo>
                <a:lnTo>
                  <a:pt x="114300" y="2028444"/>
                </a:lnTo>
                <a:lnTo>
                  <a:pt x="114300" y="0"/>
                </a:lnTo>
                <a:close/>
              </a:path>
            </a:pathLst>
          </a:custGeom>
          <a:solidFill>
            <a:srgbClr val="7C6850"/>
          </a:solidFill>
        </p:spPr>
        <p:txBody>
          <a:bodyPr wrap="square" lIns="0" tIns="0" rIns="0" bIns="0" rtlCol="0"/>
          <a:lstStyle/>
          <a:p>
            <a:endParaRPr/>
          </a:p>
        </p:txBody>
      </p:sp>
      <p:sp>
        <p:nvSpPr>
          <p:cNvPr id="14" name="object 14"/>
          <p:cNvSpPr/>
          <p:nvPr/>
        </p:nvSpPr>
        <p:spPr>
          <a:xfrm>
            <a:off x="6940295" y="3624071"/>
            <a:ext cx="113030" cy="2056130"/>
          </a:xfrm>
          <a:custGeom>
            <a:avLst/>
            <a:gdLst/>
            <a:ahLst/>
            <a:cxnLst/>
            <a:rect l="l" t="t" r="r" b="b"/>
            <a:pathLst>
              <a:path w="113029" h="2056129">
                <a:moveTo>
                  <a:pt x="112775" y="0"/>
                </a:moveTo>
                <a:lnTo>
                  <a:pt x="0" y="0"/>
                </a:lnTo>
                <a:lnTo>
                  <a:pt x="0" y="2055876"/>
                </a:lnTo>
                <a:lnTo>
                  <a:pt x="112775" y="2055876"/>
                </a:lnTo>
                <a:lnTo>
                  <a:pt x="112775" y="0"/>
                </a:lnTo>
                <a:close/>
              </a:path>
            </a:pathLst>
          </a:custGeom>
          <a:solidFill>
            <a:srgbClr val="7C6850"/>
          </a:solidFill>
        </p:spPr>
        <p:txBody>
          <a:bodyPr wrap="square" lIns="0" tIns="0" rIns="0" bIns="0" rtlCol="0"/>
          <a:lstStyle/>
          <a:p>
            <a:endParaRPr/>
          </a:p>
        </p:txBody>
      </p:sp>
      <p:sp>
        <p:nvSpPr>
          <p:cNvPr id="15" name="object 15"/>
          <p:cNvSpPr/>
          <p:nvPr/>
        </p:nvSpPr>
        <p:spPr>
          <a:xfrm>
            <a:off x="7563611" y="3334511"/>
            <a:ext cx="113030" cy="2345690"/>
          </a:xfrm>
          <a:custGeom>
            <a:avLst/>
            <a:gdLst/>
            <a:ahLst/>
            <a:cxnLst/>
            <a:rect l="l" t="t" r="r" b="b"/>
            <a:pathLst>
              <a:path w="113029" h="2345690">
                <a:moveTo>
                  <a:pt x="112776" y="0"/>
                </a:moveTo>
                <a:lnTo>
                  <a:pt x="0" y="0"/>
                </a:lnTo>
                <a:lnTo>
                  <a:pt x="0" y="2345436"/>
                </a:lnTo>
                <a:lnTo>
                  <a:pt x="112776" y="2345436"/>
                </a:lnTo>
                <a:lnTo>
                  <a:pt x="112776" y="0"/>
                </a:lnTo>
                <a:close/>
              </a:path>
            </a:pathLst>
          </a:custGeom>
          <a:solidFill>
            <a:srgbClr val="7C6850"/>
          </a:solidFill>
        </p:spPr>
        <p:txBody>
          <a:bodyPr wrap="square" lIns="0" tIns="0" rIns="0" bIns="0" rtlCol="0"/>
          <a:lstStyle/>
          <a:p>
            <a:endParaRPr/>
          </a:p>
        </p:txBody>
      </p:sp>
      <p:sp>
        <p:nvSpPr>
          <p:cNvPr id="16" name="object 16"/>
          <p:cNvSpPr/>
          <p:nvPr/>
        </p:nvSpPr>
        <p:spPr>
          <a:xfrm>
            <a:off x="8186928" y="3134867"/>
            <a:ext cx="113030" cy="2545080"/>
          </a:xfrm>
          <a:custGeom>
            <a:avLst/>
            <a:gdLst/>
            <a:ahLst/>
            <a:cxnLst/>
            <a:rect l="l" t="t" r="r" b="b"/>
            <a:pathLst>
              <a:path w="113029" h="2545079">
                <a:moveTo>
                  <a:pt x="112775" y="0"/>
                </a:moveTo>
                <a:lnTo>
                  <a:pt x="0" y="0"/>
                </a:lnTo>
                <a:lnTo>
                  <a:pt x="0" y="2545080"/>
                </a:lnTo>
                <a:lnTo>
                  <a:pt x="112775" y="2545080"/>
                </a:lnTo>
                <a:lnTo>
                  <a:pt x="112775" y="0"/>
                </a:lnTo>
                <a:close/>
              </a:path>
            </a:pathLst>
          </a:custGeom>
          <a:solidFill>
            <a:srgbClr val="7C6850"/>
          </a:solidFill>
        </p:spPr>
        <p:txBody>
          <a:bodyPr wrap="square" lIns="0" tIns="0" rIns="0" bIns="0" rtlCol="0"/>
          <a:lstStyle/>
          <a:p>
            <a:endParaRPr/>
          </a:p>
        </p:txBody>
      </p:sp>
      <p:sp>
        <p:nvSpPr>
          <p:cNvPr id="17" name="object 17"/>
          <p:cNvSpPr/>
          <p:nvPr/>
        </p:nvSpPr>
        <p:spPr>
          <a:xfrm>
            <a:off x="8810243" y="3064764"/>
            <a:ext cx="113030" cy="2615565"/>
          </a:xfrm>
          <a:custGeom>
            <a:avLst/>
            <a:gdLst/>
            <a:ahLst/>
            <a:cxnLst/>
            <a:rect l="l" t="t" r="r" b="b"/>
            <a:pathLst>
              <a:path w="113029" h="2615565">
                <a:moveTo>
                  <a:pt x="112775" y="0"/>
                </a:moveTo>
                <a:lnTo>
                  <a:pt x="0" y="0"/>
                </a:lnTo>
                <a:lnTo>
                  <a:pt x="0" y="2615184"/>
                </a:lnTo>
                <a:lnTo>
                  <a:pt x="112775" y="2615184"/>
                </a:lnTo>
                <a:lnTo>
                  <a:pt x="112775" y="0"/>
                </a:lnTo>
                <a:close/>
              </a:path>
            </a:pathLst>
          </a:custGeom>
          <a:solidFill>
            <a:srgbClr val="7C6850"/>
          </a:solidFill>
        </p:spPr>
        <p:txBody>
          <a:bodyPr wrap="square" lIns="0" tIns="0" rIns="0" bIns="0" rtlCol="0"/>
          <a:lstStyle/>
          <a:p>
            <a:endParaRPr/>
          </a:p>
        </p:txBody>
      </p:sp>
      <p:sp>
        <p:nvSpPr>
          <p:cNvPr id="18" name="object 18"/>
          <p:cNvSpPr/>
          <p:nvPr/>
        </p:nvSpPr>
        <p:spPr>
          <a:xfrm>
            <a:off x="9433559" y="2823972"/>
            <a:ext cx="114300" cy="2856230"/>
          </a:xfrm>
          <a:custGeom>
            <a:avLst/>
            <a:gdLst/>
            <a:ahLst/>
            <a:cxnLst/>
            <a:rect l="l" t="t" r="r" b="b"/>
            <a:pathLst>
              <a:path w="114300" h="2856229">
                <a:moveTo>
                  <a:pt x="114300" y="0"/>
                </a:moveTo>
                <a:lnTo>
                  <a:pt x="0" y="0"/>
                </a:lnTo>
                <a:lnTo>
                  <a:pt x="0" y="2855976"/>
                </a:lnTo>
                <a:lnTo>
                  <a:pt x="114300" y="2855976"/>
                </a:lnTo>
                <a:lnTo>
                  <a:pt x="114300" y="0"/>
                </a:lnTo>
                <a:close/>
              </a:path>
            </a:pathLst>
          </a:custGeom>
          <a:solidFill>
            <a:srgbClr val="7C6850"/>
          </a:solidFill>
        </p:spPr>
        <p:txBody>
          <a:bodyPr wrap="square" lIns="0" tIns="0" rIns="0" bIns="0" rtlCol="0"/>
          <a:lstStyle/>
          <a:p>
            <a:endParaRPr/>
          </a:p>
        </p:txBody>
      </p:sp>
      <p:sp>
        <p:nvSpPr>
          <p:cNvPr id="19" name="object 19"/>
          <p:cNvSpPr/>
          <p:nvPr/>
        </p:nvSpPr>
        <p:spPr>
          <a:xfrm>
            <a:off x="10056876" y="1871472"/>
            <a:ext cx="114300" cy="3808729"/>
          </a:xfrm>
          <a:custGeom>
            <a:avLst/>
            <a:gdLst/>
            <a:ahLst/>
            <a:cxnLst/>
            <a:rect l="l" t="t" r="r" b="b"/>
            <a:pathLst>
              <a:path w="114300" h="3808729">
                <a:moveTo>
                  <a:pt x="114300" y="0"/>
                </a:moveTo>
                <a:lnTo>
                  <a:pt x="0" y="0"/>
                </a:lnTo>
                <a:lnTo>
                  <a:pt x="0" y="3808476"/>
                </a:lnTo>
                <a:lnTo>
                  <a:pt x="114300" y="3808476"/>
                </a:lnTo>
                <a:lnTo>
                  <a:pt x="114300" y="0"/>
                </a:lnTo>
                <a:close/>
              </a:path>
            </a:pathLst>
          </a:custGeom>
          <a:solidFill>
            <a:srgbClr val="7C6850"/>
          </a:solidFill>
        </p:spPr>
        <p:txBody>
          <a:bodyPr wrap="square" lIns="0" tIns="0" rIns="0" bIns="0" rtlCol="0"/>
          <a:lstStyle/>
          <a:p>
            <a:endParaRPr/>
          </a:p>
        </p:txBody>
      </p:sp>
      <p:sp>
        <p:nvSpPr>
          <p:cNvPr id="20" name="object 20"/>
          <p:cNvSpPr/>
          <p:nvPr/>
        </p:nvSpPr>
        <p:spPr>
          <a:xfrm>
            <a:off x="10681716" y="1725167"/>
            <a:ext cx="113030" cy="3954779"/>
          </a:xfrm>
          <a:custGeom>
            <a:avLst/>
            <a:gdLst/>
            <a:ahLst/>
            <a:cxnLst/>
            <a:rect l="l" t="t" r="r" b="b"/>
            <a:pathLst>
              <a:path w="113029" h="3954779">
                <a:moveTo>
                  <a:pt x="112775" y="0"/>
                </a:moveTo>
                <a:lnTo>
                  <a:pt x="0" y="0"/>
                </a:lnTo>
                <a:lnTo>
                  <a:pt x="0" y="3954780"/>
                </a:lnTo>
                <a:lnTo>
                  <a:pt x="112775" y="3954780"/>
                </a:lnTo>
                <a:lnTo>
                  <a:pt x="112775" y="0"/>
                </a:lnTo>
                <a:close/>
              </a:path>
            </a:pathLst>
          </a:custGeom>
          <a:solidFill>
            <a:srgbClr val="7C6850"/>
          </a:solidFill>
        </p:spPr>
        <p:txBody>
          <a:bodyPr wrap="square" lIns="0" tIns="0" rIns="0" bIns="0" rtlCol="0"/>
          <a:lstStyle/>
          <a:p>
            <a:endParaRPr/>
          </a:p>
        </p:txBody>
      </p:sp>
      <p:sp>
        <p:nvSpPr>
          <p:cNvPr id="21" name="object 21"/>
          <p:cNvSpPr/>
          <p:nvPr/>
        </p:nvSpPr>
        <p:spPr>
          <a:xfrm>
            <a:off x="1440180" y="5670803"/>
            <a:ext cx="114300" cy="0"/>
          </a:xfrm>
          <a:custGeom>
            <a:avLst/>
            <a:gdLst/>
            <a:ahLst/>
            <a:cxnLst/>
            <a:rect l="l" t="t" r="r" b="b"/>
            <a:pathLst>
              <a:path w="114300">
                <a:moveTo>
                  <a:pt x="0" y="0"/>
                </a:moveTo>
                <a:lnTo>
                  <a:pt x="114300" y="0"/>
                </a:lnTo>
              </a:path>
            </a:pathLst>
          </a:custGeom>
          <a:ln w="18287">
            <a:solidFill>
              <a:srgbClr val="B09F8A"/>
            </a:solidFill>
          </a:ln>
        </p:spPr>
        <p:txBody>
          <a:bodyPr wrap="square" lIns="0" tIns="0" rIns="0" bIns="0" rtlCol="0"/>
          <a:lstStyle/>
          <a:p>
            <a:endParaRPr/>
          </a:p>
        </p:txBody>
      </p:sp>
      <p:sp>
        <p:nvSpPr>
          <p:cNvPr id="22" name="object 22"/>
          <p:cNvSpPr/>
          <p:nvPr/>
        </p:nvSpPr>
        <p:spPr>
          <a:xfrm>
            <a:off x="2065020" y="5670803"/>
            <a:ext cx="113030" cy="0"/>
          </a:xfrm>
          <a:custGeom>
            <a:avLst/>
            <a:gdLst/>
            <a:ahLst/>
            <a:cxnLst/>
            <a:rect l="l" t="t" r="r" b="b"/>
            <a:pathLst>
              <a:path w="113030">
                <a:moveTo>
                  <a:pt x="0" y="0"/>
                </a:moveTo>
                <a:lnTo>
                  <a:pt x="112775" y="0"/>
                </a:lnTo>
              </a:path>
            </a:pathLst>
          </a:custGeom>
          <a:ln w="18287">
            <a:solidFill>
              <a:srgbClr val="B09F8A"/>
            </a:solidFill>
          </a:ln>
        </p:spPr>
        <p:txBody>
          <a:bodyPr wrap="square" lIns="0" tIns="0" rIns="0" bIns="0" rtlCol="0"/>
          <a:lstStyle/>
          <a:p>
            <a:endParaRPr/>
          </a:p>
        </p:txBody>
      </p:sp>
      <p:sp>
        <p:nvSpPr>
          <p:cNvPr id="23" name="object 23"/>
          <p:cNvSpPr/>
          <p:nvPr/>
        </p:nvSpPr>
        <p:spPr>
          <a:xfrm>
            <a:off x="2688335" y="5670803"/>
            <a:ext cx="113030" cy="0"/>
          </a:xfrm>
          <a:custGeom>
            <a:avLst/>
            <a:gdLst/>
            <a:ahLst/>
            <a:cxnLst/>
            <a:rect l="l" t="t" r="r" b="b"/>
            <a:pathLst>
              <a:path w="113030">
                <a:moveTo>
                  <a:pt x="0" y="0"/>
                </a:moveTo>
                <a:lnTo>
                  <a:pt x="112775" y="0"/>
                </a:lnTo>
              </a:path>
            </a:pathLst>
          </a:custGeom>
          <a:ln w="18287">
            <a:solidFill>
              <a:srgbClr val="B09F8A"/>
            </a:solidFill>
          </a:ln>
        </p:spPr>
        <p:txBody>
          <a:bodyPr wrap="square" lIns="0" tIns="0" rIns="0" bIns="0" rtlCol="0"/>
          <a:lstStyle/>
          <a:p>
            <a:endParaRPr/>
          </a:p>
        </p:txBody>
      </p:sp>
      <p:sp>
        <p:nvSpPr>
          <p:cNvPr id="24" name="object 24"/>
          <p:cNvSpPr/>
          <p:nvPr/>
        </p:nvSpPr>
        <p:spPr>
          <a:xfrm>
            <a:off x="3311652" y="5504688"/>
            <a:ext cx="113030" cy="175260"/>
          </a:xfrm>
          <a:custGeom>
            <a:avLst/>
            <a:gdLst/>
            <a:ahLst/>
            <a:cxnLst/>
            <a:rect l="l" t="t" r="r" b="b"/>
            <a:pathLst>
              <a:path w="113029" h="175260">
                <a:moveTo>
                  <a:pt x="112775" y="0"/>
                </a:moveTo>
                <a:lnTo>
                  <a:pt x="0" y="0"/>
                </a:lnTo>
                <a:lnTo>
                  <a:pt x="0" y="175259"/>
                </a:lnTo>
                <a:lnTo>
                  <a:pt x="112775" y="175259"/>
                </a:lnTo>
                <a:lnTo>
                  <a:pt x="112775" y="0"/>
                </a:lnTo>
                <a:close/>
              </a:path>
            </a:pathLst>
          </a:custGeom>
          <a:solidFill>
            <a:srgbClr val="B09F8A"/>
          </a:solidFill>
        </p:spPr>
        <p:txBody>
          <a:bodyPr wrap="square" lIns="0" tIns="0" rIns="0" bIns="0" rtlCol="0"/>
          <a:lstStyle/>
          <a:p>
            <a:endParaRPr/>
          </a:p>
        </p:txBody>
      </p:sp>
      <p:sp>
        <p:nvSpPr>
          <p:cNvPr id="25" name="object 25"/>
          <p:cNvSpPr/>
          <p:nvPr/>
        </p:nvSpPr>
        <p:spPr>
          <a:xfrm>
            <a:off x="3934967" y="5305044"/>
            <a:ext cx="113030" cy="375285"/>
          </a:xfrm>
          <a:custGeom>
            <a:avLst/>
            <a:gdLst/>
            <a:ahLst/>
            <a:cxnLst/>
            <a:rect l="l" t="t" r="r" b="b"/>
            <a:pathLst>
              <a:path w="113029" h="375285">
                <a:moveTo>
                  <a:pt x="112776" y="0"/>
                </a:moveTo>
                <a:lnTo>
                  <a:pt x="0" y="0"/>
                </a:lnTo>
                <a:lnTo>
                  <a:pt x="0" y="374903"/>
                </a:lnTo>
                <a:lnTo>
                  <a:pt x="112776" y="374903"/>
                </a:lnTo>
                <a:lnTo>
                  <a:pt x="112776" y="0"/>
                </a:lnTo>
                <a:close/>
              </a:path>
            </a:pathLst>
          </a:custGeom>
          <a:solidFill>
            <a:srgbClr val="B09F8A"/>
          </a:solidFill>
        </p:spPr>
        <p:txBody>
          <a:bodyPr wrap="square" lIns="0" tIns="0" rIns="0" bIns="0" rtlCol="0"/>
          <a:lstStyle/>
          <a:p>
            <a:endParaRPr/>
          </a:p>
        </p:txBody>
      </p:sp>
      <p:sp>
        <p:nvSpPr>
          <p:cNvPr id="26" name="object 26"/>
          <p:cNvSpPr/>
          <p:nvPr/>
        </p:nvSpPr>
        <p:spPr>
          <a:xfrm>
            <a:off x="4558284" y="5268467"/>
            <a:ext cx="114300" cy="411480"/>
          </a:xfrm>
          <a:custGeom>
            <a:avLst/>
            <a:gdLst/>
            <a:ahLst/>
            <a:cxnLst/>
            <a:rect l="l" t="t" r="r" b="b"/>
            <a:pathLst>
              <a:path w="114300" h="411479">
                <a:moveTo>
                  <a:pt x="114300" y="0"/>
                </a:moveTo>
                <a:lnTo>
                  <a:pt x="0" y="0"/>
                </a:lnTo>
                <a:lnTo>
                  <a:pt x="0" y="411479"/>
                </a:lnTo>
                <a:lnTo>
                  <a:pt x="114300" y="411479"/>
                </a:lnTo>
                <a:lnTo>
                  <a:pt x="114300" y="0"/>
                </a:lnTo>
                <a:close/>
              </a:path>
            </a:pathLst>
          </a:custGeom>
          <a:solidFill>
            <a:srgbClr val="B09F8A"/>
          </a:solidFill>
        </p:spPr>
        <p:txBody>
          <a:bodyPr wrap="square" lIns="0" tIns="0" rIns="0" bIns="0" rtlCol="0"/>
          <a:lstStyle/>
          <a:p>
            <a:endParaRPr/>
          </a:p>
        </p:txBody>
      </p:sp>
      <p:sp>
        <p:nvSpPr>
          <p:cNvPr id="27" name="object 27"/>
          <p:cNvSpPr/>
          <p:nvPr/>
        </p:nvSpPr>
        <p:spPr>
          <a:xfrm>
            <a:off x="5181600" y="5224271"/>
            <a:ext cx="114300" cy="455930"/>
          </a:xfrm>
          <a:custGeom>
            <a:avLst/>
            <a:gdLst/>
            <a:ahLst/>
            <a:cxnLst/>
            <a:rect l="l" t="t" r="r" b="b"/>
            <a:pathLst>
              <a:path w="114300" h="455929">
                <a:moveTo>
                  <a:pt x="114300" y="0"/>
                </a:moveTo>
                <a:lnTo>
                  <a:pt x="0" y="0"/>
                </a:lnTo>
                <a:lnTo>
                  <a:pt x="0" y="455675"/>
                </a:lnTo>
                <a:lnTo>
                  <a:pt x="114300" y="455675"/>
                </a:lnTo>
                <a:lnTo>
                  <a:pt x="114300" y="0"/>
                </a:lnTo>
                <a:close/>
              </a:path>
            </a:pathLst>
          </a:custGeom>
          <a:solidFill>
            <a:srgbClr val="B09F8A"/>
          </a:solidFill>
        </p:spPr>
        <p:txBody>
          <a:bodyPr wrap="square" lIns="0" tIns="0" rIns="0" bIns="0" rtlCol="0"/>
          <a:lstStyle/>
          <a:p>
            <a:endParaRPr/>
          </a:p>
        </p:txBody>
      </p:sp>
      <p:sp>
        <p:nvSpPr>
          <p:cNvPr id="28" name="object 28"/>
          <p:cNvSpPr/>
          <p:nvPr/>
        </p:nvSpPr>
        <p:spPr>
          <a:xfrm>
            <a:off x="5806440" y="4978908"/>
            <a:ext cx="113030" cy="701040"/>
          </a:xfrm>
          <a:custGeom>
            <a:avLst/>
            <a:gdLst/>
            <a:ahLst/>
            <a:cxnLst/>
            <a:rect l="l" t="t" r="r" b="b"/>
            <a:pathLst>
              <a:path w="113029" h="701039">
                <a:moveTo>
                  <a:pt x="112775" y="0"/>
                </a:moveTo>
                <a:lnTo>
                  <a:pt x="0" y="0"/>
                </a:lnTo>
                <a:lnTo>
                  <a:pt x="0" y="701040"/>
                </a:lnTo>
                <a:lnTo>
                  <a:pt x="112775" y="701040"/>
                </a:lnTo>
                <a:lnTo>
                  <a:pt x="112775" y="0"/>
                </a:lnTo>
                <a:close/>
              </a:path>
            </a:pathLst>
          </a:custGeom>
          <a:solidFill>
            <a:srgbClr val="B09F8A"/>
          </a:solidFill>
        </p:spPr>
        <p:txBody>
          <a:bodyPr wrap="square" lIns="0" tIns="0" rIns="0" bIns="0" rtlCol="0"/>
          <a:lstStyle/>
          <a:p>
            <a:endParaRPr/>
          </a:p>
        </p:txBody>
      </p:sp>
      <p:sp>
        <p:nvSpPr>
          <p:cNvPr id="29" name="object 29"/>
          <p:cNvSpPr/>
          <p:nvPr/>
        </p:nvSpPr>
        <p:spPr>
          <a:xfrm>
            <a:off x="6429755" y="4948428"/>
            <a:ext cx="113030" cy="731520"/>
          </a:xfrm>
          <a:custGeom>
            <a:avLst/>
            <a:gdLst/>
            <a:ahLst/>
            <a:cxnLst/>
            <a:rect l="l" t="t" r="r" b="b"/>
            <a:pathLst>
              <a:path w="113029" h="731520">
                <a:moveTo>
                  <a:pt x="112775" y="0"/>
                </a:moveTo>
                <a:lnTo>
                  <a:pt x="0" y="0"/>
                </a:lnTo>
                <a:lnTo>
                  <a:pt x="0" y="731520"/>
                </a:lnTo>
                <a:lnTo>
                  <a:pt x="112775" y="731520"/>
                </a:lnTo>
                <a:lnTo>
                  <a:pt x="112775" y="0"/>
                </a:lnTo>
                <a:close/>
              </a:path>
            </a:pathLst>
          </a:custGeom>
          <a:solidFill>
            <a:srgbClr val="B09F8A"/>
          </a:solidFill>
        </p:spPr>
        <p:txBody>
          <a:bodyPr wrap="square" lIns="0" tIns="0" rIns="0" bIns="0" rtlCol="0"/>
          <a:lstStyle/>
          <a:p>
            <a:endParaRPr/>
          </a:p>
        </p:txBody>
      </p:sp>
      <p:sp>
        <p:nvSpPr>
          <p:cNvPr id="30" name="object 30"/>
          <p:cNvSpPr/>
          <p:nvPr/>
        </p:nvSpPr>
        <p:spPr>
          <a:xfrm>
            <a:off x="7053071" y="4920996"/>
            <a:ext cx="113030" cy="759460"/>
          </a:xfrm>
          <a:custGeom>
            <a:avLst/>
            <a:gdLst/>
            <a:ahLst/>
            <a:cxnLst/>
            <a:rect l="l" t="t" r="r" b="b"/>
            <a:pathLst>
              <a:path w="113029" h="759460">
                <a:moveTo>
                  <a:pt x="112775" y="0"/>
                </a:moveTo>
                <a:lnTo>
                  <a:pt x="0" y="0"/>
                </a:lnTo>
                <a:lnTo>
                  <a:pt x="0" y="758951"/>
                </a:lnTo>
                <a:lnTo>
                  <a:pt x="112775" y="758951"/>
                </a:lnTo>
                <a:lnTo>
                  <a:pt x="112775" y="0"/>
                </a:lnTo>
                <a:close/>
              </a:path>
            </a:pathLst>
          </a:custGeom>
          <a:solidFill>
            <a:srgbClr val="B09F8A"/>
          </a:solidFill>
        </p:spPr>
        <p:txBody>
          <a:bodyPr wrap="square" lIns="0" tIns="0" rIns="0" bIns="0" rtlCol="0"/>
          <a:lstStyle/>
          <a:p>
            <a:endParaRPr/>
          </a:p>
        </p:txBody>
      </p:sp>
      <p:sp>
        <p:nvSpPr>
          <p:cNvPr id="31" name="object 31"/>
          <p:cNvSpPr/>
          <p:nvPr/>
        </p:nvSpPr>
        <p:spPr>
          <a:xfrm>
            <a:off x="7676388" y="4631435"/>
            <a:ext cx="114300" cy="1049020"/>
          </a:xfrm>
          <a:custGeom>
            <a:avLst/>
            <a:gdLst/>
            <a:ahLst/>
            <a:cxnLst/>
            <a:rect l="l" t="t" r="r" b="b"/>
            <a:pathLst>
              <a:path w="114300" h="1049020">
                <a:moveTo>
                  <a:pt x="114300" y="0"/>
                </a:moveTo>
                <a:lnTo>
                  <a:pt x="0" y="0"/>
                </a:lnTo>
                <a:lnTo>
                  <a:pt x="0" y="1048511"/>
                </a:lnTo>
                <a:lnTo>
                  <a:pt x="114300" y="1048511"/>
                </a:lnTo>
                <a:lnTo>
                  <a:pt x="114300" y="0"/>
                </a:lnTo>
                <a:close/>
              </a:path>
            </a:pathLst>
          </a:custGeom>
          <a:solidFill>
            <a:srgbClr val="B09F8A"/>
          </a:solidFill>
        </p:spPr>
        <p:txBody>
          <a:bodyPr wrap="square" lIns="0" tIns="0" rIns="0" bIns="0" rtlCol="0"/>
          <a:lstStyle/>
          <a:p>
            <a:endParaRPr/>
          </a:p>
        </p:txBody>
      </p:sp>
      <p:sp>
        <p:nvSpPr>
          <p:cNvPr id="32" name="object 32"/>
          <p:cNvSpPr/>
          <p:nvPr/>
        </p:nvSpPr>
        <p:spPr>
          <a:xfrm>
            <a:off x="8299704" y="4431791"/>
            <a:ext cx="114300" cy="1248410"/>
          </a:xfrm>
          <a:custGeom>
            <a:avLst/>
            <a:gdLst/>
            <a:ahLst/>
            <a:cxnLst/>
            <a:rect l="l" t="t" r="r" b="b"/>
            <a:pathLst>
              <a:path w="114300" h="1248410">
                <a:moveTo>
                  <a:pt x="114300" y="0"/>
                </a:moveTo>
                <a:lnTo>
                  <a:pt x="0" y="0"/>
                </a:lnTo>
                <a:lnTo>
                  <a:pt x="0" y="1248155"/>
                </a:lnTo>
                <a:lnTo>
                  <a:pt x="114300" y="1248155"/>
                </a:lnTo>
                <a:lnTo>
                  <a:pt x="114300" y="0"/>
                </a:lnTo>
                <a:close/>
              </a:path>
            </a:pathLst>
          </a:custGeom>
          <a:solidFill>
            <a:srgbClr val="B09F8A"/>
          </a:solidFill>
        </p:spPr>
        <p:txBody>
          <a:bodyPr wrap="square" lIns="0" tIns="0" rIns="0" bIns="0" rtlCol="0"/>
          <a:lstStyle/>
          <a:p>
            <a:endParaRPr/>
          </a:p>
        </p:txBody>
      </p:sp>
      <p:sp>
        <p:nvSpPr>
          <p:cNvPr id="33" name="object 33"/>
          <p:cNvSpPr/>
          <p:nvPr/>
        </p:nvSpPr>
        <p:spPr>
          <a:xfrm>
            <a:off x="8923019" y="4361688"/>
            <a:ext cx="114300" cy="1318260"/>
          </a:xfrm>
          <a:custGeom>
            <a:avLst/>
            <a:gdLst/>
            <a:ahLst/>
            <a:cxnLst/>
            <a:rect l="l" t="t" r="r" b="b"/>
            <a:pathLst>
              <a:path w="114300" h="1318260">
                <a:moveTo>
                  <a:pt x="114300" y="0"/>
                </a:moveTo>
                <a:lnTo>
                  <a:pt x="0" y="0"/>
                </a:lnTo>
                <a:lnTo>
                  <a:pt x="0" y="1318260"/>
                </a:lnTo>
                <a:lnTo>
                  <a:pt x="114300" y="1318260"/>
                </a:lnTo>
                <a:lnTo>
                  <a:pt x="114300" y="0"/>
                </a:lnTo>
                <a:close/>
              </a:path>
            </a:pathLst>
          </a:custGeom>
          <a:solidFill>
            <a:srgbClr val="B09F8A"/>
          </a:solidFill>
        </p:spPr>
        <p:txBody>
          <a:bodyPr wrap="square" lIns="0" tIns="0" rIns="0" bIns="0" rtlCol="0"/>
          <a:lstStyle/>
          <a:p>
            <a:endParaRPr/>
          </a:p>
        </p:txBody>
      </p:sp>
      <p:sp>
        <p:nvSpPr>
          <p:cNvPr id="34" name="object 34"/>
          <p:cNvSpPr/>
          <p:nvPr/>
        </p:nvSpPr>
        <p:spPr>
          <a:xfrm>
            <a:off x="9547859" y="4114800"/>
            <a:ext cx="113030" cy="1565275"/>
          </a:xfrm>
          <a:custGeom>
            <a:avLst/>
            <a:gdLst/>
            <a:ahLst/>
            <a:cxnLst/>
            <a:rect l="l" t="t" r="r" b="b"/>
            <a:pathLst>
              <a:path w="113029" h="1565275">
                <a:moveTo>
                  <a:pt x="112775" y="0"/>
                </a:moveTo>
                <a:lnTo>
                  <a:pt x="0" y="0"/>
                </a:lnTo>
                <a:lnTo>
                  <a:pt x="0" y="1565148"/>
                </a:lnTo>
                <a:lnTo>
                  <a:pt x="112775" y="1565148"/>
                </a:lnTo>
                <a:lnTo>
                  <a:pt x="112775" y="0"/>
                </a:lnTo>
                <a:close/>
              </a:path>
            </a:pathLst>
          </a:custGeom>
          <a:solidFill>
            <a:srgbClr val="B09F8A"/>
          </a:solidFill>
        </p:spPr>
        <p:txBody>
          <a:bodyPr wrap="square" lIns="0" tIns="0" rIns="0" bIns="0" rtlCol="0"/>
          <a:lstStyle/>
          <a:p>
            <a:endParaRPr/>
          </a:p>
        </p:txBody>
      </p:sp>
      <p:sp>
        <p:nvSpPr>
          <p:cNvPr id="35" name="object 35"/>
          <p:cNvSpPr/>
          <p:nvPr/>
        </p:nvSpPr>
        <p:spPr>
          <a:xfrm>
            <a:off x="10171176" y="4066032"/>
            <a:ext cx="113030" cy="1614170"/>
          </a:xfrm>
          <a:custGeom>
            <a:avLst/>
            <a:gdLst/>
            <a:ahLst/>
            <a:cxnLst/>
            <a:rect l="l" t="t" r="r" b="b"/>
            <a:pathLst>
              <a:path w="113029" h="1614170">
                <a:moveTo>
                  <a:pt x="112775" y="0"/>
                </a:moveTo>
                <a:lnTo>
                  <a:pt x="0" y="0"/>
                </a:lnTo>
                <a:lnTo>
                  <a:pt x="0" y="1613916"/>
                </a:lnTo>
                <a:lnTo>
                  <a:pt x="112775" y="1613916"/>
                </a:lnTo>
                <a:lnTo>
                  <a:pt x="112775" y="0"/>
                </a:lnTo>
                <a:close/>
              </a:path>
            </a:pathLst>
          </a:custGeom>
          <a:solidFill>
            <a:srgbClr val="B09F8A"/>
          </a:solidFill>
        </p:spPr>
        <p:txBody>
          <a:bodyPr wrap="square" lIns="0" tIns="0" rIns="0" bIns="0" rtlCol="0"/>
          <a:lstStyle/>
          <a:p>
            <a:endParaRPr/>
          </a:p>
        </p:txBody>
      </p:sp>
      <p:sp>
        <p:nvSpPr>
          <p:cNvPr id="36" name="object 36"/>
          <p:cNvSpPr/>
          <p:nvPr/>
        </p:nvSpPr>
        <p:spPr>
          <a:xfrm>
            <a:off x="10794492" y="3945635"/>
            <a:ext cx="113030" cy="1734820"/>
          </a:xfrm>
          <a:custGeom>
            <a:avLst/>
            <a:gdLst/>
            <a:ahLst/>
            <a:cxnLst/>
            <a:rect l="l" t="t" r="r" b="b"/>
            <a:pathLst>
              <a:path w="113029" h="1734820">
                <a:moveTo>
                  <a:pt x="112775" y="0"/>
                </a:moveTo>
                <a:lnTo>
                  <a:pt x="0" y="0"/>
                </a:lnTo>
                <a:lnTo>
                  <a:pt x="0" y="1734312"/>
                </a:lnTo>
                <a:lnTo>
                  <a:pt x="112775" y="1734312"/>
                </a:lnTo>
                <a:lnTo>
                  <a:pt x="112775" y="0"/>
                </a:lnTo>
                <a:close/>
              </a:path>
            </a:pathLst>
          </a:custGeom>
          <a:solidFill>
            <a:srgbClr val="B09F8A"/>
          </a:solidFill>
        </p:spPr>
        <p:txBody>
          <a:bodyPr wrap="square" lIns="0" tIns="0" rIns="0" bIns="0" rtlCol="0"/>
          <a:lstStyle/>
          <a:p>
            <a:endParaRPr/>
          </a:p>
        </p:txBody>
      </p:sp>
      <p:sp>
        <p:nvSpPr>
          <p:cNvPr id="37" name="object 37"/>
          <p:cNvSpPr/>
          <p:nvPr/>
        </p:nvSpPr>
        <p:spPr>
          <a:xfrm>
            <a:off x="1554480" y="5675376"/>
            <a:ext cx="113030" cy="0"/>
          </a:xfrm>
          <a:custGeom>
            <a:avLst/>
            <a:gdLst/>
            <a:ahLst/>
            <a:cxnLst/>
            <a:rect l="l" t="t" r="r" b="b"/>
            <a:pathLst>
              <a:path w="113030">
                <a:moveTo>
                  <a:pt x="0" y="0"/>
                </a:moveTo>
                <a:lnTo>
                  <a:pt x="112775" y="0"/>
                </a:lnTo>
              </a:path>
            </a:pathLst>
          </a:custGeom>
          <a:ln w="9143">
            <a:solidFill>
              <a:srgbClr val="0E3966"/>
            </a:solidFill>
          </a:ln>
        </p:spPr>
        <p:txBody>
          <a:bodyPr wrap="square" lIns="0" tIns="0" rIns="0" bIns="0" rtlCol="0"/>
          <a:lstStyle/>
          <a:p>
            <a:endParaRPr/>
          </a:p>
        </p:txBody>
      </p:sp>
      <p:sp>
        <p:nvSpPr>
          <p:cNvPr id="38" name="object 38"/>
          <p:cNvSpPr/>
          <p:nvPr/>
        </p:nvSpPr>
        <p:spPr>
          <a:xfrm>
            <a:off x="2177795" y="5671565"/>
            <a:ext cx="113030" cy="0"/>
          </a:xfrm>
          <a:custGeom>
            <a:avLst/>
            <a:gdLst/>
            <a:ahLst/>
            <a:cxnLst/>
            <a:rect l="l" t="t" r="r" b="b"/>
            <a:pathLst>
              <a:path w="113030">
                <a:moveTo>
                  <a:pt x="0" y="0"/>
                </a:moveTo>
                <a:lnTo>
                  <a:pt x="112776" y="0"/>
                </a:lnTo>
              </a:path>
            </a:pathLst>
          </a:custGeom>
          <a:ln w="16763">
            <a:solidFill>
              <a:srgbClr val="0E3966"/>
            </a:solidFill>
          </a:ln>
        </p:spPr>
        <p:txBody>
          <a:bodyPr wrap="square" lIns="0" tIns="0" rIns="0" bIns="0" rtlCol="0"/>
          <a:lstStyle/>
          <a:p>
            <a:endParaRPr/>
          </a:p>
        </p:txBody>
      </p:sp>
      <p:sp>
        <p:nvSpPr>
          <p:cNvPr id="39" name="object 39"/>
          <p:cNvSpPr/>
          <p:nvPr/>
        </p:nvSpPr>
        <p:spPr>
          <a:xfrm>
            <a:off x="2801111" y="5664708"/>
            <a:ext cx="114300" cy="0"/>
          </a:xfrm>
          <a:custGeom>
            <a:avLst/>
            <a:gdLst/>
            <a:ahLst/>
            <a:cxnLst/>
            <a:rect l="l" t="t" r="r" b="b"/>
            <a:pathLst>
              <a:path w="114300">
                <a:moveTo>
                  <a:pt x="0" y="0"/>
                </a:moveTo>
                <a:lnTo>
                  <a:pt x="114300" y="0"/>
                </a:lnTo>
              </a:path>
            </a:pathLst>
          </a:custGeom>
          <a:ln w="30479">
            <a:solidFill>
              <a:srgbClr val="0E3966"/>
            </a:solidFill>
          </a:ln>
        </p:spPr>
        <p:txBody>
          <a:bodyPr wrap="square" lIns="0" tIns="0" rIns="0" bIns="0" rtlCol="0"/>
          <a:lstStyle/>
          <a:p>
            <a:endParaRPr/>
          </a:p>
        </p:txBody>
      </p:sp>
      <p:sp>
        <p:nvSpPr>
          <p:cNvPr id="40" name="object 40"/>
          <p:cNvSpPr/>
          <p:nvPr/>
        </p:nvSpPr>
        <p:spPr>
          <a:xfrm>
            <a:off x="3424428" y="5642609"/>
            <a:ext cx="114300" cy="0"/>
          </a:xfrm>
          <a:custGeom>
            <a:avLst/>
            <a:gdLst/>
            <a:ahLst/>
            <a:cxnLst/>
            <a:rect l="l" t="t" r="r" b="b"/>
            <a:pathLst>
              <a:path w="114300">
                <a:moveTo>
                  <a:pt x="0" y="0"/>
                </a:moveTo>
                <a:lnTo>
                  <a:pt x="114300" y="0"/>
                </a:lnTo>
              </a:path>
            </a:pathLst>
          </a:custGeom>
          <a:ln w="74675">
            <a:solidFill>
              <a:srgbClr val="0E3966"/>
            </a:solidFill>
          </a:ln>
        </p:spPr>
        <p:txBody>
          <a:bodyPr wrap="square" lIns="0" tIns="0" rIns="0" bIns="0" rtlCol="0"/>
          <a:lstStyle/>
          <a:p>
            <a:endParaRPr/>
          </a:p>
        </p:txBody>
      </p:sp>
      <p:sp>
        <p:nvSpPr>
          <p:cNvPr id="41" name="object 41"/>
          <p:cNvSpPr/>
          <p:nvPr/>
        </p:nvSpPr>
        <p:spPr>
          <a:xfrm>
            <a:off x="4047744" y="5506211"/>
            <a:ext cx="114300" cy="173990"/>
          </a:xfrm>
          <a:custGeom>
            <a:avLst/>
            <a:gdLst/>
            <a:ahLst/>
            <a:cxnLst/>
            <a:rect l="l" t="t" r="r" b="b"/>
            <a:pathLst>
              <a:path w="114300" h="173989">
                <a:moveTo>
                  <a:pt x="114300" y="0"/>
                </a:moveTo>
                <a:lnTo>
                  <a:pt x="0" y="0"/>
                </a:lnTo>
                <a:lnTo>
                  <a:pt x="0" y="173735"/>
                </a:lnTo>
                <a:lnTo>
                  <a:pt x="114300" y="173735"/>
                </a:lnTo>
                <a:lnTo>
                  <a:pt x="114300" y="0"/>
                </a:lnTo>
                <a:close/>
              </a:path>
            </a:pathLst>
          </a:custGeom>
          <a:solidFill>
            <a:srgbClr val="0E3966"/>
          </a:solidFill>
        </p:spPr>
        <p:txBody>
          <a:bodyPr wrap="square" lIns="0" tIns="0" rIns="0" bIns="0" rtlCol="0"/>
          <a:lstStyle/>
          <a:p>
            <a:endParaRPr/>
          </a:p>
        </p:txBody>
      </p:sp>
      <p:sp>
        <p:nvSpPr>
          <p:cNvPr id="42" name="object 42"/>
          <p:cNvSpPr/>
          <p:nvPr/>
        </p:nvSpPr>
        <p:spPr>
          <a:xfrm>
            <a:off x="4672584" y="5465064"/>
            <a:ext cx="113030" cy="215265"/>
          </a:xfrm>
          <a:custGeom>
            <a:avLst/>
            <a:gdLst/>
            <a:ahLst/>
            <a:cxnLst/>
            <a:rect l="l" t="t" r="r" b="b"/>
            <a:pathLst>
              <a:path w="113029" h="215264">
                <a:moveTo>
                  <a:pt x="112775" y="0"/>
                </a:moveTo>
                <a:lnTo>
                  <a:pt x="0" y="0"/>
                </a:lnTo>
                <a:lnTo>
                  <a:pt x="0" y="214884"/>
                </a:lnTo>
                <a:lnTo>
                  <a:pt x="112775" y="214884"/>
                </a:lnTo>
                <a:lnTo>
                  <a:pt x="112775" y="0"/>
                </a:lnTo>
                <a:close/>
              </a:path>
            </a:pathLst>
          </a:custGeom>
          <a:solidFill>
            <a:srgbClr val="0E3966"/>
          </a:solidFill>
        </p:spPr>
        <p:txBody>
          <a:bodyPr wrap="square" lIns="0" tIns="0" rIns="0" bIns="0" rtlCol="0"/>
          <a:lstStyle/>
          <a:p>
            <a:endParaRPr/>
          </a:p>
        </p:txBody>
      </p:sp>
      <p:sp>
        <p:nvSpPr>
          <p:cNvPr id="43" name="object 43"/>
          <p:cNvSpPr/>
          <p:nvPr/>
        </p:nvSpPr>
        <p:spPr>
          <a:xfrm>
            <a:off x="5295900" y="5413247"/>
            <a:ext cx="113030" cy="266700"/>
          </a:xfrm>
          <a:custGeom>
            <a:avLst/>
            <a:gdLst/>
            <a:ahLst/>
            <a:cxnLst/>
            <a:rect l="l" t="t" r="r" b="b"/>
            <a:pathLst>
              <a:path w="113029" h="266700">
                <a:moveTo>
                  <a:pt x="112775" y="0"/>
                </a:moveTo>
                <a:lnTo>
                  <a:pt x="0" y="0"/>
                </a:lnTo>
                <a:lnTo>
                  <a:pt x="0" y="266699"/>
                </a:lnTo>
                <a:lnTo>
                  <a:pt x="112775" y="266699"/>
                </a:lnTo>
                <a:lnTo>
                  <a:pt x="112775" y="0"/>
                </a:lnTo>
                <a:close/>
              </a:path>
            </a:pathLst>
          </a:custGeom>
          <a:solidFill>
            <a:srgbClr val="0E3966"/>
          </a:solidFill>
        </p:spPr>
        <p:txBody>
          <a:bodyPr wrap="square" lIns="0" tIns="0" rIns="0" bIns="0" rtlCol="0"/>
          <a:lstStyle/>
          <a:p>
            <a:endParaRPr/>
          </a:p>
        </p:txBody>
      </p:sp>
      <p:sp>
        <p:nvSpPr>
          <p:cNvPr id="44" name="object 44"/>
          <p:cNvSpPr/>
          <p:nvPr/>
        </p:nvSpPr>
        <p:spPr>
          <a:xfrm>
            <a:off x="5919215" y="5212079"/>
            <a:ext cx="113030" cy="467995"/>
          </a:xfrm>
          <a:custGeom>
            <a:avLst/>
            <a:gdLst/>
            <a:ahLst/>
            <a:cxnLst/>
            <a:rect l="l" t="t" r="r" b="b"/>
            <a:pathLst>
              <a:path w="113029" h="467995">
                <a:moveTo>
                  <a:pt x="112775" y="0"/>
                </a:moveTo>
                <a:lnTo>
                  <a:pt x="0" y="0"/>
                </a:lnTo>
                <a:lnTo>
                  <a:pt x="0" y="467868"/>
                </a:lnTo>
                <a:lnTo>
                  <a:pt x="112775" y="467868"/>
                </a:lnTo>
                <a:lnTo>
                  <a:pt x="112775" y="0"/>
                </a:lnTo>
                <a:close/>
              </a:path>
            </a:pathLst>
          </a:custGeom>
          <a:solidFill>
            <a:srgbClr val="0E3966"/>
          </a:solidFill>
        </p:spPr>
        <p:txBody>
          <a:bodyPr wrap="square" lIns="0" tIns="0" rIns="0" bIns="0" rtlCol="0"/>
          <a:lstStyle/>
          <a:p>
            <a:endParaRPr/>
          </a:p>
        </p:txBody>
      </p:sp>
      <p:sp>
        <p:nvSpPr>
          <p:cNvPr id="45" name="object 45"/>
          <p:cNvSpPr/>
          <p:nvPr/>
        </p:nvSpPr>
        <p:spPr>
          <a:xfrm>
            <a:off x="6542531" y="5186171"/>
            <a:ext cx="114300" cy="494030"/>
          </a:xfrm>
          <a:custGeom>
            <a:avLst/>
            <a:gdLst/>
            <a:ahLst/>
            <a:cxnLst/>
            <a:rect l="l" t="t" r="r" b="b"/>
            <a:pathLst>
              <a:path w="114300" h="494029">
                <a:moveTo>
                  <a:pt x="114300" y="0"/>
                </a:moveTo>
                <a:lnTo>
                  <a:pt x="0" y="0"/>
                </a:lnTo>
                <a:lnTo>
                  <a:pt x="0" y="493775"/>
                </a:lnTo>
                <a:lnTo>
                  <a:pt x="114300" y="493775"/>
                </a:lnTo>
                <a:lnTo>
                  <a:pt x="114300" y="0"/>
                </a:lnTo>
                <a:close/>
              </a:path>
            </a:pathLst>
          </a:custGeom>
          <a:solidFill>
            <a:srgbClr val="0E3966"/>
          </a:solidFill>
        </p:spPr>
        <p:txBody>
          <a:bodyPr wrap="square" lIns="0" tIns="0" rIns="0" bIns="0" rtlCol="0"/>
          <a:lstStyle/>
          <a:p>
            <a:endParaRPr/>
          </a:p>
        </p:txBody>
      </p:sp>
      <p:sp>
        <p:nvSpPr>
          <p:cNvPr id="46" name="object 46"/>
          <p:cNvSpPr/>
          <p:nvPr/>
        </p:nvSpPr>
        <p:spPr>
          <a:xfrm>
            <a:off x="7165847" y="5161788"/>
            <a:ext cx="114300" cy="518159"/>
          </a:xfrm>
          <a:custGeom>
            <a:avLst/>
            <a:gdLst/>
            <a:ahLst/>
            <a:cxnLst/>
            <a:rect l="l" t="t" r="r" b="b"/>
            <a:pathLst>
              <a:path w="114300" h="518160">
                <a:moveTo>
                  <a:pt x="114300" y="0"/>
                </a:moveTo>
                <a:lnTo>
                  <a:pt x="0" y="0"/>
                </a:lnTo>
                <a:lnTo>
                  <a:pt x="0" y="518159"/>
                </a:lnTo>
                <a:lnTo>
                  <a:pt x="114300" y="518159"/>
                </a:lnTo>
                <a:lnTo>
                  <a:pt x="114300" y="0"/>
                </a:lnTo>
                <a:close/>
              </a:path>
            </a:pathLst>
          </a:custGeom>
          <a:solidFill>
            <a:srgbClr val="0E3966"/>
          </a:solidFill>
        </p:spPr>
        <p:txBody>
          <a:bodyPr wrap="square" lIns="0" tIns="0" rIns="0" bIns="0" rtlCol="0"/>
          <a:lstStyle/>
          <a:p>
            <a:endParaRPr/>
          </a:p>
        </p:txBody>
      </p:sp>
      <p:sp>
        <p:nvSpPr>
          <p:cNvPr id="47" name="object 47"/>
          <p:cNvSpPr/>
          <p:nvPr/>
        </p:nvSpPr>
        <p:spPr>
          <a:xfrm>
            <a:off x="7790688" y="4919471"/>
            <a:ext cx="113030" cy="760730"/>
          </a:xfrm>
          <a:custGeom>
            <a:avLst/>
            <a:gdLst/>
            <a:ahLst/>
            <a:cxnLst/>
            <a:rect l="l" t="t" r="r" b="b"/>
            <a:pathLst>
              <a:path w="113029" h="760729">
                <a:moveTo>
                  <a:pt x="112775" y="0"/>
                </a:moveTo>
                <a:lnTo>
                  <a:pt x="0" y="0"/>
                </a:lnTo>
                <a:lnTo>
                  <a:pt x="0" y="760475"/>
                </a:lnTo>
                <a:lnTo>
                  <a:pt x="112775" y="760475"/>
                </a:lnTo>
                <a:lnTo>
                  <a:pt x="112775" y="0"/>
                </a:lnTo>
                <a:close/>
              </a:path>
            </a:pathLst>
          </a:custGeom>
          <a:solidFill>
            <a:srgbClr val="0E3966"/>
          </a:solidFill>
        </p:spPr>
        <p:txBody>
          <a:bodyPr wrap="square" lIns="0" tIns="0" rIns="0" bIns="0" rtlCol="0"/>
          <a:lstStyle/>
          <a:p>
            <a:endParaRPr/>
          </a:p>
        </p:txBody>
      </p:sp>
      <p:sp>
        <p:nvSpPr>
          <p:cNvPr id="48" name="object 48"/>
          <p:cNvSpPr/>
          <p:nvPr/>
        </p:nvSpPr>
        <p:spPr>
          <a:xfrm>
            <a:off x="8414004" y="4765547"/>
            <a:ext cx="113030" cy="914400"/>
          </a:xfrm>
          <a:custGeom>
            <a:avLst/>
            <a:gdLst/>
            <a:ahLst/>
            <a:cxnLst/>
            <a:rect l="l" t="t" r="r" b="b"/>
            <a:pathLst>
              <a:path w="113029" h="914400">
                <a:moveTo>
                  <a:pt x="112775" y="0"/>
                </a:moveTo>
                <a:lnTo>
                  <a:pt x="0" y="0"/>
                </a:lnTo>
                <a:lnTo>
                  <a:pt x="0" y="914399"/>
                </a:lnTo>
                <a:lnTo>
                  <a:pt x="112775" y="914399"/>
                </a:lnTo>
                <a:lnTo>
                  <a:pt x="112775" y="0"/>
                </a:lnTo>
                <a:close/>
              </a:path>
            </a:pathLst>
          </a:custGeom>
          <a:solidFill>
            <a:srgbClr val="0E3966"/>
          </a:solidFill>
        </p:spPr>
        <p:txBody>
          <a:bodyPr wrap="square" lIns="0" tIns="0" rIns="0" bIns="0" rtlCol="0"/>
          <a:lstStyle/>
          <a:p>
            <a:endParaRPr/>
          </a:p>
        </p:txBody>
      </p:sp>
      <p:sp>
        <p:nvSpPr>
          <p:cNvPr id="49" name="object 49"/>
          <p:cNvSpPr/>
          <p:nvPr/>
        </p:nvSpPr>
        <p:spPr>
          <a:xfrm>
            <a:off x="9037319" y="4712208"/>
            <a:ext cx="113030" cy="967740"/>
          </a:xfrm>
          <a:custGeom>
            <a:avLst/>
            <a:gdLst/>
            <a:ahLst/>
            <a:cxnLst/>
            <a:rect l="l" t="t" r="r" b="b"/>
            <a:pathLst>
              <a:path w="113029" h="967739">
                <a:moveTo>
                  <a:pt x="112775" y="0"/>
                </a:moveTo>
                <a:lnTo>
                  <a:pt x="0" y="0"/>
                </a:lnTo>
                <a:lnTo>
                  <a:pt x="0" y="967740"/>
                </a:lnTo>
                <a:lnTo>
                  <a:pt x="112775" y="967740"/>
                </a:lnTo>
                <a:lnTo>
                  <a:pt x="112775" y="0"/>
                </a:lnTo>
                <a:close/>
              </a:path>
            </a:pathLst>
          </a:custGeom>
          <a:solidFill>
            <a:srgbClr val="0E3966"/>
          </a:solidFill>
        </p:spPr>
        <p:txBody>
          <a:bodyPr wrap="square" lIns="0" tIns="0" rIns="0" bIns="0" rtlCol="0"/>
          <a:lstStyle/>
          <a:p>
            <a:endParaRPr/>
          </a:p>
        </p:txBody>
      </p:sp>
      <p:sp>
        <p:nvSpPr>
          <p:cNvPr id="50" name="object 50"/>
          <p:cNvSpPr/>
          <p:nvPr/>
        </p:nvSpPr>
        <p:spPr>
          <a:xfrm>
            <a:off x="9660635" y="4530852"/>
            <a:ext cx="113030" cy="1149350"/>
          </a:xfrm>
          <a:custGeom>
            <a:avLst/>
            <a:gdLst/>
            <a:ahLst/>
            <a:cxnLst/>
            <a:rect l="l" t="t" r="r" b="b"/>
            <a:pathLst>
              <a:path w="113029" h="1149350">
                <a:moveTo>
                  <a:pt x="112775" y="0"/>
                </a:moveTo>
                <a:lnTo>
                  <a:pt x="0" y="0"/>
                </a:lnTo>
                <a:lnTo>
                  <a:pt x="0" y="1149096"/>
                </a:lnTo>
                <a:lnTo>
                  <a:pt x="112775" y="1149096"/>
                </a:lnTo>
                <a:lnTo>
                  <a:pt x="112775" y="0"/>
                </a:lnTo>
                <a:close/>
              </a:path>
            </a:pathLst>
          </a:custGeom>
          <a:solidFill>
            <a:srgbClr val="0E3966"/>
          </a:solidFill>
        </p:spPr>
        <p:txBody>
          <a:bodyPr wrap="square" lIns="0" tIns="0" rIns="0" bIns="0" rtlCol="0"/>
          <a:lstStyle/>
          <a:p>
            <a:endParaRPr/>
          </a:p>
        </p:txBody>
      </p:sp>
      <p:sp>
        <p:nvSpPr>
          <p:cNvPr id="51" name="object 51"/>
          <p:cNvSpPr/>
          <p:nvPr/>
        </p:nvSpPr>
        <p:spPr>
          <a:xfrm>
            <a:off x="10283952" y="4463796"/>
            <a:ext cx="114300" cy="1216660"/>
          </a:xfrm>
          <a:custGeom>
            <a:avLst/>
            <a:gdLst/>
            <a:ahLst/>
            <a:cxnLst/>
            <a:rect l="l" t="t" r="r" b="b"/>
            <a:pathLst>
              <a:path w="114300" h="1216660">
                <a:moveTo>
                  <a:pt x="114300" y="0"/>
                </a:moveTo>
                <a:lnTo>
                  <a:pt x="0" y="0"/>
                </a:lnTo>
                <a:lnTo>
                  <a:pt x="0" y="1216151"/>
                </a:lnTo>
                <a:lnTo>
                  <a:pt x="114300" y="1216151"/>
                </a:lnTo>
                <a:lnTo>
                  <a:pt x="114300" y="0"/>
                </a:lnTo>
                <a:close/>
              </a:path>
            </a:pathLst>
          </a:custGeom>
          <a:solidFill>
            <a:srgbClr val="0E3966"/>
          </a:solidFill>
        </p:spPr>
        <p:txBody>
          <a:bodyPr wrap="square" lIns="0" tIns="0" rIns="0" bIns="0" rtlCol="0"/>
          <a:lstStyle/>
          <a:p>
            <a:endParaRPr/>
          </a:p>
        </p:txBody>
      </p:sp>
      <p:sp>
        <p:nvSpPr>
          <p:cNvPr id="52" name="object 52"/>
          <p:cNvSpPr/>
          <p:nvPr/>
        </p:nvSpPr>
        <p:spPr>
          <a:xfrm>
            <a:off x="10907268" y="4343400"/>
            <a:ext cx="114300" cy="1336675"/>
          </a:xfrm>
          <a:custGeom>
            <a:avLst/>
            <a:gdLst/>
            <a:ahLst/>
            <a:cxnLst/>
            <a:rect l="l" t="t" r="r" b="b"/>
            <a:pathLst>
              <a:path w="114300" h="1336675">
                <a:moveTo>
                  <a:pt x="114300" y="0"/>
                </a:moveTo>
                <a:lnTo>
                  <a:pt x="0" y="0"/>
                </a:lnTo>
                <a:lnTo>
                  <a:pt x="0" y="1336548"/>
                </a:lnTo>
                <a:lnTo>
                  <a:pt x="114300" y="1336548"/>
                </a:lnTo>
                <a:lnTo>
                  <a:pt x="114300" y="0"/>
                </a:lnTo>
                <a:close/>
              </a:path>
            </a:pathLst>
          </a:custGeom>
          <a:solidFill>
            <a:srgbClr val="0E3966"/>
          </a:solidFill>
        </p:spPr>
        <p:txBody>
          <a:bodyPr wrap="square" lIns="0" tIns="0" rIns="0" bIns="0" rtlCol="0"/>
          <a:lstStyle/>
          <a:p>
            <a:endParaRPr/>
          </a:p>
        </p:txBody>
      </p:sp>
      <p:sp>
        <p:nvSpPr>
          <p:cNvPr id="53" name="object 53"/>
          <p:cNvSpPr/>
          <p:nvPr/>
        </p:nvSpPr>
        <p:spPr>
          <a:xfrm>
            <a:off x="1667255" y="5678423"/>
            <a:ext cx="114300" cy="0"/>
          </a:xfrm>
          <a:custGeom>
            <a:avLst/>
            <a:gdLst/>
            <a:ahLst/>
            <a:cxnLst/>
            <a:rect l="l" t="t" r="r" b="b"/>
            <a:pathLst>
              <a:path w="114300">
                <a:moveTo>
                  <a:pt x="0" y="0"/>
                </a:moveTo>
                <a:lnTo>
                  <a:pt x="114300" y="0"/>
                </a:lnTo>
              </a:path>
            </a:pathLst>
          </a:custGeom>
          <a:ln w="3175">
            <a:solidFill>
              <a:srgbClr val="BCD6ED"/>
            </a:solidFill>
          </a:ln>
        </p:spPr>
        <p:txBody>
          <a:bodyPr wrap="square" lIns="0" tIns="0" rIns="0" bIns="0" rtlCol="0"/>
          <a:lstStyle/>
          <a:p>
            <a:endParaRPr/>
          </a:p>
        </p:txBody>
      </p:sp>
      <p:sp>
        <p:nvSpPr>
          <p:cNvPr id="54" name="object 54"/>
          <p:cNvSpPr/>
          <p:nvPr/>
        </p:nvSpPr>
        <p:spPr>
          <a:xfrm>
            <a:off x="2290572" y="5678423"/>
            <a:ext cx="114300" cy="0"/>
          </a:xfrm>
          <a:custGeom>
            <a:avLst/>
            <a:gdLst/>
            <a:ahLst/>
            <a:cxnLst/>
            <a:rect l="l" t="t" r="r" b="b"/>
            <a:pathLst>
              <a:path w="114300">
                <a:moveTo>
                  <a:pt x="0" y="0"/>
                </a:moveTo>
                <a:lnTo>
                  <a:pt x="114300" y="0"/>
                </a:lnTo>
              </a:path>
            </a:pathLst>
          </a:custGeom>
          <a:ln w="3175">
            <a:solidFill>
              <a:srgbClr val="BCD6ED"/>
            </a:solidFill>
          </a:ln>
        </p:spPr>
        <p:txBody>
          <a:bodyPr wrap="square" lIns="0" tIns="0" rIns="0" bIns="0" rtlCol="0"/>
          <a:lstStyle/>
          <a:p>
            <a:endParaRPr/>
          </a:p>
        </p:txBody>
      </p:sp>
      <p:sp>
        <p:nvSpPr>
          <p:cNvPr id="55" name="object 55"/>
          <p:cNvSpPr/>
          <p:nvPr/>
        </p:nvSpPr>
        <p:spPr>
          <a:xfrm>
            <a:off x="2915411" y="5678423"/>
            <a:ext cx="113030" cy="0"/>
          </a:xfrm>
          <a:custGeom>
            <a:avLst/>
            <a:gdLst/>
            <a:ahLst/>
            <a:cxnLst/>
            <a:rect l="l" t="t" r="r" b="b"/>
            <a:pathLst>
              <a:path w="113030">
                <a:moveTo>
                  <a:pt x="0" y="0"/>
                </a:moveTo>
                <a:lnTo>
                  <a:pt x="112775" y="0"/>
                </a:lnTo>
              </a:path>
            </a:pathLst>
          </a:custGeom>
          <a:ln w="3175">
            <a:solidFill>
              <a:srgbClr val="BCD6ED"/>
            </a:solidFill>
          </a:ln>
        </p:spPr>
        <p:txBody>
          <a:bodyPr wrap="square" lIns="0" tIns="0" rIns="0" bIns="0" rtlCol="0"/>
          <a:lstStyle/>
          <a:p>
            <a:endParaRPr/>
          </a:p>
        </p:txBody>
      </p:sp>
      <p:sp>
        <p:nvSpPr>
          <p:cNvPr id="56" name="object 56"/>
          <p:cNvSpPr/>
          <p:nvPr/>
        </p:nvSpPr>
        <p:spPr>
          <a:xfrm>
            <a:off x="3538728" y="5663184"/>
            <a:ext cx="113030" cy="0"/>
          </a:xfrm>
          <a:custGeom>
            <a:avLst/>
            <a:gdLst/>
            <a:ahLst/>
            <a:cxnLst/>
            <a:rect l="l" t="t" r="r" b="b"/>
            <a:pathLst>
              <a:path w="113029">
                <a:moveTo>
                  <a:pt x="0" y="0"/>
                </a:moveTo>
                <a:lnTo>
                  <a:pt x="112775" y="0"/>
                </a:lnTo>
              </a:path>
            </a:pathLst>
          </a:custGeom>
          <a:ln w="33528">
            <a:solidFill>
              <a:srgbClr val="BCD6ED"/>
            </a:solidFill>
          </a:ln>
        </p:spPr>
        <p:txBody>
          <a:bodyPr wrap="square" lIns="0" tIns="0" rIns="0" bIns="0" rtlCol="0"/>
          <a:lstStyle/>
          <a:p>
            <a:endParaRPr/>
          </a:p>
        </p:txBody>
      </p:sp>
      <p:sp>
        <p:nvSpPr>
          <p:cNvPr id="57" name="object 57"/>
          <p:cNvSpPr/>
          <p:nvPr/>
        </p:nvSpPr>
        <p:spPr>
          <a:xfrm>
            <a:off x="4162044" y="5574791"/>
            <a:ext cx="113030" cy="105410"/>
          </a:xfrm>
          <a:custGeom>
            <a:avLst/>
            <a:gdLst/>
            <a:ahLst/>
            <a:cxnLst/>
            <a:rect l="l" t="t" r="r" b="b"/>
            <a:pathLst>
              <a:path w="113029" h="105410">
                <a:moveTo>
                  <a:pt x="112775" y="0"/>
                </a:moveTo>
                <a:lnTo>
                  <a:pt x="0" y="0"/>
                </a:lnTo>
                <a:lnTo>
                  <a:pt x="0" y="105156"/>
                </a:lnTo>
                <a:lnTo>
                  <a:pt x="112775" y="105156"/>
                </a:lnTo>
                <a:lnTo>
                  <a:pt x="112775" y="0"/>
                </a:lnTo>
                <a:close/>
              </a:path>
            </a:pathLst>
          </a:custGeom>
          <a:solidFill>
            <a:srgbClr val="BCD6ED"/>
          </a:solidFill>
        </p:spPr>
        <p:txBody>
          <a:bodyPr wrap="square" lIns="0" tIns="0" rIns="0" bIns="0" rtlCol="0"/>
          <a:lstStyle/>
          <a:p>
            <a:endParaRPr/>
          </a:p>
        </p:txBody>
      </p:sp>
      <p:sp>
        <p:nvSpPr>
          <p:cNvPr id="58" name="object 58"/>
          <p:cNvSpPr/>
          <p:nvPr/>
        </p:nvSpPr>
        <p:spPr>
          <a:xfrm>
            <a:off x="4785359" y="5570220"/>
            <a:ext cx="113030" cy="109855"/>
          </a:xfrm>
          <a:custGeom>
            <a:avLst/>
            <a:gdLst/>
            <a:ahLst/>
            <a:cxnLst/>
            <a:rect l="l" t="t" r="r" b="b"/>
            <a:pathLst>
              <a:path w="113029" h="109854">
                <a:moveTo>
                  <a:pt x="112775" y="0"/>
                </a:moveTo>
                <a:lnTo>
                  <a:pt x="0" y="0"/>
                </a:lnTo>
                <a:lnTo>
                  <a:pt x="0" y="109727"/>
                </a:lnTo>
                <a:lnTo>
                  <a:pt x="112775" y="109727"/>
                </a:lnTo>
                <a:lnTo>
                  <a:pt x="112775" y="0"/>
                </a:lnTo>
                <a:close/>
              </a:path>
            </a:pathLst>
          </a:custGeom>
          <a:solidFill>
            <a:srgbClr val="BCD6ED"/>
          </a:solidFill>
        </p:spPr>
        <p:txBody>
          <a:bodyPr wrap="square" lIns="0" tIns="0" rIns="0" bIns="0" rtlCol="0"/>
          <a:lstStyle/>
          <a:p>
            <a:endParaRPr/>
          </a:p>
        </p:txBody>
      </p:sp>
      <p:sp>
        <p:nvSpPr>
          <p:cNvPr id="59" name="object 59"/>
          <p:cNvSpPr/>
          <p:nvPr/>
        </p:nvSpPr>
        <p:spPr>
          <a:xfrm>
            <a:off x="5408676" y="5542788"/>
            <a:ext cx="114300" cy="137160"/>
          </a:xfrm>
          <a:custGeom>
            <a:avLst/>
            <a:gdLst/>
            <a:ahLst/>
            <a:cxnLst/>
            <a:rect l="l" t="t" r="r" b="b"/>
            <a:pathLst>
              <a:path w="114300" h="137160">
                <a:moveTo>
                  <a:pt x="114300" y="0"/>
                </a:moveTo>
                <a:lnTo>
                  <a:pt x="0" y="0"/>
                </a:lnTo>
                <a:lnTo>
                  <a:pt x="0" y="137159"/>
                </a:lnTo>
                <a:lnTo>
                  <a:pt x="114300" y="137159"/>
                </a:lnTo>
                <a:lnTo>
                  <a:pt x="114300" y="0"/>
                </a:lnTo>
                <a:close/>
              </a:path>
            </a:pathLst>
          </a:custGeom>
          <a:solidFill>
            <a:srgbClr val="BCD6ED"/>
          </a:solidFill>
        </p:spPr>
        <p:txBody>
          <a:bodyPr wrap="square" lIns="0" tIns="0" rIns="0" bIns="0" rtlCol="0"/>
          <a:lstStyle/>
          <a:p>
            <a:endParaRPr/>
          </a:p>
        </p:txBody>
      </p:sp>
      <p:sp>
        <p:nvSpPr>
          <p:cNvPr id="60" name="object 60"/>
          <p:cNvSpPr/>
          <p:nvPr/>
        </p:nvSpPr>
        <p:spPr>
          <a:xfrm>
            <a:off x="6031991" y="5361432"/>
            <a:ext cx="114300" cy="318770"/>
          </a:xfrm>
          <a:custGeom>
            <a:avLst/>
            <a:gdLst/>
            <a:ahLst/>
            <a:cxnLst/>
            <a:rect l="l" t="t" r="r" b="b"/>
            <a:pathLst>
              <a:path w="114300" h="318770">
                <a:moveTo>
                  <a:pt x="114300" y="0"/>
                </a:moveTo>
                <a:lnTo>
                  <a:pt x="0" y="0"/>
                </a:lnTo>
                <a:lnTo>
                  <a:pt x="0" y="318516"/>
                </a:lnTo>
                <a:lnTo>
                  <a:pt x="114300" y="318516"/>
                </a:lnTo>
                <a:lnTo>
                  <a:pt x="114300" y="0"/>
                </a:lnTo>
                <a:close/>
              </a:path>
            </a:pathLst>
          </a:custGeom>
          <a:solidFill>
            <a:srgbClr val="BCD6ED"/>
          </a:solidFill>
        </p:spPr>
        <p:txBody>
          <a:bodyPr wrap="square" lIns="0" tIns="0" rIns="0" bIns="0" rtlCol="0"/>
          <a:lstStyle/>
          <a:p>
            <a:endParaRPr/>
          </a:p>
        </p:txBody>
      </p:sp>
      <p:sp>
        <p:nvSpPr>
          <p:cNvPr id="61" name="object 61"/>
          <p:cNvSpPr/>
          <p:nvPr/>
        </p:nvSpPr>
        <p:spPr>
          <a:xfrm>
            <a:off x="6656831" y="5334000"/>
            <a:ext cx="113030" cy="346075"/>
          </a:xfrm>
          <a:custGeom>
            <a:avLst/>
            <a:gdLst/>
            <a:ahLst/>
            <a:cxnLst/>
            <a:rect l="l" t="t" r="r" b="b"/>
            <a:pathLst>
              <a:path w="113029" h="346075">
                <a:moveTo>
                  <a:pt x="112775" y="0"/>
                </a:moveTo>
                <a:lnTo>
                  <a:pt x="0" y="0"/>
                </a:lnTo>
                <a:lnTo>
                  <a:pt x="0" y="345947"/>
                </a:lnTo>
                <a:lnTo>
                  <a:pt x="112775" y="345947"/>
                </a:lnTo>
                <a:lnTo>
                  <a:pt x="112775" y="0"/>
                </a:lnTo>
                <a:close/>
              </a:path>
            </a:pathLst>
          </a:custGeom>
          <a:solidFill>
            <a:srgbClr val="BCD6ED"/>
          </a:solidFill>
        </p:spPr>
        <p:txBody>
          <a:bodyPr wrap="square" lIns="0" tIns="0" rIns="0" bIns="0" rtlCol="0"/>
          <a:lstStyle/>
          <a:p>
            <a:endParaRPr/>
          </a:p>
        </p:txBody>
      </p:sp>
      <p:sp>
        <p:nvSpPr>
          <p:cNvPr id="62" name="object 62"/>
          <p:cNvSpPr/>
          <p:nvPr/>
        </p:nvSpPr>
        <p:spPr>
          <a:xfrm>
            <a:off x="7280147" y="5309615"/>
            <a:ext cx="113030" cy="370840"/>
          </a:xfrm>
          <a:custGeom>
            <a:avLst/>
            <a:gdLst/>
            <a:ahLst/>
            <a:cxnLst/>
            <a:rect l="l" t="t" r="r" b="b"/>
            <a:pathLst>
              <a:path w="113029" h="370839">
                <a:moveTo>
                  <a:pt x="112775" y="0"/>
                </a:moveTo>
                <a:lnTo>
                  <a:pt x="0" y="0"/>
                </a:lnTo>
                <a:lnTo>
                  <a:pt x="0" y="370332"/>
                </a:lnTo>
                <a:lnTo>
                  <a:pt x="112775" y="370332"/>
                </a:lnTo>
                <a:lnTo>
                  <a:pt x="112775" y="0"/>
                </a:lnTo>
                <a:close/>
              </a:path>
            </a:pathLst>
          </a:custGeom>
          <a:solidFill>
            <a:srgbClr val="BCD6ED"/>
          </a:solidFill>
        </p:spPr>
        <p:txBody>
          <a:bodyPr wrap="square" lIns="0" tIns="0" rIns="0" bIns="0" rtlCol="0"/>
          <a:lstStyle/>
          <a:p>
            <a:endParaRPr/>
          </a:p>
        </p:txBody>
      </p:sp>
      <p:sp>
        <p:nvSpPr>
          <p:cNvPr id="63" name="object 63"/>
          <p:cNvSpPr/>
          <p:nvPr/>
        </p:nvSpPr>
        <p:spPr>
          <a:xfrm>
            <a:off x="7903464" y="5068823"/>
            <a:ext cx="113030" cy="611505"/>
          </a:xfrm>
          <a:custGeom>
            <a:avLst/>
            <a:gdLst/>
            <a:ahLst/>
            <a:cxnLst/>
            <a:rect l="l" t="t" r="r" b="b"/>
            <a:pathLst>
              <a:path w="113029" h="611504">
                <a:moveTo>
                  <a:pt x="112775" y="0"/>
                </a:moveTo>
                <a:lnTo>
                  <a:pt x="0" y="0"/>
                </a:lnTo>
                <a:lnTo>
                  <a:pt x="0" y="611123"/>
                </a:lnTo>
                <a:lnTo>
                  <a:pt x="112775" y="611123"/>
                </a:lnTo>
                <a:lnTo>
                  <a:pt x="112775" y="0"/>
                </a:lnTo>
                <a:close/>
              </a:path>
            </a:pathLst>
          </a:custGeom>
          <a:solidFill>
            <a:srgbClr val="BCD6ED"/>
          </a:solidFill>
        </p:spPr>
        <p:txBody>
          <a:bodyPr wrap="square" lIns="0" tIns="0" rIns="0" bIns="0" rtlCol="0"/>
          <a:lstStyle/>
          <a:p>
            <a:endParaRPr/>
          </a:p>
        </p:txBody>
      </p:sp>
      <p:sp>
        <p:nvSpPr>
          <p:cNvPr id="64" name="object 64"/>
          <p:cNvSpPr/>
          <p:nvPr/>
        </p:nvSpPr>
        <p:spPr>
          <a:xfrm>
            <a:off x="8526780" y="4913376"/>
            <a:ext cx="113030" cy="767080"/>
          </a:xfrm>
          <a:custGeom>
            <a:avLst/>
            <a:gdLst/>
            <a:ahLst/>
            <a:cxnLst/>
            <a:rect l="l" t="t" r="r" b="b"/>
            <a:pathLst>
              <a:path w="113029" h="767079">
                <a:moveTo>
                  <a:pt x="112775" y="0"/>
                </a:moveTo>
                <a:lnTo>
                  <a:pt x="0" y="0"/>
                </a:lnTo>
                <a:lnTo>
                  <a:pt x="0" y="766572"/>
                </a:lnTo>
                <a:lnTo>
                  <a:pt x="112775" y="766572"/>
                </a:lnTo>
                <a:lnTo>
                  <a:pt x="112775" y="0"/>
                </a:lnTo>
                <a:close/>
              </a:path>
            </a:pathLst>
          </a:custGeom>
          <a:solidFill>
            <a:srgbClr val="BCD6ED"/>
          </a:solidFill>
        </p:spPr>
        <p:txBody>
          <a:bodyPr wrap="square" lIns="0" tIns="0" rIns="0" bIns="0" rtlCol="0"/>
          <a:lstStyle/>
          <a:p>
            <a:endParaRPr/>
          </a:p>
        </p:txBody>
      </p:sp>
      <p:sp>
        <p:nvSpPr>
          <p:cNvPr id="65" name="object 65"/>
          <p:cNvSpPr/>
          <p:nvPr/>
        </p:nvSpPr>
        <p:spPr>
          <a:xfrm>
            <a:off x="9150095" y="4860035"/>
            <a:ext cx="114300" cy="820419"/>
          </a:xfrm>
          <a:custGeom>
            <a:avLst/>
            <a:gdLst/>
            <a:ahLst/>
            <a:cxnLst/>
            <a:rect l="l" t="t" r="r" b="b"/>
            <a:pathLst>
              <a:path w="114300" h="820420">
                <a:moveTo>
                  <a:pt x="114300" y="0"/>
                </a:moveTo>
                <a:lnTo>
                  <a:pt x="0" y="0"/>
                </a:lnTo>
                <a:lnTo>
                  <a:pt x="0" y="819911"/>
                </a:lnTo>
                <a:lnTo>
                  <a:pt x="114300" y="819911"/>
                </a:lnTo>
                <a:lnTo>
                  <a:pt x="114300" y="0"/>
                </a:lnTo>
                <a:close/>
              </a:path>
            </a:pathLst>
          </a:custGeom>
          <a:solidFill>
            <a:srgbClr val="BCD6ED"/>
          </a:solidFill>
        </p:spPr>
        <p:txBody>
          <a:bodyPr wrap="square" lIns="0" tIns="0" rIns="0" bIns="0" rtlCol="0"/>
          <a:lstStyle/>
          <a:p>
            <a:endParaRPr/>
          </a:p>
        </p:txBody>
      </p:sp>
      <p:sp>
        <p:nvSpPr>
          <p:cNvPr id="66" name="object 66"/>
          <p:cNvSpPr/>
          <p:nvPr/>
        </p:nvSpPr>
        <p:spPr>
          <a:xfrm>
            <a:off x="9773411" y="4727447"/>
            <a:ext cx="114300" cy="952500"/>
          </a:xfrm>
          <a:custGeom>
            <a:avLst/>
            <a:gdLst/>
            <a:ahLst/>
            <a:cxnLst/>
            <a:rect l="l" t="t" r="r" b="b"/>
            <a:pathLst>
              <a:path w="114300" h="952500">
                <a:moveTo>
                  <a:pt x="114300" y="0"/>
                </a:moveTo>
                <a:lnTo>
                  <a:pt x="0" y="0"/>
                </a:lnTo>
                <a:lnTo>
                  <a:pt x="0" y="952499"/>
                </a:lnTo>
                <a:lnTo>
                  <a:pt x="114300" y="952499"/>
                </a:lnTo>
                <a:lnTo>
                  <a:pt x="114300" y="0"/>
                </a:lnTo>
                <a:close/>
              </a:path>
            </a:pathLst>
          </a:custGeom>
          <a:solidFill>
            <a:srgbClr val="BCD6ED"/>
          </a:solidFill>
        </p:spPr>
        <p:txBody>
          <a:bodyPr wrap="square" lIns="0" tIns="0" rIns="0" bIns="0" rtlCol="0"/>
          <a:lstStyle/>
          <a:p>
            <a:endParaRPr/>
          </a:p>
        </p:txBody>
      </p:sp>
      <p:sp>
        <p:nvSpPr>
          <p:cNvPr id="67" name="object 67"/>
          <p:cNvSpPr/>
          <p:nvPr/>
        </p:nvSpPr>
        <p:spPr>
          <a:xfrm>
            <a:off x="10398252" y="4683252"/>
            <a:ext cx="113030" cy="996950"/>
          </a:xfrm>
          <a:custGeom>
            <a:avLst/>
            <a:gdLst/>
            <a:ahLst/>
            <a:cxnLst/>
            <a:rect l="l" t="t" r="r" b="b"/>
            <a:pathLst>
              <a:path w="113029" h="996950">
                <a:moveTo>
                  <a:pt x="112775" y="0"/>
                </a:moveTo>
                <a:lnTo>
                  <a:pt x="0" y="0"/>
                </a:lnTo>
                <a:lnTo>
                  <a:pt x="0" y="996696"/>
                </a:lnTo>
                <a:lnTo>
                  <a:pt x="112775" y="996696"/>
                </a:lnTo>
                <a:lnTo>
                  <a:pt x="112775" y="0"/>
                </a:lnTo>
                <a:close/>
              </a:path>
            </a:pathLst>
          </a:custGeom>
          <a:solidFill>
            <a:srgbClr val="BCD6ED"/>
          </a:solidFill>
        </p:spPr>
        <p:txBody>
          <a:bodyPr wrap="square" lIns="0" tIns="0" rIns="0" bIns="0" rtlCol="0"/>
          <a:lstStyle/>
          <a:p>
            <a:endParaRPr/>
          </a:p>
        </p:txBody>
      </p:sp>
      <p:sp>
        <p:nvSpPr>
          <p:cNvPr id="68" name="object 68"/>
          <p:cNvSpPr/>
          <p:nvPr/>
        </p:nvSpPr>
        <p:spPr>
          <a:xfrm>
            <a:off x="11021568" y="4565903"/>
            <a:ext cx="113030" cy="1114425"/>
          </a:xfrm>
          <a:custGeom>
            <a:avLst/>
            <a:gdLst/>
            <a:ahLst/>
            <a:cxnLst/>
            <a:rect l="l" t="t" r="r" b="b"/>
            <a:pathLst>
              <a:path w="113029" h="1114425">
                <a:moveTo>
                  <a:pt x="112775" y="0"/>
                </a:moveTo>
                <a:lnTo>
                  <a:pt x="0" y="0"/>
                </a:lnTo>
                <a:lnTo>
                  <a:pt x="0" y="1114044"/>
                </a:lnTo>
                <a:lnTo>
                  <a:pt x="112775" y="1114044"/>
                </a:lnTo>
                <a:lnTo>
                  <a:pt x="112775" y="0"/>
                </a:lnTo>
                <a:close/>
              </a:path>
            </a:pathLst>
          </a:custGeom>
          <a:solidFill>
            <a:srgbClr val="BCD6ED"/>
          </a:solidFill>
        </p:spPr>
        <p:txBody>
          <a:bodyPr wrap="square" lIns="0" tIns="0" rIns="0" bIns="0" rtlCol="0"/>
          <a:lstStyle/>
          <a:p>
            <a:endParaRPr/>
          </a:p>
        </p:txBody>
      </p:sp>
      <p:sp>
        <p:nvSpPr>
          <p:cNvPr id="69" name="object 69"/>
          <p:cNvSpPr/>
          <p:nvPr/>
        </p:nvSpPr>
        <p:spPr>
          <a:xfrm>
            <a:off x="1242060" y="5679947"/>
            <a:ext cx="9977755" cy="0"/>
          </a:xfrm>
          <a:custGeom>
            <a:avLst/>
            <a:gdLst/>
            <a:ahLst/>
            <a:cxnLst/>
            <a:rect l="l" t="t" r="r" b="b"/>
            <a:pathLst>
              <a:path w="9977755">
                <a:moveTo>
                  <a:pt x="0" y="0"/>
                </a:moveTo>
                <a:lnTo>
                  <a:pt x="9977628" y="0"/>
                </a:lnTo>
              </a:path>
            </a:pathLst>
          </a:custGeom>
          <a:ln w="9144">
            <a:solidFill>
              <a:srgbClr val="D9D9D9"/>
            </a:solidFill>
          </a:ln>
        </p:spPr>
        <p:txBody>
          <a:bodyPr wrap="square" lIns="0" tIns="0" rIns="0" bIns="0" rtlCol="0"/>
          <a:lstStyle/>
          <a:p>
            <a:endParaRPr/>
          </a:p>
        </p:txBody>
      </p:sp>
      <p:sp>
        <p:nvSpPr>
          <p:cNvPr id="70" name="object 70"/>
          <p:cNvSpPr/>
          <p:nvPr/>
        </p:nvSpPr>
        <p:spPr>
          <a:xfrm>
            <a:off x="1242060" y="5679947"/>
            <a:ext cx="0" cy="36830"/>
          </a:xfrm>
          <a:custGeom>
            <a:avLst/>
            <a:gdLst/>
            <a:ahLst/>
            <a:cxnLst/>
            <a:rect l="l" t="t" r="r" b="b"/>
            <a:pathLst>
              <a:path h="36829">
                <a:moveTo>
                  <a:pt x="0" y="0"/>
                </a:moveTo>
                <a:lnTo>
                  <a:pt x="0" y="36575"/>
                </a:lnTo>
              </a:path>
            </a:pathLst>
          </a:custGeom>
          <a:ln w="9144">
            <a:solidFill>
              <a:srgbClr val="D9D9D9"/>
            </a:solidFill>
          </a:ln>
        </p:spPr>
        <p:txBody>
          <a:bodyPr wrap="square" lIns="0" tIns="0" rIns="0" bIns="0" rtlCol="0"/>
          <a:lstStyle/>
          <a:p>
            <a:endParaRPr/>
          </a:p>
        </p:txBody>
      </p:sp>
      <p:sp>
        <p:nvSpPr>
          <p:cNvPr id="71" name="object 71"/>
          <p:cNvSpPr/>
          <p:nvPr/>
        </p:nvSpPr>
        <p:spPr>
          <a:xfrm>
            <a:off x="1865376" y="5679947"/>
            <a:ext cx="0" cy="36830"/>
          </a:xfrm>
          <a:custGeom>
            <a:avLst/>
            <a:gdLst/>
            <a:ahLst/>
            <a:cxnLst/>
            <a:rect l="l" t="t" r="r" b="b"/>
            <a:pathLst>
              <a:path h="36829">
                <a:moveTo>
                  <a:pt x="0" y="0"/>
                </a:moveTo>
                <a:lnTo>
                  <a:pt x="0" y="36575"/>
                </a:lnTo>
              </a:path>
            </a:pathLst>
          </a:custGeom>
          <a:ln w="9144">
            <a:solidFill>
              <a:srgbClr val="D9D9D9"/>
            </a:solidFill>
          </a:ln>
        </p:spPr>
        <p:txBody>
          <a:bodyPr wrap="square" lIns="0" tIns="0" rIns="0" bIns="0" rtlCol="0"/>
          <a:lstStyle/>
          <a:p>
            <a:endParaRPr/>
          </a:p>
        </p:txBody>
      </p:sp>
      <p:sp>
        <p:nvSpPr>
          <p:cNvPr id="72" name="object 72"/>
          <p:cNvSpPr/>
          <p:nvPr/>
        </p:nvSpPr>
        <p:spPr>
          <a:xfrm>
            <a:off x="2490216" y="5679947"/>
            <a:ext cx="0" cy="36830"/>
          </a:xfrm>
          <a:custGeom>
            <a:avLst/>
            <a:gdLst/>
            <a:ahLst/>
            <a:cxnLst/>
            <a:rect l="l" t="t" r="r" b="b"/>
            <a:pathLst>
              <a:path h="36829">
                <a:moveTo>
                  <a:pt x="0" y="0"/>
                </a:moveTo>
                <a:lnTo>
                  <a:pt x="0" y="36575"/>
                </a:lnTo>
              </a:path>
            </a:pathLst>
          </a:custGeom>
          <a:ln w="9144">
            <a:solidFill>
              <a:srgbClr val="D9D9D9"/>
            </a:solidFill>
          </a:ln>
        </p:spPr>
        <p:txBody>
          <a:bodyPr wrap="square" lIns="0" tIns="0" rIns="0" bIns="0" rtlCol="0"/>
          <a:lstStyle/>
          <a:p>
            <a:endParaRPr/>
          </a:p>
        </p:txBody>
      </p:sp>
      <p:sp>
        <p:nvSpPr>
          <p:cNvPr id="73" name="object 73"/>
          <p:cNvSpPr/>
          <p:nvPr/>
        </p:nvSpPr>
        <p:spPr>
          <a:xfrm>
            <a:off x="3113532" y="5679947"/>
            <a:ext cx="0" cy="36830"/>
          </a:xfrm>
          <a:custGeom>
            <a:avLst/>
            <a:gdLst/>
            <a:ahLst/>
            <a:cxnLst/>
            <a:rect l="l" t="t" r="r" b="b"/>
            <a:pathLst>
              <a:path h="36829">
                <a:moveTo>
                  <a:pt x="0" y="0"/>
                </a:moveTo>
                <a:lnTo>
                  <a:pt x="0" y="36575"/>
                </a:lnTo>
              </a:path>
            </a:pathLst>
          </a:custGeom>
          <a:ln w="9144">
            <a:solidFill>
              <a:srgbClr val="D9D9D9"/>
            </a:solidFill>
          </a:ln>
        </p:spPr>
        <p:txBody>
          <a:bodyPr wrap="square" lIns="0" tIns="0" rIns="0" bIns="0" rtlCol="0"/>
          <a:lstStyle/>
          <a:p>
            <a:endParaRPr/>
          </a:p>
        </p:txBody>
      </p:sp>
      <p:sp>
        <p:nvSpPr>
          <p:cNvPr id="74" name="object 74"/>
          <p:cNvSpPr/>
          <p:nvPr/>
        </p:nvSpPr>
        <p:spPr>
          <a:xfrm>
            <a:off x="3736847" y="5679947"/>
            <a:ext cx="0" cy="36830"/>
          </a:xfrm>
          <a:custGeom>
            <a:avLst/>
            <a:gdLst/>
            <a:ahLst/>
            <a:cxnLst/>
            <a:rect l="l" t="t" r="r" b="b"/>
            <a:pathLst>
              <a:path h="36829">
                <a:moveTo>
                  <a:pt x="0" y="0"/>
                </a:moveTo>
                <a:lnTo>
                  <a:pt x="0" y="36575"/>
                </a:lnTo>
              </a:path>
            </a:pathLst>
          </a:custGeom>
          <a:ln w="9144">
            <a:solidFill>
              <a:srgbClr val="D9D9D9"/>
            </a:solidFill>
          </a:ln>
        </p:spPr>
        <p:txBody>
          <a:bodyPr wrap="square" lIns="0" tIns="0" rIns="0" bIns="0" rtlCol="0"/>
          <a:lstStyle/>
          <a:p>
            <a:endParaRPr/>
          </a:p>
        </p:txBody>
      </p:sp>
      <p:sp>
        <p:nvSpPr>
          <p:cNvPr id="75" name="object 75"/>
          <p:cNvSpPr/>
          <p:nvPr/>
        </p:nvSpPr>
        <p:spPr>
          <a:xfrm>
            <a:off x="4360164" y="5679947"/>
            <a:ext cx="0" cy="36830"/>
          </a:xfrm>
          <a:custGeom>
            <a:avLst/>
            <a:gdLst/>
            <a:ahLst/>
            <a:cxnLst/>
            <a:rect l="l" t="t" r="r" b="b"/>
            <a:pathLst>
              <a:path h="36829">
                <a:moveTo>
                  <a:pt x="0" y="0"/>
                </a:moveTo>
                <a:lnTo>
                  <a:pt x="0" y="36575"/>
                </a:lnTo>
              </a:path>
            </a:pathLst>
          </a:custGeom>
          <a:ln w="9144">
            <a:solidFill>
              <a:srgbClr val="D9D9D9"/>
            </a:solidFill>
          </a:ln>
        </p:spPr>
        <p:txBody>
          <a:bodyPr wrap="square" lIns="0" tIns="0" rIns="0" bIns="0" rtlCol="0"/>
          <a:lstStyle/>
          <a:p>
            <a:endParaRPr/>
          </a:p>
        </p:txBody>
      </p:sp>
      <p:sp>
        <p:nvSpPr>
          <p:cNvPr id="76" name="object 76"/>
          <p:cNvSpPr/>
          <p:nvPr/>
        </p:nvSpPr>
        <p:spPr>
          <a:xfrm>
            <a:off x="4983479" y="5679947"/>
            <a:ext cx="0" cy="36830"/>
          </a:xfrm>
          <a:custGeom>
            <a:avLst/>
            <a:gdLst/>
            <a:ahLst/>
            <a:cxnLst/>
            <a:rect l="l" t="t" r="r" b="b"/>
            <a:pathLst>
              <a:path h="36829">
                <a:moveTo>
                  <a:pt x="0" y="0"/>
                </a:moveTo>
                <a:lnTo>
                  <a:pt x="0" y="36575"/>
                </a:lnTo>
              </a:path>
            </a:pathLst>
          </a:custGeom>
          <a:ln w="9144">
            <a:solidFill>
              <a:srgbClr val="D9D9D9"/>
            </a:solidFill>
          </a:ln>
        </p:spPr>
        <p:txBody>
          <a:bodyPr wrap="square" lIns="0" tIns="0" rIns="0" bIns="0" rtlCol="0"/>
          <a:lstStyle/>
          <a:p>
            <a:endParaRPr/>
          </a:p>
        </p:txBody>
      </p:sp>
      <p:sp>
        <p:nvSpPr>
          <p:cNvPr id="77" name="object 77"/>
          <p:cNvSpPr/>
          <p:nvPr/>
        </p:nvSpPr>
        <p:spPr>
          <a:xfrm>
            <a:off x="5606796" y="5679947"/>
            <a:ext cx="0" cy="36830"/>
          </a:xfrm>
          <a:custGeom>
            <a:avLst/>
            <a:gdLst/>
            <a:ahLst/>
            <a:cxnLst/>
            <a:rect l="l" t="t" r="r" b="b"/>
            <a:pathLst>
              <a:path h="36829">
                <a:moveTo>
                  <a:pt x="0" y="0"/>
                </a:moveTo>
                <a:lnTo>
                  <a:pt x="0" y="36575"/>
                </a:lnTo>
              </a:path>
            </a:pathLst>
          </a:custGeom>
          <a:ln w="9144">
            <a:solidFill>
              <a:srgbClr val="D9D9D9"/>
            </a:solidFill>
          </a:ln>
        </p:spPr>
        <p:txBody>
          <a:bodyPr wrap="square" lIns="0" tIns="0" rIns="0" bIns="0" rtlCol="0"/>
          <a:lstStyle/>
          <a:p>
            <a:endParaRPr/>
          </a:p>
        </p:txBody>
      </p:sp>
      <p:sp>
        <p:nvSpPr>
          <p:cNvPr id="78" name="object 78"/>
          <p:cNvSpPr/>
          <p:nvPr/>
        </p:nvSpPr>
        <p:spPr>
          <a:xfrm>
            <a:off x="6231635" y="5679947"/>
            <a:ext cx="0" cy="36830"/>
          </a:xfrm>
          <a:custGeom>
            <a:avLst/>
            <a:gdLst/>
            <a:ahLst/>
            <a:cxnLst/>
            <a:rect l="l" t="t" r="r" b="b"/>
            <a:pathLst>
              <a:path h="36829">
                <a:moveTo>
                  <a:pt x="0" y="0"/>
                </a:moveTo>
                <a:lnTo>
                  <a:pt x="0" y="36575"/>
                </a:lnTo>
              </a:path>
            </a:pathLst>
          </a:custGeom>
          <a:ln w="9144">
            <a:solidFill>
              <a:srgbClr val="D9D9D9"/>
            </a:solidFill>
          </a:ln>
        </p:spPr>
        <p:txBody>
          <a:bodyPr wrap="square" lIns="0" tIns="0" rIns="0" bIns="0" rtlCol="0"/>
          <a:lstStyle/>
          <a:p>
            <a:endParaRPr/>
          </a:p>
        </p:txBody>
      </p:sp>
      <p:sp>
        <p:nvSpPr>
          <p:cNvPr id="79" name="object 79"/>
          <p:cNvSpPr/>
          <p:nvPr/>
        </p:nvSpPr>
        <p:spPr>
          <a:xfrm>
            <a:off x="6854952" y="5679947"/>
            <a:ext cx="0" cy="36830"/>
          </a:xfrm>
          <a:custGeom>
            <a:avLst/>
            <a:gdLst/>
            <a:ahLst/>
            <a:cxnLst/>
            <a:rect l="l" t="t" r="r" b="b"/>
            <a:pathLst>
              <a:path h="36829">
                <a:moveTo>
                  <a:pt x="0" y="0"/>
                </a:moveTo>
                <a:lnTo>
                  <a:pt x="0" y="36575"/>
                </a:lnTo>
              </a:path>
            </a:pathLst>
          </a:custGeom>
          <a:ln w="9144">
            <a:solidFill>
              <a:srgbClr val="D9D9D9"/>
            </a:solidFill>
          </a:ln>
        </p:spPr>
        <p:txBody>
          <a:bodyPr wrap="square" lIns="0" tIns="0" rIns="0" bIns="0" rtlCol="0"/>
          <a:lstStyle/>
          <a:p>
            <a:endParaRPr/>
          </a:p>
        </p:txBody>
      </p:sp>
      <p:sp>
        <p:nvSpPr>
          <p:cNvPr id="80" name="object 80"/>
          <p:cNvSpPr/>
          <p:nvPr/>
        </p:nvSpPr>
        <p:spPr>
          <a:xfrm>
            <a:off x="7478268" y="5679947"/>
            <a:ext cx="0" cy="36830"/>
          </a:xfrm>
          <a:custGeom>
            <a:avLst/>
            <a:gdLst/>
            <a:ahLst/>
            <a:cxnLst/>
            <a:rect l="l" t="t" r="r" b="b"/>
            <a:pathLst>
              <a:path h="36829">
                <a:moveTo>
                  <a:pt x="0" y="0"/>
                </a:moveTo>
                <a:lnTo>
                  <a:pt x="0" y="36575"/>
                </a:lnTo>
              </a:path>
            </a:pathLst>
          </a:custGeom>
          <a:ln w="9144">
            <a:solidFill>
              <a:srgbClr val="D9D9D9"/>
            </a:solidFill>
          </a:ln>
        </p:spPr>
        <p:txBody>
          <a:bodyPr wrap="square" lIns="0" tIns="0" rIns="0" bIns="0" rtlCol="0"/>
          <a:lstStyle/>
          <a:p>
            <a:endParaRPr/>
          </a:p>
        </p:txBody>
      </p:sp>
      <p:sp>
        <p:nvSpPr>
          <p:cNvPr id="81" name="object 81"/>
          <p:cNvSpPr/>
          <p:nvPr/>
        </p:nvSpPr>
        <p:spPr>
          <a:xfrm>
            <a:off x="8101583" y="5679947"/>
            <a:ext cx="0" cy="36830"/>
          </a:xfrm>
          <a:custGeom>
            <a:avLst/>
            <a:gdLst/>
            <a:ahLst/>
            <a:cxnLst/>
            <a:rect l="l" t="t" r="r" b="b"/>
            <a:pathLst>
              <a:path h="36829">
                <a:moveTo>
                  <a:pt x="0" y="0"/>
                </a:moveTo>
                <a:lnTo>
                  <a:pt x="0" y="36575"/>
                </a:lnTo>
              </a:path>
            </a:pathLst>
          </a:custGeom>
          <a:ln w="9144">
            <a:solidFill>
              <a:srgbClr val="D9D9D9"/>
            </a:solidFill>
          </a:ln>
        </p:spPr>
        <p:txBody>
          <a:bodyPr wrap="square" lIns="0" tIns="0" rIns="0" bIns="0" rtlCol="0"/>
          <a:lstStyle/>
          <a:p>
            <a:endParaRPr/>
          </a:p>
        </p:txBody>
      </p:sp>
      <p:sp>
        <p:nvSpPr>
          <p:cNvPr id="82" name="object 82"/>
          <p:cNvSpPr/>
          <p:nvPr/>
        </p:nvSpPr>
        <p:spPr>
          <a:xfrm>
            <a:off x="8724900" y="5679947"/>
            <a:ext cx="0" cy="36830"/>
          </a:xfrm>
          <a:custGeom>
            <a:avLst/>
            <a:gdLst/>
            <a:ahLst/>
            <a:cxnLst/>
            <a:rect l="l" t="t" r="r" b="b"/>
            <a:pathLst>
              <a:path h="36829">
                <a:moveTo>
                  <a:pt x="0" y="0"/>
                </a:moveTo>
                <a:lnTo>
                  <a:pt x="0" y="36575"/>
                </a:lnTo>
              </a:path>
            </a:pathLst>
          </a:custGeom>
          <a:ln w="9144">
            <a:solidFill>
              <a:srgbClr val="D9D9D9"/>
            </a:solidFill>
          </a:ln>
        </p:spPr>
        <p:txBody>
          <a:bodyPr wrap="square" lIns="0" tIns="0" rIns="0" bIns="0" rtlCol="0"/>
          <a:lstStyle/>
          <a:p>
            <a:endParaRPr/>
          </a:p>
        </p:txBody>
      </p:sp>
      <p:sp>
        <p:nvSpPr>
          <p:cNvPr id="83" name="object 83"/>
          <p:cNvSpPr/>
          <p:nvPr/>
        </p:nvSpPr>
        <p:spPr>
          <a:xfrm>
            <a:off x="9348216" y="5679947"/>
            <a:ext cx="0" cy="36830"/>
          </a:xfrm>
          <a:custGeom>
            <a:avLst/>
            <a:gdLst/>
            <a:ahLst/>
            <a:cxnLst/>
            <a:rect l="l" t="t" r="r" b="b"/>
            <a:pathLst>
              <a:path h="36829">
                <a:moveTo>
                  <a:pt x="0" y="0"/>
                </a:moveTo>
                <a:lnTo>
                  <a:pt x="0" y="36575"/>
                </a:lnTo>
              </a:path>
            </a:pathLst>
          </a:custGeom>
          <a:ln w="9144">
            <a:solidFill>
              <a:srgbClr val="D9D9D9"/>
            </a:solidFill>
          </a:ln>
        </p:spPr>
        <p:txBody>
          <a:bodyPr wrap="square" lIns="0" tIns="0" rIns="0" bIns="0" rtlCol="0"/>
          <a:lstStyle/>
          <a:p>
            <a:endParaRPr/>
          </a:p>
        </p:txBody>
      </p:sp>
      <p:sp>
        <p:nvSpPr>
          <p:cNvPr id="84" name="object 84"/>
          <p:cNvSpPr/>
          <p:nvPr/>
        </p:nvSpPr>
        <p:spPr>
          <a:xfrm>
            <a:off x="9973056" y="5679947"/>
            <a:ext cx="0" cy="36830"/>
          </a:xfrm>
          <a:custGeom>
            <a:avLst/>
            <a:gdLst/>
            <a:ahLst/>
            <a:cxnLst/>
            <a:rect l="l" t="t" r="r" b="b"/>
            <a:pathLst>
              <a:path h="36829">
                <a:moveTo>
                  <a:pt x="0" y="0"/>
                </a:moveTo>
                <a:lnTo>
                  <a:pt x="0" y="36575"/>
                </a:lnTo>
              </a:path>
            </a:pathLst>
          </a:custGeom>
          <a:ln w="9144">
            <a:solidFill>
              <a:srgbClr val="D9D9D9"/>
            </a:solidFill>
          </a:ln>
        </p:spPr>
        <p:txBody>
          <a:bodyPr wrap="square" lIns="0" tIns="0" rIns="0" bIns="0" rtlCol="0"/>
          <a:lstStyle/>
          <a:p>
            <a:endParaRPr/>
          </a:p>
        </p:txBody>
      </p:sp>
      <p:sp>
        <p:nvSpPr>
          <p:cNvPr id="85" name="object 85"/>
          <p:cNvSpPr/>
          <p:nvPr/>
        </p:nvSpPr>
        <p:spPr>
          <a:xfrm>
            <a:off x="10596371" y="5679947"/>
            <a:ext cx="0" cy="36830"/>
          </a:xfrm>
          <a:custGeom>
            <a:avLst/>
            <a:gdLst/>
            <a:ahLst/>
            <a:cxnLst/>
            <a:rect l="l" t="t" r="r" b="b"/>
            <a:pathLst>
              <a:path h="36829">
                <a:moveTo>
                  <a:pt x="0" y="0"/>
                </a:moveTo>
                <a:lnTo>
                  <a:pt x="0" y="36575"/>
                </a:lnTo>
              </a:path>
            </a:pathLst>
          </a:custGeom>
          <a:ln w="9144">
            <a:solidFill>
              <a:srgbClr val="D9D9D9"/>
            </a:solidFill>
          </a:ln>
        </p:spPr>
        <p:txBody>
          <a:bodyPr wrap="square" lIns="0" tIns="0" rIns="0" bIns="0" rtlCol="0"/>
          <a:lstStyle/>
          <a:p>
            <a:endParaRPr/>
          </a:p>
        </p:txBody>
      </p:sp>
      <p:sp>
        <p:nvSpPr>
          <p:cNvPr id="86" name="object 86"/>
          <p:cNvSpPr/>
          <p:nvPr/>
        </p:nvSpPr>
        <p:spPr>
          <a:xfrm>
            <a:off x="11219688" y="5679947"/>
            <a:ext cx="0" cy="36830"/>
          </a:xfrm>
          <a:custGeom>
            <a:avLst/>
            <a:gdLst/>
            <a:ahLst/>
            <a:cxnLst/>
            <a:rect l="l" t="t" r="r" b="b"/>
            <a:pathLst>
              <a:path h="36829">
                <a:moveTo>
                  <a:pt x="0" y="0"/>
                </a:moveTo>
                <a:lnTo>
                  <a:pt x="0" y="36575"/>
                </a:lnTo>
              </a:path>
            </a:pathLst>
          </a:custGeom>
          <a:ln w="9144">
            <a:solidFill>
              <a:srgbClr val="D9D9D9"/>
            </a:solidFill>
          </a:ln>
        </p:spPr>
        <p:txBody>
          <a:bodyPr wrap="square" lIns="0" tIns="0" rIns="0" bIns="0" rtlCol="0"/>
          <a:lstStyle/>
          <a:p>
            <a:endParaRPr/>
          </a:p>
        </p:txBody>
      </p:sp>
      <p:sp>
        <p:nvSpPr>
          <p:cNvPr id="87" name="object 87"/>
          <p:cNvSpPr/>
          <p:nvPr/>
        </p:nvSpPr>
        <p:spPr>
          <a:xfrm>
            <a:off x="1553717" y="1186433"/>
            <a:ext cx="9354820" cy="4404360"/>
          </a:xfrm>
          <a:custGeom>
            <a:avLst/>
            <a:gdLst/>
            <a:ahLst/>
            <a:cxnLst/>
            <a:rect l="l" t="t" r="r" b="b"/>
            <a:pathLst>
              <a:path w="9354820" h="4404360">
                <a:moveTo>
                  <a:pt x="0" y="4404359"/>
                </a:moveTo>
                <a:lnTo>
                  <a:pt x="623315" y="4322064"/>
                </a:lnTo>
                <a:lnTo>
                  <a:pt x="1248156" y="4131564"/>
                </a:lnTo>
                <a:lnTo>
                  <a:pt x="1871471" y="3689604"/>
                </a:lnTo>
                <a:lnTo>
                  <a:pt x="2494787" y="2951988"/>
                </a:lnTo>
                <a:lnTo>
                  <a:pt x="3118104" y="2645664"/>
                </a:lnTo>
                <a:lnTo>
                  <a:pt x="3741420" y="2461260"/>
                </a:lnTo>
                <a:lnTo>
                  <a:pt x="4364735" y="2182367"/>
                </a:lnTo>
                <a:lnTo>
                  <a:pt x="4989576" y="2097024"/>
                </a:lnTo>
                <a:lnTo>
                  <a:pt x="5612891" y="2022348"/>
                </a:lnTo>
                <a:lnTo>
                  <a:pt x="6236208" y="1746503"/>
                </a:lnTo>
                <a:lnTo>
                  <a:pt x="6859524" y="1528571"/>
                </a:lnTo>
                <a:lnTo>
                  <a:pt x="7482839" y="1450848"/>
                </a:lnTo>
                <a:lnTo>
                  <a:pt x="8107680" y="1239012"/>
                </a:lnTo>
                <a:lnTo>
                  <a:pt x="8730996" y="126491"/>
                </a:lnTo>
                <a:lnTo>
                  <a:pt x="9354312" y="0"/>
                </a:lnTo>
              </a:path>
            </a:pathLst>
          </a:custGeom>
          <a:ln w="28956">
            <a:solidFill>
              <a:srgbClr val="6FAC46"/>
            </a:solidFill>
          </a:ln>
        </p:spPr>
        <p:txBody>
          <a:bodyPr wrap="square" lIns="0" tIns="0" rIns="0" bIns="0" rtlCol="0"/>
          <a:lstStyle/>
          <a:p>
            <a:endParaRPr/>
          </a:p>
        </p:txBody>
      </p:sp>
      <p:sp>
        <p:nvSpPr>
          <p:cNvPr id="88" name="object 88"/>
          <p:cNvSpPr/>
          <p:nvPr/>
        </p:nvSpPr>
        <p:spPr>
          <a:xfrm>
            <a:off x="1518411" y="5553964"/>
            <a:ext cx="73151" cy="73151"/>
          </a:xfrm>
          <a:prstGeom prst="rect">
            <a:avLst/>
          </a:prstGeom>
          <a:blipFill>
            <a:blip r:embed="rId3" cstate="print"/>
            <a:stretch>
              <a:fillRect/>
            </a:stretch>
          </a:blipFill>
        </p:spPr>
        <p:txBody>
          <a:bodyPr wrap="square" lIns="0" tIns="0" rIns="0" bIns="0" rtlCol="0"/>
          <a:lstStyle/>
          <a:p>
            <a:endParaRPr/>
          </a:p>
        </p:txBody>
      </p:sp>
      <p:sp>
        <p:nvSpPr>
          <p:cNvPr id="89" name="object 89"/>
          <p:cNvSpPr/>
          <p:nvPr/>
        </p:nvSpPr>
        <p:spPr>
          <a:xfrm>
            <a:off x="2141727" y="5473191"/>
            <a:ext cx="73152" cy="73152"/>
          </a:xfrm>
          <a:prstGeom prst="rect">
            <a:avLst/>
          </a:prstGeom>
          <a:blipFill>
            <a:blip r:embed="rId4" cstate="print"/>
            <a:stretch>
              <a:fillRect/>
            </a:stretch>
          </a:blipFill>
        </p:spPr>
        <p:txBody>
          <a:bodyPr wrap="square" lIns="0" tIns="0" rIns="0" bIns="0" rtlCol="0"/>
          <a:lstStyle/>
          <a:p>
            <a:endParaRPr/>
          </a:p>
        </p:txBody>
      </p:sp>
      <p:sp>
        <p:nvSpPr>
          <p:cNvPr id="90" name="object 90"/>
          <p:cNvSpPr/>
          <p:nvPr/>
        </p:nvSpPr>
        <p:spPr>
          <a:xfrm>
            <a:off x="2765044" y="5281167"/>
            <a:ext cx="73152" cy="73151"/>
          </a:xfrm>
          <a:prstGeom prst="rect">
            <a:avLst/>
          </a:prstGeom>
          <a:blipFill>
            <a:blip r:embed="rId5" cstate="print"/>
            <a:stretch>
              <a:fillRect/>
            </a:stretch>
          </a:blipFill>
        </p:spPr>
        <p:txBody>
          <a:bodyPr wrap="square" lIns="0" tIns="0" rIns="0" bIns="0" rtlCol="0"/>
          <a:lstStyle/>
          <a:p>
            <a:endParaRPr/>
          </a:p>
        </p:txBody>
      </p:sp>
      <p:sp>
        <p:nvSpPr>
          <p:cNvPr id="91" name="object 91"/>
          <p:cNvSpPr/>
          <p:nvPr/>
        </p:nvSpPr>
        <p:spPr>
          <a:xfrm>
            <a:off x="3388359" y="4840732"/>
            <a:ext cx="73151" cy="73152"/>
          </a:xfrm>
          <a:prstGeom prst="rect">
            <a:avLst/>
          </a:prstGeom>
          <a:blipFill>
            <a:blip r:embed="rId6" cstate="print"/>
            <a:stretch>
              <a:fillRect/>
            </a:stretch>
          </a:blipFill>
        </p:spPr>
        <p:txBody>
          <a:bodyPr wrap="square" lIns="0" tIns="0" rIns="0" bIns="0" rtlCol="0"/>
          <a:lstStyle/>
          <a:p>
            <a:endParaRPr/>
          </a:p>
        </p:txBody>
      </p:sp>
      <p:sp>
        <p:nvSpPr>
          <p:cNvPr id="92" name="object 92"/>
          <p:cNvSpPr/>
          <p:nvPr/>
        </p:nvSpPr>
        <p:spPr>
          <a:xfrm>
            <a:off x="4011676" y="4101591"/>
            <a:ext cx="73151" cy="73152"/>
          </a:xfrm>
          <a:prstGeom prst="rect">
            <a:avLst/>
          </a:prstGeom>
          <a:blipFill>
            <a:blip r:embed="rId6" cstate="print"/>
            <a:stretch>
              <a:fillRect/>
            </a:stretch>
          </a:blipFill>
        </p:spPr>
        <p:txBody>
          <a:bodyPr wrap="square" lIns="0" tIns="0" rIns="0" bIns="0" rtlCol="0"/>
          <a:lstStyle/>
          <a:p>
            <a:endParaRPr/>
          </a:p>
        </p:txBody>
      </p:sp>
      <p:sp>
        <p:nvSpPr>
          <p:cNvPr id="93" name="object 93"/>
          <p:cNvSpPr/>
          <p:nvPr/>
        </p:nvSpPr>
        <p:spPr>
          <a:xfrm>
            <a:off x="4636515" y="3796791"/>
            <a:ext cx="73152" cy="73152"/>
          </a:xfrm>
          <a:prstGeom prst="rect">
            <a:avLst/>
          </a:prstGeom>
          <a:blipFill>
            <a:blip r:embed="rId7" cstate="print"/>
            <a:stretch>
              <a:fillRect/>
            </a:stretch>
          </a:blipFill>
        </p:spPr>
        <p:txBody>
          <a:bodyPr wrap="square" lIns="0" tIns="0" rIns="0" bIns="0" rtlCol="0"/>
          <a:lstStyle/>
          <a:p>
            <a:endParaRPr/>
          </a:p>
        </p:txBody>
      </p:sp>
      <p:sp>
        <p:nvSpPr>
          <p:cNvPr id="94" name="object 94"/>
          <p:cNvSpPr/>
          <p:nvPr/>
        </p:nvSpPr>
        <p:spPr>
          <a:xfrm>
            <a:off x="5259832" y="3610864"/>
            <a:ext cx="73152" cy="73152"/>
          </a:xfrm>
          <a:prstGeom prst="rect">
            <a:avLst/>
          </a:prstGeom>
          <a:blipFill>
            <a:blip r:embed="rId6" cstate="print"/>
            <a:stretch>
              <a:fillRect/>
            </a:stretch>
          </a:blipFill>
        </p:spPr>
        <p:txBody>
          <a:bodyPr wrap="square" lIns="0" tIns="0" rIns="0" bIns="0" rtlCol="0"/>
          <a:lstStyle/>
          <a:p>
            <a:endParaRPr/>
          </a:p>
        </p:txBody>
      </p:sp>
      <p:sp>
        <p:nvSpPr>
          <p:cNvPr id="95" name="object 95"/>
          <p:cNvSpPr/>
          <p:nvPr/>
        </p:nvSpPr>
        <p:spPr>
          <a:xfrm>
            <a:off x="5883147" y="3331971"/>
            <a:ext cx="73151" cy="73151"/>
          </a:xfrm>
          <a:prstGeom prst="rect">
            <a:avLst/>
          </a:prstGeom>
          <a:blipFill>
            <a:blip r:embed="rId8" cstate="print"/>
            <a:stretch>
              <a:fillRect/>
            </a:stretch>
          </a:blipFill>
        </p:spPr>
        <p:txBody>
          <a:bodyPr wrap="square" lIns="0" tIns="0" rIns="0" bIns="0" rtlCol="0"/>
          <a:lstStyle/>
          <a:p>
            <a:endParaRPr/>
          </a:p>
        </p:txBody>
      </p:sp>
      <p:sp>
        <p:nvSpPr>
          <p:cNvPr id="96" name="object 96"/>
          <p:cNvSpPr/>
          <p:nvPr/>
        </p:nvSpPr>
        <p:spPr>
          <a:xfrm>
            <a:off x="6506464" y="3248151"/>
            <a:ext cx="73152" cy="73152"/>
          </a:xfrm>
          <a:prstGeom prst="rect">
            <a:avLst/>
          </a:prstGeom>
          <a:blipFill>
            <a:blip r:embed="rId8" cstate="print"/>
            <a:stretch>
              <a:fillRect/>
            </a:stretch>
          </a:blipFill>
        </p:spPr>
        <p:txBody>
          <a:bodyPr wrap="square" lIns="0" tIns="0" rIns="0" bIns="0" rtlCol="0"/>
          <a:lstStyle/>
          <a:p>
            <a:endParaRPr/>
          </a:p>
        </p:txBody>
      </p:sp>
      <p:sp>
        <p:nvSpPr>
          <p:cNvPr id="97" name="object 97"/>
          <p:cNvSpPr/>
          <p:nvPr/>
        </p:nvSpPr>
        <p:spPr>
          <a:xfrm>
            <a:off x="7129780" y="3171951"/>
            <a:ext cx="73151" cy="73152"/>
          </a:xfrm>
          <a:prstGeom prst="rect">
            <a:avLst/>
          </a:prstGeom>
          <a:blipFill>
            <a:blip r:embed="rId9" cstate="print"/>
            <a:stretch>
              <a:fillRect/>
            </a:stretch>
          </a:blipFill>
        </p:spPr>
        <p:txBody>
          <a:bodyPr wrap="square" lIns="0" tIns="0" rIns="0" bIns="0" rtlCol="0"/>
          <a:lstStyle/>
          <a:p>
            <a:endParaRPr/>
          </a:p>
        </p:txBody>
      </p:sp>
      <p:sp>
        <p:nvSpPr>
          <p:cNvPr id="98" name="object 98"/>
          <p:cNvSpPr/>
          <p:nvPr/>
        </p:nvSpPr>
        <p:spPr>
          <a:xfrm>
            <a:off x="7754619" y="2896107"/>
            <a:ext cx="73151" cy="73152"/>
          </a:xfrm>
          <a:prstGeom prst="rect">
            <a:avLst/>
          </a:prstGeom>
          <a:blipFill>
            <a:blip r:embed="rId8" cstate="print"/>
            <a:stretch>
              <a:fillRect/>
            </a:stretch>
          </a:blipFill>
        </p:spPr>
        <p:txBody>
          <a:bodyPr wrap="square" lIns="0" tIns="0" rIns="0" bIns="0" rtlCol="0"/>
          <a:lstStyle/>
          <a:p>
            <a:endParaRPr/>
          </a:p>
        </p:txBody>
      </p:sp>
      <p:sp>
        <p:nvSpPr>
          <p:cNvPr id="99" name="object 99"/>
          <p:cNvSpPr/>
          <p:nvPr/>
        </p:nvSpPr>
        <p:spPr>
          <a:xfrm>
            <a:off x="8377935" y="2678176"/>
            <a:ext cx="73152" cy="73151"/>
          </a:xfrm>
          <a:prstGeom prst="rect">
            <a:avLst/>
          </a:prstGeom>
          <a:blipFill>
            <a:blip r:embed="rId6" cstate="print"/>
            <a:stretch>
              <a:fillRect/>
            </a:stretch>
          </a:blipFill>
        </p:spPr>
        <p:txBody>
          <a:bodyPr wrap="square" lIns="0" tIns="0" rIns="0" bIns="0" rtlCol="0"/>
          <a:lstStyle/>
          <a:p>
            <a:endParaRPr/>
          </a:p>
        </p:txBody>
      </p:sp>
      <p:sp>
        <p:nvSpPr>
          <p:cNvPr id="100" name="object 100"/>
          <p:cNvSpPr/>
          <p:nvPr/>
        </p:nvSpPr>
        <p:spPr>
          <a:xfrm>
            <a:off x="9001252" y="2601976"/>
            <a:ext cx="73151" cy="73151"/>
          </a:xfrm>
          <a:prstGeom prst="rect">
            <a:avLst/>
          </a:prstGeom>
          <a:blipFill>
            <a:blip r:embed="rId7" cstate="print"/>
            <a:stretch>
              <a:fillRect/>
            </a:stretch>
          </a:blipFill>
        </p:spPr>
        <p:txBody>
          <a:bodyPr wrap="square" lIns="0" tIns="0" rIns="0" bIns="0" rtlCol="0"/>
          <a:lstStyle/>
          <a:p>
            <a:endParaRPr/>
          </a:p>
        </p:txBody>
      </p:sp>
      <p:sp>
        <p:nvSpPr>
          <p:cNvPr id="101" name="object 101"/>
          <p:cNvSpPr/>
          <p:nvPr/>
        </p:nvSpPr>
        <p:spPr>
          <a:xfrm>
            <a:off x="9624568" y="2390139"/>
            <a:ext cx="73151" cy="73152"/>
          </a:xfrm>
          <a:prstGeom prst="rect">
            <a:avLst/>
          </a:prstGeom>
          <a:blipFill>
            <a:blip r:embed="rId10" cstate="print"/>
            <a:stretch>
              <a:fillRect/>
            </a:stretch>
          </a:blipFill>
        </p:spPr>
        <p:txBody>
          <a:bodyPr wrap="square" lIns="0" tIns="0" rIns="0" bIns="0" rtlCol="0"/>
          <a:lstStyle/>
          <a:p>
            <a:endParaRPr/>
          </a:p>
        </p:txBody>
      </p:sp>
      <p:sp>
        <p:nvSpPr>
          <p:cNvPr id="102" name="object 102"/>
          <p:cNvSpPr/>
          <p:nvPr/>
        </p:nvSpPr>
        <p:spPr>
          <a:xfrm>
            <a:off x="10247883" y="1276096"/>
            <a:ext cx="73152" cy="73152"/>
          </a:xfrm>
          <a:prstGeom prst="rect">
            <a:avLst/>
          </a:prstGeom>
          <a:blipFill>
            <a:blip r:embed="rId10" cstate="print"/>
            <a:stretch>
              <a:fillRect/>
            </a:stretch>
          </a:blipFill>
        </p:spPr>
        <p:txBody>
          <a:bodyPr wrap="square" lIns="0" tIns="0" rIns="0" bIns="0" rtlCol="0"/>
          <a:lstStyle/>
          <a:p>
            <a:endParaRPr/>
          </a:p>
        </p:txBody>
      </p:sp>
      <p:sp>
        <p:nvSpPr>
          <p:cNvPr id="103" name="object 103"/>
          <p:cNvSpPr/>
          <p:nvPr/>
        </p:nvSpPr>
        <p:spPr>
          <a:xfrm>
            <a:off x="10871200" y="1149603"/>
            <a:ext cx="73151" cy="73152"/>
          </a:xfrm>
          <a:prstGeom prst="rect">
            <a:avLst/>
          </a:prstGeom>
          <a:blipFill>
            <a:blip r:embed="rId7" cstate="print"/>
            <a:stretch>
              <a:fillRect/>
            </a:stretch>
          </a:blipFill>
        </p:spPr>
        <p:txBody>
          <a:bodyPr wrap="square" lIns="0" tIns="0" rIns="0" bIns="0" rtlCol="0"/>
          <a:lstStyle/>
          <a:p>
            <a:endParaRPr/>
          </a:p>
        </p:txBody>
      </p:sp>
      <p:sp>
        <p:nvSpPr>
          <p:cNvPr id="104" name="object 104"/>
          <p:cNvSpPr/>
          <p:nvPr/>
        </p:nvSpPr>
        <p:spPr>
          <a:xfrm>
            <a:off x="1553717" y="2178557"/>
            <a:ext cx="9354820" cy="3351529"/>
          </a:xfrm>
          <a:custGeom>
            <a:avLst/>
            <a:gdLst/>
            <a:ahLst/>
            <a:cxnLst/>
            <a:rect l="l" t="t" r="r" b="b"/>
            <a:pathLst>
              <a:path w="9354820" h="3351529">
                <a:moveTo>
                  <a:pt x="0" y="3351276"/>
                </a:moveTo>
                <a:lnTo>
                  <a:pt x="623315" y="3320795"/>
                </a:lnTo>
                <a:lnTo>
                  <a:pt x="1248156" y="3290316"/>
                </a:lnTo>
                <a:lnTo>
                  <a:pt x="1871471" y="2927604"/>
                </a:lnTo>
                <a:lnTo>
                  <a:pt x="2494787" y="2595372"/>
                </a:lnTo>
                <a:lnTo>
                  <a:pt x="3118104" y="2354579"/>
                </a:lnTo>
                <a:lnTo>
                  <a:pt x="3741420" y="2234184"/>
                </a:lnTo>
                <a:lnTo>
                  <a:pt x="4364735" y="1932431"/>
                </a:lnTo>
                <a:lnTo>
                  <a:pt x="4989576" y="1871471"/>
                </a:lnTo>
                <a:lnTo>
                  <a:pt x="5612891" y="1781555"/>
                </a:lnTo>
                <a:lnTo>
                  <a:pt x="6236208" y="1659635"/>
                </a:lnTo>
                <a:lnTo>
                  <a:pt x="6859524" y="1237488"/>
                </a:lnTo>
                <a:lnTo>
                  <a:pt x="7482839" y="1056131"/>
                </a:lnTo>
                <a:lnTo>
                  <a:pt x="8107680" y="513588"/>
                </a:lnTo>
                <a:lnTo>
                  <a:pt x="8730996" y="332231"/>
                </a:lnTo>
                <a:lnTo>
                  <a:pt x="9354312" y="0"/>
                </a:lnTo>
              </a:path>
            </a:pathLst>
          </a:custGeom>
          <a:ln w="28956">
            <a:solidFill>
              <a:srgbClr val="1F4E79"/>
            </a:solidFill>
          </a:ln>
        </p:spPr>
        <p:txBody>
          <a:bodyPr wrap="square" lIns="0" tIns="0" rIns="0" bIns="0" rtlCol="0"/>
          <a:lstStyle/>
          <a:p>
            <a:endParaRPr/>
          </a:p>
        </p:txBody>
      </p:sp>
      <p:sp>
        <p:nvSpPr>
          <p:cNvPr id="105" name="object 105"/>
          <p:cNvSpPr/>
          <p:nvPr/>
        </p:nvSpPr>
        <p:spPr>
          <a:xfrm>
            <a:off x="1518411" y="5493003"/>
            <a:ext cx="73151" cy="73152"/>
          </a:xfrm>
          <a:prstGeom prst="rect">
            <a:avLst/>
          </a:prstGeom>
          <a:blipFill>
            <a:blip r:embed="rId11" cstate="print"/>
            <a:stretch>
              <a:fillRect/>
            </a:stretch>
          </a:blipFill>
        </p:spPr>
        <p:txBody>
          <a:bodyPr wrap="square" lIns="0" tIns="0" rIns="0" bIns="0" rtlCol="0"/>
          <a:lstStyle/>
          <a:p>
            <a:endParaRPr/>
          </a:p>
        </p:txBody>
      </p:sp>
      <p:sp>
        <p:nvSpPr>
          <p:cNvPr id="106" name="object 106"/>
          <p:cNvSpPr/>
          <p:nvPr/>
        </p:nvSpPr>
        <p:spPr>
          <a:xfrm>
            <a:off x="2141727" y="5462523"/>
            <a:ext cx="73152" cy="73151"/>
          </a:xfrm>
          <a:prstGeom prst="rect">
            <a:avLst/>
          </a:prstGeom>
          <a:blipFill>
            <a:blip r:embed="rId12" cstate="print"/>
            <a:stretch>
              <a:fillRect/>
            </a:stretch>
          </a:blipFill>
        </p:spPr>
        <p:txBody>
          <a:bodyPr wrap="square" lIns="0" tIns="0" rIns="0" bIns="0" rtlCol="0"/>
          <a:lstStyle/>
          <a:p>
            <a:endParaRPr/>
          </a:p>
        </p:txBody>
      </p:sp>
      <p:sp>
        <p:nvSpPr>
          <p:cNvPr id="107" name="object 107"/>
          <p:cNvSpPr/>
          <p:nvPr/>
        </p:nvSpPr>
        <p:spPr>
          <a:xfrm>
            <a:off x="2765044" y="5432044"/>
            <a:ext cx="73152" cy="73152"/>
          </a:xfrm>
          <a:prstGeom prst="rect">
            <a:avLst/>
          </a:prstGeom>
          <a:blipFill>
            <a:blip r:embed="rId12" cstate="print"/>
            <a:stretch>
              <a:fillRect/>
            </a:stretch>
          </a:blipFill>
        </p:spPr>
        <p:txBody>
          <a:bodyPr wrap="square" lIns="0" tIns="0" rIns="0" bIns="0" rtlCol="0"/>
          <a:lstStyle/>
          <a:p>
            <a:endParaRPr/>
          </a:p>
        </p:txBody>
      </p:sp>
      <p:sp>
        <p:nvSpPr>
          <p:cNvPr id="108" name="object 108"/>
          <p:cNvSpPr/>
          <p:nvPr/>
        </p:nvSpPr>
        <p:spPr>
          <a:xfrm>
            <a:off x="3388359" y="5070855"/>
            <a:ext cx="73151" cy="73152"/>
          </a:xfrm>
          <a:prstGeom prst="rect">
            <a:avLst/>
          </a:prstGeom>
          <a:blipFill>
            <a:blip r:embed="rId13" cstate="print"/>
            <a:stretch>
              <a:fillRect/>
            </a:stretch>
          </a:blipFill>
        </p:spPr>
        <p:txBody>
          <a:bodyPr wrap="square" lIns="0" tIns="0" rIns="0" bIns="0" rtlCol="0"/>
          <a:lstStyle/>
          <a:p>
            <a:endParaRPr/>
          </a:p>
        </p:txBody>
      </p:sp>
      <p:sp>
        <p:nvSpPr>
          <p:cNvPr id="109" name="object 109"/>
          <p:cNvSpPr/>
          <p:nvPr/>
        </p:nvSpPr>
        <p:spPr>
          <a:xfrm>
            <a:off x="4011676" y="4738623"/>
            <a:ext cx="73151" cy="73152"/>
          </a:xfrm>
          <a:prstGeom prst="rect">
            <a:avLst/>
          </a:prstGeom>
          <a:blipFill>
            <a:blip r:embed="rId13" cstate="print"/>
            <a:stretch>
              <a:fillRect/>
            </a:stretch>
          </a:blipFill>
        </p:spPr>
        <p:txBody>
          <a:bodyPr wrap="square" lIns="0" tIns="0" rIns="0" bIns="0" rtlCol="0"/>
          <a:lstStyle/>
          <a:p>
            <a:endParaRPr/>
          </a:p>
        </p:txBody>
      </p:sp>
      <p:sp>
        <p:nvSpPr>
          <p:cNvPr id="110" name="object 110"/>
          <p:cNvSpPr/>
          <p:nvPr/>
        </p:nvSpPr>
        <p:spPr>
          <a:xfrm>
            <a:off x="4636515" y="4496308"/>
            <a:ext cx="73152" cy="73152"/>
          </a:xfrm>
          <a:prstGeom prst="rect">
            <a:avLst/>
          </a:prstGeom>
          <a:blipFill>
            <a:blip r:embed="rId12" cstate="print"/>
            <a:stretch>
              <a:fillRect/>
            </a:stretch>
          </a:blipFill>
        </p:spPr>
        <p:txBody>
          <a:bodyPr wrap="square" lIns="0" tIns="0" rIns="0" bIns="0" rtlCol="0"/>
          <a:lstStyle/>
          <a:p>
            <a:endParaRPr/>
          </a:p>
        </p:txBody>
      </p:sp>
      <p:sp>
        <p:nvSpPr>
          <p:cNvPr id="111" name="object 111"/>
          <p:cNvSpPr/>
          <p:nvPr/>
        </p:nvSpPr>
        <p:spPr>
          <a:xfrm>
            <a:off x="5259832" y="4375911"/>
            <a:ext cx="73152" cy="73152"/>
          </a:xfrm>
          <a:prstGeom prst="rect">
            <a:avLst/>
          </a:prstGeom>
          <a:blipFill>
            <a:blip r:embed="rId13" cstate="print"/>
            <a:stretch>
              <a:fillRect/>
            </a:stretch>
          </a:blipFill>
        </p:spPr>
        <p:txBody>
          <a:bodyPr wrap="square" lIns="0" tIns="0" rIns="0" bIns="0" rtlCol="0"/>
          <a:lstStyle/>
          <a:p>
            <a:endParaRPr/>
          </a:p>
        </p:txBody>
      </p:sp>
      <p:sp>
        <p:nvSpPr>
          <p:cNvPr id="112" name="object 112"/>
          <p:cNvSpPr/>
          <p:nvPr/>
        </p:nvSpPr>
        <p:spPr>
          <a:xfrm>
            <a:off x="5883147" y="4074159"/>
            <a:ext cx="73151" cy="73152"/>
          </a:xfrm>
          <a:prstGeom prst="rect">
            <a:avLst/>
          </a:prstGeom>
          <a:blipFill>
            <a:blip r:embed="rId14" cstate="print"/>
            <a:stretch>
              <a:fillRect/>
            </a:stretch>
          </a:blipFill>
        </p:spPr>
        <p:txBody>
          <a:bodyPr wrap="square" lIns="0" tIns="0" rIns="0" bIns="0" rtlCol="0"/>
          <a:lstStyle/>
          <a:p>
            <a:endParaRPr/>
          </a:p>
        </p:txBody>
      </p:sp>
      <p:sp>
        <p:nvSpPr>
          <p:cNvPr id="113" name="object 113"/>
          <p:cNvSpPr/>
          <p:nvPr/>
        </p:nvSpPr>
        <p:spPr>
          <a:xfrm>
            <a:off x="6506464" y="4014723"/>
            <a:ext cx="73152" cy="73152"/>
          </a:xfrm>
          <a:prstGeom prst="rect">
            <a:avLst/>
          </a:prstGeom>
          <a:blipFill>
            <a:blip r:embed="rId13" cstate="print"/>
            <a:stretch>
              <a:fillRect/>
            </a:stretch>
          </a:blipFill>
        </p:spPr>
        <p:txBody>
          <a:bodyPr wrap="square" lIns="0" tIns="0" rIns="0" bIns="0" rtlCol="0"/>
          <a:lstStyle/>
          <a:p>
            <a:endParaRPr/>
          </a:p>
        </p:txBody>
      </p:sp>
      <p:sp>
        <p:nvSpPr>
          <p:cNvPr id="114" name="object 114"/>
          <p:cNvSpPr/>
          <p:nvPr/>
        </p:nvSpPr>
        <p:spPr>
          <a:xfrm>
            <a:off x="7129780" y="3923284"/>
            <a:ext cx="73151" cy="73152"/>
          </a:xfrm>
          <a:prstGeom prst="rect">
            <a:avLst/>
          </a:prstGeom>
          <a:blipFill>
            <a:blip r:embed="rId12" cstate="print"/>
            <a:stretch>
              <a:fillRect/>
            </a:stretch>
          </a:blipFill>
        </p:spPr>
        <p:txBody>
          <a:bodyPr wrap="square" lIns="0" tIns="0" rIns="0" bIns="0" rtlCol="0"/>
          <a:lstStyle/>
          <a:p>
            <a:endParaRPr/>
          </a:p>
        </p:txBody>
      </p:sp>
      <p:sp>
        <p:nvSpPr>
          <p:cNvPr id="115" name="object 115"/>
          <p:cNvSpPr/>
          <p:nvPr/>
        </p:nvSpPr>
        <p:spPr>
          <a:xfrm>
            <a:off x="7754619" y="3802888"/>
            <a:ext cx="73151" cy="73152"/>
          </a:xfrm>
          <a:prstGeom prst="rect">
            <a:avLst/>
          </a:prstGeom>
          <a:blipFill>
            <a:blip r:embed="rId13" cstate="print"/>
            <a:stretch>
              <a:fillRect/>
            </a:stretch>
          </a:blipFill>
        </p:spPr>
        <p:txBody>
          <a:bodyPr wrap="square" lIns="0" tIns="0" rIns="0" bIns="0" rtlCol="0"/>
          <a:lstStyle/>
          <a:p>
            <a:endParaRPr/>
          </a:p>
        </p:txBody>
      </p:sp>
      <p:sp>
        <p:nvSpPr>
          <p:cNvPr id="116" name="object 116"/>
          <p:cNvSpPr/>
          <p:nvPr/>
        </p:nvSpPr>
        <p:spPr>
          <a:xfrm>
            <a:off x="8377935" y="3380740"/>
            <a:ext cx="73152" cy="73152"/>
          </a:xfrm>
          <a:prstGeom prst="rect">
            <a:avLst/>
          </a:prstGeom>
          <a:blipFill>
            <a:blip r:embed="rId13" cstate="print"/>
            <a:stretch>
              <a:fillRect/>
            </a:stretch>
          </a:blipFill>
        </p:spPr>
        <p:txBody>
          <a:bodyPr wrap="square" lIns="0" tIns="0" rIns="0" bIns="0" rtlCol="0"/>
          <a:lstStyle/>
          <a:p>
            <a:endParaRPr/>
          </a:p>
        </p:txBody>
      </p:sp>
      <p:sp>
        <p:nvSpPr>
          <p:cNvPr id="117" name="object 117"/>
          <p:cNvSpPr/>
          <p:nvPr/>
        </p:nvSpPr>
        <p:spPr>
          <a:xfrm>
            <a:off x="9001252" y="3199383"/>
            <a:ext cx="73151" cy="73152"/>
          </a:xfrm>
          <a:prstGeom prst="rect">
            <a:avLst/>
          </a:prstGeom>
          <a:blipFill>
            <a:blip r:embed="rId12" cstate="print"/>
            <a:stretch>
              <a:fillRect/>
            </a:stretch>
          </a:blipFill>
        </p:spPr>
        <p:txBody>
          <a:bodyPr wrap="square" lIns="0" tIns="0" rIns="0" bIns="0" rtlCol="0"/>
          <a:lstStyle/>
          <a:p>
            <a:endParaRPr/>
          </a:p>
        </p:txBody>
      </p:sp>
      <p:sp>
        <p:nvSpPr>
          <p:cNvPr id="118" name="object 118"/>
          <p:cNvSpPr/>
          <p:nvPr/>
        </p:nvSpPr>
        <p:spPr>
          <a:xfrm>
            <a:off x="9624568" y="2655316"/>
            <a:ext cx="73151" cy="73152"/>
          </a:xfrm>
          <a:prstGeom prst="rect">
            <a:avLst/>
          </a:prstGeom>
          <a:blipFill>
            <a:blip r:embed="rId12" cstate="print"/>
            <a:stretch>
              <a:fillRect/>
            </a:stretch>
          </a:blipFill>
        </p:spPr>
        <p:txBody>
          <a:bodyPr wrap="square" lIns="0" tIns="0" rIns="0" bIns="0" rtlCol="0"/>
          <a:lstStyle/>
          <a:p>
            <a:endParaRPr/>
          </a:p>
        </p:txBody>
      </p:sp>
      <p:sp>
        <p:nvSpPr>
          <p:cNvPr id="119" name="object 119"/>
          <p:cNvSpPr/>
          <p:nvPr/>
        </p:nvSpPr>
        <p:spPr>
          <a:xfrm>
            <a:off x="10247883" y="2473960"/>
            <a:ext cx="73152" cy="73151"/>
          </a:xfrm>
          <a:prstGeom prst="rect">
            <a:avLst/>
          </a:prstGeom>
          <a:blipFill>
            <a:blip r:embed="rId11" cstate="print"/>
            <a:stretch>
              <a:fillRect/>
            </a:stretch>
          </a:blipFill>
        </p:spPr>
        <p:txBody>
          <a:bodyPr wrap="square" lIns="0" tIns="0" rIns="0" bIns="0" rtlCol="0"/>
          <a:lstStyle/>
          <a:p>
            <a:endParaRPr/>
          </a:p>
        </p:txBody>
      </p:sp>
      <p:sp>
        <p:nvSpPr>
          <p:cNvPr id="120" name="object 120"/>
          <p:cNvSpPr/>
          <p:nvPr/>
        </p:nvSpPr>
        <p:spPr>
          <a:xfrm>
            <a:off x="10871200" y="2143251"/>
            <a:ext cx="73151" cy="73152"/>
          </a:xfrm>
          <a:prstGeom prst="rect">
            <a:avLst/>
          </a:prstGeom>
          <a:blipFill>
            <a:blip r:embed="rId12" cstate="print"/>
            <a:stretch>
              <a:fillRect/>
            </a:stretch>
          </a:blipFill>
        </p:spPr>
        <p:txBody>
          <a:bodyPr wrap="square" lIns="0" tIns="0" rIns="0" bIns="0" rtlCol="0"/>
          <a:lstStyle/>
          <a:p>
            <a:endParaRPr/>
          </a:p>
        </p:txBody>
      </p:sp>
      <p:sp>
        <p:nvSpPr>
          <p:cNvPr id="121" name="object 121"/>
          <p:cNvSpPr txBox="1"/>
          <p:nvPr/>
        </p:nvSpPr>
        <p:spPr>
          <a:xfrm>
            <a:off x="1313433" y="5388991"/>
            <a:ext cx="14160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404040"/>
                </a:solidFill>
                <a:latin typeface="Calibri"/>
                <a:cs typeface="Calibri"/>
              </a:rPr>
              <a:t>43</a:t>
            </a:r>
            <a:endParaRPr sz="900">
              <a:latin typeface="Calibri"/>
              <a:cs typeface="Calibri"/>
            </a:endParaRPr>
          </a:p>
        </p:txBody>
      </p:sp>
      <p:sp>
        <p:nvSpPr>
          <p:cNvPr id="122" name="object 122"/>
          <p:cNvSpPr txBox="1"/>
          <p:nvPr/>
        </p:nvSpPr>
        <p:spPr>
          <a:xfrm>
            <a:off x="1937130" y="5310378"/>
            <a:ext cx="14160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404040"/>
                </a:solidFill>
                <a:latin typeface="Calibri"/>
                <a:cs typeface="Calibri"/>
              </a:rPr>
              <a:t>86</a:t>
            </a:r>
            <a:endParaRPr sz="900">
              <a:latin typeface="Calibri"/>
              <a:cs typeface="Calibri"/>
            </a:endParaRPr>
          </a:p>
        </p:txBody>
      </p:sp>
      <p:sp>
        <p:nvSpPr>
          <p:cNvPr id="123" name="object 123"/>
          <p:cNvSpPr txBox="1"/>
          <p:nvPr/>
        </p:nvSpPr>
        <p:spPr>
          <a:xfrm>
            <a:off x="3155442" y="4716017"/>
            <a:ext cx="199390"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404040"/>
                </a:solidFill>
                <a:latin typeface="Calibri"/>
                <a:cs typeface="Calibri"/>
              </a:rPr>
              <a:t>414</a:t>
            </a:r>
            <a:endParaRPr sz="900">
              <a:latin typeface="Calibri"/>
              <a:cs typeface="Calibri"/>
            </a:endParaRPr>
          </a:p>
        </p:txBody>
      </p:sp>
      <p:sp>
        <p:nvSpPr>
          <p:cNvPr id="124" name="object 124"/>
          <p:cNvSpPr txBox="1"/>
          <p:nvPr/>
        </p:nvSpPr>
        <p:spPr>
          <a:xfrm>
            <a:off x="3715639" y="4120133"/>
            <a:ext cx="199390"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404040"/>
                </a:solidFill>
                <a:latin typeface="Calibri"/>
                <a:cs typeface="Calibri"/>
              </a:rPr>
              <a:t>764</a:t>
            </a:r>
            <a:endParaRPr sz="900">
              <a:latin typeface="Calibri"/>
              <a:cs typeface="Calibri"/>
            </a:endParaRPr>
          </a:p>
        </p:txBody>
      </p:sp>
      <p:sp>
        <p:nvSpPr>
          <p:cNvPr id="125" name="object 125"/>
          <p:cNvSpPr txBox="1"/>
          <p:nvPr/>
        </p:nvSpPr>
        <p:spPr>
          <a:xfrm>
            <a:off x="4478782" y="3910710"/>
            <a:ext cx="199390"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404040"/>
                </a:solidFill>
                <a:latin typeface="Calibri"/>
                <a:cs typeface="Calibri"/>
              </a:rPr>
              <a:t>894</a:t>
            </a:r>
            <a:endParaRPr sz="900">
              <a:latin typeface="Calibri"/>
              <a:cs typeface="Calibri"/>
            </a:endParaRPr>
          </a:p>
        </p:txBody>
      </p:sp>
      <p:sp>
        <p:nvSpPr>
          <p:cNvPr id="126" name="object 126"/>
          <p:cNvSpPr txBox="1"/>
          <p:nvPr/>
        </p:nvSpPr>
        <p:spPr>
          <a:xfrm>
            <a:off x="5026278" y="3757929"/>
            <a:ext cx="199390"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404040"/>
                </a:solidFill>
                <a:latin typeface="Calibri"/>
                <a:cs typeface="Calibri"/>
              </a:rPr>
              <a:t>943</a:t>
            </a:r>
            <a:endParaRPr sz="900">
              <a:latin typeface="Calibri"/>
              <a:cs typeface="Calibri"/>
            </a:endParaRPr>
          </a:p>
        </p:txBody>
      </p:sp>
      <p:sp>
        <p:nvSpPr>
          <p:cNvPr id="127" name="object 127"/>
          <p:cNvSpPr txBox="1"/>
          <p:nvPr/>
        </p:nvSpPr>
        <p:spPr>
          <a:xfrm>
            <a:off x="5620892" y="3467861"/>
            <a:ext cx="25717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404040"/>
                </a:solidFill>
                <a:latin typeface="Calibri"/>
                <a:cs typeface="Calibri"/>
              </a:rPr>
              <a:t>1103</a:t>
            </a:r>
            <a:endParaRPr sz="900">
              <a:latin typeface="Calibri"/>
              <a:cs typeface="Calibri"/>
            </a:endParaRPr>
          </a:p>
        </p:txBody>
      </p:sp>
      <p:sp>
        <p:nvSpPr>
          <p:cNvPr id="128" name="object 128"/>
          <p:cNvSpPr txBox="1"/>
          <p:nvPr/>
        </p:nvSpPr>
        <p:spPr>
          <a:xfrm>
            <a:off x="6244590" y="3436365"/>
            <a:ext cx="25717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404040"/>
                </a:solidFill>
                <a:latin typeface="Calibri"/>
                <a:cs typeface="Calibri"/>
              </a:rPr>
              <a:t>1120</a:t>
            </a:r>
            <a:endParaRPr sz="900">
              <a:latin typeface="Calibri"/>
              <a:cs typeface="Calibri"/>
            </a:endParaRPr>
          </a:p>
        </p:txBody>
      </p:sp>
      <p:sp>
        <p:nvSpPr>
          <p:cNvPr id="129" name="object 129"/>
          <p:cNvSpPr txBox="1"/>
          <p:nvPr/>
        </p:nvSpPr>
        <p:spPr>
          <a:xfrm>
            <a:off x="6868414" y="3408934"/>
            <a:ext cx="25717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404040"/>
                </a:solidFill>
                <a:latin typeface="Calibri"/>
                <a:cs typeface="Calibri"/>
              </a:rPr>
              <a:t>1136</a:t>
            </a:r>
            <a:endParaRPr sz="900">
              <a:latin typeface="Calibri"/>
              <a:cs typeface="Calibri"/>
            </a:endParaRPr>
          </a:p>
        </p:txBody>
      </p:sp>
      <p:sp>
        <p:nvSpPr>
          <p:cNvPr id="130" name="object 130"/>
          <p:cNvSpPr txBox="1"/>
          <p:nvPr/>
        </p:nvSpPr>
        <p:spPr>
          <a:xfrm>
            <a:off x="7492110" y="3119373"/>
            <a:ext cx="25717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404040"/>
                </a:solidFill>
                <a:latin typeface="Calibri"/>
                <a:cs typeface="Calibri"/>
              </a:rPr>
              <a:t>1295</a:t>
            </a:r>
            <a:endParaRPr sz="900">
              <a:latin typeface="Calibri"/>
              <a:cs typeface="Calibri"/>
            </a:endParaRPr>
          </a:p>
        </p:txBody>
      </p:sp>
      <p:sp>
        <p:nvSpPr>
          <p:cNvPr id="131" name="object 131"/>
          <p:cNvSpPr txBox="1"/>
          <p:nvPr/>
        </p:nvSpPr>
        <p:spPr>
          <a:xfrm>
            <a:off x="8115681" y="2919476"/>
            <a:ext cx="25717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404040"/>
                </a:solidFill>
                <a:latin typeface="Calibri"/>
                <a:cs typeface="Calibri"/>
              </a:rPr>
              <a:t>1406</a:t>
            </a:r>
            <a:endParaRPr sz="900">
              <a:latin typeface="Calibri"/>
              <a:cs typeface="Calibri"/>
            </a:endParaRPr>
          </a:p>
        </p:txBody>
      </p:sp>
      <p:sp>
        <p:nvSpPr>
          <p:cNvPr id="132" name="object 132"/>
          <p:cNvSpPr txBox="1"/>
          <p:nvPr/>
        </p:nvSpPr>
        <p:spPr>
          <a:xfrm>
            <a:off x="8739378" y="2850007"/>
            <a:ext cx="25717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404040"/>
                </a:solidFill>
                <a:latin typeface="Calibri"/>
                <a:cs typeface="Calibri"/>
              </a:rPr>
              <a:t>1444</a:t>
            </a:r>
            <a:endParaRPr sz="900">
              <a:latin typeface="Calibri"/>
              <a:cs typeface="Calibri"/>
            </a:endParaRPr>
          </a:p>
        </p:txBody>
      </p:sp>
      <p:sp>
        <p:nvSpPr>
          <p:cNvPr id="133" name="object 133"/>
          <p:cNvSpPr txBox="1"/>
          <p:nvPr/>
        </p:nvSpPr>
        <p:spPr>
          <a:xfrm>
            <a:off x="9329166" y="2606802"/>
            <a:ext cx="25717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404040"/>
                </a:solidFill>
                <a:latin typeface="Calibri"/>
                <a:cs typeface="Calibri"/>
              </a:rPr>
              <a:t>1577</a:t>
            </a:r>
            <a:endParaRPr sz="900">
              <a:latin typeface="Calibri"/>
              <a:cs typeface="Calibri"/>
            </a:endParaRPr>
          </a:p>
        </p:txBody>
      </p:sp>
      <p:sp>
        <p:nvSpPr>
          <p:cNvPr id="134" name="object 134"/>
          <p:cNvSpPr txBox="1"/>
          <p:nvPr/>
        </p:nvSpPr>
        <p:spPr>
          <a:xfrm>
            <a:off x="3960367" y="5107051"/>
            <a:ext cx="180975" cy="147955"/>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404040"/>
                </a:solidFill>
                <a:latin typeface="Calibri"/>
                <a:cs typeface="Calibri"/>
              </a:rPr>
              <a:t>207</a:t>
            </a:r>
            <a:endParaRPr sz="800">
              <a:latin typeface="Calibri"/>
              <a:cs typeface="Calibri"/>
            </a:endParaRPr>
          </a:p>
        </p:txBody>
      </p:sp>
      <p:sp>
        <p:nvSpPr>
          <p:cNvPr id="135" name="object 135"/>
          <p:cNvSpPr txBox="1"/>
          <p:nvPr/>
        </p:nvSpPr>
        <p:spPr>
          <a:xfrm>
            <a:off x="4583938" y="5069840"/>
            <a:ext cx="180975" cy="147955"/>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404040"/>
                </a:solidFill>
                <a:latin typeface="Calibri"/>
                <a:cs typeface="Calibri"/>
              </a:rPr>
              <a:t>227</a:t>
            </a:r>
            <a:endParaRPr sz="800">
              <a:latin typeface="Calibri"/>
              <a:cs typeface="Calibri"/>
            </a:endParaRPr>
          </a:p>
        </p:txBody>
      </p:sp>
      <p:sp>
        <p:nvSpPr>
          <p:cNvPr id="136" name="object 136"/>
          <p:cNvSpPr txBox="1"/>
          <p:nvPr/>
        </p:nvSpPr>
        <p:spPr>
          <a:xfrm>
            <a:off x="5196078" y="5024754"/>
            <a:ext cx="180975" cy="147955"/>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404040"/>
                </a:solidFill>
                <a:latin typeface="Calibri"/>
                <a:cs typeface="Calibri"/>
              </a:rPr>
              <a:t>252</a:t>
            </a:r>
            <a:endParaRPr sz="800">
              <a:latin typeface="Calibri"/>
              <a:cs typeface="Calibri"/>
            </a:endParaRPr>
          </a:p>
        </p:txBody>
      </p:sp>
      <p:sp>
        <p:nvSpPr>
          <p:cNvPr id="137" name="object 137"/>
          <p:cNvSpPr txBox="1"/>
          <p:nvPr/>
        </p:nvSpPr>
        <p:spPr>
          <a:xfrm>
            <a:off x="5831204" y="4780534"/>
            <a:ext cx="180975" cy="147955"/>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404040"/>
                </a:solidFill>
                <a:latin typeface="Calibri"/>
                <a:cs typeface="Calibri"/>
              </a:rPr>
              <a:t>387</a:t>
            </a:r>
            <a:endParaRPr sz="800">
              <a:latin typeface="Calibri"/>
              <a:cs typeface="Calibri"/>
            </a:endParaRPr>
          </a:p>
        </p:txBody>
      </p:sp>
      <p:sp>
        <p:nvSpPr>
          <p:cNvPr id="138" name="object 138"/>
          <p:cNvSpPr txBox="1"/>
          <p:nvPr/>
        </p:nvSpPr>
        <p:spPr>
          <a:xfrm>
            <a:off x="6454902" y="4749546"/>
            <a:ext cx="180975" cy="147955"/>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404040"/>
                </a:solidFill>
                <a:latin typeface="Calibri"/>
                <a:cs typeface="Calibri"/>
              </a:rPr>
              <a:t>404</a:t>
            </a:r>
            <a:endParaRPr sz="800">
              <a:latin typeface="Calibri"/>
              <a:cs typeface="Calibri"/>
            </a:endParaRPr>
          </a:p>
        </p:txBody>
      </p:sp>
      <p:sp>
        <p:nvSpPr>
          <p:cNvPr id="139" name="object 139"/>
          <p:cNvSpPr txBox="1"/>
          <p:nvPr/>
        </p:nvSpPr>
        <p:spPr>
          <a:xfrm>
            <a:off x="7078471" y="4721733"/>
            <a:ext cx="180975" cy="147955"/>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404040"/>
                </a:solidFill>
                <a:latin typeface="Calibri"/>
                <a:cs typeface="Calibri"/>
              </a:rPr>
              <a:t>419</a:t>
            </a:r>
            <a:endParaRPr sz="800">
              <a:latin typeface="Calibri"/>
              <a:cs typeface="Calibri"/>
            </a:endParaRPr>
          </a:p>
        </p:txBody>
      </p:sp>
      <p:sp>
        <p:nvSpPr>
          <p:cNvPr id="140" name="object 140"/>
          <p:cNvSpPr txBox="1"/>
          <p:nvPr/>
        </p:nvSpPr>
        <p:spPr>
          <a:xfrm>
            <a:off x="7702422" y="4432553"/>
            <a:ext cx="180975" cy="147955"/>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404040"/>
                </a:solidFill>
                <a:latin typeface="Calibri"/>
                <a:cs typeface="Calibri"/>
              </a:rPr>
              <a:t>579</a:t>
            </a:r>
            <a:endParaRPr sz="800">
              <a:latin typeface="Calibri"/>
              <a:cs typeface="Calibri"/>
            </a:endParaRPr>
          </a:p>
        </p:txBody>
      </p:sp>
      <p:sp>
        <p:nvSpPr>
          <p:cNvPr id="141" name="object 141"/>
          <p:cNvSpPr txBox="1"/>
          <p:nvPr/>
        </p:nvSpPr>
        <p:spPr>
          <a:xfrm>
            <a:off x="8314181" y="4232275"/>
            <a:ext cx="180975" cy="147955"/>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404040"/>
                </a:solidFill>
                <a:latin typeface="Calibri"/>
                <a:cs typeface="Calibri"/>
              </a:rPr>
              <a:t>690</a:t>
            </a:r>
            <a:endParaRPr sz="800">
              <a:latin typeface="Calibri"/>
              <a:cs typeface="Calibri"/>
            </a:endParaRPr>
          </a:p>
        </p:txBody>
      </p:sp>
      <p:sp>
        <p:nvSpPr>
          <p:cNvPr id="142" name="object 142"/>
          <p:cNvSpPr txBox="1"/>
          <p:nvPr/>
        </p:nvSpPr>
        <p:spPr>
          <a:xfrm>
            <a:off x="8937752" y="4162805"/>
            <a:ext cx="180975" cy="147955"/>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404040"/>
                </a:solidFill>
                <a:latin typeface="Calibri"/>
                <a:cs typeface="Calibri"/>
              </a:rPr>
              <a:t>728</a:t>
            </a:r>
            <a:endParaRPr sz="800">
              <a:latin typeface="Calibri"/>
              <a:cs typeface="Calibri"/>
            </a:endParaRPr>
          </a:p>
        </p:txBody>
      </p:sp>
      <p:sp>
        <p:nvSpPr>
          <p:cNvPr id="143" name="object 143"/>
          <p:cNvSpPr txBox="1"/>
          <p:nvPr/>
        </p:nvSpPr>
        <p:spPr>
          <a:xfrm>
            <a:off x="9596755" y="3925570"/>
            <a:ext cx="180975" cy="147955"/>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404040"/>
                </a:solidFill>
                <a:latin typeface="Calibri"/>
                <a:cs typeface="Calibri"/>
              </a:rPr>
              <a:t>864</a:t>
            </a:r>
            <a:endParaRPr sz="800">
              <a:latin typeface="Calibri"/>
              <a:cs typeface="Calibri"/>
            </a:endParaRPr>
          </a:p>
        </p:txBody>
      </p:sp>
      <p:sp>
        <p:nvSpPr>
          <p:cNvPr id="144" name="object 144"/>
          <p:cNvSpPr txBox="1"/>
          <p:nvPr/>
        </p:nvSpPr>
        <p:spPr>
          <a:xfrm>
            <a:off x="10188956" y="3878960"/>
            <a:ext cx="180975" cy="147955"/>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404040"/>
                </a:solidFill>
                <a:latin typeface="Calibri"/>
                <a:cs typeface="Calibri"/>
              </a:rPr>
              <a:t>892</a:t>
            </a:r>
            <a:endParaRPr sz="800">
              <a:latin typeface="Calibri"/>
              <a:cs typeface="Calibri"/>
            </a:endParaRPr>
          </a:p>
        </p:txBody>
      </p:sp>
      <p:sp>
        <p:nvSpPr>
          <p:cNvPr id="145" name="object 145"/>
          <p:cNvSpPr txBox="1"/>
          <p:nvPr/>
        </p:nvSpPr>
        <p:spPr>
          <a:xfrm>
            <a:off x="10837926" y="3797553"/>
            <a:ext cx="180975" cy="147955"/>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404040"/>
                </a:solidFill>
                <a:latin typeface="Calibri"/>
                <a:cs typeface="Calibri"/>
              </a:rPr>
              <a:t>958</a:t>
            </a:r>
            <a:endParaRPr sz="800">
              <a:latin typeface="Calibri"/>
              <a:cs typeface="Calibri"/>
            </a:endParaRPr>
          </a:p>
        </p:txBody>
      </p:sp>
      <p:sp>
        <p:nvSpPr>
          <p:cNvPr id="146" name="object 146"/>
          <p:cNvSpPr txBox="1"/>
          <p:nvPr/>
        </p:nvSpPr>
        <p:spPr>
          <a:xfrm>
            <a:off x="3350767" y="5306314"/>
            <a:ext cx="219075" cy="247650"/>
          </a:xfrm>
          <a:prstGeom prst="rect">
            <a:avLst/>
          </a:prstGeom>
        </p:spPr>
        <p:txBody>
          <a:bodyPr vert="horz" wrap="square" lIns="0" tIns="12700" rIns="0" bIns="0" rtlCol="0">
            <a:spAutoFit/>
          </a:bodyPr>
          <a:lstStyle/>
          <a:p>
            <a:pPr marL="12700">
              <a:lnSpc>
                <a:spcPts val="869"/>
              </a:lnSpc>
              <a:spcBef>
                <a:spcPts val="100"/>
              </a:spcBef>
            </a:pPr>
            <a:r>
              <a:rPr sz="800" dirty="0">
                <a:solidFill>
                  <a:srgbClr val="404040"/>
                </a:solidFill>
                <a:latin typeface="Calibri"/>
                <a:cs typeface="Calibri"/>
              </a:rPr>
              <a:t>97</a:t>
            </a:r>
            <a:endParaRPr sz="800">
              <a:latin typeface="Calibri"/>
              <a:cs typeface="Calibri"/>
            </a:endParaRPr>
          </a:p>
          <a:p>
            <a:pPr marL="102235">
              <a:lnSpc>
                <a:spcPts val="869"/>
              </a:lnSpc>
            </a:pPr>
            <a:r>
              <a:rPr sz="800" dirty="0">
                <a:solidFill>
                  <a:srgbClr val="404040"/>
                </a:solidFill>
                <a:latin typeface="Calibri"/>
                <a:cs typeface="Calibri"/>
              </a:rPr>
              <a:t>42</a:t>
            </a:r>
            <a:endParaRPr sz="800">
              <a:latin typeface="Calibri"/>
              <a:cs typeface="Calibri"/>
            </a:endParaRPr>
          </a:p>
        </p:txBody>
      </p:sp>
      <p:sp>
        <p:nvSpPr>
          <p:cNvPr id="147" name="object 147"/>
          <p:cNvSpPr txBox="1"/>
          <p:nvPr/>
        </p:nvSpPr>
        <p:spPr>
          <a:xfrm>
            <a:off x="4059173" y="5334380"/>
            <a:ext cx="129539" cy="147955"/>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404040"/>
                </a:solidFill>
                <a:latin typeface="Calibri"/>
                <a:cs typeface="Calibri"/>
              </a:rPr>
              <a:t>96</a:t>
            </a:r>
            <a:endParaRPr sz="800">
              <a:latin typeface="Calibri"/>
              <a:cs typeface="Calibri"/>
            </a:endParaRPr>
          </a:p>
        </p:txBody>
      </p:sp>
      <p:sp>
        <p:nvSpPr>
          <p:cNvPr id="148" name="object 148"/>
          <p:cNvSpPr txBox="1"/>
          <p:nvPr/>
        </p:nvSpPr>
        <p:spPr>
          <a:xfrm>
            <a:off x="5321046" y="5269738"/>
            <a:ext cx="180975" cy="147955"/>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404040"/>
                </a:solidFill>
                <a:latin typeface="Calibri"/>
                <a:cs typeface="Calibri"/>
              </a:rPr>
              <a:t>147</a:t>
            </a:r>
            <a:endParaRPr sz="800">
              <a:latin typeface="Calibri"/>
              <a:cs typeface="Calibri"/>
            </a:endParaRPr>
          </a:p>
        </p:txBody>
      </p:sp>
      <p:sp>
        <p:nvSpPr>
          <p:cNvPr id="149" name="object 149"/>
          <p:cNvSpPr txBox="1"/>
          <p:nvPr/>
        </p:nvSpPr>
        <p:spPr>
          <a:xfrm>
            <a:off x="5978778" y="5093970"/>
            <a:ext cx="180975" cy="147955"/>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404040"/>
                </a:solidFill>
                <a:latin typeface="Calibri"/>
                <a:cs typeface="Calibri"/>
              </a:rPr>
              <a:t>258</a:t>
            </a:r>
            <a:endParaRPr sz="800">
              <a:latin typeface="Calibri"/>
              <a:cs typeface="Calibri"/>
            </a:endParaRPr>
          </a:p>
        </p:txBody>
      </p:sp>
      <p:sp>
        <p:nvSpPr>
          <p:cNvPr id="150" name="object 150"/>
          <p:cNvSpPr txBox="1"/>
          <p:nvPr/>
        </p:nvSpPr>
        <p:spPr>
          <a:xfrm>
            <a:off x="6568185" y="5050916"/>
            <a:ext cx="180975" cy="147955"/>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404040"/>
                </a:solidFill>
                <a:latin typeface="Calibri"/>
                <a:cs typeface="Calibri"/>
              </a:rPr>
              <a:t>273</a:t>
            </a:r>
            <a:endParaRPr sz="800">
              <a:latin typeface="Calibri"/>
              <a:cs typeface="Calibri"/>
            </a:endParaRPr>
          </a:p>
        </p:txBody>
      </p:sp>
      <p:sp>
        <p:nvSpPr>
          <p:cNvPr id="151" name="object 151"/>
          <p:cNvSpPr txBox="1"/>
          <p:nvPr/>
        </p:nvSpPr>
        <p:spPr>
          <a:xfrm>
            <a:off x="7191882" y="5006085"/>
            <a:ext cx="180975" cy="147955"/>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404040"/>
                </a:solidFill>
                <a:latin typeface="Calibri"/>
                <a:cs typeface="Calibri"/>
              </a:rPr>
              <a:t>286</a:t>
            </a:r>
            <a:endParaRPr sz="800">
              <a:latin typeface="Calibri"/>
              <a:cs typeface="Calibri"/>
            </a:endParaRPr>
          </a:p>
        </p:txBody>
      </p:sp>
      <p:sp>
        <p:nvSpPr>
          <p:cNvPr id="152" name="object 152"/>
          <p:cNvSpPr txBox="1"/>
          <p:nvPr/>
        </p:nvSpPr>
        <p:spPr>
          <a:xfrm>
            <a:off x="7803895" y="4774438"/>
            <a:ext cx="180975" cy="147955"/>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404040"/>
                </a:solidFill>
                <a:latin typeface="Calibri"/>
                <a:cs typeface="Calibri"/>
              </a:rPr>
              <a:t>420</a:t>
            </a:r>
            <a:endParaRPr sz="800">
              <a:latin typeface="Calibri"/>
              <a:cs typeface="Calibri"/>
            </a:endParaRPr>
          </a:p>
        </p:txBody>
      </p:sp>
      <p:sp>
        <p:nvSpPr>
          <p:cNvPr id="153" name="object 153"/>
          <p:cNvSpPr txBox="1"/>
          <p:nvPr/>
        </p:nvSpPr>
        <p:spPr>
          <a:xfrm>
            <a:off x="8427466" y="4629403"/>
            <a:ext cx="180975" cy="147955"/>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404040"/>
                </a:solidFill>
                <a:latin typeface="Calibri"/>
                <a:cs typeface="Calibri"/>
              </a:rPr>
              <a:t>505</a:t>
            </a:r>
            <a:endParaRPr sz="800">
              <a:latin typeface="Calibri"/>
              <a:cs typeface="Calibri"/>
            </a:endParaRPr>
          </a:p>
        </p:txBody>
      </p:sp>
      <p:sp>
        <p:nvSpPr>
          <p:cNvPr id="154" name="object 154"/>
          <p:cNvSpPr txBox="1"/>
          <p:nvPr/>
        </p:nvSpPr>
        <p:spPr>
          <a:xfrm>
            <a:off x="9062973" y="4553458"/>
            <a:ext cx="180975" cy="147955"/>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404040"/>
                </a:solidFill>
                <a:latin typeface="Calibri"/>
                <a:cs typeface="Calibri"/>
              </a:rPr>
              <a:t>534</a:t>
            </a:r>
            <a:endParaRPr sz="800">
              <a:latin typeface="Calibri"/>
              <a:cs typeface="Calibri"/>
            </a:endParaRPr>
          </a:p>
        </p:txBody>
      </p:sp>
      <p:sp>
        <p:nvSpPr>
          <p:cNvPr id="155" name="object 155"/>
          <p:cNvSpPr txBox="1"/>
          <p:nvPr/>
        </p:nvSpPr>
        <p:spPr>
          <a:xfrm>
            <a:off x="9688830" y="4367910"/>
            <a:ext cx="180975" cy="147955"/>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404040"/>
                </a:solidFill>
                <a:latin typeface="Calibri"/>
                <a:cs typeface="Calibri"/>
              </a:rPr>
              <a:t>635</a:t>
            </a:r>
            <a:endParaRPr sz="800">
              <a:latin typeface="Calibri"/>
              <a:cs typeface="Calibri"/>
            </a:endParaRPr>
          </a:p>
        </p:txBody>
      </p:sp>
      <p:sp>
        <p:nvSpPr>
          <p:cNvPr id="156" name="object 156"/>
          <p:cNvSpPr txBox="1"/>
          <p:nvPr/>
        </p:nvSpPr>
        <p:spPr>
          <a:xfrm>
            <a:off x="10315193" y="4264914"/>
            <a:ext cx="180975" cy="147955"/>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404040"/>
                </a:solidFill>
                <a:latin typeface="Calibri"/>
                <a:cs typeface="Calibri"/>
              </a:rPr>
              <a:t>672</a:t>
            </a:r>
            <a:endParaRPr sz="800">
              <a:latin typeface="Calibri"/>
              <a:cs typeface="Calibri"/>
            </a:endParaRPr>
          </a:p>
        </p:txBody>
      </p:sp>
      <p:sp>
        <p:nvSpPr>
          <p:cNvPr id="157" name="object 157"/>
          <p:cNvSpPr txBox="1"/>
          <p:nvPr/>
        </p:nvSpPr>
        <p:spPr>
          <a:xfrm>
            <a:off x="10951209" y="4144771"/>
            <a:ext cx="180975" cy="147955"/>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404040"/>
                </a:solidFill>
                <a:latin typeface="Calibri"/>
                <a:cs typeface="Calibri"/>
              </a:rPr>
              <a:t>738</a:t>
            </a:r>
            <a:endParaRPr sz="800">
              <a:latin typeface="Calibri"/>
              <a:cs typeface="Calibri"/>
            </a:endParaRPr>
          </a:p>
        </p:txBody>
      </p:sp>
      <p:sp>
        <p:nvSpPr>
          <p:cNvPr id="158" name="object 158"/>
          <p:cNvSpPr txBox="1"/>
          <p:nvPr/>
        </p:nvSpPr>
        <p:spPr>
          <a:xfrm>
            <a:off x="3554095" y="5528564"/>
            <a:ext cx="129539" cy="147955"/>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404040"/>
                </a:solidFill>
                <a:latin typeface="Calibri"/>
                <a:cs typeface="Calibri"/>
              </a:rPr>
              <a:t>18</a:t>
            </a:r>
            <a:endParaRPr sz="800">
              <a:latin typeface="Calibri"/>
              <a:cs typeface="Calibri"/>
            </a:endParaRPr>
          </a:p>
        </p:txBody>
      </p:sp>
      <p:sp>
        <p:nvSpPr>
          <p:cNvPr id="159" name="object 159"/>
          <p:cNvSpPr txBox="1"/>
          <p:nvPr/>
        </p:nvSpPr>
        <p:spPr>
          <a:xfrm>
            <a:off x="4177665" y="5466334"/>
            <a:ext cx="129539" cy="147955"/>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404040"/>
                </a:solidFill>
                <a:latin typeface="Calibri"/>
                <a:cs typeface="Calibri"/>
              </a:rPr>
              <a:t>58</a:t>
            </a:r>
            <a:endParaRPr sz="800">
              <a:latin typeface="Calibri"/>
              <a:cs typeface="Calibri"/>
            </a:endParaRPr>
          </a:p>
        </p:txBody>
      </p:sp>
      <p:sp>
        <p:nvSpPr>
          <p:cNvPr id="160" name="object 160"/>
          <p:cNvSpPr txBox="1"/>
          <p:nvPr/>
        </p:nvSpPr>
        <p:spPr>
          <a:xfrm>
            <a:off x="4697348" y="5203926"/>
            <a:ext cx="245110" cy="395605"/>
          </a:xfrm>
          <a:prstGeom prst="rect">
            <a:avLst/>
          </a:prstGeom>
        </p:spPr>
        <p:txBody>
          <a:bodyPr vert="horz" wrap="square" lIns="0" tIns="75565" rIns="0" bIns="0" rtlCol="0">
            <a:spAutoFit/>
          </a:bodyPr>
          <a:lstStyle/>
          <a:p>
            <a:pPr marL="12700">
              <a:lnSpc>
                <a:spcPct val="100000"/>
              </a:lnSpc>
              <a:spcBef>
                <a:spcPts val="595"/>
              </a:spcBef>
            </a:pPr>
            <a:r>
              <a:rPr sz="800" dirty="0">
                <a:solidFill>
                  <a:srgbClr val="404040"/>
                </a:solidFill>
                <a:latin typeface="Calibri"/>
                <a:cs typeface="Calibri"/>
              </a:rPr>
              <a:t>119</a:t>
            </a:r>
            <a:endParaRPr sz="800">
              <a:latin typeface="Calibri"/>
              <a:cs typeface="Calibri"/>
            </a:endParaRPr>
          </a:p>
          <a:p>
            <a:pPr marL="128270">
              <a:lnSpc>
                <a:spcPct val="100000"/>
              </a:lnSpc>
              <a:spcBef>
                <a:spcPts val="495"/>
              </a:spcBef>
            </a:pPr>
            <a:r>
              <a:rPr sz="800" dirty="0">
                <a:solidFill>
                  <a:srgbClr val="404040"/>
                </a:solidFill>
                <a:latin typeface="Calibri"/>
                <a:cs typeface="Calibri"/>
              </a:rPr>
              <a:t>61</a:t>
            </a:r>
            <a:endParaRPr sz="800">
              <a:latin typeface="Calibri"/>
              <a:cs typeface="Calibri"/>
            </a:endParaRPr>
          </a:p>
        </p:txBody>
      </p:sp>
      <p:sp>
        <p:nvSpPr>
          <p:cNvPr id="161" name="object 161"/>
          <p:cNvSpPr txBox="1"/>
          <p:nvPr/>
        </p:nvSpPr>
        <p:spPr>
          <a:xfrm>
            <a:off x="5431663" y="5417566"/>
            <a:ext cx="129539" cy="147955"/>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404040"/>
                </a:solidFill>
                <a:latin typeface="Calibri"/>
                <a:cs typeface="Calibri"/>
              </a:rPr>
              <a:t>76</a:t>
            </a:r>
            <a:endParaRPr sz="800">
              <a:latin typeface="Calibri"/>
              <a:cs typeface="Calibri"/>
            </a:endParaRPr>
          </a:p>
        </p:txBody>
      </p:sp>
      <p:sp>
        <p:nvSpPr>
          <p:cNvPr id="162" name="object 162"/>
          <p:cNvSpPr txBox="1"/>
          <p:nvPr/>
        </p:nvSpPr>
        <p:spPr>
          <a:xfrm>
            <a:off x="6058027" y="5262117"/>
            <a:ext cx="180975" cy="147955"/>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404040"/>
                </a:solidFill>
                <a:latin typeface="Calibri"/>
                <a:cs typeface="Calibri"/>
              </a:rPr>
              <a:t>176</a:t>
            </a:r>
            <a:endParaRPr sz="800">
              <a:latin typeface="Calibri"/>
              <a:cs typeface="Calibri"/>
            </a:endParaRPr>
          </a:p>
        </p:txBody>
      </p:sp>
      <p:sp>
        <p:nvSpPr>
          <p:cNvPr id="163" name="object 163"/>
          <p:cNvSpPr txBox="1"/>
          <p:nvPr/>
        </p:nvSpPr>
        <p:spPr>
          <a:xfrm>
            <a:off x="6681596" y="5215890"/>
            <a:ext cx="180975" cy="147955"/>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404040"/>
                </a:solidFill>
                <a:latin typeface="Calibri"/>
                <a:cs typeface="Calibri"/>
              </a:rPr>
              <a:t>191</a:t>
            </a:r>
            <a:endParaRPr sz="800">
              <a:latin typeface="Calibri"/>
              <a:cs typeface="Calibri"/>
            </a:endParaRPr>
          </a:p>
        </p:txBody>
      </p:sp>
      <p:sp>
        <p:nvSpPr>
          <p:cNvPr id="164" name="object 164"/>
          <p:cNvSpPr txBox="1"/>
          <p:nvPr/>
        </p:nvSpPr>
        <p:spPr>
          <a:xfrm>
            <a:off x="7297039" y="5163058"/>
            <a:ext cx="180975" cy="147955"/>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404040"/>
                </a:solidFill>
                <a:latin typeface="Calibri"/>
                <a:cs typeface="Calibri"/>
              </a:rPr>
              <a:t>204</a:t>
            </a:r>
            <a:endParaRPr sz="800">
              <a:latin typeface="Calibri"/>
              <a:cs typeface="Calibri"/>
            </a:endParaRPr>
          </a:p>
        </p:txBody>
      </p:sp>
      <p:sp>
        <p:nvSpPr>
          <p:cNvPr id="165" name="object 165"/>
          <p:cNvSpPr txBox="1"/>
          <p:nvPr/>
        </p:nvSpPr>
        <p:spPr>
          <a:xfrm>
            <a:off x="7929118" y="4949138"/>
            <a:ext cx="180975" cy="148590"/>
          </a:xfrm>
          <a:prstGeom prst="rect">
            <a:avLst/>
          </a:prstGeom>
        </p:spPr>
        <p:txBody>
          <a:bodyPr vert="horz" wrap="square" lIns="0" tIns="13335" rIns="0" bIns="0" rtlCol="0">
            <a:spAutoFit/>
          </a:bodyPr>
          <a:lstStyle/>
          <a:p>
            <a:pPr marL="12700">
              <a:lnSpc>
                <a:spcPct val="100000"/>
              </a:lnSpc>
              <a:spcBef>
                <a:spcPts val="105"/>
              </a:spcBef>
            </a:pPr>
            <a:r>
              <a:rPr sz="800" spc="-5" dirty="0">
                <a:solidFill>
                  <a:srgbClr val="404040"/>
                </a:solidFill>
                <a:latin typeface="Calibri"/>
                <a:cs typeface="Calibri"/>
              </a:rPr>
              <a:t>338</a:t>
            </a:r>
            <a:endParaRPr sz="800">
              <a:latin typeface="Calibri"/>
              <a:cs typeface="Calibri"/>
            </a:endParaRPr>
          </a:p>
        </p:txBody>
      </p:sp>
      <p:sp>
        <p:nvSpPr>
          <p:cNvPr id="166" name="object 166"/>
          <p:cNvSpPr txBox="1"/>
          <p:nvPr/>
        </p:nvSpPr>
        <p:spPr>
          <a:xfrm>
            <a:off x="8552815" y="4787646"/>
            <a:ext cx="180975" cy="147955"/>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404040"/>
                </a:solidFill>
                <a:latin typeface="Calibri"/>
                <a:cs typeface="Calibri"/>
              </a:rPr>
              <a:t>424</a:t>
            </a:r>
            <a:endParaRPr sz="800">
              <a:latin typeface="Calibri"/>
              <a:cs typeface="Calibri"/>
            </a:endParaRPr>
          </a:p>
        </p:txBody>
      </p:sp>
      <p:sp>
        <p:nvSpPr>
          <p:cNvPr id="167" name="object 167"/>
          <p:cNvSpPr txBox="1"/>
          <p:nvPr/>
        </p:nvSpPr>
        <p:spPr>
          <a:xfrm>
            <a:off x="9176384" y="4751959"/>
            <a:ext cx="180975" cy="147955"/>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404040"/>
                </a:solidFill>
                <a:latin typeface="Calibri"/>
                <a:cs typeface="Calibri"/>
              </a:rPr>
              <a:t>452</a:t>
            </a:r>
            <a:endParaRPr sz="800">
              <a:latin typeface="Calibri"/>
              <a:cs typeface="Calibri"/>
            </a:endParaRPr>
          </a:p>
        </p:txBody>
      </p:sp>
      <p:sp>
        <p:nvSpPr>
          <p:cNvPr id="168" name="object 168"/>
          <p:cNvSpPr txBox="1"/>
          <p:nvPr/>
        </p:nvSpPr>
        <p:spPr>
          <a:xfrm>
            <a:off x="9811893" y="4585461"/>
            <a:ext cx="180975" cy="147955"/>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404040"/>
                </a:solidFill>
                <a:latin typeface="Calibri"/>
                <a:cs typeface="Calibri"/>
              </a:rPr>
              <a:t>526</a:t>
            </a:r>
            <a:endParaRPr sz="800">
              <a:latin typeface="Calibri"/>
              <a:cs typeface="Calibri"/>
            </a:endParaRPr>
          </a:p>
        </p:txBody>
      </p:sp>
      <p:sp>
        <p:nvSpPr>
          <p:cNvPr id="169" name="object 169"/>
          <p:cNvSpPr txBox="1"/>
          <p:nvPr/>
        </p:nvSpPr>
        <p:spPr>
          <a:xfrm>
            <a:off x="10441051" y="4484623"/>
            <a:ext cx="180975" cy="147955"/>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404040"/>
                </a:solidFill>
                <a:latin typeface="Calibri"/>
                <a:cs typeface="Calibri"/>
              </a:rPr>
              <a:t>550</a:t>
            </a:r>
            <a:endParaRPr sz="800">
              <a:latin typeface="Calibri"/>
              <a:cs typeface="Calibri"/>
            </a:endParaRPr>
          </a:p>
        </p:txBody>
      </p:sp>
      <p:sp>
        <p:nvSpPr>
          <p:cNvPr id="170" name="object 170"/>
          <p:cNvSpPr txBox="1"/>
          <p:nvPr/>
        </p:nvSpPr>
        <p:spPr>
          <a:xfrm>
            <a:off x="11064620" y="4366640"/>
            <a:ext cx="180975" cy="147955"/>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404040"/>
                </a:solidFill>
                <a:latin typeface="Calibri"/>
                <a:cs typeface="Calibri"/>
              </a:rPr>
              <a:t>615</a:t>
            </a:r>
            <a:endParaRPr sz="800">
              <a:latin typeface="Calibri"/>
              <a:cs typeface="Calibri"/>
            </a:endParaRPr>
          </a:p>
        </p:txBody>
      </p:sp>
      <p:sp>
        <p:nvSpPr>
          <p:cNvPr id="171" name="object 171"/>
          <p:cNvSpPr txBox="1"/>
          <p:nvPr/>
        </p:nvSpPr>
        <p:spPr>
          <a:xfrm>
            <a:off x="3949065" y="3891229"/>
            <a:ext cx="199390" cy="163195"/>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404040"/>
                </a:solidFill>
                <a:latin typeface="Calibri"/>
                <a:cs typeface="Calibri"/>
              </a:rPr>
              <a:t>852</a:t>
            </a:r>
            <a:endParaRPr sz="900">
              <a:latin typeface="Calibri"/>
              <a:cs typeface="Calibri"/>
            </a:endParaRPr>
          </a:p>
        </p:txBody>
      </p:sp>
      <p:sp>
        <p:nvSpPr>
          <p:cNvPr id="172" name="object 172"/>
          <p:cNvSpPr txBox="1"/>
          <p:nvPr/>
        </p:nvSpPr>
        <p:spPr>
          <a:xfrm>
            <a:off x="4543805" y="3586353"/>
            <a:ext cx="25717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404040"/>
                </a:solidFill>
                <a:latin typeface="Calibri"/>
                <a:cs typeface="Calibri"/>
              </a:rPr>
              <a:t>1020</a:t>
            </a:r>
            <a:endParaRPr sz="900">
              <a:latin typeface="Calibri"/>
              <a:cs typeface="Calibri"/>
            </a:endParaRPr>
          </a:p>
        </p:txBody>
      </p:sp>
      <p:sp>
        <p:nvSpPr>
          <p:cNvPr id="173" name="object 173"/>
          <p:cNvSpPr txBox="1"/>
          <p:nvPr/>
        </p:nvSpPr>
        <p:spPr>
          <a:xfrm>
            <a:off x="5167376" y="3400805"/>
            <a:ext cx="25717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404040"/>
                </a:solidFill>
                <a:latin typeface="Calibri"/>
                <a:cs typeface="Calibri"/>
              </a:rPr>
              <a:t>1123</a:t>
            </a:r>
            <a:endParaRPr sz="900">
              <a:latin typeface="Calibri"/>
              <a:cs typeface="Calibri"/>
            </a:endParaRPr>
          </a:p>
        </p:txBody>
      </p:sp>
      <p:sp>
        <p:nvSpPr>
          <p:cNvPr id="174" name="object 174"/>
          <p:cNvSpPr txBox="1"/>
          <p:nvPr/>
        </p:nvSpPr>
        <p:spPr>
          <a:xfrm>
            <a:off x="5790946" y="3122167"/>
            <a:ext cx="25717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404040"/>
                </a:solidFill>
                <a:latin typeface="Calibri"/>
                <a:cs typeface="Calibri"/>
              </a:rPr>
              <a:t>1276</a:t>
            </a:r>
            <a:endParaRPr sz="900">
              <a:latin typeface="Calibri"/>
              <a:cs typeface="Calibri"/>
            </a:endParaRPr>
          </a:p>
        </p:txBody>
      </p:sp>
      <p:sp>
        <p:nvSpPr>
          <p:cNvPr id="175" name="object 175"/>
          <p:cNvSpPr txBox="1"/>
          <p:nvPr/>
        </p:nvSpPr>
        <p:spPr>
          <a:xfrm>
            <a:off x="6414642" y="3037459"/>
            <a:ext cx="25717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404040"/>
                </a:solidFill>
                <a:latin typeface="Calibri"/>
                <a:cs typeface="Calibri"/>
              </a:rPr>
              <a:t>1323</a:t>
            </a:r>
            <a:endParaRPr sz="900">
              <a:latin typeface="Calibri"/>
              <a:cs typeface="Calibri"/>
            </a:endParaRPr>
          </a:p>
        </p:txBody>
      </p:sp>
      <p:sp>
        <p:nvSpPr>
          <p:cNvPr id="176" name="object 176"/>
          <p:cNvSpPr txBox="1"/>
          <p:nvPr/>
        </p:nvSpPr>
        <p:spPr>
          <a:xfrm>
            <a:off x="7038593" y="2962147"/>
            <a:ext cx="25717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404040"/>
                </a:solidFill>
                <a:latin typeface="Calibri"/>
                <a:cs typeface="Calibri"/>
              </a:rPr>
              <a:t>1365</a:t>
            </a:r>
            <a:endParaRPr sz="900">
              <a:latin typeface="Calibri"/>
              <a:cs typeface="Calibri"/>
            </a:endParaRPr>
          </a:p>
        </p:txBody>
      </p:sp>
      <p:sp>
        <p:nvSpPr>
          <p:cNvPr id="177" name="object 177"/>
          <p:cNvSpPr txBox="1"/>
          <p:nvPr/>
        </p:nvSpPr>
        <p:spPr>
          <a:xfrm>
            <a:off x="7662164" y="2685669"/>
            <a:ext cx="25717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404040"/>
                </a:solidFill>
                <a:latin typeface="Calibri"/>
                <a:cs typeface="Calibri"/>
              </a:rPr>
              <a:t>1517</a:t>
            </a:r>
            <a:endParaRPr sz="900">
              <a:latin typeface="Calibri"/>
              <a:cs typeface="Calibri"/>
            </a:endParaRPr>
          </a:p>
        </p:txBody>
      </p:sp>
      <p:sp>
        <p:nvSpPr>
          <p:cNvPr id="178" name="object 178"/>
          <p:cNvSpPr txBox="1"/>
          <p:nvPr/>
        </p:nvSpPr>
        <p:spPr>
          <a:xfrm>
            <a:off x="8285733" y="2467736"/>
            <a:ext cx="25717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404040"/>
                </a:solidFill>
                <a:latin typeface="Calibri"/>
                <a:cs typeface="Calibri"/>
              </a:rPr>
              <a:t>1637</a:t>
            </a:r>
            <a:endParaRPr sz="900">
              <a:latin typeface="Calibri"/>
              <a:cs typeface="Calibri"/>
            </a:endParaRPr>
          </a:p>
        </p:txBody>
      </p:sp>
      <p:sp>
        <p:nvSpPr>
          <p:cNvPr id="179" name="object 179"/>
          <p:cNvSpPr txBox="1"/>
          <p:nvPr/>
        </p:nvSpPr>
        <p:spPr>
          <a:xfrm>
            <a:off x="8909431" y="2390647"/>
            <a:ext cx="25717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404040"/>
                </a:solidFill>
                <a:latin typeface="Calibri"/>
                <a:cs typeface="Calibri"/>
              </a:rPr>
              <a:t>1680</a:t>
            </a:r>
            <a:endParaRPr sz="900">
              <a:latin typeface="Calibri"/>
              <a:cs typeface="Calibri"/>
            </a:endParaRPr>
          </a:p>
        </p:txBody>
      </p:sp>
      <p:sp>
        <p:nvSpPr>
          <p:cNvPr id="180" name="object 180"/>
          <p:cNvSpPr txBox="1"/>
          <p:nvPr/>
        </p:nvSpPr>
        <p:spPr>
          <a:xfrm>
            <a:off x="9456801" y="2178761"/>
            <a:ext cx="257175" cy="163195"/>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404040"/>
                </a:solidFill>
                <a:latin typeface="Calibri"/>
                <a:cs typeface="Calibri"/>
              </a:rPr>
              <a:t>1797</a:t>
            </a:r>
            <a:endParaRPr sz="900">
              <a:latin typeface="Calibri"/>
              <a:cs typeface="Calibri"/>
            </a:endParaRPr>
          </a:p>
        </p:txBody>
      </p:sp>
      <p:sp>
        <p:nvSpPr>
          <p:cNvPr id="181" name="object 181"/>
          <p:cNvSpPr txBox="1"/>
          <p:nvPr/>
        </p:nvSpPr>
        <p:spPr>
          <a:xfrm>
            <a:off x="10156697" y="1066038"/>
            <a:ext cx="25717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404040"/>
                </a:solidFill>
                <a:latin typeface="Calibri"/>
                <a:cs typeface="Calibri"/>
              </a:rPr>
              <a:t>2411</a:t>
            </a:r>
            <a:endParaRPr sz="900">
              <a:latin typeface="Calibri"/>
              <a:cs typeface="Calibri"/>
            </a:endParaRPr>
          </a:p>
        </p:txBody>
      </p:sp>
      <p:sp>
        <p:nvSpPr>
          <p:cNvPr id="182" name="object 182"/>
          <p:cNvSpPr txBox="1"/>
          <p:nvPr/>
        </p:nvSpPr>
        <p:spPr>
          <a:xfrm>
            <a:off x="10780268" y="939165"/>
            <a:ext cx="25717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404040"/>
                </a:solidFill>
                <a:latin typeface="Calibri"/>
                <a:cs typeface="Calibri"/>
              </a:rPr>
              <a:t>2481</a:t>
            </a:r>
            <a:endParaRPr sz="900">
              <a:latin typeface="Calibri"/>
              <a:cs typeface="Calibri"/>
            </a:endParaRPr>
          </a:p>
        </p:txBody>
      </p:sp>
      <p:sp>
        <p:nvSpPr>
          <p:cNvPr id="183" name="object 183"/>
          <p:cNvSpPr txBox="1"/>
          <p:nvPr/>
        </p:nvSpPr>
        <p:spPr>
          <a:xfrm>
            <a:off x="1530222" y="5253354"/>
            <a:ext cx="8382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404040"/>
                </a:solidFill>
                <a:latin typeface="Calibri"/>
                <a:cs typeface="Calibri"/>
              </a:rPr>
              <a:t>5</a:t>
            </a:r>
            <a:endParaRPr sz="900">
              <a:latin typeface="Calibri"/>
              <a:cs typeface="Calibri"/>
            </a:endParaRPr>
          </a:p>
        </p:txBody>
      </p:sp>
      <p:sp>
        <p:nvSpPr>
          <p:cNvPr id="184" name="object 184"/>
          <p:cNvSpPr txBox="1"/>
          <p:nvPr/>
        </p:nvSpPr>
        <p:spPr>
          <a:xfrm>
            <a:off x="2273045" y="5197297"/>
            <a:ext cx="83820" cy="163195"/>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404040"/>
                </a:solidFill>
                <a:latin typeface="Calibri"/>
                <a:cs typeface="Calibri"/>
              </a:rPr>
              <a:t>6</a:t>
            </a:r>
            <a:endParaRPr sz="900">
              <a:latin typeface="Calibri"/>
              <a:cs typeface="Calibri"/>
            </a:endParaRPr>
          </a:p>
        </p:txBody>
      </p:sp>
      <p:sp>
        <p:nvSpPr>
          <p:cNvPr id="185" name="object 185"/>
          <p:cNvSpPr txBox="1"/>
          <p:nvPr/>
        </p:nvSpPr>
        <p:spPr>
          <a:xfrm>
            <a:off x="2506345" y="5083809"/>
            <a:ext cx="363220" cy="162560"/>
          </a:xfrm>
          <a:prstGeom prst="rect">
            <a:avLst/>
          </a:prstGeom>
        </p:spPr>
        <p:txBody>
          <a:bodyPr vert="horz" wrap="square" lIns="0" tIns="12700" rIns="0" bIns="0" rtlCol="0">
            <a:spAutoFit/>
          </a:bodyPr>
          <a:lstStyle/>
          <a:p>
            <a:pPr marL="38100">
              <a:lnSpc>
                <a:spcPct val="100000"/>
              </a:lnSpc>
              <a:spcBef>
                <a:spcPts val="100"/>
              </a:spcBef>
            </a:pPr>
            <a:r>
              <a:rPr sz="900" spc="-5" dirty="0">
                <a:solidFill>
                  <a:srgbClr val="404040"/>
                </a:solidFill>
                <a:latin typeface="Calibri"/>
                <a:cs typeface="Calibri"/>
              </a:rPr>
              <a:t>211</a:t>
            </a:r>
            <a:r>
              <a:rPr sz="900" spc="165" dirty="0">
                <a:solidFill>
                  <a:srgbClr val="404040"/>
                </a:solidFill>
                <a:latin typeface="Calibri"/>
                <a:cs typeface="Calibri"/>
              </a:rPr>
              <a:t> </a:t>
            </a:r>
            <a:r>
              <a:rPr sz="1350" baseline="-27777" dirty="0">
                <a:solidFill>
                  <a:srgbClr val="404040"/>
                </a:solidFill>
                <a:latin typeface="Calibri"/>
                <a:cs typeface="Calibri"/>
              </a:rPr>
              <a:t>7</a:t>
            </a:r>
            <a:endParaRPr sz="1350" baseline="-27777">
              <a:latin typeface="Calibri"/>
              <a:cs typeface="Calibri"/>
            </a:endParaRPr>
          </a:p>
        </p:txBody>
      </p:sp>
      <p:sp>
        <p:nvSpPr>
          <p:cNvPr id="186" name="object 186"/>
          <p:cNvSpPr txBox="1"/>
          <p:nvPr/>
        </p:nvSpPr>
        <p:spPr>
          <a:xfrm>
            <a:off x="4143883" y="4740655"/>
            <a:ext cx="14160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404040"/>
                </a:solidFill>
                <a:latin typeface="Calibri"/>
                <a:cs typeface="Calibri"/>
              </a:rPr>
              <a:t>30</a:t>
            </a:r>
            <a:endParaRPr sz="900">
              <a:latin typeface="Calibri"/>
              <a:cs typeface="Calibri"/>
            </a:endParaRPr>
          </a:p>
        </p:txBody>
      </p:sp>
      <p:sp>
        <p:nvSpPr>
          <p:cNvPr id="187" name="object 187"/>
          <p:cNvSpPr txBox="1"/>
          <p:nvPr/>
        </p:nvSpPr>
        <p:spPr>
          <a:xfrm>
            <a:off x="4767453" y="4525771"/>
            <a:ext cx="14160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404040"/>
                </a:solidFill>
                <a:latin typeface="Calibri"/>
                <a:cs typeface="Calibri"/>
              </a:rPr>
              <a:t>38</a:t>
            </a:r>
            <a:endParaRPr sz="900">
              <a:latin typeface="Calibri"/>
              <a:cs typeface="Calibri"/>
            </a:endParaRPr>
          </a:p>
        </p:txBody>
      </p:sp>
      <p:sp>
        <p:nvSpPr>
          <p:cNvPr id="188" name="object 188"/>
          <p:cNvSpPr txBox="1"/>
          <p:nvPr/>
        </p:nvSpPr>
        <p:spPr>
          <a:xfrm>
            <a:off x="5391150" y="4485258"/>
            <a:ext cx="14160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404040"/>
                </a:solidFill>
                <a:latin typeface="Calibri"/>
                <a:cs typeface="Calibri"/>
              </a:rPr>
              <a:t>42</a:t>
            </a:r>
            <a:endParaRPr sz="900">
              <a:latin typeface="Calibri"/>
              <a:cs typeface="Calibri"/>
            </a:endParaRPr>
          </a:p>
        </p:txBody>
      </p:sp>
      <p:sp>
        <p:nvSpPr>
          <p:cNvPr id="189" name="object 189"/>
          <p:cNvSpPr txBox="1"/>
          <p:nvPr/>
        </p:nvSpPr>
        <p:spPr>
          <a:xfrm>
            <a:off x="5997955" y="4210050"/>
            <a:ext cx="14160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404040"/>
                </a:solidFill>
                <a:latin typeface="Calibri"/>
                <a:cs typeface="Calibri"/>
              </a:rPr>
              <a:t>52</a:t>
            </a:r>
            <a:endParaRPr sz="900">
              <a:latin typeface="Calibri"/>
              <a:cs typeface="Calibri"/>
            </a:endParaRPr>
          </a:p>
        </p:txBody>
      </p:sp>
      <p:sp>
        <p:nvSpPr>
          <p:cNvPr id="190" name="object 190"/>
          <p:cNvSpPr txBox="1"/>
          <p:nvPr/>
        </p:nvSpPr>
        <p:spPr>
          <a:xfrm>
            <a:off x="6604507" y="4149597"/>
            <a:ext cx="14160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404040"/>
                </a:solidFill>
                <a:latin typeface="Calibri"/>
                <a:cs typeface="Calibri"/>
              </a:rPr>
              <a:t>54</a:t>
            </a:r>
            <a:endParaRPr sz="900">
              <a:latin typeface="Calibri"/>
              <a:cs typeface="Calibri"/>
            </a:endParaRPr>
          </a:p>
        </p:txBody>
      </p:sp>
      <p:sp>
        <p:nvSpPr>
          <p:cNvPr id="191" name="object 191"/>
          <p:cNvSpPr txBox="1"/>
          <p:nvPr/>
        </p:nvSpPr>
        <p:spPr>
          <a:xfrm>
            <a:off x="7245222" y="4005453"/>
            <a:ext cx="14160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404040"/>
                </a:solidFill>
                <a:latin typeface="Calibri"/>
                <a:cs typeface="Calibri"/>
              </a:rPr>
              <a:t>57</a:t>
            </a:r>
            <a:endParaRPr sz="900">
              <a:latin typeface="Calibri"/>
              <a:cs typeface="Calibri"/>
            </a:endParaRPr>
          </a:p>
        </p:txBody>
      </p:sp>
      <p:sp>
        <p:nvSpPr>
          <p:cNvPr id="192" name="object 192"/>
          <p:cNvSpPr txBox="1"/>
          <p:nvPr/>
        </p:nvSpPr>
        <p:spPr>
          <a:xfrm>
            <a:off x="7885938" y="3750640"/>
            <a:ext cx="141605" cy="163195"/>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404040"/>
                </a:solidFill>
                <a:latin typeface="Calibri"/>
                <a:cs typeface="Calibri"/>
              </a:rPr>
              <a:t>61</a:t>
            </a:r>
            <a:endParaRPr sz="900">
              <a:latin typeface="Calibri"/>
              <a:cs typeface="Calibri"/>
            </a:endParaRPr>
          </a:p>
        </p:txBody>
      </p:sp>
      <p:sp>
        <p:nvSpPr>
          <p:cNvPr id="193" name="object 193"/>
          <p:cNvSpPr txBox="1"/>
          <p:nvPr/>
        </p:nvSpPr>
        <p:spPr>
          <a:xfrm>
            <a:off x="8509507" y="3408679"/>
            <a:ext cx="14160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404040"/>
                </a:solidFill>
                <a:latin typeface="Calibri"/>
                <a:cs typeface="Calibri"/>
              </a:rPr>
              <a:t>75</a:t>
            </a:r>
            <a:endParaRPr sz="900">
              <a:latin typeface="Calibri"/>
              <a:cs typeface="Calibri"/>
            </a:endParaRPr>
          </a:p>
        </p:txBody>
      </p:sp>
      <p:sp>
        <p:nvSpPr>
          <p:cNvPr id="194" name="object 194"/>
          <p:cNvSpPr txBox="1"/>
          <p:nvPr/>
        </p:nvSpPr>
        <p:spPr>
          <a:xfrm>
            <a:off x="9082278" y="3254121"/>
            <a:ext cx="14160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404040"/>
                </a:solidFill>
                <a:latin typeface="Calibri"/>
                <a:cs typeface="Calibri"/>
              </a:rPr>
              <a:t>81</a:t>
            </a:r>
            <a:endParaRPr sz="900">
              <a:latin typeface="Calibri"/>
              <a:cs typeface="Calibri"/>
            </a:endParaRPr>
          </a:p>
        </p:txBody>
      </p:sp>
      <p:sp>
        <p:nvSpPr>
          <p:cNvPr id="195" name="object 195"/>
          <p:cNvSpPr txBox="1"/>
          <p:nvPr/>
        </p:nvSpPr>
        <p:spPr>
          <a:xfrm>
            <a:off x="9756775" y="2667380"/>
            <a:ext cx="14160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404040"/>
                </a:solidFill>
                <a:latin typeface="Calibri"/>
                <a:cs typeface="Calibri"/>
              </a:rPr>
              <a:t>99</a:t>
            </a:r>
            <a:endParaRPr sz="900">
              <a:latin typeface="Calibri"/>
              <a:cs typeface="Calibri"/>
            </a:endParaRPr>
          </a:p>
        </p:txBody>
      </p:sp>
      <p:sp>
        <p:nvSpPr>
          <p:cNvPr id="196" name="object 196"/>
          <p:cNvSpPr txBox="1"/>
          <p:nvPr/>
        </p:nvSpPr>
        <p:spPr>
          <a:xfrm>
            <a:off x="10380344" y="2422652"/>
            <a:ext cx="199390"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404040"/>
                </a:solidFill>
                <a:latin typeface="Calibri"/>
                <a:cs typeface="Calibri"/>
              </a:rPr>
              <a:t>105</a:t>
            </a:r>
            <a:endParaRPr sz="900">
              <a:latin typeface="Calibri"/>
              <a:cs typeface="Calibri"/>
            </a:endParaRPr>
          </a:p>
        </p:txBody>
      </p:sp>
      <p:sp>
        <p:nvSpPr>
          <p:cNvPr id="197" name="object 197"/>
          <p:cNvSpPr txBox="1"/>
          <p:nvPr/>
        </p:nvSpPr>
        <p:spPr>
          <a:xfrm>
            <a:off x="11004295" y="2090673"/>
            <a:ext cx="199390"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404040"/>
                </a:solidFill>
                <a:latin typeface="Calibri"/>
                <a:cs typeface="Calibri"/>
              </a:rPr>
              <a:t>116</a:t>
            </a:r>
            <a:endParaRPr sz="900">
              <a:latin typeface="Calibri"/>
              <a:cs typeface="Calibri"/>
            </a:endParaRPr>
          </a:p>
        </p:txBody>
      </p:sp>
      <p:sp>
        <p:nvSpPr>
          <p:cNvPr id="198" name="object 198"/>
          <p:cNvSpPr txBox="1"/>
          <p:nvPr/>
        </p:nvSpPr>
        <p:spPr>
          <a:xfrm>
            <a:off x="11351514" y="5574893"/>
            <a:ext cx="101600" cy="193675"/>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1F5F"/>
                </a:solidFill>
                <a:latin typeface="Segoe UI"/>
                <a:cs typeface="Segoe UI"/>
              </a:rPr>
              <a:t>0</a:t>
            </a:r>
            <a:endParaRPr sz="1100">
              <a:latin typeface="Segoe UI"/>
              <a:cs typeface="Segoe UI"/>
            </a:endParaRPr>
          </a:p>
        </p:txBody>
      </p:sp>
      <p:sp>
        <p:nvSpPr>
          <p:cNvPr id="199" name="object 199"/>
          <p:cNvSpPr txBox="1"/>
          <p:nvPr/>
        </p:nvSpPr>
        <p:spPr>
          <a:xfrm>
            <a:off x="11351514" y="4971034"/>
            <a:ext cx="175260" cy="193675"/>
          </a:xfrm>
          <a:prstGeom prst="rect">
            <a:avLst/>
          </a:prstGeom>
        </p:spPr>
        <p:txBody>
          <a:bodyPr vert="horz" wrap="square" lIns="0" tIns="12700" rIns="0" bIns="0" rtlCol="0">
            <a:spAutoFit/>
          </a:bodyPr>
          <a:lstStyle/>
          <a:p>
            <a:pPr marL="12700">
              <a:lnSpc>
                <a:spcPct val="100000"/>
              </a:lnSpc>
              <a:spcBef>
                <a:spcPts val="100"/>
              </a:spcBef>
            </a:pPr>
            <a:r>
              <a:rPr sz="1100" spc="-10" dirty="0">
                <a:solidFill>
                  <a:srgbClr val="001F5F"/>
                </a:solidFill>
                <a:latin typeface="Segoe UI"/>
                <a:cs typeface="Segoe UI"/>
              </a:rPr>
              <a:t>20</a:t>
            </a:r>
            <a:endParaRPr sz="1100">
              <a:latin typeface="Segoe UI"/>
              <a:cs typeface="Segoe UI"/>
            </a:endParaRPr>
          </a:p>
        </p:txBody>
      </p:sp>
      <p:sp>
        <p:nvSpPr>
          <p:cNvPr id="200" name="object 200"/>
          <p:cNvSpPr txBox="1"/>
          <p:nvPr/>
        </p:nvSpPr>
        <p:spPr>
          <a:xfrm>
            <a:off x="11351514" y="4367276"/>
            <a:ext cx="175260" cy="193675"/>
          </a:xfrm>
          <a:prstGeom prst="rect">
            <a:avLst/>
          </a:prstGeom>
        </p:spPr>
        <p:txBody>
          <a:bodyPr vert="horz" wrap="square" lIns="0" tIns="12700" rIns="0" bIns="0" rtlCol="0">
            <a:spAutoFit/>
          </a:bodyPr>
          <a:lstStyle/>
          <a:p>
            <a:pPr marL="12700">
              <a:lnSpc>
                <a:spcPct val="100000"/>
              </a:lnSpc>
              <a:spcBef>
                <a:spcPts val="100"/>
              </a:spcBef>
            </a:pPr>
            <a:r>
              <a:rPr sz="1100" spc="-10" dirty="0">
                <a:solidFill>
                  <a:srgbClr val="001F5F"/>
                </a:solidFill>
                <a:latin typeface="Segoe UI"/>
                <a:cs typeface="Segoe UI"/>
              </a:rPr>
              <a:t>40</a:t>
            </a:r>
            <a:endParaRPr sz="1100">
              <a:latin typeface="Segoe UI"/>
              <a:cs typeface="Segoe UI"/>
            </a:endParaRPr>
          </a:p>
        </p:txBody>
      </p:sp>
      <p:sp>
        <p:nvSpPr>
          <p:cNvPr id="201" name="object 201"/>
          <p:cNvSpPr txBox="1"/>
          <p:nvPr/>
        </p:nvSpPr>
        <p:spPr>
          <a:xfrm>
            <a:off x="11351514" y="3763517"/>
            <a:ext cx="175260" cy="193675"/>
          </a:xfrm>
          <a:prstGeom prst="rect">
            <a:avLst/>
          </a:prstGeom>
        </p:spPr>
        <p:txBody>
          <a:bodyPr vert="horz" wrap="square" lIns="0" tIns="12700" rIns="0" bIns="0" rtlCol="0">
            <a:spAutoFit/>
          </a:bodyPr>
          <a:lstStyle/>
          <a:p>
            <a:pPr marL="12700">
              <a:lnSpc>
                <a:spcPct val="100000"/>
              </a:lnSpc>
              <a:spcBef>
                <a:spcPts val="100"/>
              </a:spcBef>
            </a:pPr>
            <a:r>
              <a:rPr sz="1100" spc="-10" dirty="0">
                <a:solidFill>
                  <a:srgbClr val="001F5F"/>
                </a:solidFill>
                <a:latin typeface="Segoe UI"/>
                <a:cs typeface="Segoe UI"/>
              </a:rPr>
              <a:t>60</a:t>
            </a:r>
            <a:endParaRPr sz="1100">
              <a:latin typeface="Segoe UI"/>
              <a:cs typeface="Segoe UI"/>
            </a:endParaRPr>
          </a:p>
        </p:txBody>
      </p:sp>
      <p:sp>
        <p:nvSpPr>
          <p:cNvPr id="202" name="object 202"/>
          <p:cNvSpPr txBox="1"/>
          <p:nvPr/>
        </p:nvSpPr>
        <p:spPr>
          <a:xfrm>
            <a:off x="11351514" y="3159632"/>
            <a:ext cx="175260" cy="193675"/>
          </a:xfrm>
          <a:prstGeom prst="rect">
            <a:avLst/>
          </a:prstGeom>
        </p:spPr>
        <p:txBody>
          <a:bodyPr vert="horz" wrap="square" lIns="0" tIns="13335" rIns="0" bIns="0" rtlCol="0">
            <a:spAutoFit/>
          </a:bodyPr>
          <a:lstStyle/>
          <a:p>
            <a:pPr marL="12700">
              <a:lnSpc>
                <a:spcPct val="100000"/>
              </a:lnSpc>
              <a:spcBef>
                <a:spcPts val="105"/>
              </a:spcBef>
            </a:pPr>
            <a:r>
              <a:rPr sz="1100" spc="-10" dirty="0">
                <a:solidFill>
                  <a:srgbClr val="001F5F"/>
                </a:solidFill>
                <a:latin typeface="Segoe UI"/>
                <a:cs typeface="Segoe UI"/>
              </a:rPr>
              <a:t>80</a:t>
            </a:r>
            <a:endParaRPr sz="1100">
              <a:latin typeface="Segoe UI"/>
              <a:cs typeface="Segoe UI"/>
            </a:endParaRPr>
          </a:p>
        </p:txBody>
      </p:sp>
      <p:sp>
        <p:nvSpPr>
          <p:cNvPr id="203" name="object 203"/>
          <p:cNvSpPr txBox="1"/>
          <p:nvPr/>
        </p:nvSpPr>
        <p:spPr>
          <a:xfrm>
            <a:off x="11351514" y="2555875"/>
            <a:ext cx="252095" cy="193675"/>
          </a:xfrm>
          <a:prstGeom prst="rect">
            <a:avLst/>
          </a:prstGeom>
        </p:spPr>
        <p:txBody>
          <a:bodyPr vert="horz" wrap="square" lIns="0" tIns="13335" rIns="0" bIns="0" rtlCol="0">
            <a:spAutoFit/>
          </a:bodyPr>
          <a:lstStyle/>
          <a:p>
            <a:pPr marL="12700">
              <a:lnSpc>
                <a:spcPct val="100000"/>
              </a:lnSpc>
              <a:spcBef>
                <a:spcPts val="105"/>
              </a:spcBef>
            </a:pPr>
            <a:r>
              <a:rPr sz="1100" spc="-10" dirty="0">
                <a:solidFill>
                  <a:srgbClr val="001F5F"/>
                </a:solidFill>
                <a:latin typeface="Segoe UI"/>
                <a:cs typeface="Segoe UI"/>
              </a:rPr>
              <a:t>1</a:t>
            </a:r>
            <a:r>
              <a:rPr sz="1100" dirty="0">
                <a:solidFill>
                  <a:srgbClr val="001F5F"/>
                </a:solidFill>
                <a:latin typeface="Segoe UI"/>
                <a:cs typeface="Segoe UI"/>
              </a:rPr>
              <a:t>00</a:t>
            </a:r>
            <a:endParaRPr sz="1100">
              <a:latin typeface="Segoe UI"/>
              <a:cs typeface="Segoe UI"/>
            </a:endParaRPr>
          </a:p>
        </p:txBody>
      </p:sp>
      <p:sp>
        <p:nvSpPr>
          <p:cNvPr id="204" name="object 204"/>
          <p:cNvSpPr txBox="1"/>
          <p:nvPr/>
        </p:nvSpPr>
        <p:spPr>
          <a:xfrm>
            <a:off x="11351514" y="1951989"/>
            <a:ext cx="252095" cy="193675"/>
          </a:xfrm>
          <a:prstGeom prst="rect">
            <a:avLst/>
          </a:prstGeom>
        </p:spPr>
        <p:txBody>
          <a:bodyPr vert="horz" wrap="square" lIns="0" tIns="13335" rIns="0" bIns="0" rtlCol="0">
            <a:spAutoFit/>
          </a:bodyPr>
          <a:lstStyle/>
          <a:p>
            <a:pPr marL="12700">
              <a:lnSpc>
                <a:spcPct val="100000"/>
              </a:lnSpc>
              <a:spcBef>
                <a:spcPts val="105"/>
              </a:spcBef>
            </a:pPr>
            <a:r>
              <a:rPr sz="1100" spc="-10" dirty="0">
                <a:solidFill>
                  <a:srgbClr val="001F5F"/>
                </a:solidFill>
                <a:latin typeface="Segoe UI"/>
                <a:cs typeface="Segoe UI"/>
              </a:rPr>
              <a:t>1</a:t>
            </a:r>
            <a:r>
              <a:rPr sz="1100" dirty="0">
                <a:solidFill>
                  <a:srgbClr val="001F5F"/>
                </a:solidFill>
                <a:latin typeface="Segoe UI"/>
                <a:cs typeface="Segoe UI"/>
              </a:rPr>
              <a:t>20</a:t>
            </a:r>
            <a:endParaRPr sz="1100">
              <a:latin typeface="Segoe UI"/>
              <a:cs typeface="Segoe UI"/>
            </a:endParaRPr>
          </a:p>
        </p:txBody>
      </p:sp>
      <p:sp>
        <p:nvSpPr>
          <p:cNvPr id="205" name="object 205"/>
          <p:cNvSpPr txBox="1"/>
          <p:nvPr/>
        </p:nvSpPr>
        <p:spPr>
          <a:xfrm>
            <a:off x="10050018" y="1348232"/>
            <a:ext cx="1553210" cy="508634"/>
          </a:xfrm>
          <a:prstGeom prst="rect">
            <a:avLst/>
          </a:prstGeom>
        </p:spPr>
        <p:txBody>
          <a:bodyPr vert="horz" wrap="square" lIns="0" tIns="13335" rIns="0" bIns="0" rtlCol="0">
            <a:spAutoFit/>
          </a:bodyPr>
          <a:lstStyle/>
          <a:p>
            <a:pPr marR="5080" algn="r">
              <a:lnSpc>
                <a:spcPts val="1295"/>
              </a:lnSpc>
              <a:spcBef>
                <a:spcPts val="105"/>
              </a:spcBef>
            </a:pPr>
            <a:r>
              <a:rPr sz="1100" spc="-10" dirty="0">
                <a:solidFill>
                  <a:srgbClr val="001F5F"/>
                </a:solidFill>
                <a:latin typeface="Segoe UI"/>
                <a:cs typeface="Segoe UI"/>
              </a:rPr>
              <a:t>1</a:t>
            </a:r>
            <a:r>
              <a:rPr sz="1100" dirty="0">
                <a:solidFill>
                  <a:srgbClr val="001F5F"/>
                </a:solidFill>
                <a:latin typeface="Segoe UI"/>
                <a:cs typeface="Segoe UI"/>
              </a:rPr>
              <a:t>40</a:t>
            </a:r>
            <a:endParaRPr sz="1100">
              <a:latin typeface="Segoe UI"/>
              <a:cs typeface="Segoe UI"/>
            </a:endParaRPr>
          </a:p>
          <a:p>
            <a:pPr marR="167640" algn="ctr">
              <a:lnSpc>
                <a:spcPts val="1055"/>
              </a:lnSpc>
            </a:pPr>
            <a:r>
              <a:rPr sz="900" spc="-5" dirty="0">
                <a:solidFill>
                  <a:srgbClr val="404040"/>
                </a:solidFill>
                <a:latin typeface="Calibri"/>
                <a:cs typeface="Calibri"/>
              </a:rPr>
              <a:t>2184</a:t>
            </a:r>
            <a:endParaRPr sz="900">
              <a:latin typeface="Calibri"/>
              <a:cs typeface="Calibri"/>
            </a:endParaRPr>
          </a:p>
          <a:p>
            <a:pPr marR="1288415" algn="ctr">
              <a:lnSpc>
                <a:spcPct val="100000"/>
              </a:lnSpc>
              <a:spcBef>
                <a:spcPts val="365"/>
              </a:spcBef>
            </a:pPr>
            <a:r>
              <a:rPr sz="900" spc="-5" dirty="0">
                <a:solidFill>
                  <a:srgbClr val="404040"/>
                </a:solidFill>
                <a:latin typeface="Calibri"/>
                <a:cs typeface="Calibri"/>
              </a:rPr>
              <a:t>2103</a:t>
            </a:r>
            <a:endParaRPr sz="900">
              <a:latin typeface="Calibri"/>
              <a:cs typeface="Calibri"/>
            </a:endParaRPr>
          </a:p>
        </p:txBody>
      </p:sp>
      <p:sp>
        <p:nvSpPr>
          <p:cNvPr id="206" name="object 206"/>
          <p:cNvSpPr txBox="1"/>
          <p:nvPr/>
        </p:nvSpPr>
        <p:spPr>
          <a:xfrm>
            <a:off x="1011427" y="5574893"/>
            <a:ext cx="101600" cy="193675"/>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1F5F"/>
                </a:solidFill>
                <a:latin typeface="Segoe UI"/>
                <a:cs typeface="Segoe UI"/>
              </a:rPr>
              <a:t>0</a:t>
            </a:r>
            <a:endParaRPr sz="1100">
              <a:latin typeface="Segoe UI"/>
              <a:cs typeface="Segoe UI"/>
            </a:endParaRPr>
          </a:p>
        </p:txBody>
      </p:sp>
      <p:sp>
        <p:nvSpPr>
          <p:cNvPr id="207" name="object 207"/>
          <p:cNvSpPr txBox="1"/>
          <p:nvPr/>
        </p:nvSpPr>
        <p:spPr>
          <a:xfrm>
            <a:off x="860856" y="4669027"/>
            <a:ext cx="252095" cy="193675"/>
          </a:xfrm>
          <a:prstGeom prst="rect">
            <a:avLst/>
          </a:prstGeom>
        </p:spPr>
        <p:txBody>
          <a:bodyPr vert="horz" wrap="square" lIns="0" tIns="12700" rIns="0" bIns="0" rtlCol="0">
            <a:spAutoFit/>
          </a:bodyPr>
          <a:lstStyle/>
          <a:p>
            <a:pPr marL="12700">
              <a:lnSpc>
                <a:spcPct val="100000"/>
              </a:lnSpc>
              <a:spcBef>
                <a:spcPts val="100"/>
              </a:spcBef>
            </a:pPr>
            <a:r>
              <a:rPr sz="1100" spc="-10" dirty="0">
                <a:solidFill>
                  <a:srgbClr val="001F5F"/>
                </a:solidFill>
                <a:latin typeface="Segoe UI"/>
                <a:cs typeface="Segoe UI"/>
              </a:rPr>
              <a:t>5</a:t>
            </a:r>
            <a:r>
              <a:rPr sz="1100" dirty="0">
                <a:solidFill>
                  <a:srgbClr val="001F5F"/>
                </a:solidFill>
                <a:latin typeface="Segoe UI"/>
                <a:cs typeface="Segoe UI"/>
              </a:rPr>
              <a:t>00</a:t>
            </a:r>
            <a:endParaRPr sz="1100">
              <a:latin typeface="Segoe UI"/>
              <a:cs typeface="Segoe UI"/>
            </a:endParaRPr>
          </a:p>
        </p:txBody>
      </p:sp>
      <p:sp>
        <p:nvSpPr>
          <p:cNvPr id="208" name="object 208"/>
          <p:cNvSpPr txBox="1"/>
          <p:nvPr/>
        </p:nvSpPr>
        <p:spPr>
          <a:xfrm>
            <a:off x="785571" y="3763517"/>
            <a:ext cx="327025" cy="193675"/>
          </a:xfrm>
          <a:prstGeom prst="rect">
            <a:avLst/>
          </a:prstGeom>
        </p:spPr>
        <p:txBody>
          <a:bodyPr vert="horz" wrap="square" lIns="0" tIns="12700" rIns="0" bIns="0" rtlCol="0">
            <a:spAutoFit/>
          </a:bodyPr>
          <a:lstStyle/>
          <a:p>
            <a:pPr marL="12700">
              <a:lnSpc>
                <a:spcPct val="100000"/>
              </a:lnSpc>
              <a:spcBef>
                <a:spcPts val="100"/>
              </a:spcBef>
            </a:pPr>
            <a:r>
              <a:rPr sz="1100" spc="-10" dirty="0">
                <a:solidFill>
                  <a:srgbClr val="001F5F"/>
                </a:solidFill>
                <a:latin typeface="Segoe UI"/>
                <a:cs typeface="Segoe UI"/>
              </a:rPr>
              <a:t>1</a:t>
            </a:r>
            <a:r>
              <a:rPr sz="1100" dirty="0">
                <a:solidFill>
                  <a:srgbClr val="001F5F"/>
                </a:solidFill>
                <a:latin typeface="Segoe UI"/>
                <a:cs typeface="Segoe UI"/>
              </a:rPr>
              <a:t>0</a:t>
            </a:r>
            <a:r>
              <a:rPr sz="1100" spc="-10" dirty="0">
                <a:solidFill>
                  <a:srgbClr val="001F5F"/>
                </a:solidFill>
                <a:latin typeface="Segoe UI"/>
                <a:cs typeface="Segoe UI"/>
              </a:rPr>
              <a:t>0</a:t>
            </a:r>
            <a:r>
              <a:rPr sz="1100" dirty="0">
                <a:solidFill>
                  <a:srgbClr val="001F5F"/>
                </a:solidFill>
                <a:latin typeface="Segoe UI"/>
                <a:cs typeface="Segoe UI"/>
              </a:rPr>
              <a:t>0</a:t>
            </a:r>
            <a:endParaRPr sz="1100">
              <a:latin typeface="Segoe UI"/>
              <a:cs typeface="Segoe UI"/>
            </a:endParaRPr>
          </a:p>
        </p:txBody>
      </p:sp>
      <p:sp>
        <p:nvSpPr>
          <p:cNvPr id="209" name="object 209"/>
          <p:cNvSpPr txBox="1"/>
          <p:nvPr/>
        </p:nvSpPr>
        <p:spPr>
          <a:xfrm>
            <a:off x="785571" y="2857626"/>
            <a:ext cx="327025" cy="193675"/>
          </a:xfrm>
          <a:prstGeom prst="rect">
            <a:avLst/>
          </a:prstGeom>
        </p:spPr>
        <p:txBody>
          <a:bodyPr vert="horz" wrap="square" lIns="0" tIns="13335" rIns="0" bIns="0" rtlCol="0">
            <a:spAutoFit/>
          </a:bodyPr>
          <a:lstStyle/>
          <a:p>
            <a:pPr marL="12700">
              <a:lnSpc>
                <a:spcPct val="100000"/>
              </a:lnSpc>
              <a:spcBef>
                <a:spcPts val="105"/>
              </a:spcBef>
            </a:pPr>
            <a:r>
              <a:rPr sz="1100" spc="-10" dirty="0">
                <a:solidFill>
                  <a:srgbClr val="001F5F"/>
                </a:solidFill>
                <a:latin typeface="Segoe UI"/>
                <a:cs typeface="Segoe UI"/>
              </a:rPr>
              <a:t>1</a:t>
            </a:r>
            <a:r>
              <a:rPr sz="1100" dirty="0">
                <a:solidFill>
                  <a:srgbClr val="001F5F"/>
                </a:solidFill>
                <a:latin typeface="Segoe UI"/>
                <a:cs typeface="Segoe UI"/>
              </a:rPr>
              <a:t>5</a:t>
            </a:r>
            <a:r>
              <a:rPr sz="1100" spc="-10" dirty="0">
                <a:solidFill>
                  <a:srgbClr val="001F5F"/>
                </a:solidFill>
                <a:latin typeface="Segoe UI"/>
                <a:cs typeface="Segoe UI"/>
              </a:rPr>
              <a:t>0</a:t>
            </a:r>
            <a:r>
              <a:rPr sz="1100" dirty="0">
                <a:solidFill>
                  <a:srgbClr val="001F5F"/>
                </a:solidFill>
                <a:latin typeface="Segoe UI"/>
                <a:cs typeface="Segoe UI"/>
              </a:rPr>
              <a:t>0</a:t>
            </a:r>
            <a:endParaRPr sz="1100">
              <a:latin typeface="Segoe UI"/>
              <a:cs typeface="Segoe UI"/>
            </a:endParaRPr>
          </a:p>
        </p:txBody>
      </p:sp>
      <p:sp>
        <p:nvSpPr>
          <p:cNvPr id="210" name="object 210"/>
          <p:cNvSpPr txBox="1"/>
          <p:nvPr/>
        </p:nvSpPr>
        <p:spPr>
          <a:xfrm>
            <a:off x="785571" y="1951989"/>
            <a:ext cx="327025" cy="193675"/>
          </a:xfrm>
          <a:prstGeom prst="rect">
            <a:avLst/>
          </a:prstGeom>
        </p:spPr>
        <p:txBody>
          <a:bodyPr vert="horz" wrap="square" lIns="0" tIns="13335" rIns="0" bIns="0" rtlCol="0">
            <a:spAutoFit/>
          </a:bodyPr>
          <a:lstStyle/>
          <a:p>
            <a:pPr marL="12700">
              <a:lnSpc>
                <a:spcPct val="100000"/>
              </a:lnSpc>
              <a:spcBef>
                <a:spcPts val="105"/>
              </a:spcBef>
            </a:pPr>
            <a:r>
              <a:rPr sz="1100" spc="-10" dirty="0">
                <a:solidFill>
                  <a:srgbClr val="001F5F"/>
                </a:solidFill>
                <a:latin typeface="Segoe UI"/>
                <a:cs typeface="Segoe UI"/>
              </a:rPr>
              <a:t>2</a:t>
            </a:r>
            <a:r>
              <a:rPr sz="1100" dirty="0">
                <a:solidFill>
                  <a:srgbClr val="001F5F"/>
                </a:solidFill>
                <a:latin typeface="Segoe UI"/>
                <a:cs typeface="Segoe UI"/>
              </a:rPr>
              <a:t>0</a:t>
            </a:r>
            <a:r>
              <a:rPr sz="1100" spc="-10" dirty="0">
                <a:solidFill>
                  <a:srgbClr val="001F5F"/>
                </a:solidFill>
                <a:latin typeface="Segoe UI"/>
                <a:cs typeface="Segoe UI"/>
              </a:rPr>
              <a:t>0</a:t>
            </a:r>
            <a:r>
              <a:rPr sz="1100" dirty="0">
                <a:solidFill>
                  <a:srgbClr val="001F5F"/>
                </a:solidFill>
                <a:latin typeface="Segoe UI"/>
                <a:cs typeface="Segoe UI"/>
              </a:rPr>
              <a:t>0</a:t>
            </a:r>
            <a:endParaRPr sz="1100">
              <a:latin typeface="Segoe UI"/>
              <a:cs typeface="Segoe UI"/>
            </a:endParaRPr>
          </a:p>
        </p:txBody>
      </p:sp>
      <p:sp>
        <p:nvSpPr>
          <p:cNvPr id="211" name="object 211"/>
          <p:cNvSpPr txBox="1"/>
          <p:nvPr/>
        </p:nvSpPr>
        <p:spPr>
          <a:xfrm>
            <a:off x="785571" y="1046226"/>
            <a:ext cx="327025" cy="193675"/>
          </a:xfrm>
          <a:prstGeom prst="rect">
            <a:avLst/>
          </a:prstGeom>
        </p:spPr>
        <p:txBody>
          <a:bodyPr vert="horz" wrap="square" lIns="0" tIns="13335" rIns="0" bIns="0" rtlCol="0">
            <a:spAutoFit/>
          </a:bodyPr>
          <a:lstStyle/>
          <a:p>
            <a:pPr marL="12700">
              <a:lnSpc>
                <a:spcPct val="100000"/>
              </a:lnSpc>
              <a:spcBef>
                <a:spcPts val="105"/>
              </a:spcBef>
            </a:pPr>
            <a:r>
              <a:rPr sz="1100" spc="-10" dirty="0">
                <a:solidFill>
                  <a:srgbClr val="001F5F"/>
                </a:solidFill>
                <a:latin typeface="Segoe UI"/>
                <a:cs typeface="Segoe UI"/>
              </a:rPr>
              <a:t>2</a:t>
            </a:r>
            <a:r>
              <a:rPr sz="1100" dirty="0">
                <a:solidFill>
                  <a:srgbClr val="001F5F"/>
                </a:solidFill>
                <a:latin typeface="Segoe UI"/>
                <a:cs typeface="Segoe UI"/>
              </a:rPr>
              <a:t>5</a:t>
            </a:r>
            <a:r>
              <a:rPr sz="1100" spc="-10" dirty="0">
                <a:solidFill>
                  <a:srgbClr val="001F5F"/>
                </a:solidFill>
                <a:latin typeface="Segoe UI"/>
                <a:cs typeface="Segoe UI"/>
              </a:rPr>
              <a:t>0</a:t>
            </a:r>
            <a:r>
              <a:rPr sz="1100" dirty="0">
                <a:solidFill>
                  <a:srgbClr val="001F5F"/>
                </a:solidFill>
                <a:latin typeface="Segoe UI"/>
                <a:cs typeface="Segoe UI"/>
              </a:rPr>
              <a:t>0</a:t>
            </a:r>
            <a:endParaRPr sz="1100">
              <a:latin typeface="Segoe UI"/>
              <a:cs typeface="Segoe UI"/>
            </a:endParaRPr>
          </a:p>
        </p:txBody>
      </p:sp>
      <p:sp>
        <p:nvSpPr>
          <p:cNvPr id="212" name="object 212"/>
          <p:cNvSpPr txBox="1"/>
          <p:nvPr/>
        </p:nvSpPr>
        <p:spPr>
          <a:xfrm>
            <a:off x="1425955" y="5735218"/>
            <a:ext cx="25717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585858"/>
                </a:solidFill>
                <a:latin typeface="Calibri"/>
                <a:cs typeface="Calibri"/>
              </a:rPr>
              <a:t>2008</a:t>
            </a:r>
            <a:endParaRPr sz="900">
              <a:latin typeface="Calibri"/>
              <a:cs typeface="Calibri"/>
            </a:endParaRPr>
          </a:p>
        </p:txBody>
      </p:sp>
      <p:sp>
        <p:nvSpPr>
          <p:cNvPr id="213" name="object 213"/>
          <p:cNvSpPr txBox="1"/>
          <p:nvPr/>
        </p:nvSpPr>
        <p:spPr>
          <a:xfrm>
            <a:off x="2049526" y="5735218"/>
            <a:ext cx="25717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585858"/>
                </a:solidFill>
                <a:latin typeface="Calibri"/>
                <a:cs typeface="Calibri"/>
              </a:rPr>
              <a:t>2009</a:t>
            </a:r>
            <a:endParaRPr sz="900">
              <a:latin typeface="Calibri"/>
              <a:cs typeface="Calibri"/>
            </a:endParaRPr>
          </a:p>
        </p:txBody>
      </p:sp>
      <p:sp>
        <p:nvSpPr>
          <p:cNvPr id="214" name="object 214"/>
          <p:cNvSpPr txBox="1"/>
          <p:nvPr/>
        </p:nvSpPr>
        <p:spPr>
          <a:xfrm>
            <a:off x="2673223" y="5735218"/>
            <a:ext cx="25717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585858"/>
                </a:solidFill>
                <a:latin typeface="Calibri"/>
                <a:cs typeface="Calibri"/>
              </a:rPr>
              <a:t>2010</a:t>
            </a:r>
            <a:endParaRPr sz="900">
              <a:latin typeface="Calibri"/>
              <a:cs typeface="Calibri"/>
            </a:endParaRPr>
          </a:p>
        </p:txBody>
      </p:sp>
      <p:sp>
        <p:nvSpPr>
          <p:cNvPr id="215" name="object 215"/>
          <p:cNvSpPr txBox="1"/>
          <p:nvPr/>
        </p:nvSpPr>
        <p:spPr>
          <a:xfrm>
            <a:off x="3296792" y="5735218"/>
            <a:ext cx="25717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585858"/>
                </a:solidFill>
                <a:latin typeface="Calibri"/>
                <a:cs typeface="Calibri"/>
              </a:rPr>
              <a:t>2011</a:t>
            </a:r>
            <a:endParaRPr sz="900">
              <a:latin typeface="Calibri"/>
              <a:cs typeface="Calibri"/>
            </a:endParaRPr>
          </a:p>
        </p:txBody>
      </p:sp>
      <p:sp>
        <p:nvSpPr>
          <p:cNvPr id="216" name="object 216"/>
          <p:cNvSpPr txBox="1"/>
          <p:nvPr/>
        </p:nvSpPr>
        <p:spPr>
          <a:xfrm>
            <a:off x="3920490" y="5735218"/>
            <a:ext cx="25717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585858"/>
                </a:solidFill>
                <a:latin typeface="Calibri"/>
                <a:cs typeface="Calibri"/>
              </a:rPr>
              <a:t>2012</a:t>
            </a:r>
            <a:endParaRPr sz="900">
              <a:latin typeface="Calibri"/>
              <a:cs typeface="Calibri"/>
            </a:endParaRPr>
          </a:p>
        </p:txBody>
      </p:sp>
      <p:sp>
        <p:nvSpPr>
          <p:cNvPr id="217" name="object 217"/>
          <p:cNvSpPr txBox="1"/>
          <p:nvPr/>
        </p:nvSpPr>
        <p:spPr>
          <a:xfrm>
            <a:off x="4544059" y="5735218"/>
            <a:ext cx="25717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585858"/>
                </a:solidFill>
                <a:latin typeface="Calibri"/>
                <a:cs typeface="Calibri"/>
              </a:rPr>
              <a:t>2013</a:t>
            </a:r>
            <a:endParaRPr sz="900">
              <a:latin typeface="Calibri"/>
              <a:cs typeface="Calibri"/>
            </a:endParaRPr>
          </a:p>
        </p:txBody>
      </p:sp>
      <p:sp>
        <p:nvSpPr>
          <p:cNvPr id="218" name="object 218"/>
          <p:cNvSpPr txBox="1"/>
          <p:nvPr/>
        </p:nvSpPr>
        <p:spPr>
          <a:xfrm>
            <a:off x="5167629" y="5735218"/>
            <a:ext cx="25717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585858"/>
                </a:solidFill>
                <a:latin typeface="Calibri"/>
                <a:cs typeface="Calibri"/>
              </a:rPr>
              <a:t>2014</a:t>
            </a:r>
            <a:endParaRPr sz="900">
              <a:latin typeface="Calibri"/>
              <a:cs typeface="Calibri"/>
            </a:endParaRPr>
          </a:p>
        </p:txBody>
      </p:sp>
      <p:sp>
        <p:nvSpPr>
          <p:cNvPr id="219" name="object 219"/>
          <p:cNvSpPr txBox="1"/>
          <p:nvPr/>
        </p:nvSpPr>
        <p:spPr>
          <a:xfrm>
            <a:off x="5791580" y="5735218"/>
            <a:ext cx="25717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585858"/>
                </a:solidFill>
                <a:latin typeface="Calibri"/>
                <a:cs typeface="Calibri"/>
              </a:rPr>
              <a:t>2015</a:t>
            </a:r>
            <a:endParaRPr sz="900">
              <a:latin typeface="Calibri"/>
              <a:cs typeface="Calibri"/>
            </a:endParaRPr>
          </a:p>
        </p:txBody>
      </p:sp>
      <p:sp>
        <p:nvSpPr>
          <p:cNvPr id="220" name="object 220"/>
          <p:cNvSpPr txBox="1"/>
          <p:nvPr/>
        </p:nvSpPr>
        <p:spPr>
          <a:xfrm>
            <a:off x="6415278" y="5735218"/>
            <a:ext cx="25717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585858"/>
                </a:solidFill>
                <a:latin typeface="Calibri"/>
                <a:cs typeface="Calibri"/>
              </a:rPr>
              <a:t>2016</a:t>
            </a:r>
            <a:endParaRPr sz="900">
              <a:latin typeface="Calibri"/>
              <a:cs typeface="Calibri"/>
            </a:endParaRPr>
          </a:p>
        </p:txBody>
      </p:sp>
      <p:sp>
        <p:nvSpPr>
          <p:cNvPr id="221" name="object 221"/>
          <p:cNvSpPr txBox="1"/>
          <p:nvPr/>
        </p:nvSpPr>
        <p:spPr>
          <a:xfrm>
            <a:off x="7038847" y="5735218"/>
            <a:ext cx="25717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585858"/>
                </a:solidFill>
                <a:latin typeface="Calibri"/>
                <a:cs typeface="Calibri"/>
              </a:rPr>
              <a:t>2017</a:t>
            </a:r>
            <a:endParaRPr sz="900">
              <a:latin typeface="Calibri"/>
              <a:cs typeface="Calibri"/>
            </a:endParaRPr>
          </a:p>
        </p:txBody>
      </p:sp>
      <p:sp>
        <p:nvSpPr>
          <p:cNvPr id="222" name="object 222"/>
          <p:cNvSpPr txBox="1"/>
          <p:nvPr/>
        </p:nvSpPr>
        <p:spPr>
          <a:xfrm>
            <a:off x="7662418" y="5735218"/>
            <a:ext cx="25717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585858"/>
                </a:solidFill>
                <a:latin typeface="Calibri"/>
                <a:cs typeface="Calibri"/>
              </a:rPr>
              <a:t>2018</a:t>
            </a:r>
            <a:endParaRPr sz="900">
              <a:latin typeface="Calibri"/>
              <a:cs typeface="Calibri"/>
            </a:endParaRPr>
          </a:p>
        </p:txBody>
      </p:sp>
      <p:sp>
        <p:nvSpPr>
          <p:cNvPr id="223" name="object 223"/>
          <p:cNvSpPr txBox="1"/>
          <p:nvPr/>
        </p:nvSpPr>
        <p:spPr>
          <a:xfrm>
            <a:off x="8286115" y="5735218"/>
            <a:ext cx="25717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585858"/>
                </a:solidFill>
                <a:latin typeface="Calibri"/>
                <a:cs typeface="Calibri"/>
              </a:rPr>
              <a:t>2019</a:t>
            </a:r>
            <a:endParaRPr sz="900">
              <a:latin typeface="Calibri"/>
              <a:cs typeface="Calibri"/>
            </a:endParaRPr>
          </a:p>
        </p:txBody>
      </p:sp>
      <p:sp>
        <p:nvSpPr>
          <p:cNvPr id="224" name="object 224"/>
          <p:cNvSpPr txBox="1"/>
          <p:nvPr/>
        </p:nvSpPr>
        <p:spPr>
          <a:xfrm>
            <a:off x="8909684" y="5735218"/>
            <a:ext cx="25717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585858"/>
                </a:solidFill>
                <a:latin typeface="Calibri"/>
                <a:cs typeface="Calibri"/>
              </a:rPr>
              <a:t>2020</a:t>
            </a:r>
            <a:endParaRPr sz="900">
              <a:latin typeface="Calibri"/>
              <a:cs typeface="Calibri"/>
            </a:endParaRPr>
          </a:p>
        </p:txBody>
      </p:sp>
      <p:sp>
        <p:nvSpPr>
          <p:cNvPr id="225" name="object 225"/>
          <p:cNvSpPr txBox="1"/>
          <p:nvPr/>
        </p:nvSpPr>
        <p:spPr>
          <a:xfrm>
            <a:off x="9533381" y="5735218"/>
            <a:ext cx="25717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585858"/>
                </a:solidFill>
                <a:latin typeface="Calibri"/>
                <a:cs typeface="Calibri"/>
              </a:rPr>
              <a:t>2021</a:t>
            </a:r>
            <a:endParaRPr sz="900">
              <a:latin typeface="Calibri"/>
              <a:cs typeface="Calibri"/>
            </a:endParaRPr>
          </a:p>
        </p:txBody>
      </p:sp>
      <p:sp>
        <p:nvSpPr>
          <p:cNvPr id="226" name="object 226"/>
          <p:cNvSpPr txBox="1"/>
          <p:nvPr/>
        </p:nvSpPr>
        <p:spPr>
          <a:xfrm>
            <a:off x="10156952" y="5735218"/>
            <a:ext cx="25717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585858"/>
                </a:solidFill>
                <a:latin typeface="Calibri"/>
                <a:cs typeface="Calibri"/>
              </a:rPr>
              <a:t>2022</a:t>
            </a:r>
            <a:endParaRPr sz="900">
              <a:latin typeface="Calibri"/>
              <a:cs typeface="Calibri"/>
            </a:endParaRPr>
          </a:p>
        </p:txBody>
      </p:sp>
      <p:sp>
        <p:nvSpPr>
          <p:cNvPr id="227" name="object 227"/>
          <p:cNvSpPr txBox="1"/>
          <p:nvPr/>
        </p:nvSpPr>
        <p:spPr>
          <a:xfrm>
            <a:off x="10780903" y="5735218"/>
            <a:ext cx="25717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585858"/>
                </a:solidFill>
                <a:latin typeface="Calibri"/>
                <a:cs typeface="Calibri"/>
              </a:rPr>
              <a:t>2023</a:t>
            </a:r>
            <a:endParaRPr sz="900">
              <a:latin typeface="Calibri"/>
              <a:cs typeface="Calibri"/>
            </a:endParaRPr>
          </a:p>
        </p:txBody>
      </p:sp>
      <p:sp>
        <p:nvSpPr>
          <p:cNvPr id="228" name="object 228"/>
          <p:cNvSpPr txBox="1"/>
          <p:nvPr/>
        </p:nvSpPr>
        <p:spPr>
          <a:xfrm>
            <a:off x="377506" y="2547477"/>
            <a:ext cx="245110" cy="1682114"/>
          </a:xfrm>
          <a:prstGeom prst="rect">
            <a:avLst/>
          </a:prstGeom>
        </p:spPr>
        <p:txBody>
          <a:bodyPr vert="vert270" wrap="square" lIns="0" tIns="25400" rIns="0" bIns="0" rtlCol="0">
            <a:spAutoFit/>
          </a:bodyPr>
          <a:lstStyle/>
          <a:p>
            <a:pPr marL="12700">
              <a:lnSpc>
                <a:spcPct val="100000"/>
              </a:lnSpc>
              <a:spcBef>
                <a:spcPts val="200"/>
              </a:spcBef>
            </a:pPr>
            <a:r>
              <a:rPr sz="1300" spc="-10" dirty="0">
                <a:solidFill>
                  <a:srgbClr val="001F5F"/>
                </a:solidFill>
                <a:latin typeface="Segoe UI"/>
                <a:cs typeface="Segoe UI"/>
              </a:rPr>
              <a:t>Investments </a:t>
            </a:r>
            <a:r>
              <a:rPr sz="1300" spc="-5" dirty="0">
                <a:solidFill>
                  <a:srgbClr val="001F5F"/>
                </a:solidFill>
                <a:latin typeface="Segoe UI"/>
                <a:cs typeface="Segoe UI"/>
              </a:rPr>
              <a:t>(mln</a:t>
            </a:r>
            <a:r>
              <a:rPr sz="1300" dirty="0">
                <a:solidFill>
                  <a:srgbClr val="001F5F"/>
                </a:solidFill>
                <a:latin typeface="Segoe UI"/>
                <a:cs typeface="Segoe UI"/>
              </a:rPr>
              <a:t> </a:t>
            </a:r>
            <a:r>
              <a:rPr sz="1300" spc="-10" dirty="0">
                <a:solidFill>
                  <a:srgbClr val="001F5F"/>
                </a:solidFill>
                <a:latin typeface="Segoe UI"/>
                <a:cs typeface="Segoe UI"/>
              </a:rPr>
              <a:t>USD)</a:t>
            </a:r>
            <a:endParaRPr sz="1300">
              <a:latin typeface="Segoe UI"/>
              <a:cs typeface="Segoe UI"/>
            </a:endParaRPr>
          </a:p>
        </p:txBody>
      </p:sp>
      <p:sp>
        <p:nvSpPr>
          <p:cNvPr id="229" name="object 229"/>
          <p:cNvSpPr txBox="1"/>
          <p:nvPr/>
        </p:nvSpPr>
        <p:spPr>
          <a:xfrm>
            <a:off x="4635500" y="939800"/>
            <a:ext cx="2813685" cy="239395"/>
          </a:xfrm>
          <a:prstGeom prst="rect">
            <a:avLst/>
          </a:prstGeom>
        </p:spPr>
        <p:txBody>
          <a:bodyPr vert="horz" wrap="square" lIns="0" tIns="13335" rIns="0" bIns="0" rtlCol="0">
            <a:spAutoFit/>
          </a:bodyPr>
          <a:lstStyle/>
          <a:p>
            <a:pPr marL="12700">
              <a:lnSpc>
                <a:spcPct val="100000"/>
              </a:lnSpc>
              <a:spcBef>
                <a:spcPts val="105"/>
              </a:spcBef>
            </a:pPr>
            <a:r>
              <a:rPr sz="1400" b="1" dirty="0">
                <a:solidFill>
                  <a:srgbClr val="001F5F"/>
                </a:solidFill>
                <a:latin typeface="Segoe UI"/>
                <a:cs typeface="Segoe UI"/>
              </a:rPr>
              <a:t>Funds/QIC </a:t>
            </a:r>
            <a:r>
              <a:rPr sz="1400" b="1" spc="-5" dirty="0">
                <a:solidFill>
                  <a:srgbClr val="001F5F"/>
                </a:solidFill>
                <a:latin typeface="Segoe UI"/>
                <a:cs typeface="Segoe UI"/>
              </a:rPr>
              <a:t>Historical</a:t>
            </a:r>
            <a:r>
              <a:rPr sz="1400" b="1" spc="-65" dirty="0">
                <a:solidFill>
                  <a:srgbClr val="001F5F"/>
                </a:solidFill>
                <a:latin typeface="Segoe UI"/>
                <a:cs typeface="Segoe UI"/>
              </a:rPr>
              <a:t> </a:t>
            </a:r>
            <a:r>
              <a:rPr sz="1400" b="1" spc="-5" dirty="0">
                <a:solidFill>
                  <a:srgbClr val="001F5F"/>
                </a:solidFill>
                <a:latin typeface="Segoe UI"/>
                <a:cs typeface="Segoe UI"/>
              </a:rPr>
              <a:t>Investments</a:t>
            </a:r>
            <a:endParaRPr sz="1400">
              <a:latin typeface="Segoe UI"/>
              <a:cs typeface="Segoe UI"/>
            </a:endParaRPr>
          </a:p>
        </p:txBody>
      </p:sp>
      <p:sp>
        <p:nvSpPr>
          <p:cNvPr id="230" name="object 230"/>
          <p:cNvSpPr/>
          <p:nvPr/>
        </p:nvSpPr>
        <p:spPr>
          <a:xfrm>
            <a:off x="1068324" y="6253734"/>
            <a:ext cx="243840" cy="0"/>
          </a:xfrm>
          <a:custGeom>
            <a:avLst/>
            <a:gdLst/>
            <a:ahLst/>
            <a:cxnLst/>
            <a:rect l="l" t="t" r="r" b="b"/>
            <a:pathLst>
              <a:path w="243840">
                <a:moveTo>
                  <a:pt x="0" y="0"/>
                </a:moveTo>
                <a:lnTo>
                  <a:pt x="243840" y="0"/>
                </a:lnTo>
              </a:path>
            </a:pathLst>
          </a:custGeom>
          <a:ln w="83820">
            <a:solidFill>
              <a:srgbClr val="7C6850"/>
            </a:solidFill>
          </a:ln>
        </p:spPr>
        <p:txBody>
          <a:bodyPr wrap="square" lIns="0" tIns="0" rIns="0" bIns="0" rtlCol="0"/>
          <a:lstStyle/>
          <a:p>
            <a:endParaRPr/>
          </a:p>
        </p:txBody>
      </p:sp>
      <p:sp>
        <p:nvSpPr>
          <p:cNvPr id="231" name="object 231"/>
          <p:cNvSpPr txBox="1"/>
          <p:nvPr/>
        </p:nvSpPr>
        <p:spPr>
          <a:xfrm>
            <a:off x="1324736" y="6149136"/>
            <a:ext cx="1203325" cy="193675"/>
          </a:xfrm>
          <a:prstGeom prst="rect">
            <a:avLst/>
          </a:prstGeom>
        </p:spPr>
        <p:txBody>
          <a:bodyPr vert="horz" wrap="square" lIns="0" tIns="12700" rIns="0" bIns="0" rtlCol="0">
            <a:spAutoFit/>
          </a:bodyPr>
          <a:lstStyle/>
          <a:p>
            <a:pPr marL="12700">
              <a:lnSpc>
                <a:spcPct val="100000"/>
              </a:lnSpc>
              <a:spcBef>
                <a:spcPts val="100"/>
              </a:spcBef>
            </a:pPr>
            <a:r>
              <a:rPr sz="1100" spc="-5" dirty="0">
                <a:solidFill>
                  <a:srgbClr val="001F5F"/>
                </a:solidFill>
                <a:latin typeface="Segoe UI"/>
                <a:cs typeface="Segoe UI"/>
              </a:rPr>
              <a:t>Funds into</a:t>
            </a:r>
            <a:r>
              <a:rPr sz="1100" spc="-40" dirty="0">
                <a:solidFill>
                  <a:srgbClr val="001F5F"/>
                </a:solidFill>
                <a:latin typeface="Segoe UI"/>
                <a:cs typeface="Segoe UI"/>
              </a:rPr>
              <a:t> </a:t>
            </a:r>
            <a:r>
              <a:rPr sz="1100" spc="-5" dirty="0">
                <a:solidFill>
                  <a:srgbClr val="001F5F"/>
                </a:solidFill>
                <a:latin typeface="Segoe UI"/>
                <a:cs typeface="Segoe UI"/>
              </a:rPr>
              <a:t>projects</a:t>
            </a:r>
            <a:endParaRPr sz="1100">
              <a:latin typeface="Segoe UI"/>
              <a:cs typeface="Segoe UI"/>
            </a:endParaRPr>
          </a:p>
        </p:txBody>
      </p:sp>
      <p:sp>
        <p:nvSpPr>
          <p:cNvPr id="232" name="object 232"/>
          <p:cNvSpPr/>
          <p:nvPr/>
        </p:nvSpPr>
        <p:spPr>
          <a:xfrm>
            <a:off x="2619755" y="6253734"/>
            <a:ext cx="243840" cy="0"/>
          </a:xfrm>
          <a:custGeom>
            <a:avLst/>
            <a:gdLst/>
            <a:ahLst/>
            <a:cxnLst/>
            <a:rect l="l" t="t" r="r" b="b"/>
            <a:pathLst>
              <a:path w="243839">
                <a:moveTo>
                  <a:pt x="0" y="0"/>
                </a:moveTo>
                <a:lnTo>
                  <a:pt x="243839" y="0"/>
                </a:lnTo>
              </a:path>
            </a:pathLst>
          </a:custGeom>
          <a:ln w="83820">
            <a:solidFill>
              <a:srgbClr val="B09F8A"/>
            </a:solidFill>
          </a:ln>
        </p:spPr>
        <p:txBody>
          <a:bodyPr wrap="square" lIns="0" tIns="0" rIns="0" bIns="0" rtlCol="0"/>
          <a:lstStyle/>
          <a:p>
            <a:endParaRPr/>
          </a:p>
        </p:txBody>
      </p:sp>
      <p:sp>
        <p:nvSpPr>
          <p:cNvPr id="233" name="object 233"/>
          <p:cNvSpPr txBox="1"/>
          <p:nvPr/>
        </p:nvSpPr>
        <p:spPr>
          <a:xfrm>
            <a:off x="2877057" y="6149136"/>
            <a:ext cx="1402080" cy="193675"/>
          </a:xfrm>
          <a:prstGeom prst="rect">
            <a:avLst/>
          </a:prstGeom>
        </p:spPr>
        <p:txBody>
          <a:bodyPr vert="horz" wrap="square" lIns="0" tIns="12700" rIns="0" bIns="0" rtlCol="0">
            <a:spAutoFit/>
          </a:bodyPr>
          <a:lstStyle/>
          <a:p>
            <a:pPr marL="12700">
              <a:lnSpc>
                <a:spcPct val="100000"/>
              </a:lnSpc>
              <a:spcBef>
                <a:spcPts val="100"/>
              </a:spcBef>
            </a:pPr>
            <a:r>
              <a:rPr sz="1100" spc="-5" dirty="0">
                <a:solidFill>
                  <a:srgbClr val="001F5F"/>
                </a:solidFill>
                <a:latin typeface="Segoe UI"/>
                <a:cs typeface="Segoe UI"/>
              </a:rPr>
              <a:t>Funds into KZ</a:t>
            </a:r>
            <a:r>
              <a:rPr sz="1100" spc="-30" dirty="0">
                <a:solidFill>
                  <a:srgbClr val="001F5F"/>
                </a:solidFill>
                <a:latin typeface="Segoe UI"/>
                <a:cs typeface="Segoe UI"/>
              </a:rPr>
              <a:t> </a:t>
            </a:r>
            <a:r>
              <a:rPr sz="1100" spc="-5" dirty="0">
                <a:solidFill>
                  <a:srgbClr val="001F5F"/>
                </a:solidFill>
                <a:latin typeface="Segoe UI"/>
                <a:cs typeface="Segoe UI"/>
              </a:rPr>
              <a:t>projects</a:t>
            </a:r>
            <a:endParaRPr sz="1100">
              <a:latin typeface="Segoe UI"/>
              <a:cs typeface="Segoe UI"/>
            </a:endParaRPr>
          </a:p>
        </p:txBody>
      </p:sp>
      <p:sp>
        <p:nvSpPr>
          <p:cNvPr id="234" name="object 234"/>
          <p:cNvSpPr/>
          <p:nvPr/>
        </p:nvSpPr>
        <p:spPr>
          <a:xfrm>
            <a:off x="4370832" y="6253734"/>
            <a:ext cx="243840" cy="0"/>
          </a:xfrm>
          <a:custGeom>
            <a:avLst/>
            <a:gdLst/>
            <a:ahLst/>
            <a:cxnLst/>
            <a:rect l="l" t="t" r="r" b="b"/>
            <a:pathLst>
              <a:path w="243839">
                <a:moveTo>
                  <a:pt x="0" y="0"/>
                </a:moveTo>
                <a:lnTo>
                  <a:pt x="243839" y="0"/>
                </a:lnTo>
              </a:path>
            </a:pathLst>
          </a:custGeom>
          <a:ln w="83820">
            <a:solidFill>
              <a:srgbClr val="0E3966"/>
            </a:solidFill>
          </a:ln>
        </p:spPr>
        <p:txBody>
          <a:bodyPr wrap="square" lIns="0" tIns="0" rIns="0" bIns="0" rtlCol="0"/>
          <a:lstStyle/>
          <a:p>
            <a:endParaRPr/>
          </a:p>
        </p:txBody>
      </p:sp>
      <p:sp>
        <p:nvSpPr>
          <p:cNvPr id="235" name="object 235"/>
          <p:cNvSpPr txBox="1"/>
          <p:nvPr/>
        </p:nvSpPr>
        <p:spPr>
          <a:xfrm>
            <a:off x="4628769" y="6149136"/>
            <a:ext cx="1063625" cy="193675"/>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1F5F"/>
                </a:solidFill>
                <a:latin typeface="Segoe UI"/>
                <a:cs typeface="Segoe UI"/>
              </a:rPr>
              <a:t>QIC into</a:t>
            </a:r>
            <a:r>
              <a:rPr sz="1100" spc="-70" dirty="0">
                <a:solidFill>
                  <a:srgbClr val="001F5F"/>
                </a:solidFill>
                <a:latin typeface="Segoe UI"/>
                <a:cs typeface="Segoe UI"/>
              </a:rPr>
              <a:t> </a:t>
            </a:r>
            <a:r>
              <a:rPr sz="1100" spc="-5" dirty="0">
                <a:solidFill>
                  <a:srgbClr val="001F5F"/>
                </a:solidFill>
                <a:latin typeface="Segoe UI"/>
                <a:cs typeface="Segoe UI"/>
              </a:rPr>
              <a:t>projects</a:t>
            </a:r>
            <a:endParaRPr sz="1100">
              <a:latin typeface="Segoe UI"/>
              <a:cs typeface="Segoe UI"/>
            </a:endParaRPr>
          </a:p>
        </p:txBody>
      </p:sp>
      <p:sp>
        <p:nvSpPr>
          <p:cNvPr id="236" name="object 236"/>
          <p:cNvSpPr/>
          <p:nvPr/>
        </p:nvSpPr>
        <p:spPr>
          <a:xfrm>
            <a:off x="5785103" y="6253734"/>
            <a:ext cx="243840" cy="0"/>
          </a:xfrm>
          <a:custGeom>
            <a:avLst/>
            <a:gdLst/>
            <a:ahLst/>
            <a:cxnLst/>
            <a:rect l="l" t="t" r="r" b="b"/>
            <a:pathLst>
              <a:path w="243839">
                <a:moveTo>
                  <a:pt x="0" y="0"/>
                </a:moveTo>
                <a:lnTo>
                  <a:pt x="243839" y="0"/>
                </a:lnTo>
              </a:path>
            </a:pathLst>
          </a:custGeom>
          <a:ln w="83820">
            <a:solidFill>
              <a:srgbClr val="BCD6ED"/>
            </a:solidFill>
          </a:ln>
        </p:spPr>
        <p:txBody>
          <a:bodyPr wrap="square" lIns="0" tIns="0" rIns="0" bIns="0" rtlCol="0"/>
          <a:lstStyle/>
          <a:p>
            <a:endParaRPr/>
          </a:p>
        </p:txBody>
      </p:sp>
      <p:sp>
        <p:nvSpPr>
          <p:cNvPr id="237" name="object 237"/>
          <p:cNvSpPr txBox="1"/>
          <p:nvPr/>
        </p:nvSpPr>
        <p:spPr>
          <a:xfrm>
            <a:off x="6042152" y="6149136"/>
            <a:ext cx="1263015" cy="193675"/>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1F5F"/>
                </a:solidFill>
                <a:latin typeface="Segoe UI"/>
                <a:cs typeface="Segoe UI"/>
              </a:rPr>
              <a:t>QIC into KZ</a:t>
            </a:r>
            <a:r>
              <a:rPr sz="1100" spc="-80" dirty="0">
                <a:solidFill>
                  <a:srgbClr val="001F5F"/>
                </a:solidFill>
                <a:latin typeface="Segoe UI"/>
                <a:cs typeface="Segoe UI"/>
              </a:rPr>
              <a:t> </a:t>
            </a:r>
            <a:r>
              <a:rPr sz="1100" spc="-5" dirty="0">
                <a:solidFill>
                  <a:srgbClr val="001F5F"/>
                </a:solidFill>
                <a:latin typeface="Segoe UI"/>
                <a:cs typeface="Segoe UI"/>
              </a:rPr>
              <a:t>projects</a:t>
            </a:r>
            <a:endParaRPr sz="1100">
              <a:latin typeface="Segoe UI"/>
              <a:cs typeface="Segoe UI"/>
            </a:endParaRPr>
          </a:p>
        </p:txBody>
      </p:sp>
      <p:sp>
        <p:nvSpPr>
          <p:cNvPr id="238" name="object 238"/>
          <p:cNvSpPr/>
          <p:nvPr/>
        </p:nvSpPr>
        <p:spPr>
          <a:xfrm>
            <a:off x="7396733" y="6216396"/>
            <a:ext cx="243840" cy="73151"/>
          </a:xfrm>
          <a:prstGeom prst="rect">
            <a:avLst/>
          </a:prstGeom>
          <a:blipFill>
            <a:blip r:embed="rId15" cstate="print"/>
            <a:stretch>
              <a:fillRect/>
            </a:stretch>
          </a:blipFill>
        </p:spPr>
        <p:txBody>
          <a:bodyPr wrap="square" lIns="0" tIns="0" rIns="0" bIns="0" rtlCol="0"/>
          <a:lstStyle/>
          <a:p>
            <a:endParaRPr/>
          </a:p>
        </p:txBody>
      </p:sp>
      <p:sp>
        <p:nvSpPr>
          <p:cNvPr id="239" name="object 239"/>
          <p:cNvSpPr txBox="1"/>
          <p:nvPr/>
        </p:nvSpPr>
        <p:spPr>
          <a:xfrm>
            <a:off x="7654797" y="6149136"/>
            <a:ext cx="1828800" cy="193675"/>
          </a:xfrm>
          <a:prstGeom prst="rect">
            <a:avLst/>
          </a:prstGeom>
        </p:spPr>
        <p:txBody>
          <a:bodyPr vert="horz" wrap="square" lIns="0" tIns="12700" rIns="0" bIns="0" rtlCol="0">
            <a:spAutoFit/>
          </a:bodyPr>
          <a:lstStyle/>
          <a:p>
            <a:pPr marL="12700">
              <a:lnSpc>
                <a:spcPct val="100000"/>
              </a:lnSpc>
              <a:spcBef>
                <a:spcPts val="100"/>
              </a:spcBef>
            </a:pPr>
            <a:r>
              <a:rPr sz="1100" spc="-5" dirty="0">
                <a:solidFill>
                  <a:srgbClr val="001F5F"/>
                </a:solidFill>
                <a:latin typeface="Segoe UI"/>
                <a:cs typeface="Segoe UI"/>
              </a:rPr>
              <a:t>Investments (incl. mgmt</a:t>
            </a:r>
            <a:r>
              <a:rPr sz="1100" spc="-15" dirty="0">
                <a:solidFill>
                  <a:srgbClr val="001F5F"/>
                </a:solidFill>
                <a:latin typeface="Segoe UI"/>
                <a:cs typeface="Segoe UI"/>
              </a:rPr>
              <a:t> </a:t>
            </a:r>
            <a:r>
              <a:rPr sz="1100" dirty="0">
                <a:solidFill>
                  <a:srgbClr val="001F5F"/>
                </a:solidFill>
                <a:latin typeface="Segoe UI"/>
                <a:cs typeface="Segoe UI"/>
              </a:rPr>
              <a:t>fees)</a:t>
            </a:r>
            <a:endParaRPr sz="1100">
              <a:latin typeface="Segoe UI"/>
              <a:cs typeface="Segoe UI"/>
            </a:endParaRPr>
          </a:p>
        </p:txBody>
      </p:sp>
      <p:sp>
        <p:nvSpPr>
          <p:cNvPr id="240" name="object 240"/>
          <p:cNvSpPr/>
          <p:nvPr/>
        </p:nvSpPr>
        <p:spPr>
          <a:xfrm>
            <a:off x="9574530" y="6216396"/>
            <a:ext cx="243840" cy="73151"/>
          </a:xfrm>
          <a:prstGeom prst="rect">
            <a:avLst/>
          </a:prstGeom>
          <a:blipFill>
            <a:blip r:embed="rId16" cstate="print"/>
            <a:stretch>
              <a:fillRect/>
            </a:stretch>
          </a:blipFill>
        </p:spPr>
        <p:txBody>
          <a:bodyPr wrap="square" lIns="0" tIns="0" rIns="0" bIns="0" rtlCol="0"/>
          <a:lstStyle/>
          <a:p>
            <a:endParaRPr/>
          </a:p>
        </p:txBody>
      </p:sp>
      <p:sp>
        <p:nvSpPr>
          <p:cNvPr id="241" name="object 241"/>
          <p:cNvSpPr txBox="1"/>
          <p:nvPr/>
        </p:nvSpPr>
        <p:spPr>
          <a:xfrm>
            <a:off x="9832340" y="6149136"/>
            <a:ext cx="1342390" cy="193675"/>
          </a:xfrm>
          <a:prstGeom prst="rect">
            <a:avLst/>
          </a:prstGeom>
        </p:spPr>
        <p:txBody>
          <a:bodyPr vert="horz" wrap="square" lIns="0" tIns="12700" rIns="0" bIns="0" rtlCol="0">
            <a:spAutoFit/>
          </a:bodyPr>
          <a:lstStyle/>
          <a:p>
            <a:pPr marL="12700">
              <a:lnSpc>
                <a:spcPct val="100000"/>
              </a:lnSpc>
              <a:spcBef>
                <a:spcPts val="100"/>
              </a:spcBef>
            </a:pPr>
            <a:r>
              <a:rPr sz="1100" spc="-5" dirty="0">
                <a:solidFill>
                  <a:srgbClr val="001F5F"/>
                </a:solidFill>
                <a:latin typeface="Segoe UI"/>
                <a:cs typeface="Segoe UI"/>
              </a:rPr>
              <a:t>Number </a:t>
            </a:r>
            <a:r>
              <a:rPr sz="1100" dirty="0">
                <a:solidFill>
                  <a:srgbClr val="001F5F"/>
                </a:solidFill>
                <a:latin typeface="Segoe UI"/>
                <a:cs typeface="Segoe UI"/>
              </a:rPr>
              <a:t>of</a:t>
            </a:r>
            <a:r>
              <a:rPr sz="1100" spc="-45" dirty="0">
                <a:solidFill>
                  <a:srgbClr val="001F5F"/>
                </a:solidFill>
                <a:latin typeface="Segoe UI"/>
                <a:cs typeface="Segoe UI"/>
              </a:rPr>
              <a:t> </a:t>
            </a:r>
            <a:r>
              <a:rPr sz="1100" spc="-5" dirty="0">
                <a:solidFill>
                  <a:srgbClr val="001F5F"/>
                </a:solidFill>
                <a:latin typeface="Segoe UI"/>
                <a:cs typeface="Segoe UI"/>
              </a:rPr>
              <a:t>projects**</a:t>
            </a:r>
            <a:endParaRPr sz="1100">
              <a:latin typeface="Segoe UI"/>
              <a:cs typeface="Segoe UI"/>
            </a:endParaRPr>
          </a:p>
        </p:txBody>
      </p:sp>
      <p:sp>
        <p:nvSpPr>
          <p:cNvPr id="242" name="object 242"/>
          <p:cNvSpPr txBox="1"/>
          <p:nvPr/>
        </p:nvSpPr>
        <p:spPr>
          <a:xfrm>
            <a:off x="606348" y="6525869"/>
            <a:ext cx="1280160" cy="208279"/>
          </a:xfrm>
          <a:prstGeom prst="rect">
            <a:avLst/>
          </a:prstGeom>
        </p:spPr>
        <p:txBody>
          <a:bodyPr vert="horz" wrap="square" lIns="0" tIns="12700" rIns="0" bIns="0" rtlCol="0">
            <a:spAutoFit/>
          </a:bodyPr>
          <a:lstStyle/>
          <a:p>
            <a:pPr marL="12700">
              <a:lnSpc>
                <a:spcPct val="100000"/>
              </a:lnSpc>
              <a:spcBef>
                <a:spcPts val="100"/>
              </a:spcBef>
            </a:pPr>
            <a:r>
              <a:rPr sz="1200" i="1" spc="-5" dirty="0">
                <a:solidFill>
                  <a:srgbClr val="001F5F"/>
                </a:solidFill>
                <a:latin typeface="Segoe UI"/>
                <a:cs typeface="Segoe UI"/>
              </a:rPr>
              <a:t>*excluding</a:t>
            </a:r>
            <a:r>
              <a:rPr sz="1200" i="1" spc="-35" dirty="0">
                <a:solidFill>
                  <a:srgbClr val="001F5F"/>
                </a:solidFill>
                <a:latin typeface="Segoe UI"/>
                <a:cs typeface="Segoe UI"/>
              </a:rPr>
              <a:t> </a:t>
            </a:r>
            <a:r>
              <a:rPr sz="1200" i="1" spc="-5" dirty="0">
                <a:solidFill>
                  <a:srgbClr val="001F5F"/>
                </a:solidFill>
                <a:latin typeface="Segoe UI"/>
                <a:cs typeface="Segoe UI"/>
              </a:rPr>
              <a:t>startups</a:t>
            </a:r>
            <a:endParaRPr sz="1200">
              <a:latin typeface="Segoe UI"/>
              <a:cs typeface="Segoe UI"/>
            </a:endParaRPr>
          </a:p>
        </p:txBody>
      </p:sp>
    </p:spTree>
    <p:extLst>
      <p:ext uri="{BB962C8B-B14F-4D97-AF65-F5344CB8AC3E}">
        <p14:creationId xmlns:p14="http://schemas.microsoft.com/office/powerpoint/2010/main" val="1652230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48630" y="324619"/>
            <a:ext cx="10515600" cy="843821"/>
          </a:xfrm>
          <a:prstGeom prst="rect">
            <a:avLst/>
          </a:prstGeom>
        </p:spPr>
        <p:txBody>
          <a:bodyPr vert="horz" wrap="square" lIns="0" tIns="12700" rIns="0" bIns="0" rtlCol="0">
            <a:spAutoFit/>
          </a:bodyPr>
          <a:lstStyle/>
          <a:p>
            <a:pPr marL="450850" marR="5080" indent="127635" algn="ctr">
              <a:lnSpc>
                <a:spcPct val="100000"/>
              </a:lnSpc>
              <a:spcBef>
                <a:spcPts val="100"/>
              </a:spcBef>
            </a:pPr>
            <a:r>
              <a:rPr sz="1800" b="1" spc="-5" dirty="0" smtClean="0">
                <a:latin typeface="Century Gothic" panose="020B0502020202020204" pitchFamily="34" charset="0"/>
              </a:rPr>
              <a:t>Stages of concluding </a:t>
            </a:r>
            <a:r>
              <a:rPr sz="1800" b="1" dirty="0" smtClean="0">
                <a:latin typeface="Century Gothic" panose="020B0502020202020204" pitchFamily="34" charset="0"/>
              </a:rPr>
              <a:t>a Long-term Contract with </a:t>
            </a:r>
            <a:r>
              <a:rPr sz="1800" b="1" spc="-5" dirty="0" smtClean="0">
                <a:latin typeface="Century Gothic" panose="020B0502020202020204" pitchFamily="34" charset="0"/>
              </a:rPr>
              <a:t>DP </a:t>
            </a:r>
            <a:r>
              <a:rPr sz="1800" b="1" dirty="0" smtClean="0">
                <a:latin typeface="Century Gothic" panose="020B0502020202020204" pitchFamily="34" charset="0"/>
              </a:rPr>
              <a:t>suppliers </a:t>
            </a:r>
            <a:r>
              <a:rPr sz="1800" b="1" spc="-5" dirty="0" smtClean="0">
                <a:latin typeface="Century Gothic" panose="020B0502020202020204" pitchFamily="34" charset="0"/>
              </a:rPr>
              <a:t>having </a:t>
            </a:r>
            <a:r>
              <a:rPr sz="1800" b="1" dirty="0" smtClean="0">
                <a:latin typeface="Century Gothic" panose="020B0502020202020204" pitchFamily="34" charset="0"/>
              </a:rPr>
              <a:t>MT </a:t>
            </a:r>
            <a:r>
              <a:rPr sz="1800" b="1" spc="-5" dirty="0" smtClean="0">
                <a:latin typeface="Century Gothic" panose="020B0502020202020204" pitchFamily="34" charset="0"/>
              </a:rPr>
              <a:t>production, </a:t>
            </a:r>
            <a:r>
              <a:rPr sz="1800" b="1" dirty="0" smtClean="0">
                <a:latin typeface="Century Gothic" panose="020B0502020202020204" pitchFamily="34" charset="0"/>
              </a:rPr>
              <a:t>with a </a:t>
            </a:r>
            <a:r>
              <a:rPr sz="1800" b="1" spc="-5" dirty="0" smtClean="0">
                <a:latin typeface="Century Gothic" panose="020B0502020202020204" pitchFamily="34" charset="0"/>
              </a:rPr>
              <a:t>Single </a:t>
            </a:r>
            <a:r>
              <a:rPr sz="1800" b="1" u="none" spc="-5" dirty="0" smtClean="0">
                <a:latin typeface="Century Gothic" panose="020B0502020202020204" pitchFamily="34" charset="0"/>
              </a:rPr>
              <a:t> </a:t>
            </a:r>
            <a:r>
              <a:rPr sz="1800" b="1" spc="-5" dirty="0" smtClean="0">
                <a:latin typeface="Century Gothic" panose="020B0502020202020204" pitchFamily="34" charset="0"/>
              </a:rPr>
              <a:t>Distributor </a:t>
            </a:r>
            <a:r>
              <a:rPr sz="1800" b="1" dirty="0" smtClean="0">
                <a:latin typeface="Century Gothic" panose="020B0502020202020204" pitchFamily="34" charset="0"/>
              </a:rPr>
              <a:t>in </a:t>
            </a:r>
            <a:r>
              <a:rPr sz="1800" b="1" spc="-5" dirty="0" smtClean="0">
                <a:latin typeface="Century Gothic" panose="020B0502020202020204" pitchFamily="34" charset="0"/>
              </a:rPr>
              <a:t>accordance </a:t>
            </a:r>
            <a:r>
              <a:rPr sz="1800" b="1" dirty="0" smtClean="0">
                <a:latin typeface="Century Gothic" panose="020B0502020202020204" pitchFamily="34" charset="0"/>
              </a:rPr>
              <a:t>with Chapter </a:t>
            </a:r>
            <a:r>
              <a:rPr sz="1800" b="1" spc="-5" dirty="0" smtClean="0">
                <a:latin typeface="Century Gothic" panose="020B0502020202020204" pitchFamily="34" charset="0"/>
              </a:rPr>
              <a:t>21 of Rules 375</a:t>
            </a:r>
            <a:r>
              <a:rPr sz="1800" b="1" spc="50" dirty="0" smtClean="0">
                <a:latin typeface="Century Gothic" panose="020B0502020202020204" pitchFamily="34" charset="0"/>
              </a:rPr>
              <a:t> </a:t>
            </a:r>
            <a:r>
              <a:rPr sz="1800" b="1" spc="-5" dirty="0" smtClean="0">
                <a:solidFill>
                  <a:srgbClr val="0462C1"/>
                </a:solidFill>
                <a:latin typeface="Century Gothic" panose="020B0502020202020204" pitchFamily="34" charset="0"/>
                <a:hlinkClick r:id="rId2"/>
              </a:rPr>
              <a:t>https://adilet.zan.kz/rus/docs/P2100000375_</a:t>
            </a:r>
            <a:endParaRPr sz="1800" b="1" spc="-5" dirty="0">
              <a:solidFill>
                <a:srgbClr val="0462C1"/>
              </a:solidFill>
              <a:latin typeface="Century Gothic" panose="020B0502020202020204" pitchFamily="34" charset="0"/>
              <a:hlinkClick r:id="rId2"/>
            </a:endParaRPr>
          </a:p>
        </p:txBody>
      </p:sp>
      <p:sp>
        <p:nvSpPr>
          <p:cNvPr id="3" name="object 3"/>
          <p:cNvSpPr/>
          <p:nvPr/>
        </p:nvSpPr>
        <p:spPr>
          <a:xfrm>
            <a:off x="1255705" y="6051141"/>
            <a:ext cx="5753311" cy="433607"/>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365503" y="6230111"/>
            <a:ext cx="5479415" cy="8255"/>
          </a:xfrm>
          <a:custGeom>
            <a:avLst/>
            <a:gdLst/>
            <a:ahLst/>
            <a:cxnLst/>
            <a:rect l="l" t="t" r="r" b="b"/>
            <a:pathLst>
              <a:path w="5479415" h="8254">
                <a:moveTo>
                  <a:pt x="0" y="0"/>
                </a:moveTo>
                <a:lnTo>
                  <a:pt x="5479161" y="7708"/>
                </a:lnTo>
              </a:path>
            </a:pathLst>
          </a:custGeom>
          <a:ln w="137160">
            <a:solidFill>
              <a:srgbClr val="6D5BAA"/>
            </a:solidFill>
          </a:ln>
        </p:spPr>
        <p:txBody>
          <a:bodyPr wrap="square" lIns="0" tIns="0" rIns="0" bIns="0" rtlCol="0"/>
          <a:lstStyle/>
          <a:p>
            <a:endParaRPr/>
          </a:p>
        </p:txBody>
      </p:sp>
      <p:sp>
        <p:nvSpPr>
          <p:cNvPr id="5" name="object 5"/>
          <p:cNvSpPr/>
          <p:nvPr/>
        </p:nvSpPr>
        <p:spPr>
          <a:xfrm>
            <a:off x="4167680" y="4268804"/>
            <a:ext cx="1822557" cy="427361"/>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4277867" y="4448555"/>
            <a:ext cx="1547495" cy="635"/>
          </a:xfrm>
          <a:custGeom>
            <a:avLst/>
            <a:gdLst/>
            <a:ahLst/>
            <a:cxnLst/>
            <a:rect l="l" t="t" r="r" b="b"/>
            <a:pathLst>
              <a:path w="1547495" h="635">
                <a:moveTo>
                  <a:pt x="0" y="635"/>
                </a:moveTo>
                <a:lnTo>
                  <a:pt x="1547114" y="0"/>
                </a:lnTo>
              </a:path>
            </a:pathLst>
          </a:custGeom>
          <a:ln w="137160">
            <a:solidFill>
              <a:srgbClr val="6D5BAA"/>
            </a:solidFill>
          </a:ln>
        </p:spPr>
        <p:txBody>
          <a:bodyPr wrap="square" lIns="0" tIns="0" rIns="0" bIns="0" rtlCol="0"/>
          <a:lstStyle/>
          <a:p>
            <a:endParaRPr/>
          </a:p>
        </p:txBody>
      </p:sp>
      <p:sp>
        <p:nvSpPr>
          <p:cNvPr id="7" name="object 7"/>
          <p:cNvSpPr txBox="1"/>
          <p:nvPr/>
        </p:nvSpPr>
        <p:spPr>
          <a:xfrm>
            <a:off x="6054597" y="3394097"/>
            <a:ext cx="1571625" cy="166071"/>
          </a:xfrm>
          <a:prstGeom prst="rect">
            <a:avLst/>
          </a:prstGeom>
        </p:spPr>
        <p:txBody>
          <a:bodyPr vert="horz" wrap="square" lIns="0" tIns="12065" rIns="0" bIns="0" rtlCol="0">
            <a:spAutoFit/>
          </a:bodyPr>
          <a:lstStyle/>
          <a:p>
            <a:pPr marL="12700">
              <a:lnSpc>
                <a:spcPct val="100000"/>
              </a:lnSpc>
              <a:spcBef>
                <a:spcPts val="95"/>
              </a:spcBef>
            </a:pPr>
            <a:r>
              <a:rPr sz="1000" spc="-10" dirty="0">
                <a:latin typeface="Century Gothic"/>
                <a:cs typeface="Century Gothic"/>
              </a:rPr>
              <a:t>Прием заявок </a:t>
            </a:r>
            <a:r>
              <a:rPr sz="1000" spc="-5" dirty="0">
                <a:latin typeface="Century Gothic"/>
                <a:cs typeface="Century Gothic"/>
              </a:rPr>
              <a:t>от ОТП </a:t>
            </a:r>
            <a:r>
              <a:rPr sz="1000" spc="-10" dirty="0">
                <a:latin typeface="Century Gothic"/>
                <a:cs typeface="Century Gothic"/>
              </a:rPr>
              <a:t>на</a:t>
            </a:r>
            <a:endParaRPr sz="1000" dirty="0">
              <a:latin typeface="Century Gothic"/>
              <a:cs typeface="Century Gothic"/>
            </a:endParaRPr>
          </a:p>
        </p:txBody>
      </p:sp>
      <p:sp>
        <p:nvSpPr>
          <p:cNvPr id="8" name="object 8"/>
          <p:cNvSpPr txBox="1"/>
          <p:nvPr/>
        </p:nvSpPr>
        <p:spPr>
          <a:xfrm>
            <a:off x="5911722" y="3547364"/>
            <a:ext cx="1824355" cy="177800"/>
          </a:xfrm>
          <a:prstGeom prst="rect">
            <a:avLst/>
          </a:prstGeom>
        </p:spPr>
        <p:txBody>
          <a:bodyPr vert="horz" wrap="square" lIns="0" tIns="12065" rIns="0" bIns="0" rtlCol="0">
            <a:spAutoFit/>
          </a:bodyPr>
          <a:lstStyle/>
          <a:p>
            <a:pPr marL="12700">
              <a:lnSpc>
                <a:spcPct val="100000"/>
              </a:lnSpc>
              <a:spcBef>
                <a:spcPts val="95"/>
              </a:spcBef>
            </a:pPr>
            <a:r>
              <a:rPr sz="1000" b="1" spc="-10" dirty="0">
                <a:latin typeface="Century Gothic"/>
                <a:cs typeface="Century Gothic"/>
              </a:rPr>
              <a:t>участие </a:t>
            </a:r>
            <a:r>
              <a:rPr sz="1000" b="1" spc="-5" dirty="0">
                <a:latin typeface="Century Gothic"/>
                <a:cs typeface="Century Gothic"/>
              </a:rPr>
              <a:t>в </a:t>
            </a:r>
            <a:r>
              <a:rPr sz="1000" b="1" spc="-10" dirty="0">
                <a:latin typeface="Century Gothic"/>
                <a:cs typeface="Century Gothic"/>
              </a:rPr>
              <a:t>конкурсе </a:t>
            </a:r>
            <a:r>
              <a:rPr sz="1000" b="1" spc="-5" dirty="0">
                <a:latin typeface="Century Gothic"/>
                <a:cs typeface="Century Gothic"/>
              </a:rPr>
              <a:t>на</a:t>
            </a:r>
            <a:r>
              <a:rPr sz="1000" b="1" spc="-15" dirty="0">
                <a:latin typeface="Century Gothic"/>
                <a:cs typeface="Century Gothic"/>
              </a:rPr>
              <a:t> </a:t>
            </a:r>
            <a:r>
              <a:rPr sz="1000" b="1" spc="-5" dirty="0">
                <a:latin typeface="Century Gothic"/>
                <a:cs typeface="Century Gothic"/>
              </a:rPr>
              <a:t>веб-</a:t>
            </a:r>
            <a:endParaRPr sz="1000">
              <a:latin typeface="Century Gothic"/>
              <a:cs typeface="Century Gothic"/>
            </a:endParaRPr>
          </a:p>
        </p:txBody>
      </p:sp>
      <p:sp>
        <p:nvSpPr>
          <p:cNvPr id="9" name="object 9"/>
          <p:cNvSpPr/>
          <p:nvPr/>
        </p:nvSpPr>
        <p:spPr>
          <a:xfrm>
            <a:off x="557641" y="2517728"/>
            <a:ext cx="6840140" cy="427361"/>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9305802" y="2518951"/>
            <a:ext cx="1274437" cy="2158424"/>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9428988" y="2697479"/>
            <a:ext cx="931544" cy="1760220"/>
          </a:xfrm>
          <a:custGeom>
            <a:avLst/>
            <a:gdLst/>
            <a:ahLst/>
            <a:cxnLst/>
            <a:rect l="l" t="t" r="r" b="b"/>
            <a:pathLst>
              <a:path w="931545" h="1760220">
                <a:moveTo>
                  <a:pt x="15112" y="1760093"/>
                </a:moveTo>
                <a:lnTo>
                  <a:pt x="64421" y="1758237"/>
                </a:lnTo>
                <a:lnTo>
                  <a:pt x="113025" y="1753992"/>
                </a:lnTo>
                <a:lnTo>
                  <a:pt x="160859" y="1747416"/>
                </a:lnTo>
                <a:lnTo>
                  <a:pt x="207862" y="1738574"/>
                </a:lnTo>
                <a:lnTo>
                  <a:pt x="253968" y="1727525"/>
                </a:lnTo>
                <a:lnTo>
                  <a:pt x="299116" y="1714333"/>
                </a:lnTo>
                <a:lnTo>
                  <a:pt x="343242" y="1699058"/>
                </a:lnTo>
                <a:lnTo>
                  <a:pt x="386283" y="1681762"/>
                </a:lnTo>
                <a:lnTo>
                  <a:pt x="428174" y="1662507"/>
                </a:lnTo>
                <a:lnTo>
                  <a:pt x="468854" y="1641354"/>
                </a:lnTo>
                <a:lnTo>
                  <a:pt x="508259" y="1618366"/>
                </a:lnTo>
                <a:lnTo>
                  <a:pt x="546324" y="1593603"/>
                </a:lnTo>
                <a:lnTo>
                  <a:pt x="582988" y="1567128"/>
                </a:lnTo>
                <a:lnTo>
                  <a:pt x="618187" y="1539002"/>
                </a:lnTo>
                <a:lnTo>
                  <a:pt x="651857" y="1509287"/>
                </a:lnTo>
                <a:lnTo>
                  <a:pt x="683935" y="1478045"/>
                </a:lnTo>
                <a:lnTo>
                  <a:pt x="714358" y="1445336"/>
                </a:lnTo>
                <a:lnTo>
                  <a:pt x="743063" y="1411224"/>
                </a:lnTo>
                <a:lnTo>
                  <a:pt x="769985" y="1375769"/>
                </a:lnTo>
                <a:lnTo>
                  <a:pt x="795063" y="1339033"/>
                </a:lnTo>
                <a:lnTo>
                  <a:pt x="818232" y="1301078"/>
                </a:lnTo>
                <a:lnTo>
                  <a:pt x="839430" y="1261966"/>
                </a:lnTo>
                <a:lnTo>
                  <a:pt x="858593" y="1221758"/>
                </a:lnTo>
                <a:lnTo>
                  <a:pt x="875657" y="1180516"/>
                </a:lnTo>
                <a:lnTo>
                  <a:pt x="890559" y="1138301"/>
                </a:lnTo>
                <a:lnTo>
                  <a:pt x="903237" y="1095175"/>
                </a:lnTo>
                <a:lnTo>
                  <a:pt x="913627" y="1051201"/>
                </a:lnTo>
                <a:lnTo>
                  <a:pt x="921665" y="1006439"/>
                </a:lnTo>
                <a:lnTo>
                  <a:pt x="927288" y="960951"/>
                </a:lnTo>
                <a:lnTo>
                  <a:pt x="930433" y="914799"/>
                </a:lnTo>
                <a:lnTo>
                  <a:pt x="931036" y="868045"/>
                </a:lnTo>
                <a:lnTo>
                  <a:pt x="929097" y="821685"/>
                </a:lnTo>
                <a:lnTo>
                  <a:pt x="924672" y="775980"/>
                </a:lnTo>
                <a:lnTo>
                  <a:pt x="917826" y="730987"/>
                </a:lnTo>
                <a:lnTo>
                  <a:pt x="908621" y="686766"/>
                </a:lnTo>
                <a:lnTo>
                  <a:pt x="897120" y="643375"/>
                </a:lnTo>
                <a:lnTo>
                  <a:pt x="883388" y="600874"/>
                </a:lnTo>
                <a:lnTo>
                  <a:pt x="867488" y="559322"/>
                </a:lnTo>
                <a:lnTo>
                  <a:pt x="849482" y="518777"/>
                </a:lnTo>
                <a:lnTo>
                  <a:pt x="829435" y="479299"/>
                </a:lnTo>
                <a:lnTo>
                  <a:pt x="807409" y="440946"/>
                </a:lnTo>
                <a:lnTo>
                  <a:pt x="783468" y="403778"/>
                </a:lnTo>
                <a:lnTo>
                  <a:pt x="757675" y="367853"/>
                </a:lnTo>
                <a:lnTo>
                  <a:pt x="730094" y="333231"/>
                </a:lnTo>
                <a:lnTo>
                  <a:pt x="700788" y="299970"/>
                </a:lnTo>
                <a:lnTo>
                  <a:pt x="669820" y="268130"/>
                </a:lnTo>
                <a:lnTo>
                  <a:pt x="637253" y="237769"/>
                </a:lnTo>
                <a:lnTo>
                  <a:pt x="603151" y="208947"/>
                </a:lnTo>
                <a:lnTo>
                  <a:pt x="567577" y="181722"/>
                </a:lnTo>
                <a:lnTo>
                  <a:pt x="530595" y="156154"/>
                </a:lnTo>
                <a:lnTo>
                  <a:pt x="492268" y="132300"/>
                </a:lnTo>
                <a:lnTo>
                  <a:pt x="452659" y="110222"/>
                </a:lnTo>
                <a:lnTo>
                  <a:pt x="411831" y="89976"/>
                </a:lnTo>
                <a:lnTo>
                  <a:pt x="369848" y="71623"/>
                </a:lnTo>
                <a:lnTo>
                  <a:pt x="326773" y="55221"/>
                </a:lnTo>
                <a:lnTo>
                  <a:pt x="282670" y="40830"/>
                </a:lnTo>
                <a:lnTo>
                  <a:pt x="237602" y="28507"/>
                </a:lnTo>
                <a:lnTo>
                  <a:pt x="191632" y="18313"/>
                </a:lnTo>
                <a:lnTo>
                  <a:pt x="144823" y="10307"/>
                </a:lnTo>
                <a:lnTo>
                  <a:pt x="97239" y="4546"/>
                </a:lnTo>
                <a:lnTo>
                  <a:pt x="48944" y="1091"/>
                </a:lnTo>
                <a:lnTo>
                  <a:pt x="0" y="0"/>
                </a:lnTo>
              </a:path>
            </a:pathLst>
          </a:custGeom>
          <a:ln w="137160">
            <a:solidFill>
              <a:srgbClr val="C273A3"/>
            </a:solidFill>
          </a:ln>
        </p:spPr>
        <p:txBody>
          <a:bodyPr wrap="square" lIns="0" tIns="0" rIns="0" bIns="0" rtlCol="0"/>
          <a:lstStyle/>
          <a:p>
            <a:endParaRPr/>
          </a:p>
        </p:txBody>
      </p:sp>
      <p:sp>
        <p:nvSpPr>
          <p:cNvPr id="12" name="object 12"/>
          <p:cNvSpPr/>
          <p:nvPr/>
        </p:nvSpPr>
        <p:spPr>
          <a:xfrm>
            <a:off x="7601711" y="4224528"/>
            <a:ext cx="2176272" cy="507492"/>
          </a:xfrm>
          <a:prstGeom prst="rect">
            <a:avLst/>
          </a:prstGeom>
          <a:blipFill>
            <a:blip r:embed="rId7" cstate="print"/>
            <a:stretch>
              <a:fillRect/>
            </a:stretch>
          </a:blipFill>
        </p:spPr>
        <p:txBody>
          <a:bodyPr wrap="square" lIns="0" tIns="0" rIns="0" bIns="0" rtlCol="0"/>
          <a:lstStyle/>
          <a:p>
            <a:endParaRPr/>
          </a:p>
        </p:txBody>
      </p:sp>
      <p:sp>
        <p:nvSpPr>
          <p:cNvPr id="13" name="object 13"/>
          <p:cNvSpPr/>
          <p:nvPr/>
        </p:nvSpPr>
        <p:spPr>
          <a:xfrm>
            <a:off x="7826247" y="4389120"/>
            <a:ext cx="1678939" cy="137795"/>
          </a:xfrm>
          <a:custGeom>
            <a:avLst/>
            <a:gdLst/>
            <a:ahLst/>
            <a:cxnLst/>
            <a:rect l="l" t="t" r="r" b="b"/>
            <a:pathLst>
              <a:path w="1678940" h="137795">
                <a:moveTo>
                  <a:pt x="0" y="137286"/>
                </a:moveTo>
                <a:lnTo>
                  <a:pt x="1678431" y="137286"/>
                </a:lnTo>
                <a:lnTo>
                  <a:pt x="1678431" y="0"/>
                </a:lnTo>
                <a:lnTo>
                  <a:pt x="0" y="0"/>
                </a:lnTo>
                <a:lnTo>
                  <a:pt x="0" y="137286"/>
                </a:lnTo>
                <a:close/>
              </a:path>
            </a:pathLst>
          </a:custGeom>
          <a:solidFill>
            <a:srgbClr val="C273A3"/>
          </a:solidFill>
        </p:spPr>
        <p:txBody>
          <a:bodyPr wrap="square" lIns="0" tIns="0" rIns="0" bIns="0" rtlCol="0"/>
          <a:lstStyle/>
          <a:p>
            <a:endParaRPr/>
          </a:p>
        </p:txBody>
      </p:sp>
      <p:sp>
        <p:nvSpPr>
          <p:cNvPr id="14" name="object 14"/>
          <p:cNvSpPr txBox="1"/>
          <p:nvPr/>
        </p:nvSpPr>
        <p:spPr>
          <a:xfrm>
            <a:off x="3873500" y="1504949"/>
            <a:ext cx="1656714" cy="635000"/>
          </a:xfrm>
          <a:prstGeom prst="rect">
            <a:avLst/>
          </a:prstGeom>
        </p:spPr>
        <p:txBody>
          <a:bodyPr vert="horz" wrap="square" lIns="0" tIns="12065" rIns="0" bIns="0" rtlCol="0">
            <a:spAutoFit/>
          </a:bodyPr>
          <a:lstStyle/>
          <a:p>
            <a:pPr marL="12700" marR="5080" algn="ctr">
              <a:lnSpc>
                <a:spcPct val="100000"/>
              </a:lnSpc>
              <a:spcBef>
                <a:spcPts val="95"/>
              </a:spcBef>
            </a:pPr>
            <a:r>
              <a:rPr sz="1000" b="1" spc="-5" dirty="0">
                <a:latin typeface="Century Gothic"/>
                <a:cs typeface="Century Gothic"/>
              </a:rPr>
              <a:t>The MH of </a:t>
            </a:r>
            <a:r>
              <a:rPr sz="1000" b="1" spc="-10" dirty="0">
                <a:latin typeface="Century Gothic"/>
                <a:cs typeface="Century Gothic"/>
              </a:rPr>
              <a:t>RK </a:t>
            </a:r>
            <a:r>
              <a:rPr sz="1000" b="1" spc="-5" dirty="0">
                <a:latin typeface="Century Gothic"/>
                <a:cs typeface="Century Gothic"/>
              </a:rPr>
              <a:t>sends a </a:t>
            </a:r>
            <a:r>
              <a:rPr sz="1000" b="1" dirty="0">
                <a:latin typeface="Century Gothic"/>
                <a:cs typeface="Century Gothic"/>
              </a:rPr>
              <a:t>list</a:t>
            </a:r>
            <a:r>
              <a:rPr sz="1000" b="1" spc="-65" dirty="0">
                <a:latin typeface="Century Gothic"/>
                <a:cs typeface="Century Gothic"/>
              </a:rPr>
              <a:t> </a:t>
            </a:r>
            <a:r>
              <a:rPr sz="1000" b="1" spc="-10" dirty="0">
                <a:latin typeface="Century Gothic"/>
                <a:cs typeface="Century Gothic"/>
              </a:rPr>
              <a:t>of  </a:t>
            </a:r>
            <a:r>
              <a:rPr sz="1000" b="1" spc="-5" dirty="0">
                <a:latin typeface="Century Gothic"/>
                <a:cs typeface="Century Gothic"/>
              </a:rPr>
              <a:t>MT to an </a:t>
            </a:r>
            <a:r>
              <a:rPr sz="1000" b="1" spc="-10" dirty="0">
                <a:latin typeface="Century Gothic"/>
                <a:cs typeface="Century Gothic"/>
              </a:rPr>
              <a:t>expert  </a:t>
            </a:r>
            <a:r>
              <a:rPr sz="1000" b="1" spc="-5" dirty="0">
                <a:latin typeface="Century Gothic"/>
                <a:cs typeface="Century Gothic"/>
              </a:rPr>
              <a:t>organization for </a:t>
            </a:r>
            <a:r>
              <a:rPr sz="1000" b="1" spc="-10" dirty="0">
                <a:latin typeface="Century Gothic"/>
                <a:cs typeface="Century Gothic"/>
              </a:rPr>
              <a:t>expert  </a:t>
            </a:r>
            <a:r>
              <a:rPr sz="1000" b="1" spc="-5" dirty="0">
                <a:latin typeface="Century Gothic"/>
                <a:cs typeface="Century Gothic"/>
              </a:rPr>
              <a:t>evaluation</a:t>
            </a:r>
            <a:endParaRPr sz="1000">
              <a:latin typeface="Century Gothic"/>
              <a:cs typeface="Century Gothic"/>
            </a:endParaRPr>
          </a:p>
        </p:txBody>
      </p:sp>
      <p:sp>
        <p:nvSpPr>
          <p:cNvPr id="15" name="object 15"/>
          <p:cNvSpPr txBox="1"/>
          <p:nvPr/>
        </p:nvSpPr>
        <p:spPr>
          <a:xfrm>
            <a:off x="5980303" y="3593719"/>
            <a:ext cx="1703070" cy="436245"/>
          </a:xfrm>
          <a:prstGeom prst="rect">
            <a:avLst/>
          </a:prstGeom>
        </p:spPr>
        <p:txBody>
          <a:bodyPr vert="horz" wrap="square" lIns="0" tIns="12065" rIns="0" bIns="0" rtlCol="0">
            <a:spAutoFit/>
          </a:bodyPr>
          <a:lstStyle/>
          <a:p>
            <a:pPr marR="512445" algn="ctr">
              <a:lnSpc>
                <a:spcPts val="1019"/>
              </a:lnSpc>
              <a:spcBef>
                <a:spcPts val="95"/>
              </a:spcBef>
            </a:pPr>
            <a:r>
              <a:rPr sz="1000" u="sng" spc="-250" dirty="0">
                <a:uFill>
                  <a:solidFill>
                    <a:srgbClr val="0462C1"/>
                  </a:solidFill>
                </a:uFill>
                <a:latin typeface="Times New Roman"/>
                <a:cs typeface="Times New Roman"/>
              </a:rPr>
              <a:t> </a:t>
            </a:r>
            <a:endParaRPr sz="1000">
              <a:latin typeface="Times New Roman"/>
              <a:cs typeface="Times New Roman"/>
            </a:endParaRPr>
          </a:p>
          <a:p>
            <a:pPr marR="7620" algn="ctr">
              <a:lnSpc>
                <a:spcPts val="1019"/>
              </a:lnSpc>
            </a:pPr>
            <a:r>
              <a:rPr sz="1000" b="1" spc="-10" dirty="0">
                <a:latin typeface="Century Gothic"/>
                <a:cs typeface="Century Gothic"/>
              </a:rPr>
              <a:t>портале</a:t>
            </a:r>
            <a:r>
              <a:rPr sz="1000" b="1" spc="-35" dirty="0">
                <a:latin typeface="Century Gothic"/>
                <a:cs typeface="Century Gothic"/>
              </a:rPr>
              <a:t> </a:t>
            </a:r>
            <a:r>
              <a:rPr sz="1000" spc="-5" dirty="0">
                <a:solidFill>
                  <a:srgbClr val="0462C1"/>
                </a:solidFill>
                <a:latin typeface="Century Gothic"/>
                <a:cs typeface="Century Gothic"/>
                <a:hlinkClick r:id="rId8"/>
              </a:rPr>
              <a:t>https://fms.ecc.kz</a:t>
            </a:r>
            <a:endParaRPr sz="1000">
              <a:latin typeface="Century Gothic"/>
              <a:cs typeface="Century Gothic"/>
            </a:endParaRPr>
          </a:p>
          <a:p>
            <a:pPr marR="7620" algn="ctr">
              <a:lnSpc>
                <a:spcPct val="100000"/>
              </a:lnSpc>
            </a:pPr>
            <a:r>
              <a:rPr sz="1000" spc="-10" dirty="0">
                <a:latin typeface="Century Gothic"/>
                <a:cs typeface="Century Gothic"/>
              </a:rPr>
              <a:t>(согласно </a:t>
            </a:r>
            <a:r>
              <a:rPr sz="1000" spc="-5" dirty="0">
                <a:latin typeface="Century Gothic"/>
                <a:cs typeface="Century Gothic"/>
              </a:rPr>
              <a:t>п.</a:t>
            </a:r>
            <a:r>
              <a:rPr sz="1000" spc="35" dirty="0">
                <a:latin typeface="Century Gothic"/>
                <a:cs typeface="Century Gothic"/>
              </a:rPr>
              <a:t> </a:t>
            </a:r>
            <a:r>
              <a:rPr sz="1000" spc="-5" dirty="0">
                <a:latin typeface="Century Gothic"/>
                <a:cs typeface="Century Gothic"/>
              </a:rPr>
              <a:t>372-376)</a:t>
            </a:r>
            <a:endParaRPr sz="1000">
              <a:latin typeface="Century Gothic"/>
              <a:cs typeface="Century Gothic"/>
            </a:endParaRPr>
          </a:p>
        </p:txBody>
      </p:sp>
      <p:sp>
        <p:nvSpPr>
          <p:cNvPr id="16" name="object 16"/>
          <p:cNvSpPr txBox="1"/>
          <p:nvPr/>
        </p:nvSpPr>
        <p:spPr>
          <a:xfrm>
            <a:off x="7834376" y="3288538"/>
            <a:ext cx="1711960" cy="473848"/>
          </a:xfrm>
          <a:prstGeom prst="rect">
            <a:avLst/>
          </a:prstGeom>
        </p:spPr>
        <p:txBody>
          <a:bodyPr vert="horz" wrap="square" lIns="0" tIns="12065" rIns="0" bIns="0" rtlCol="0">
            <a:spAutoFit/>
          </a:bodyPr>
          <a:lstStyle/>
          <a:p>
            <a:pPr marL="12700" marR="5080" indent="283210">
              <a:lnSpc>
                <a:spcPct val="100000"/>
              </a:lnSpc>
              <a:spcBef>
                <a:spcPts val="95"/>
              </a:spcBef>
            </a:pPr>
            <a:r>
              <a:rPr lang="en-US" sz="1000" b="1" spc="-10" dirty="0">
                <a:latin typeface="Century Gothic"/>
                <a:cs typeface="Century Gothic"/>
              </a:rPr>
              <a:t>SC-F places a call for tenders on the web </a:t>
            </a:r>
            <a:r>
              <a:rPr lang="en-US" sz="1000" b="1" spc="-10" dirty="0" err="1">
                <a:latin typeface="Century Gothic"/>
                <a:cs typeface="Century Gothic"/>
              </a:rPr>
              <a:t>portalhttps</a:t>
            </a:r>
            <a:r>
              <a:rPr lang="en-US" sz="1000" b="1" spc="-10" dirty="0" smtClean="0">
                <a:latin typeface="Century Gothic"/>
                <a:cs typeface="Century Gothic"/>
              </a:rPr>
              <a:t>:</a:t>
            </a:r>
            <a:r>
              <a:rPr lang="kk-KZ" sz="1000" b="1" spc="-10" dirty="0" smtClean="0">
                <a:latin typeface="Century Gothic"/>
                <a:cs typeface="Century Gothic"/>
              </a:rPr>
              <a:t> </a:t>
            </a:r>
            <a:r>
              <a:rPr lang="en-US" sz="1000" b="1" spc="-10" dirty="0" smtClean="0">
                <a:latin typeface="Century Gothic"/>
                <a:cs typeface="Century Gothic"/>
              </a:rPr>
              <a:t>//fms.ecc.kz</a:t>
            </a:r>
            <a:r>
              <a:rPr lang="kk-KZ" sz="1000" b="1" spc="-10" dirty="0" smtClean="0">
                <a:latin typeface="Century Gothic"/>
                <a:cs typeface="Century Gothic"/>
              </a:rPr>
              <a:t> </a:t>
            </a:r>
            <a:endParaRPr sz="1000" dirty="0">
              <a:latin typeface="Century Gothic"/>
              <a:cs typeface="Century Gothic"/>
            </a:endParaRPr>
          </a:p>
        </p:txBody>
      </p:sp>
      <p:sp>
        <p:nvSpPr>
          <p:cNvPr id="17" name="object 17"/>
          <p:cNvSpPr/>
          <p:nvPr/>
        </p:nvSpPr>
        <p:spPr>
          <a:xfrm>
            <a:off x="8147811" y="3899661"/>
            <a:ext cx="1083945" cy="0"/>
          </a:xfrm>
          <a:custGeom>
            <a:avLst/>
            <a:gdLst/>
            <a:ahLst/>
            <a:cxnLst/>
            <a:rect l="l" t="t" r="r" b="b"/>
            <a:pathLst>
              <a:path w="1083945">
                <a:moveTo>
                  <a:pt x="0" y="0"/>
                </a:moveTo>
                <a:lnTo>
                  <a:pt x="1083564" y="0"/>
                </a:lnTo>
              </a:path>
            </a:pathLst>
          </a:custGeom>
          <a:ln w="6096">
            <a:solidFill>
              <a:srgbClr val="0462C1"/>
            </a:solidFill>
          </a:ln>
        </p:spPr>
        <p:txBody>
          <a:bodyPr wrap="square" lIns="0" tIns="0" rIns="0" bIns="0" rtlCol="0"/>
          <a:lstStyle/>
          <a:p>
            <a:endParaRPr/>
          </a:p>
        </p:txBody>
      </p:sp>
      <p:sp>
        <p:nvSpPr>
          <p:cNvPr id="18" name="object 18"/>
          <p:cNvSpPr txBox="1"/>
          <p:nvPr/>
        </p:nvSpPr>
        <p:spPr>
          <a:xfrm>
            <a:off x="8023352" y="3898519"/>
            <a:ext cx="1337310" cy="177800"/>
          </a:xfrm>
          <a:prstGeom prst="rect">
            <a:avLst/>
          </a:prstGeom>
        </p:spPr>
        <p:txBody>
          <a:bodyPr vert="horz" wrap="square" lIns="0" tIns="12065" rIns="0" bIns="0" rtlCol="0">
            <a:spAutoFit/>
          </a:bodyPr>
          <a:lstStyle/>
          <a:p>
            <a:pPr marL="12700">
              <a:lnSpc>
                <a:spcPct val="100000"/>
              </a:lnSpc>
              <a:spcBef>
                <a:spcPts val="95"/>
              </a:spcBef>
            </a:pPr>
            <a:r>
              <a:rPr sz="1000" spc="-10" dirty="0">
                <a:latin typeface="Century Gothic"/>
                <a:cs typeface="Century Gothic"/>
              </a:rPr>
              <a:t>(согласно</a:t>
            </a:r>
            <a:r>
              <a:rPr sz="1000" spc="5" dirty="0">
                <a:latin typeface="Century Gothic"/>
                <a:cs typeface="Century Gothic"/>
              </a:rPr>
              <a:t> </a:t>
            </a:r>
            <a:r>
              <a:rPr sz="1000" spc="-5" dirty="0">
                <a:latin typeface="Century Gothic"/>
                <a:cs typeface="Century Gothic"/>
              </a:rPr>
              <a:t>п.370-371)</a:t>
            </a:r>
            <a:endParaRPr sz="1000">
              <a:latin typeface="Century Gothic"/>
              <a:cs typeface="Century Gothic"/>
            </a:endParaRPr>
          </a:p>
        </p:txBody>
      </p:sp>
      <p:sp>
        <p:nvSpPr>
          <p:cNvPr id="19" name="object 19"/>
          <p:cNvSpPr/>
          <p:nvPr/>
        </p:nvSpPr>
        <p:spPr>
          <a:xfrm>
            <a:off x="156971" y="4233646"/>
            <a:ext cx="1496567" cy="2267712"/>
          </a:xfrm>
          <a:prstGeom prst="rect">
            <a:avLst/>
          </a:prstGeom>
          <a:blipFill>
            <a:blip r:embed="rId9" cstate="print"/>
            <a:stretch>
              <a:fillRect/>
            </a:stretch>
          </a:blipFill>
        </p:spPr>
        <p:txBody>
          <a:bodyPr wrap="square" lIns="0" tIns="0" rIns="0" bIns="0" rtlCol="0"/>
          <a:lstStyle/>
          <a:p>
            <a:endParaRPr/>
          </a:p>
        </p:txBody>
      </p:sp>
      <p:sp>
        <p:nvSpPr>
          <p:cNvPr id="20" name="object 20"/>
          <p:cNvSpPr/>
          <p:nvPr/>
        </p:nvSpPr>
        <p:spPr>
          <a:xfrm>
            <a:off x="390232" y="4466844"/>
            <a:ext cx="991869" cy="1760220"/>
          </a:xfrm>
          <a:custGeom>
            <a:avLst/>
            <a:gdLst/>
            <a:ahLst/>
            <a:cxnLst/>
            <a:rect l="l" t="t" r="r" b="b"/>
            <a:pathLst>
              <a:path w="991869" h="1760220">
                <a:moveTo>
                  <a:pt x="976160" y="1760143"/>
                </a:moveTo>
                <a:lnTo>
                  <a:pt x="925287" y="1758412"/>
                </a:lnTo>
                <a:lnTo>
                  <a:pt x="875114" y="1754436"/>
                </a:lnTo>
                <a:lnTo>
                  <a:pt x="825704" y="1748270"/>
                </a:lnTo>
                <a:lnTo>
                  <a:pt x="777116" y="1739970"/>
                </a:lnTo>
                <a:lnTo>
                  <a:pt x="729414" y="1729593"/>
                </a:lnTo>
                <a:lnTo>
                  <a:pt x="682657" y="1717194"/>
                </a:lnTo>
                <a:lnTo>
                  <a:pt x="636908" y="1702829"/>
                </a:lnTo>
                <a:lnTo>
                  <a:pt x="592227" y="1686555"/>
                </a:lnTo>
                <a:lnTo>
                  <a:pt x="548676" y="1668427"/>
                </a:lnTo>
                <a:lnTo>
                  <a:pt x="506317" y="1648502"/>
                </a:lnTo>
                <a:lnTo>
                  <a:pt x="465211" y="1626834"/>
                </a:lnTo>
                <a:lnTo>
                  <a:pt x="425418" y="1603482"/>
                </a:lnTo>
                <a:lnTo>
                  <a:pt x="387001" y="1578499"/>
                </a:lnTo>
                <a:lnTo>
                  <a:pt x="350021" y="1551943"/>
                </a:lnTo>
                <a:lnTo>
                  <a:pt x="314538" y="1523869"/>
                </a:lnTo>
                <a:lnTo>
                  <a:pt x="280616" y="1494334"/>
                </a:lnTo>
                <a:lnTo>
                  <a:pt x="248314" y="1463393"/>
                </a:lnTo>
                <a:lnTo>
                  <a:pt x="217694" y="1431102"/>
                </a:lnTo>
                <a:lnTo>
                  <a:pt x="188817" y="1397518"/>
                </a:lnTo>
                <a:lnTo>
                  <a:pt x="161746" y="1362696"/>
                </a:lnTo>
                <a:lnTo>
                  <a:pt x="136541" y="1326692"/>
                </a:lnTo>
                <a:lnTo>
                  <a:pt x="113263" y="1289563"/>
                </a:lnTo>
                <a:lnTo>
                  <a:pt x="91974" y="1251364"/>
                </a:lnTo>
                <a:lnTo>
                  <a:pt x="72736" y="1212152"/>
                </a:lnTo>
                <a:lnTo>
                  <a:pt x="55609" y="1171981"/>
                </a:lnTo>
                <a:lnTo>
                  <a:pt x="40655" y="1130910"/>
                </a:lnTo>
                <a:lnTo>
                  <a:pt x="27936" y="1088992"/>
                </a:lnTo>
                <a:lnTo>
                  <a:pt x="17512" y="1046285"/>
                </a:lnTo>
                <a:lnTo>
                  <a:pt x="9445" y="1002844"/>
                </a:lnTo>
                <a:lnTo>
                  <a:pt x="3796" y="958725"/>
                </a:lnTo>
                <a:lnTo>
                  <a:pt x="627" y="913985"/>
                </a:lnTo>
                <a:lnTo>
                  <a:pt x="0" y="868679"/>
                </a:lnTo>
                <a:lnTo>
                  <a:pt x="1921" y="823746"/>
                </a:lnTo>
                <a:lnTo>
                  <a:pt x="6331" y="779423"/>
                </a:lnTo>
                <a:lnTo>
                  <a:pt x="13167" y="735763"/>
                </a:lnTo>
                <a:lnTo>
                  <a:pt x="22369" y="692820"/>
                </a:lnTo>
                <a:lnTo>
                  <a:pt x="33874" y="650649"/>
                </a:lnTo>
                <a:lnTo>
                  <a:pt x="47623" y="609302"/>
                </a:lnTo>
                <a:lnTo>
                  <a:pt x="63552" y="568834"/>
                </a:lnTo>
                <a:lnTo>
                  <a:pt x="81602" y="529298"/>
                </a:lnTo>
                <a:lnTo>
                  <a:pt x="101710" y="490748"/>
                </a:lnTo>
                <a:lnTo>
                  <a:pt x="123815" y="453238"/>
                </a:lnTo>
                <a:lnTo>
                  <a:pt x="147856" y="416822"/>
                </a:lnTo>
                <a:lnTo>
                  <a:pt x="173772" y="381554"/>
                </a:lnTo>
                <a:lnTo>
                  <a:pt x="201501" y="347487"/>
                </a:lnTo>
                <a:lnTo>
                  <a:pt x="230982" y="314675"/>
                </a:lnTo>
                <a:lnTo>
                  <a:pt x="262153" y="283172"/>
                </a:lnTo>
                <a:lnTo>
                  <a:pt x="294954" y="253031"/>
                </a:lnTo>
                <a:lnTo>
                  <a:pt x="329322" y="224307"/>
                </a:lnTo>
                <a:lnTo>
                  <a:pt x="365197" y="197053"/>
                </a:lnTo>
                <a:lnTo>
                  <a:pt x="402517" y="171324"/>
                </a:lnTo>
                <a:lnTo>
                  <a:pt x="441221" y="147172"/>
                </a:lnTo>
                <a:lnTo>
                  <a:pt x="481247" y="124652"/>
                </a:lnTo>
                <a:lnTo>
                  <a:pt x="522534" y="103817"/>
                </a:lnTo>
                <a:lnTo>
                  <a:pt x="565021" y="84721"/>
                </a:lnTo>
                <a:lnTo>
                  <a:pt x="608647" y="67419"/>
                </a:lnTo>
                <a:lnTo>
                  <a:pt x="653350" y="51963"/>
                </a:lnTo>
                <a:lnTo>
                  <a:pt x="699068" y="38407"/>
                </a:lnTo>
                <a:lnTo>
                  <a:pt x="745741" y="26807"/>
                </a:lnTo>
                <a:lnTo>
                  <a:pt x="793306" y="17214"/>
                </a:lnTo>
                <a:lnTo>
                  <a:pt x="841704" y="9683"/>
                </a:lnTo>
                <a:lnTo>
                  <a:pt x="890871" y="4268"/>
                </a:lnTo>
                <a:lnTo>
                  <a:pt x="940748" y="1022"/>
                </a:lnTo>
                <a:lnTo>
                  <a:pt x="991273" y="0"/>
                </a:lnTo>
              </a:path>
            </a:pathLst>
          </a:custGeom>
          <a:ln w="137160">
            <a:solidFill>
              <a:srgbClr val="6D5BAA"/>
            </a:solidFill>
          </a:ln>
        </p:spPr>
        <p:txBody>
          <a:bodyPr wrap="square" lIns="0" tIns="0" rIns="0" bIns="0" rtlCol="0"/>
          <a:lstStyle/>
          <a:p>
            <a:endParaRPr/>
          </a:p>
        </p:txBody>
      </p:sp>
      <p:sp>
        <p:nvSpPr>
          <p:cNvPr id="21" name="object 21"/>
          <p:cNvSpPr/>
          <p:nvPr/>
        </p:nvSpPr>
        <p:spPr>
          <a:xfrm>
            <a:off x="6678168" y="5975603"/>
            <a:ext cx="5513831" cy="536409"/>
          </a:xfrm>
          <a:prstGeom prst="rect">
            <a:avLst/>
          </a:prstGeom>
          <a:blipFill>
            <a:blip r:embed="rId10" cstate="print"/>
            <a:stretch>
              <a:fillRect/>
            </a:stretch>
          </a:blipFill>
        </p:spPr>
        <p:txBody>
          <a:bodyPr wrap="square" lIns="0" tIns="0" rIns="0" bIns="0" rtlCol="0"/>
          <a:lstStyle/>
          <a:p>
            <a:endParaRPr/>
          </a:p>
        </p:txBody>
      </p:sp>
      <p:sp>
        <p:nvSpPr>
          <p:cNvPr id="22" name="object 22"/>
          <p:cNvSpPr/>
          <p:nvPr/>
        </p:nvSpPr>
        <p:spPr>
          <a:xfrm>
            <a:off x="6844283" y="6208776"/>
            <a:ext cx="5307965" cy="29845"/>
          </a:xfrm>
          <a:custGeom>
            <a:avLst/>
            <a:gdLst/>
            <a:ahLst/>
            <a:cxnLst/>
            <a:rect l="l" t="t" r="r" b="b"/>
            <a:pathLst>
              <a:path w="5307965" h="29845">
                <a:moveTo>
                  <a:pt x="0" y="29679"/>
                </a:moveTo>
                <a:lnTo>
                  <a:pt x="5307965" y="0"/>
                </a:lnTo>
              </a:path>
            </a:pathLst>
          </a:custGeom>
          <a:ln w="137160">
            <a:solidFill>
              <a:srgbClr val="00AFCC"/>
            </a:solidFill>
          </a:ln>
        </p:spPr>
        <p:txBody>
          <a:bodyPr wrap="square" lIns="0" tIns="0" rIns="0" bIns="0" rtlCol="0"/>
          <a:lstStyle/>
          <a:p>
            <a:endParaRPr/>
          </a:p>
        </p:txBody>
      </p:sp>
      <p:sp>
        <p:nvSpPr>
          <p:cNvPr id="23" name="object 23"/>
          <p:cNvSpPr txBox="1"/>
          <p:nvPr/>
        </p:nvSpPr>
        <p:spPr>
          <a:xfrm>
            <a:off x="598728" y="3285490"/>
            <a:ext cx="1695450" cy="635000"/>
          </a:xfrm>
          <a:prstGeom prst="rect">
            <a:avLst/>
          </a:prstGeom>
        </p:spPr>
        <p:txBody>
          <a:bodyPr vert="horz" wrap="square" lIns="0" tIns="12065" rIns="0" bIns="0" rtlCol="0">
            <a:spAutoFit/>
          </a:bodyPr>
          <a:lstStyle/>
          <a:p>
            <a:pPr algn="ctr">
              <a:lnSpc>
                <a:spcPct val="100000"/>
              </a:lnSpc>
              <a:spcBef>
                <a:spcPts val="95"/>
              </a:spcBef>
            </a:pPr>
            <a:r>
              <a:rPr lang="en-US" sz="1000" b="1" spc="-5" dirty="0">
                <a:latin typeface="Century Gothic"/>
                <a:cs typeface="Century Gothic"/>
              </a:rPr>
              <a:t>TNAs shall </a:t>
            </a:r>
            <a:r>
              <a:rPr lang="en-US" sz="1000" b="1" spc="-5" dirty="0" err="1">
                <a:latin typeface="Century Gothic"/>
                <a:cs typeface="Century Gothic"/>
              </a:rPr>
              <a:t>provideadditions</a:t>
            </a:r>
            <a:r>
              <a:rPr lang="en-US" sz="1000" b="1" spc="-5" dirty="0">
                <a:latin typeface="Century Gothic"/>
                <a:cs typeface="Century Gothic"/>
              </a:rPr>
              <a:t> to the tender application on the web portal </a:t>
            </a:r>
            <a:r>
              <a:rPr sz="1000" spc="-5" dirty="0" smtClean="0">
                <a:solidFill>
                  <a:srgbClr val="0462C1"/>
                </a:solidFill>
                <a:latin typeface="Century Gothic"/>
                <a:cs typeface="Century Gothic"/>
                <a:hlinkClick r:id="rId8"/>
              </a:rPr>
              <a:t>https</a:t>
            </a:r>
            <a:r>
              <a:rPr sz="1000" spc="-5" dirty="0">
                <a:solidFill>
                  <a:srgbClr val="0462C1"/>
                </a:solidFill>
                <a:latin typeface="Century Gothic"/>
                <a:cs typeface="Century Gothic"/>
                <a:hlinkClick r:id="rId8"/>
              </a:rPr>
              <a:t>://fms.ecc.kz</a:t>
            </a:r>
            <a:endParaRPr sz="1000" dirty="0">
              <a:latin typeface="Century Gothic"/>
              <a:cs typeface="Century Gothic"/>
            </a:endParaRPr>
          </a:p>
        </p:txBody>
      </p:sp>
      <p:sp>
        <p:nvSpPr>
          <p:cNvPr id="24" name="object 24"/>
          <p:cNvSpPr/>
          <p:nvPr/>
        </p:nvSpPr>
        <p:spPr>
          <a:xfrm>
            <a:off x="903947" y="3896614"/>
            <a:ext cx="1083945" cy="0"/>
          </a:xfrm>
          <a:custGeom>
            <a:avLst/>
            <a:gdLst/>
            <a:ahLst/>
            <a:cxnLst/>
            <a:rect l="l" t="t" r="r" b="b"/>
            <a:pathLst>
              <a:path w="1083945">
                <a:moveTo>
                  <a:pt x="0" y="0"/>
                </a:moveTo>
                <a:lnTo>
                  <a:pt x="1083602" y="0"/>
                </a:lnTo>
              </a:path>
            </a:pathLst>
          </a:custGeom>
          <a:ln w="6095">
            <a:solidFill>
              <a:srgbClr val="0462C1"/>
            </a:solidFill>
          </a:ln>
        </p:spPr>
        <p:txBody>
          <a:bodyPr wrap="square" lIns="0" tIns="0" rIns="0" bIns="0" rtlCol="0"/>
          <a:lstStyle/>
          <a:p>
            <a:endParaRPr/>
          </a:p>
        </p:txBody>
      </p:sp>
      <p:sp>
        <p:nvSpPr>
          <p:cNvPr id="25" name="object 25"/>
          <p:cNvSpPr txBox="1"/>
          <p:nvPr/>
        </p:nvSpPr>
        <p:spPr>
          <a:xfrm>
            <a:off x="886764" y="3895471"/>
            <a:ext cx="1120775" cy="177800"/>
          </a:xfrm>
          <a:prstGeom prst="rect">
            <a:avLst/>
          </a:prstGeom>
        </p:spPr>
        <p:txBody>
          <a:bodyPr vert="horz" wrap="square" lIns="0" tIns="12065" rIns="0" bIns="0" rtlCol="0">
            <a:spAutoFit/>
          </a:bodyPr>
          <a:lstStyle/>
          <a:p>
            <a:pPr marL="12700">
              <a:lnSpc>
                <a:spcPct val="100000"/>
              </a:lnSpc>
              <a:spcBef>
                <a:spcPts val="95"/>
              </a:spcBef>
            </a:pPr>
            <a:r>
              <a:rPr sz="1000" spc="-10" dirty="0">
                <a:latin typeface="Century Gothic"/>
                <a:cs typeface="Century Gothic"/>
              </a:rPr>
              <a:t>(согласно </a:t>
            </a:r>
            <a:r>
              <a:rPr sz="1000" spc="-5" dirty="0">
                <a:latin typeface="Century Gothic"/>
                <a:cs typeface="Century Gothic"/>
              </a:rPr>
              <a:t>п.</a:t>
            </a:r>
            <a:r>
              <a:rPr sz="1000" spc="5" dirty="0">
                <a:latin typeface="Century Gothic"/>
                <a:cs typeface="Century Gothic"/>
              </a:rPr>
              <a:t> </a:t>
            </a:r>
            <a:r>
              <a:rPr sz="1000" spc="-5" dirty="0">
                <a:latin typeface="Century Gothic"/>
                <a:cs typeface="Century Gothic"/>
              </a:rPr>
              <a:t>381)</a:t>
            </a:r>
            <a:endParaRPr sz="1000">
              <a:latin typeface="Century Gothic"/>
              <a:cs typeface="Century Gothic"/>
            </a:endParaRPr>
          </a:p>
        </p:txBody>
      </p:sp>
      <p:sp>
        <p:nvSpPr>
          <p:cNvPr id="26" name="object 26"/>
          <p:cNvSpPr txBox="1"/>
          <p:nvPr/>
        </p:nvSpPr>
        <p:spPr>
          <a:xfrm>
            <a:off x="496620" y="4999990"/>
            <a:ext cx="1503045" cy="482600"/>
          </a:xfrm>
          <a:prstGeom prst="rect">
            <a:avLst/>
          </a:prstGeom>
        </p:spPr>
        <p:txBody>
          <a:bodyPr vert="horz" wrap="square" lIns="0" tIns="12065" rIns="0" bIns="0" rtlCol="0">
            <a:spAutoFit/>
          </a:bodyPr>
          <a:lstStyle/>
          <a:p>
            <a:pPr marL="12065" marR="5080" indent="1905" algn="ctr">
              <a:lnSpc>
                <a:spcPct val="100000"/>
              </a:lnSpc>
              <a:spcBef>
                <a:spcPts val="95"/>
              </a:spcBef>
            </a:pPr>
            <a:r>
              <a:rPr sz="1000" b="1" spc="-5" dirty="0">
                <a:latin typeface="Century Gothic"/>
                <a:cs typeface="Century Gothic"/>
              </a:rPr>
              <a:t>Consideration by the  commission of</a:t>
            </a:r>
            <a:r>
              <a:rPr sz="1000" b="1" spc="-85" dirty="0">
                <a:latin typeface="Century Gothic"/>
                <a:cs typeface="Century Gothic"/>
              </a:rPr>
              <a:t> </a:t>
            </a:r>
            <a:r>
              <a:rPr sz="1000" b="1" spc="-5" dirty="0">
                <a:latin typeface="Century Gothic"/>
                <a:cs typeface="Century Gothic"/>
              </a:rPr>
              <a:t>additions  to the</a:t>
            </a:r>
            <a:r>
              <a:rPr sz="1000" b="1" spc="-20" dirty="0">
                <a:latin typeface="Century Gothic"/>
                <a:cs typeface="Century Gothic"/>
              </a:rPr>
              <a:t> </a:t>
            </a:r>
            <a:r>
              <a:rPr sz="1000" b="1" spc="-10" dirty="0">
                <a:latin typeface="Century Gothic"/>
                <a:cs typeface="Century Gothic"/>
              </a:rPr>
              <a:t>bids</a:t>
            </a:r>
            <a:endParaRPr sz="1000">
              <a:latin typeface="Century Gothic"/>
              <a:cs typeface="Century Gothic"/>
            </a:endParaRPr>
          </a:p>
        </p:txBody>
      </p:sp>
      <p:sp>
        <p:nvSpPr>
          <p:cNvPr id="27" name="object 27"/>
          <p:cNvSpPr/>
          <p:nvPr/>
        </p:nvSpPr>
        <p:spPr>
          <a:xfrm>
            <a:off x="3920109" y="5643702"/>
            <a:ext cx="1083945" cy="0"/>
          </a:xfrm>
          <a:custGeom>
            <a:avLst/>
            <a:gdLst/>
            <a:ahLst/>
            <a:cxnLst/>
            <a:rect l="l" t="t" r="r" b="b"/>
            <a:pathLst>
              <a:path w="1083945">
                <a:moveTo>
                  <a:pt x="0" y="0"/>
                </a:moveTo>
                <a:lnTo>
                  <a:pt x="1083564" y="0"/>
                </a:lnTo>
              </a:path>
            </a:pathLst>
          </a:custGeom>
          <a:ln w="6096">
            <a:solidFill>
              <a:srgbClr val="0462C1"/>
            </a:solidFill>
          </a:ln>
        </p:spPr>
        <p:txBody>
          <a:bodyPr wrap="square" lIns="0" tIns="0" rIns="0" bIns="0" rtlCol="0"/>
          <a:lstStyle/>
          <a:p>
            <a:endParaRPr/>
          </a:p>
        </p:txBody>
      </p:sp>
      <p:sp>
        <p:nvSpPr>
          <p:cNvPr id="28" name="object 28"/>
          <p:cNvSpPr txBox="1"/>
          <p:nvPr/>
        </p:nvSpPr>
        <p:spPr>
          <a:xfrm>
            <a:off x="3723513" y="5033264"/>
            <a:ext cx="1478280" cy="635000"/>
          </a:xfrm>
          <a:prstGeom prst="rect">
            <a:avLst/>
          </a:prstGeom>
        </p:spPr>
        <p:txBody>
          <a:bodyPr vert="horz" wrap="square" lIns="0" tIns="12065" rIns="0" bIns="0" rtlCol="0">
            <a:spAutoFit/>
          </a:bodyPr>
          <a:lstStyle/>
          <a:p>
            <a:pPr marL="12065" marR="5080" algn="ctr">
              <a:lnSpc>
                <a:spcPct val="100000"/>
              </a:lnSpc>
              <a:spcBef>
                <a:spcPts val="95"/>
              </a:spcBef>
            </a:pPr>
            <a:r>
              <a:rPr sz="1000" b="1" spc="-10" dirty="0">
                <a:latin typeface="Century Gothic"/>
                <a:cs typeface="Century Gothic"/>
              </a:rPr>
              <a:t>Determining </a:t>
            </a:r>
            <a:r>
              <a:rPr sz="1000" b="1" spc="-5" dirty="0">
                <a:latin typeface="Century Gothic"/>
                <a:cs typeface="Century Gothic"/>
              </a:rPr>
              <a:t>the highest  price discount on the  </a:t>
            </a:r>
            <a:r>
              <a:rPr sz="1000" b="1" spc="-10" dirty="0">
                <a:latin typeface="Century Gothic"/>
                <a:cs typeface="Century Gothic"/>
              </a:rPr>
              <a:t>web </a:t>
            </a:r>
            <a:r>
              <a:rPr sz="1000" b="1" spc="-5" dirty="0">
                <a:latin typeface="Century Gothic"/>
                <a:cs typeface="Century Gothic"/>
              </a:rPr>
              <a:t>portal  </a:t>
            </a:r>
            <a:r>
              <a:rPr sz="1000" spc="-5" dirty="0">
                <a:solidFill>
                  <a:srgbClr val="0462C1"/>
                </a:solidFill>
                <a:latin typeface="Century Gothic"/>
                <a:cs typeface="Century Gothic"/>
                <a:hlinkClick r:id="rId8"/>
              </a:rPr>
              <a:t>https://fms.ecc.kz</a:t>
            </a:r>
            <a:endParaRPr sz="1000">
              <a:latin typeface="Century Gothic"/>
              <a:cs typeface="Century Gothic"/>
            </a:endParaRPr>
          </a:p>
        </p:txBody>
      </p:sp>
      <p:sp>
        <p:nvSpPr>
          <p:cNvPr id="29" name="object 29"/>
          <p:cNvSpPr txBox="1"/>
          <p:nvPr/>
        </p:nvSpPr>
        <p:spPr>
          <a:xfrm>
            <a:off x="6993128" y="5310885"/>
            <a:ext cx="1476375" cy="482600"/>
          </a:xfrm>
          <a:prstGeom prst="rect">
            <a:avLst/>
          </a:prstGeom>
        </p:spPr>
        <p:txBody>
          <a:bodyPr vert="horz" wrap="square" lIns="0" tIns="12065" rIns="0" bIns="0" rtlCol="0">
            <a:spAutoFit/>
          </a:bodyPr>
          <a:lstStyle/>
          <a:p>
            <a:pPr marL="478790" marR="5080" indent="-466725">
              <a:lnSpc>
                <a:spcPct val="100000"/>
              </a:lnSpc>
              <a:spcBef>
                <a:spcPts val="95"/>
              </a:spcBef>
            </a:pPr>
            <a:r>
              <a:rPr sz="1000" b="1" spc="-10" dirty="0">
                <a:latin typeface="Century Gothic"/>
                <a:cs typeface="Century Gothic"/>
              </a:rPr>
              <a:t>SK-PH </a:t>
            </a:r>
            <a:r>
              <a:rPr sz="1000" b="1" spc="-5" dirty="0">
                <a:latin typeface="Century Gothic"/>
                <a:cs typeface="Century Gothic"/>
              </a:rPr>
              <a:t>signs a long-term  </a:t>
            </a:r>
            <a:r>
              <a:rPr sz="1000" b="1" spc="-10" dirty="0">
                <a:latin typeface="Century Gothic"/>
                <a:cs typeface="Century Gothic"/>
              </a:rPr>
              <a:t>contract</a:t>
            </a:r>
            <a:endParaRPr sz="1000">
              <a:latin typeface="Century Gothic"/>
              <a:cs typeface="Century Gothic"/>
            </a:endParaRPr>
          </a:p>
          <a:p>
            <a:pPr marL="85725">
              <a:lnSpc>
                <a:spcPct val="100000"/>
              </a:lnSpc>
            </a:pPr>
            <a:r>
              <a:rPr sz="1000" spc="-5" dirty="0">
                <a:latin typeface="Century Gothic"/>
                <a:cs typeface="Century Gothic"/>
              </a:rPr>
              <a:t>(according </a:t>
            </a:r>
            <a:r>
              <a:rPr sz="1000" dirty="0">
                <a:latin typeface="Century Gothic"/>
                <a:cs typeface="Century Gothic"/>
              </a:rPr>
              <a:t>to p.</a:t>
            </a:r>
            <a:r>
              <a:rPr sz="1000" spc="-15" dirty="0">
                <a:latin typeface="Century Gothic"/>
                <a:cs typeface="Century Gothic"/>
              </a:rPr>
              <a:t> </a:t>
            </a:r>
            <a:r>
              <a:rPr sz="1000" spc="-10" dirty="0">
                <a:latin typeface="Century Gothic"/>
                <a:cs typeface="Century Gothic"/>
              </a:rPr>
              <a:t>398)</a:t>
            </a:r>
            <a:endParaRPr sz="1000">
              <a:latin typeface="Century Gothic"/>
              <a:cs typeface="Century Gothic"/>
            </a:endParaRPr>
          </a:p>
        </p:txBody>
      </p:sp>
      <p:sp>
        <p:nvSpPr>
          <p:cNvPr id="30" name="object 30"/>
          <p:cNvSpPr txBox="1"/>
          <p:nvPr/>
        </p:nvSpPr>
        <p:spPr>
          <a:xfrm>
            <a:off x="10628503" y="5200650"/>
            <a:ext cx="1343025" cy="482600"/>
          </a:xfrm>
          <a:prstGeom prst="rect">
            <a:avLst/>
          </a:prstGeom>
        </p:spPr>
        <p:txBody>
          <a:bodyPr vert="horz" wrap="square" lIns="0" tIns="12065" rIns="0" bIns="0" rtlCol="0">
            <a:spAutoFit/>
          </a:bodyPr>
          <a:lstStyle/>
          <a:p>
            <a:pPr marL="12700" marR="5080" algn="ctr">
              <a:lnSpc>
                <a:spcPct val="100000"/>
              </a:lnSpc>
              <a:spcBef>
                <a:spcPts val="95"/>
              </a:spcBef>
            </a:pPr>
            <a:r>
              <a:rPr sz="1000" b="1" spc="-5" dirty="0">
                <a:latin typeface="Century Gothic"/>
                <a:cs typeface="Century Gothic"/>
              </a:rPr>
              <a:t>The MH of </a:t>
            </a:r>
            <a:r>
              <a:rPr sz="1000" b="1" spc="-10" dirty="0">
                <a:latin typeface="Century Gothic"/>
                <a:cs typeface="Century Gothic"/>
              </a:rPr>
              <a:t>RK</a:t>
            </a:r>
            <a:r>
              <a:rPr sz="1000" b="1" spc="-65" dirty="0">
                <a:latin typeface="Century Gothic"/>
                <a:cs typeface="Century Gothic"/>
              </a:rPr>
              <a:t> </a:t>
            </a:r>
            <a:r>
              <a:rPr sz="1000" b="1" spc="-10" dirty="0">
                <a:latin typeface="Century Gothic"/>
                <a:cs typeface="Century Gothic"/>
              </a:rPr>
              <a:t>amends  </a:t>
            </a:r>
            <a:r>
              <a:rPr sz="1000" b="1" spc="-5" dirty="0">
                <a:latin typeface="Century Gothic"/>
                <a:cs typeface="Century Gothic"/>
              </a:rPr>
              <a:t>the </a:t>
            </a:r>
            <a:r>
              <a:rPr sz="1000" b="1" dirty="0">
                <a:latin typeface="Century Gothic"/>
                <a:cs typeface="Century Gothic"/>
              </a:rPr>
              <a:t>list </a:t>
            </a:r>
            <a:r>
              <a:rPr sz="1000" b="1" spc="-5" dirty="0">
                <a:latin typeface="Century Gothic"/>
                <a:cs typeface="Century Gothic"/>
              </a:rPr>
              <a:t>of SD  </a:t>
            </a:r>
            <a:r>
              <a:rPr sz="1000" spc="-5" dirty="0">
                <a:latin typeface="Century Gothic"/>
                <a:cs typeface="Century Gothic"/>
              </a:rPr>
              <a:t>(according </a:t>
            </a:r>
            <a:r>
              <a:rPr sz="1000" dirty="0">
                <a:latin typeface="Century Gothic"/>
                <a:cs typeface="Century Gothic"/>
              </a:rPr>
              <a:t>to p.</a:t>
            </a:r>
            <a:r>
              <a:rPr sz="1000" spc="-55" dirty="0">
                <a:latin typeface="Century Gothic"/>
                <a:cs typeface="Century Gothic"/>
              </a:rPr>
              <a:t> </a:t>
            </a:r>
            <a:r>
              <a:rPr sz="1000" spc="-5" dirty="0">
                <a:latin typeface="Century Gothic"/>
                <a:cs typeface="Century Gothic"/>
              </a:rPr>
              <a:t>400)</a:t>
            </a:r>
            <a:endParaRPr sz="1000">
              <a:latin typeface="Century Gothic"/>
              <a:cs typeface="Century Gothic"/>
            </a:endParaRPr>
          </a:p>
        </p:txBody>
      </p:sp>
      <p:sp>
        <p:nvSpPr>
          <p:cNvPr id="31" name="object 31"/>
          <p:cNvSpPr/>
          <p:nvPr/>
        </p:nvSpPr>
        <p:spPr>
          <a:xfrm>
            <a:off x="7066788" y="2453665"/>
            <a:ext cx="2715895" cy="526008"/>
          </a:xfrm>
          <a:prstGeom prst="rect">
            <a:avLst/>
          </a:prstGeom>
          <a:blipFill>
            <a:blip r:embed="rId11" cstate="print"/>
            <a:stretch>
              <a:fillRect/>
            </a:stretch>
          </a:blipFill>
        </p:spPr>
        <p:txBody>
          <a:bodyPr wrap="square" lIns="0" tIns="0" rIns="0" bIns="0" rtlCol="0"/>
          <a:lstStyle/>
          <a:p>
            <a:endParaRPr/>
          </a:p>
        </p:txBody>
      </p:sp>
      <p:sp>
        <p:nvSpPr>
          <p:cNvPr id="32" name="object 32"/>
          <p:cNvSpPr/>
          <p:nvPr/>
        </p:nvSpPr>
        <p:spPr>
          <a:xfrm>
            <a:off x="5660135" y="4224528"/>
            <a:ext cx="2439796" cy="507492"/>
          </a:xfrm>
          <a:prstGeom prst="rect">
            <a:avLst/>
          </a:prstGeom>
          <a:blipFill>
            <a:blip r:embed="rId12" cstate="print"/>
            <a:stretch>
              <a:fillRect/>
            </a:stretch>
          </a:blipFill>
        </p:spPr>
        <p:txBody>
          <a:bodyPr wrap="square" lIns="0" tIns="0" rIns="0" bIns="0" rtlCol="0"/>
          <a:lstStyle/>
          <a:p>
            <a:endParaRPr/>
          </a:p>
        </p:txBody>
      </p:sp>
      <p:sp>
        <p:nvSpPr>
          <p:cNvPr id="33" name="object 33"/>
          <p:cNvSpPr/>
          <p:nvPr/>
        </p:nvSpPr>
        <p:spPr>
          <a:xfrm>
            <a:off x="5824728" y="4389120"/>
            <a:ext cx="2001520" cy="137160"/>
          </a:xfrm>
          <a:custGeom>
            <a:avLst/>
            <a:gdLst/>
            <a:ahLst/>
            <a:cxnLst/>
            <a:rect l="l" t="t" r="r" b="b"/>
            <a:pathLst>
              <a:path w="2001520" h="137160">
                <a:moveTo>
                  <a:pt x="0" y="137159"/>
                </a:moveTo>
                <a:lnTo>
                  <a:pt x="2001520" y="137159"/>
                </a:lnTo>
                <a:lnTo>
                  <a:pt x="2001520" y="0"/>
                </a:lnTo>
                <a:lnTo>
                  <a:pt x="0" y="0"/>
                </a:lnTo>
                <a:lnTo>
                  <a:pt x="0" y="137159"/>
                </a:lnTo>
                <a:close/>
              </a:path>
            </a:pathLst>
          </a:custGeom>
          <a:solidFill>
            <a:srgbClr val="C273A3"/>
          </a:solidFill>
        </p:spPr>
        <p:txBody>
          <a:bodyPr wrap="square" lIns="0" tIns="0" rIns="0" bIns="0" rtlCol="0"/>
          <a:lstStyle/>
          <a:p>
            <a:endParaRPr/>
          </a:p>
        </p:txBody>
      </p:sp>
      <p:sp>
        <p:nvSpPr>
          <p:cNvPr id="34" name="object 34"/>
          <p:cNvSpPr/>
          <p:nvPr/>
        </p:nvSpPr>
        <p:spPr>
          <a:xfrm>
            <a:off x="1200911" y="4226001"/>
            <a:ext cx="3360420" cy="510463"/>
          </a:xfrm>
          <a:prstGeom prst="rect">
            <a:avLst/>
          </a:prstGeom>
          <a:blipFill>
            <a:blip r:embed="rId13" cstate="print"/>
            <a:stretch>
              <a:fillRect/>
            </a:stretch>
          </a:blipFill>
        </p:spPr>
        <p:txBody>
          <a:bodyPr wrap="square" lIns="0" tIns="0" rIns="0" bIns="0" rtlCol="0"/>
          <a:lstStyle/>
          <a:p>
            <a:endParaRPr/>
          </a:p>
        </p:txBody>
      </p:sp>
      <p:sp>
        <p:nvSpPr>
          <p:cNvPr id="35" name="object 35"/>
          <p:cNvSpPr/>
          <p:nvPr/>
        </p:nvSpPr>
        <p:spPr>
          <a:xfrm>
            <a:off x="1365503" y="4459223"/>
            <a:ext cx="2921635" cy="3810"/>
          </a:xfrm>
          <a:custGeom>
            <a:avLst/>
            <a:gdLst/>
            <a:ahLst/>
            <a:cxnLst/>
            <a:rect l="l" t="t" r="r" b="b"/>
            <a:pathLst>
              <a:path w="2921635" h="3810">
                <a:moveTo>
                  <a:pt x="0" y="0"/>
                </a:moveTo>
                <a:lnTo>
                  <a:pt x="2921635" y="3556"/>
                </a:lnTo>
              </a:path>
            </a:pathLst>
          </a:custGeom>
          <a:ln w="137160">
            <a:solidFill>
              <a:srgbClr val="6D5BAA"/>
            </a:solidFill>
          </a:ln>
        </p:spPr>
        <p:txBody>
          <a:bodyPr wrap="square" lIns="0" tIns="0" rIns="0" bIns="0" rtlCol="0"/>
          <a:lstStyle/>
          <a:p>
            <a:endParaRPr/>
          </a:p>
        </p:txBody>
      </p:sp>
      <p:sp>
        <p:nvSpPr>
          <p:cNvPr id="36" name="object 36"/>
          <p:cNvSpPr/>
          <p:nvPr/>
        </p:nvSpPr>
        <p:spPr>
          <a:xfrm>
            <a:off x="7691628" y="2101583"/>
            <a:ext cx="1457071" cy="1082052"/>
          </a:xfrm>
          <a:prstGeom prst="rect">
            <a:avLst/>
          </a:prstGeom>
          <a:blipFill>
            <a:blip r:embed="rId14" cstate="print"/>
            <a:stretch>
              <a:fillRect/>
            </a:stretch>
          </a:blipFill>
        </p:spPr>
        <p:txBody>
          <a:bodyPr wrap="square" lIns="0" tIns="0" rIns="0" bIns="0" rtlCol="0"/>
          <a:lstStyle/>
          <a:p>
            <a:endParaRPr/>
          </a:p>
        </p:txBody>
      </p:sp>
      <p:sp>
        <p:nvSpPr>
          <p:cNvPr id="37" name="object 37"/>
          <p:cNvSpPr/>
          <p:nvPr/>
        </p:nvSpPr>
        <p:spPr>
          <a:xfrm>
            <a:off x="8026907" y="2250986"/>
            <a:ext cx="781811" cy="850607"/>
          </a:xfrm>
          <a:prstGeom prst="rect">
            <a:avLst/>
          </a:prstGeom>
          <a:blipFill>
            <a:blip r:embed="rId15" cstate="print"/>
            <a:stretch>
              <a:fillRect/>
            </a:stretch>
          </a:blipFill>
        </p:spPr>
        <p:txBody>
          <a:bodyPr wrap="square" lIns="0" tIns="0" rIns="0" bIns="0" rtlCol="0"/>
          <a:lstStyle/>
          <a:p>
            <a:endParaRPr/>
          </a:p>
        </p:txBody>
      </p:sp>
      <p:sp>
        <p:nvSpPr>
          <p:cNvPr id="38" name="object 38"/>
          <p:cNvSpPr/>
          <p:nvPr/>
        </p:nvSpPr>
        <p:spPr>
          <a:xfrm>
            <a:off x="7885176" y="2295144"/>
            <a:ext cx="1028700" cy="654050"/>
          </a:xfrm>
          <a:custGeom>
            <a:avLst/>
            <a:gdLst/>
            <a:ahLst/>
            <a:cxnLst/>
            <a:rect l="l" t="t" r="r" b="b"/>
            <a:pathLst>
              <a:path w="1028700" h="654050">
                <a:moveTo>
                  <a:pt x="514350" y="0"/>
                </a:moveTo>
                <a:lnTo>
                  <a:pt x="458300" y="1917"/>
                </a:lnTo>
                <a:lnTo>
                  <a:pt x="404000" y="7537"/>
                </a:lnTo>
                <a:lnTo>
                  <a:pt x="351763" y="16660"/>
                </a:lnTo>
                <a:lnTo>
                  <a:pt x="301903" y="29087"/>
                </a:lnTo>
                <a:lnTo>
                  <a:pt x="254733" y="44619"/>
                </a:lnTo>
                <a:lnTo>
                  <a:pt x="210568" y="63057"/>
                </a:lnTo>
                <a:lnTo>
                  <a:pt x="169719" y="84201"/>
                </a:lnTo>
                <a:lnTo>
                  <a:pt x="132502" y="107853"/>
                </a:lnTo>
                <a:lnTo>
                  <a:pt x="99230" y="133813"/>
                </a:lnTo>
                <a:lnTo>
                  <a:pt x="70216" y="161882"/>
                </a:lnTo>
                <a:lnTo>
                  <a:pt x="45775" y="191862"/>
                </a:lnTo>
                <a:lnTo>
                  <a:pt x="11861" y="256754"/>
                </a:lnTo>
                <a:lnTo>
                  <a:pt x="0" y="326897"/>
                </a:lnTo>
                <a:lnTo>
                  <a:pt x="3017" y="362526"/>
                </a:lnTo>
                <a:lnTo>
                  <a:pt x="26218" y="430243"/>
                </a:lnTo>
                <a:lnTo>
                  <a:pt x="70216" y="491913"/>
                </a:lnTo>
                <a:lnTo>
                  <a:pt x="99230" y="519982"/>
                </a:lnTo>
                <a:lnTo>
                  <a:pt x="132502" y="545942"/>
                </a:lnTo>
                <a:lnTo>
                  <a:pt x="169719" y="569594"/>
                </a:lnTo>
                <a:lnTo>
                  <a:pt x="210568" y="590738"/>
                </a:lnTo>
                <a:lnTo>
                  <a:pt x="254733" y="609176"/>
                </a:lnTo>
                <a:lnTo>
                  <a:pt x="301903" y="624708"/>
                </a:lnTo>
                <a:lnTo>
                  <a:pt x="351763" y="637135"/>
                </a:lnTo>
                <a:lnTo>
                  <a:pt x="404000" y="646258"/>
                </a:lnTo>
                <a:lnTo>
                  <a:pt x="458300" y="651878"/>
                </a:lnTo>
                <a:lnTo>
                  <a:pt x="514350" y="653795"/>
                </a:lnTo>
                <a:lnTo>
                  <a:pt x="570399" y="651878"/>
                </a:lnTo>
                <a:lnTo>
                  <a:pt x="624699" y="646258"/>
                </a:lnTo>
                <a:lnTo>
                  <a:pt x="676936" y="637135"/>
                </a:lnTo>
                <a:lnTo>
                  <a:pt x="726796" y="624708"/>
                </a:lnTo>
                <a:lnTo>
                  <a:pt x="773966" y="609176"/>
                </a:lnTo>
                <a:lnTo>
                  <a:pt x="818131" y="590738"/>
                </a:lnTo>
                <a:lnTo>
                  <a:pt x="858980" y="569594"/>
                </a:lnTo>
                <a:lnTo>
                  <a:pt x="896197" y="545942"/>
                </a:lnTo>
                <a:lnTo>
                  <a:pt x="929469" y="519982"/>
                </a:lnTo>
                <a:lnTo>
                  <a:pt x="958483" y="491913"/>
                </a:lnTo>
                <a:lnTo>
                  <a:pt x="982924" y="461933"/>
                </a:lnTo>
                <a:lnTo>
                  <a:pt x="1016838" y="397041"/>
                </a:lnTo>
                <a:lnTo>
                  <a:pt x="1028700" y="326897"/>
                </a:lnTo>
                <a:lnTo>
                  <a:pt x="1025682" y="291269"/>
                </a:lnTo>
                <a:lnTo>
                  <a:pt x="1002481" y="223552"/>
                </a:lnTo>
                <a:lnTo>
                  <a:pt x="958483" y="161882"/>
                </a:lnTo>
                <a:lnTo>
                  <a:pt x="929469" y="133813"/>
                </a:lnTo>
                <a:lnTo>
                  <a:pt x="896197" y="107853"/>
                </a:lnTo>
                <a:lnTo>
                  <a:pt x="858980" y="84201"/>
                </a:lnTo>
                <a:lnTo>
                  <a:pt x="818131" y="63057"/>
                </a:lnTo>
                <a:lnTo>
                  <a:pt x="773966" y="44619"/>
                </a:lnTo>
                <a:lnTo>
                  <a:pt x="726796" y="29087"/>
                </a:lnTo>
                <a:lnTo>
                  <a:pt x="676936" y="16660"/>
                </a:lnTo>
                <a:lnTo>
                  <a:pt x="624699" y="7537"/>
                </a:lnTo>
                <a:lnTo>
                  <a:pt x="570399" y="1917"/>
                </a:lnTo>
                <a:lnTo>
                  <a:pt x="514350" y="0"/>
                </a:lnTo>
                <a:close/>
              </a:path>
            </a:pathLst>
          </a:custGeom>
          <a:solidFill>
            <a:srgbClr val="FFFFFF"/>
          </a:solidFill>
        </p:spPr>
        <p:txBody>
          <a:bodyPr wrap="square" lIns="0" tIns="0" rIns="0" bIns="0" rtlCol="0"/>
          <a:lstStyle/>
          <a:p>
            <a:endParaRPr/>
          </a:p>
        </p:txBody>
      </p:sp>
      <p:sp>
        <p:nvSpPr>
          <p:cNvPr id="39" name="object 39"/>
          <p:cNvSpPr/>
          <p:nvPr/>
        </p:nvSpPr>
        <p:spPr>
          <a:xfrm>
            <a:off x="7885176" y="2295144"/>
            <a:ext cx="1028700" cy="654050"/>
          </a:xfrm>
          <a:custGeom>
            <a:avLst/>
            <a:gdLst/>
            <a:ahLst/>
            <a:cxnLst/>
            <a:rect l="l" t="t" r="r" b="b"/>
            <a:pathLst>
              <a:path w="1028700" h="654050">
                <a:moveTo>
                  <a:pt x="0" y="326897"/>
                </a:moveTo>
                <a:lnTo>
                  <a:pt x="11861" y="256754"/>
                </a:lnTo>
                <a:lnTo>
                  <a:pt x="45775" y="191862"/>
                </a:lnTo>
                <a:lnTo>
                  <a:pt x="70216" y="161882"/>
                </a:lnTo>
                <a:lnTo>
                  <a:pt x="99230" y="133813"/>
                </a:lnTo>
                <a:lnTo>
                  <a:pt x="132502" y="107853"/>
                </a:lnTo>
                <a:lnTo>
                  <a:pt x="169719" y="84201"/>
                </a:lnTo>
                <a:lnTo>
                  <a:pt x="210568" y="63057"/>
                </a:lnTo>
                <a:lnTo>
                  <a:pt x="254733" y="44619"/>
                </a:lnTo>
                <a:lnTo>
                  <a:pt x="301903" y="29087"/>
                </a:lnTo>
                <a:lnTo>
                  <a:pt x="351763" y="16660"/>
                </a:lnTo>
                <a:lnTo>
                  <a:pt x="404000" y="7537"/>
                </a:lnTo>
                <a:lnTo>
                  <a:pt x="458300" y="1917"/>
                </a:lnTo>
                <a:lnTo>
                  <a:pt x="514350" y="0"/>
                </a:lnTo>
                <a:lnTo>
                  <a:pt x="570399" y="1917"/>
                </a:lnTo>
                <a:lnTo>
                  <a:pt x="624699" y="7537"/>
                </a:lnTo>
                <a:lnTo>
                  <a:pt x="676936" y="16660"/>
                </a:lnTo>
                <a:lnTo>
                  <a:pt x="726796" y="29087"/>
                </a:lnTo>
                <a:lnTo>
                  <a:pt x="773966" y="44619"/>
                </a:lnTo>
                <a:lnTo>
                  <a:pt x="818131" y="63057"/>
                </a:lnTo>
                <a:lnTo>
                  <a:pt x="858980" y="84201"/>
                </a:lnTo>
                <a:lnTo>
                  <a:pt x="896197" y="107853"/>
                </a:lnTo>
                <a:lnTo>
                  <a:pt x="929469" y="133813"/>
                </a:lnTo>
                <a:lnTo>
                  <a:pt x="958483" y="161882"/>
                </a:lnTo>
                <a:lnTo>
                  <a:pt x="982924" y="191862"/>
                </a:lnTo>
                <a:lnTo>
                  <a:pt x="1016838" y="256754"/>
                </a:lnTo>
                <a:lnTo>
                  <a:pt x="1028700" y="326897"/>
                </a:lnTo>
                <a:lnTo>
                  <a:pt x="1025682" y="362526"/>
                </a:lnTo>
                <a:lnTo>
                  <a:pt x="1002481" y="430243"/>
                </a:lnTo>
                <a:lnTo>
                  <a:pt x="958483" y="491913"/>
                </a:lnTo>
                <a:lnTo>
                  <a:pt x="929469" y="519982"/>
                </a:lnTo>
                <a:lnTo>
                  <a:pt x="896197" y="545942"/>
                </a:lnTo>
                <a:lnTo>
                  <a:pt x="858980" y="569594"/>
                </a:lnTo>
                <a:lnTo>
                  <a:pt x="818131" y="590738"/>
                </a:lnTo>
                <a:lnTo>
                  <a:pt x="773966" y="609176"/>
                </a:lnTo>
                <a:lnTo>
                  <a:pt x="726796" y="624708"/>
                </a:lnTo>
                <a:lnTo>
                  <a:pt x="676936" y="637135"/>
                </a:lnTo>
                <a:lnTo>
                  <a:pt x="624699" y="646258"/>
                </a:lnTo>
                <a:lnTo>
                  <a:pt x="570399" y="651878"/>
                </a:lnTo>
                <a:lnTo>
                  <a:pt x="514350" y="653795"/>
                </a:lnTo>
                <a:lnTo>
                  <a:pt x="458300" y="651878"/>
                </a:lnTo>
                <a:lnTo>
                  <a:pt x="404000" y="646258"/>
                </a:lnTo>
                <a:lnTo>
                  <a:pt x="351763" y="637135"/>
                </a:lnTo>
                <a:lnTo>
                  <a:pt x="301903" y="624708"/>
                </a:lnTo>
                <a:lnTo>
                  <a:pt x="254733" y="609176"/>
                </a:lnTo>
                <a:lnTo>
                  <a:pt x="210568" y="590738"/>
                </a:lnTo>
                <a:lnTo>
                  <a:pt x="169719" y="569594"/>
                </a:lnTo>
                <a:lnTo>
                  <a:pt x="132502" y="545942"/>
                </a:lnTo>
                <a:lnTo>
                  <a:pt x="99230" y="519982"/>
                </a:lnTo>
                <a:lnTo>
                  <a:pt x="70216" y="491913"/>
                </a:lnTo>
                <a:lnTo>
                  <a:pt x="45775" y="461933"/>
                </a:lnTo>
                <a:lnTo>
                  <a:pt x="11861" y="397041"/>
                </a:lnTo>
                <a:lnTo>
                  <a:pt x="0" y="326897"/>
                </a:lnTo>
                <a:close/>
              </a:path>
            </a:pathLst>
          </a:custGeom>
          <a:ln w="57912">
            <a:solidFill>
              <a:srgbClr val="DB8958"/>
            </a:solidFill>
          </a:ln>
        </p:spPr>
        <p:txBody>
          <a:bodyPr wrap="square" lIns="0" tIns="0" rIns="0" bIns="0" rtlCol="0"/>
          <a:lstStyle/>
          <a:p>
            <a:endParaRPr/>
          </a:p>
        </p:txBody>
      </p:sp>
      <p:sp>
        <p:nvSpPr>
          <p:cNvPr id="40" name="object 40"/>
          <p:cNvSpPr/>
          <p:nvPr/>
        </p:nvSpPr>
        <p:spPr>
          <a:xfrm>
            <a:off x="3758184" y="5704330"/>
            <a:ext cx="1457071" cy="1080554"/>
          </a:xfrm>
          <a:prstGeom prst="rect">
            <a:avLst/>
          </a:prstGeom>
          <a:blipFill>
            <a:blip r:embed="rId16" cstate="print"/>
            <a:stretch>
              <a:fillRect/>
            </a:stretch>
          </a:blipFill>
        </p:spPr>
        <p:txBody>
          <a:bodyPr wrap="square" lIns="0" tIns="0" rIns="0" bIns="0" rtlCol="0"/>
          <a:lstStyle/>
          <a:p>
            <a:endParaRPr/>
          </a:p>
        </p:txBody>
      </p:sp>
      <p:sp>
        <p:nvSpPr>
          <p:cNvPr id="41" name="object 41"/>
          <p:cNvSpPr/>
          <p:nvPr/>
        </p:nvSpPr>
        <p:spPr>
          <a:xfrm>
            <a:off x="4032503" y="5849111"/>
            <a:ext cx="905459" cy="832180"/>
          </a:xfrm>
          <a:prstGeom prst="rect">
            <a:avLst/>
          </a:prstGeom>
          <a:blipFill>
            <a:blip r:embed="rId17" cstate="print"/>
            <a:stretch>
              <a:fillRect/>
            </a:stretch>
          </a:blipFill>
        </p:spPr>
        <p:txBody>
          <a:bodyPr wrap="square" lIns="0" tIns="0" rIns="0" bIns="0" rtlCol="0"/>
          <a:lstStyle/>
          <a:p>
            <a:endParaRPr/>
          </a:p>
        </p:txBody>
      </p:sp>
      <p:sp>
        <p:nvSpPr>
          <p:cNvPr id="42" name="object 42"/>
          <p:cNvSpPr/>
          <p:nvPr/>
        </p:nvSpPr>
        <p:spPr>
          <a:xfrm>
            <a:off x="3951732" y="5897879"/>
            <a:ext cx="1028700" cy="652780"/>
          </a:xfrm>
          <a:custGeom>
            <a:avLst/>
            <a:gdLst/>
            <a:ahLst/>
            <a:cxnLst/>
            <a:rect l="l" t="t" r="r" b="b"/>
            <a:pathLst>
              <a:path w="1028700" h="652779">
                <a:moveTo>
                  <a:pt x="514350" y="0"/>
                </a:moveTo>
                <a:lnTo>
                  <a:pt x="458300" y="1913"/>
                </a:lnTo>
                <a:lnTo>
                  <a:pt x="404000" y="7522"/>
                </a:lnTo>
                <a:lnTo>
                  <a:pt x="351763" y="16626"/>
                </a:lnTo>
                <a:lnTo>
                  <a:pt x="301903" y="29027"/>
                </a:lnTo>
                <a:lnTo>
                  <a:pt x="254733" y="44526"/>
                </a:lnTo>
                <a:lnTo>
                  <a:pt x="210568" y="62924"/>
                </a:lnTo>
                <a:lnTo>
                  <a:pt x="169719" y="84022"/>
                </a:lnTo>
                <a:lnTo>
                  <a:pt x="132502" y="107621"/>
                </a:lnTo>
                <a:lnTo>
                  <a:pt x="99230" y="133522"/>
                </a:lnTo>
                <a:lnTo>
                  <a:pt x="70216" y="161527"/>
                </a:lnTo>
                <a:lnTo>
                  <a:pt x="45775" y="191435"/>
                </a:lnTo>
                <a:lnTo>
                  <a:pt x="11861" y="256170"/>
                </a:lnTo>
                <a:lnTo>
                  <a:pt x="0" y="326136"/>
                </a:lnTo>
                <a:lnTo>
                  <a:pt x="3017" y="361672"/>
                </a:lnTo>
                <a:lnTo>
                  <a:pt x="26218" y="429221"/>
                </a:lnTo>
                <a:lnTo>
                  <a:pt x="70216" y="490744"/>
                </a:lnTo>
                <a:lnTo>
                  <a:pt x="99230" y="518749"/>
                </a:lnTo>
                <a:lnTo>
                  <a:pt x="132502" y="544650"/>
                </a:lnTo>
                <a:lnTo>
                  <a:pt x="169719" y="568249"/>
                </a:lnTo>
                <a:lnTo>
                  <a:pt x="210568" y="589347"/>
                </a:lnTo>
                <a:lnTo>
                  <a:pt x="254733" y="607745"/>
                </a:lnTo>
                <a:lnTo>
                  <a:pt x="301903" y="623244"/>
                </a:lnTo>
                <a:lnTo>
                  <a:pt x="351763" y="635645"/>
                </a:lnTo>
                <a:lnTo>
                  <a:pt x="404000" y="644749"/>
                </a:lnTo>
                <a:lnTo>
                  <a:pt x="458300" y="650358"/>
                </a:lnTo>
                <a:lnTo>
                  <a:pt x="514350" y="652272"/>
                </a:lnTo>
                <a:lnTo>
                  <a:pt x="570399" y="650358"/>
                </a:lnTo>
                <a:lnTo>
                  <a:pt x="624699" y="644749"/>
                </a:lnTo>
                <a:lnTo>
                  <a:pt x="676936" y="635645"/>
                </a:lnTo>
                <a:lnTo>
                  <a:pt x="726796" y="623244"/>
                </a:lnTo>
                <a:lnTo>
                  <a:pt x="773966" y="607745"/>
                </a:lnTo>
                <a:lnTo>
                  <a:pt x="818131" y="589347"/>
                </a:lnTo>
                <a:lnTo>
                  <a:pt x="858980" y="568249"/>
                </a:lnTo>
                <a:lnTo>
                  <a:pt x="896197" y="544650"/>
                </a:lnTo>
                <a:lnTo>
                  <a:pt x="929469" y="518749"/>
                </a:lnTo>
                <a:lnTo>
                  <a:pt x="958483" y="490744"/>
                </a:lnTo>
                <a:lnTo>
                  <a:pt x="982924" y="460836"/>
                </a:lnTo>
                <a:lnTo>
                  <a:pt x="1016838" y="396101"/>
                </a:lnTo>
                <a:lnTo>
                  <a:pt x="1028700" y="326136"/>
                </a:lnTo>
                <a:lnTo>
                  <a:pt x="1025682" y="290599"/>
                </a:lnTo>
                <a:lnTo>
                  <a:pt x="1002481" y="223050"/>
                </a:lnTo>
                <a:lnTo>
                  <a:pt x="958483" y="161527"/>
                </a:lnTo>
                <a:lnTo>
                  <a:pt x="929469" y="133522"/>
                </a:lnTo>
                <a:lnTo>
                  <a:pt x="896197" y="107621"/>
                </a:lnTo>
                <a:lnTo>
                  <a:pt x="858980" y="84022"/>
                </a:lnTo>
                <a:lnTo>
                  <a:pt x="818131" y="62924"/>
                </a:lnTo>
                <a:lnTo>
                  <a:pt x="773966" y="44526"/>
                </a:lnTo>
                <a:lnTo>
                  <a:pt x="726796" y="29027"/>
                </a:lnTo>
                <a:lnTo>
                  <a:pt x="676936" y="16626"/>
                </a:lnTo>
                <a:lnTo>
                  <a:pt x="624699" y="7522"/>
                </a:lnTo>
                <a:lnTo>
                  <a:pt x="570399" y="1913"/>
                </a:lnTo>
                <a:lnTo>
                  <a:pt x="514350" y="0"/>
                </a:lnTo>
                <a:close/>
              </a:path>
            </a:pathLst>
          </a:custGeom>
          <a:solidFill>
            <a:srgbClr val="FFFFFF"/>
          </a:solidFill>
        </p:spPr>
        <p:txBody>
          <a:bodyPr wrap="square" lIns="0" tIns="0" rIns="0" bIns="0" rtlCol="0"/>
          <a:lstStyle/>
          <a:p>
            <a:endParaRPr/>
          </a:p>
        </p:txBody>
      </p:sp>
      <p:sp>
        <p:nvSpPr>
          <p:cNvPr id="43" name="object 43"/>
          <p:cNvSpPr/>
          <p:nvPr/>
        </p:nvSpPr>
        <p:spPr>
          <a:xfrm>
            <a:off x="3951732" y="5897879"/>
            <a:ext cx="1028700" cy="652780"/>
          </a:xfrm>
          <a:custGeom>
            <a:avLst/>
            <a:gdLst/>
            <a:ahLst/>
            <a:cxnLst/>
            <a:rect l="l" t="t" r="r" b="b"/>
            <a:pathLst>
              <a:path w="1028700" h="652779">
                <a:moveTo>
                  <a:pt x="0" y="326136"/>
                </a:moveTo>
                <a:lnTo>
                  <a:pt x="11861" y="256170"/>
                </a:lnTo>
                <a:lnTo>
                  <a:pt x="45775" y="191435"/>
                </a:lnTo>
                <a:lnTo>
                  <a:pt x="70216" y="161527"/>
                </a:lnTo>
                <a:lnTo>
                  <a:pt x="99230" y="133522"/>
                </a:lnTo>
                <a:lnTo>
                  <a:pt x="132502" y="107621"/>
                </a:lnTo>
                <a:lnTo>
                  <a:pt x="169719" y="84022"/>
                </a:lnTo>
                <a:lnTo>
                  <a:pt x="210568" y="62924"/>
                </a:lnTo>
                <a:lnTo>
                  <a:pt x="254733" y="44526"/>
                </a:lnTo>
                <a:lnTo>
                  <a:pt x="301903" y="29027"/>
                </a:lnTo>
                <a:lnTo>
                  <a:pt x="351763" y="16626"/>
                </a:lnTo>
                <a:lnTo>
                  <a:pt x="404000" y="7522"/>
                </a:lnTo>
                <a:lnTo>
                  <a:pt x="458300" y="1913"/>
                </a:lnTo>
                <a:lnTo>
                  <a:pt x="514350" y="0"/>
                </a:lnTo>
                <a:lnTo>
                  <a:pt x="570399" y="1913"/>
                </a:lnTo>
                <a:lnTo>
                  <a:pt x="624699" y="7522"/>
                </a:lnTo>
                <a:lnTo>
                  <a:pt x="676936" y="16626"/>
                </a:lnTo>
                <a:lnTo>
                  <a:pt x="726796" y="29027"/>
                </a:lnTo>
                <a:lnTo>
                  <a:pt x="773966" y="44526"/>
                </a:lnTo>
                <a:lnTo>
                  <a:pt x="818131" y="62924"/>
                </a:lnTo>
                <a:lnTo>
                  <a:pt x="858980" y="84022"/>
                </a:lnTo>
                <a:lnTo>
                  <a:pt x="896197" y="107621"/>
                </a:lnTo>
                <a:lnTo>
                  <a:pt x="929469" y="133522"/>
                </a:lnTo>
                <a:lnTo>
                  <a:pt x="958483" y="161527"/>
                </a:lnTo>
                <a:lnTo>
                  <a:pt x="982924" y="191435"/>
                </a:lnTo>
                <a:lnTo>
                  <a:pt x="1016838" y="256170"/>
                </a:lnTo>
                <a:lnTo>
                  <a:pt x="1028700" y="326136"/>
                </a:lnTo>
                <a:lnTo>
                  <a:pt x="1025682" y="361672"/>
                </a:lnTo>
                <a:lnTo>
                  <a:pt x="1002481" y="429221"/>
                </a:lnTo>
                <a:lnTo>
                  <a:pt x="958483" y="490744"/>
                </a:lnTo>
                <a:lnTo>
                  <a:pt x="929469" y="518749"/>
                </a:lnTo>
                <a:lnTo>
                  <a:pt x="896197" y="544650"/>
                </a:lnTo>
                <a:lnTo>
                  <a:pt x="858980" y="568249"/>
                </a:lnTo>
                <a:lnTo>
                  <a:pt x="818131" y="589347"/>
                </a:lnTo>
                <a:lnTo>
                  <a:pt x="773966" y="607745"/>
                </a:lnTo>
                <a:lnTo>
                  <a:pt x="726796" y="623244"/>
                </a:lnTo>
                <a:lnTo>
                  <a:pt x="676936" y="635645"/>
                </a:lnTo>
                <a:lnTo>
                  <a:pt x="624699" y="644749"/>
                </a:lnTo>
                <a:lnTo>
                  <a:pt x="570399" y="650358"/>
                </a:lnTo>
                <a:lnTo>
                  <a:pt x="514350" y="652272"/>
                </a:lnTo>
                <a:lnTo>
                  <a:pt x="458300" y="650358"/>
                </a:lnTo>
                <a:lnTo>
                  <a:pt x="404000" y="644749"/>
                </a:lnTo>
                <a:lnTo>
                  <a:pt x="351763" y="635645"/>
                </a:lnTo>
                <a:lnTo>
                  <a:pt x="301903" y="623244"/>
                </a:lnTo>
                <a:lnTo>
                  <a:pt x="254733" y="607745"/>
                </a:lnTo>
                <a:lnTo>
                  <a:pt x="210568" y="589347"/>
                </a:lnTo>
                <a:lnTo>
                  <a:pt x="169719" y="568249"/>
                </a:lnTo>
                <a:lnTo>
                  <a:pt x="132502" y="544650"/>
                </a:lnTo>
                <a:lnTo>
                  <a:pt x="99230" y="518749"/>
                </a:lnTo>
                <a:lnTo>
                  <a:pt x="70216" y="490744"/>
                </a:lnTo>
                <a:lnTo>
                  <a:pt x="45775" y="460836"/>
                </a:lnTo>
                <a:lnTo>
                  <a:pt x="11861" y="396101"/>
                </a:lnTo>
                <a:lnTo>
                  <a:pt x="0" y="326136"/>
                </a:lnTo>
                <a:close/>
              </a:path>
            </a:pathLst>
          </a:custGeom>
          <a:ln w="57912">
            <a:solidFill>
              <a:srgbClr val="6D5BAA"/>
            </a:solidFill>
          </a:ln>
        </p:spPr>
        <p:txBody>
          <a:bodyPr wrap="square" lIns="0" tIns="0" rIns="0" bIns="0" rtlCol="0"/>
          <a:lstStyle/>
          <a:p>
            <a:endParaRPr/>
          </a:p>
        </p:txBody>
      </p:sp>
      <p:sp>
        <p:nvSpPr>
          <p:cNvPr id="44" name="object 44"/>
          <p:cNvSpPr txBox="1"/>
          <p:nvPr/>
        </p:nvSpPr>
        <p:spPr>
          <a:xfrm>
            <a:off x="3816477" y="5642864"/>
            <a:ext cx="1326515" cy="593090"/>
          </a:xfrm>
          <a:prstGeom prst="rect">
            <a:avLst/>
          </a:prstGeom>
        </p:spPr>
        <p:txBody>
          <a:bodyPr vert="horz" wrap="square" lIns="0" tIns="12065" rIns="0" bIns="0" rtlCol="0">
            <a:spAutoFit/>
          </a:bodyPr>
          <a:lstStyle/>
          <a:p>
            <a:pPr marL="12065" marR="5080" algn="ctr">
              <a:lnSpc>
                <a:spcPct val="100000"/>
              </a:lnSpc>
              <a:spcBef>
                <a:spcPts val="95"/>
              </a:spcBef>
            </a:pPr>
            <a:r>
              <a:rPr sz="1000" spc="-5" dirty="0">
                <a:latin typeface="Century Gothic"/>
                <a:cs typeface="Century Gothic"/>
              </a:rPr>
              <a:t>(according </a:t>
            </a:r>
            <a:r>
              <a:rPr sz="1000" dirty="0">
                <a:latin typeface="Century Gothic"/>
                <a:cs typeface="Century Gothic"/>
              </a:rPr>
              <a:t>to p.</a:t>
            </a:r>
            <a:r>
              <a:rPr sz="1000" spc="-70" dirty="0">
                <a:latin typeface="Century Gothic"/>
                <a:cs typeface="Century Gothic"/>
              </a:rPr>
              <a:t> </a:t>
            </a:r>
            <a:r>
              <a:rPr sz="1000" spc="-5" dirty="0">
                <a:latin typeface="Century Gothic"/>
                <a:cs typeface="Century Gothic"/>
              </a:rPr>
              <a:t>387-  395)</a:t>
            </a:r>
            <a:endParaRPr sz="1000">
              <a:latin typeface="Century Gothic"/>
              <a:cs typeface="Century Gothic"/>
            </a:endParaRPr>
          </a:p>
          <a:p>
            <a:pPr marL="10160" algn="ctr">
              <a:lnSpc>
                <a:spcPct val="100000"/>
              </a:lnSpc>
              <a:spcBef>
                <a:spcPts val="750"/>
              </a:spcBef>
            </a:pPr>
            <a:r>
              <a:rPr sz="1100" b="1" dirty="0">
                <a:solidFill>
                  <a:srgbClr val="C00000"/>
                </a:solidFill>
                <a:latin typeface="Century Gothic"/>
                <a:cs typeface="Century Gothic"/>
              </a:rPr>
              <a:t>after</a:t>
            </a:r>
            <a:endParaRPr sz="1100">
              <a:latin typeface="Century Gothic"/>
              <a:cs typeface="Century Gothic"/>
            </a:endParaRPr>
          </a:p>
        </p:txBody>
      </p:sp>
      <p:sp>
        <p:nvSpPr>
          <p:cNvPr id="45" name="object 45"/>
          <p:cNvSpPr txBox="1"/>
          <p:nvPr/>
        </p:nvSpPr>
        <p:spPr>
          <a:xfrm>
            <a:off x="4269994" y="6209791"/>
            <a:ext cx="393065" cy="193675"/>
          </a:xfrm>
          <a:prstGeom prst="rect">
            <a:avLst/>
          </a:prstGeom>
        </p:spPr>
        <p:txBody>
          <a:bodyPr vert="horz" wrap="square" lIns="0" tIns="12700" rIns="0" bIns="0" rtlCol="0">
            <a:spAutoFit/>
          </a:bodyPr>
          <a:lstStyle/>
          <a:p>
            <a:pPr marL="12700">
              <a:lnSpc>
                <a:spcPct val="100000"/>
              </a:lnSpc>
              <a:spcBef>
                <a:spcPts val="100"/>
              </a:spcBef>
            </a:pPr>
            <a:r>
              <a:rPr sz="1100" b="1" dirty="0">
                <a:solidFill>
                  <a:srgbClr val="C00000"/>
                </a:solidFill>
                <a:latin typeface="Century Gothic"/>
                <a:cs typeface="Century Gothic"/>
              </a:rPr>
              <a:t>1</a:t>
            </a:r>
            <a:r>
              <a:rPr sz="1100" b="1" spc="-75" dirty="0">
                <a:solidFill>
                  <a:srgbClr val="C00000"/>
                </a:solidFill>
                <a:latin typeface="Century Gothic"/>
                <a:cs typeface="Century Gothic"/>
              </a:rPr>
              <a:t> </a:t>
            </a:r>
            <a:r>
              <a:rPr sz="1100" spc="-5" dirty="0">
                <a:solidFill>
                  <a:srgbClr val="3E3E3E"/>
                </a:solidFill>
                <a:latin typeface="Century Gothic"/>
                <a:cs typeface="Century Gothic"/>
              </a:rPr>
              <a:t>w.d</a:t>
            </a:r>
            <a:endParaRPr sz="1100">
              <a:latin typeface="Century Gothic"/>
              <a:cs typeface="Century Gothic"/>
            </a:endParaRPr>
          </a:p>
        </p:txBody>
      </p:sp>
      <p:sp>
        <p:nvSpPr>
          <p:cNvPr id="46" name="object 46"/>
          <p:cNvSpPr/>
          <p:nvPr/>
        </p:nvSpPr>
        <p:spPr>
          <a:xfrm>
            <a:off x="7075931" y="5821679"/>
            <a:ext cx="1234452" cy="851928"/>
          </a:xfrm>
          <a:prstGeom prst="rect">
            <a:avLst/>
          </a:prstGeom>
          <a:blipFill>
            <a:blip r:embed="rId18" cstate="print"/>
            <a:stretch>
              <a:fillRect/>
            </a:stretch>
          </a:blipFill>
        </p:spPr>
        <p:txBody>
          <a:bodyPr wrap="square" lIns="0" tIns="0" rIns="0" bIns="0" rtlCol="0"/>
          <a:lstStyle/>
          <a:p>
            <a:endParaRPr/>
          </a:p>
        </p:txBody>
      </p:sp>
      <p:sp>
        <p:nvSpPr>
          <p:cNvPr id="47" name="object 47"/>
          <p:cNvSpPr/>
          <p:nvPr/>
        </p:nvSpPr>
        <p:spPr>
          <a:xfrm>
            <a:off x="7181088" y="5923788"/>
            <a:ext cx="1028700" cy="652780"/>
          </a:xfrm>
          <a:custGeom>
            <a:avLst/>
            <a:gdLst/>
            <a:ahLst/>
            <a:cxnLst/>
            <a:rect l="l" t="t" r="r" b="b"/>
            <a:pathLst>
              <a:path w="1028700" h="652779">
                <a:moveTo>
                  <a:pt x="514350" y="0"/>
                </a:moveTo>
                <a:lnTo>
                  <a:pt x="458300" y="1913"/>
                </a:lnTo>
                <a:lnTo>
                  <a:pt x="404000" y="7522"/>
                </a:lnTo>
                <a:lnTo>
                  <a:pt x="351763" y="16626"/>
                </a:lnTo>
                <a:lnTo>
                  <a:pt x="301903" y="29027"/>
                </a:lnTo>
                <a:lnTo>
                  <a:pt x="254733" y="44526"/>
                </a:lnTo>
                <a:lnTo>
                  <a:pt x="210568" y="62924"/>
                </a:lnTo>
                <a:lnTo>
                  <a:pt x="169719" y="84022"/>
                </a:lnTo>
                <a:lnTo>
                  <a:pt x="132502" y="107621"/>
                </a:lnTo>
                <a:lnTo>
                  <a:pt x="99230" y="133522"/>
                </a:lnTo>
                <a:lnTo>
                  <a:pt x="70216" y="161527"/>
                </a:lnTo>
                <a:lnTo>
                  <a:pt x="45775" y="191435"/>
                </a:lnTo>
                <a:lnTo>
                  <a:pt x="11861" y="256170"/>
                </a:lnTo>
                <a:lnTo>
                  <a:pt x="0" y="326136"/>
                </a:lnTo>
                <a:lnTo>
                  <a:pt x="3017" y="361672"/>
                </a:lnTo>
                <a:lnTo>
                  <a:pt x="26218" y="429221"/>
                </a:lnTo>
                <a:lnTo>
                  <a:pt x="70216" y="490744"/>
                </a:lnTo>
                <a:lnTo>
                  <a:pt x="99230" y="518749"/>
                </a:lnTo>
                <a:lnTo>
                  <a:pt x="132502" y="544650"/>
                </a:lnTo>
                <a:lnTo>
                  <a:pt x="169719" y="568249"/>
                </a:lnTo>
                <a:lnTo>
                  <a:pt x="210568" y="589347"/>
                </a:lnTo>
                <a:lnTo>
                  <a:pt x="254733" y="607745"/>
                </a:lnTo>
                <a:lnTo>
                  <a:pt x="301903" y="623244"/>
                </a:lnTo>
                <a:lnTo>
                  <a:pt x="351763" y="635645"/>
                </a:lnTo>
                <a:lnTo>
                  <a:pt x="404000" y="644749"/>
                </a:lnTo>
                <a:lnTo>
                  <a:pt x="458300" y="650358"/>
                </a:lnTo>
                <a:lnTo>
                  <a:pt x="514350" y="652272"/>
                </a:lnTo>
                <a:lnTo>
                  <a:pt x="570399" y="650358"/>
                </a:lnTo>
                <a:lnTo>
                  <a:pt x="624699" y="644749"/>
                </a:lnTo>
                <a:lnTo>
                  <a:pt x="676936" y="635645"/>
                </a:lnTo>
                <a:lnTo>
                  <a:pt x="726796" y="623244"/>
                </a:lnTo>
                <a:lnTo>
                  <a:pt x="773966" y="607745"/>
                </a:lnTo>
                <a:lnTo>
                  <a:pt x="818131" y="589347"/>
                </a:lnTo>
                <a:lnTo>
                  <a:pt x="858980" y="568249"/>
                </a:lnTo>
                <a:lnTo>
                  <a:pt x="896197" y="544650"/>
                </a:lnTo>
                <a:lnTo>
                  <a:pt x="929469" y="518749"/>
                </a:lnTo>
                <a:lnTo>
                  <a:pt x="958483" y="490744"/>
                </a:lnTo>
                <a:lnTo>
                  <a:pt x="982924" y="460836"/>
                </a:lnTo>
                <a:lnTo>
                  <a:pt x="1016838" y="396101"/>
                </a:lnTo>
                <a:lnTo>
                  <a:pt x="1028700" y="326136"/>
                </a:lnTo>
                <a:lnTo>
                  <a:pt x="1025682" y="290599"/>
                </a:lnTo>
                <a:lnTo>
                  <a:pt x="1002481" y="223050"/>
                </a:lnTo>
                <a:lnTo>
                  <a:pt x="958483" y="161527"/>
                </a:lnTo>
                <a:lnTo>
                  <a:pt x="929469" y="133522"/>
                </a:lnTo>
                <a:lnTo>
                  <a:pt x="896197" y="107621"/>
                </a:lnTo>
                <a:lnTo>
                  <a:pt x="858980" y="84022"/>
                </a:lnTo>
                <a:lnTo>
                  <a:pt x="818131" y="62924"/>
                </a:lnTo>
                <a:lnTo>
                  <a:pt x="773966" y="44526"/>
                </a:lnTo>
                <a:lnTo>
                  <a:pt x="726796" y="29027"/>
                </a:lnTo>
                <a:lnTo>
                  <a:pt x="676936" y="16626"/>
                </a:lnTo>
                <a:lnTo>
                  <a:pt x="624699" y="7522"/>
                </a:lnTo>
                <a:lnTo>
                  <a:pt x="570399" y="1913"/>
                </a:lnTo>
                <a:lnTo>
                  <a:pt x="514350" y="0"/>
                </a:lnTo>
                <a:close/>
              </a:path>
            </a:pathLst>
          </a:custGeom>
          <a:solidFill>
            <a:srgbClr val="FFFFFF"/>
          </a:solidFill>
        </p:spPr>
        <p:txBody>
          <a:bodyPr wrap="square" lIns="0" tIns="0" rIns="0" bIns="0" rtlCol="0"/>
          <a:lstStyle/>
          <a:p>
            <a:endParaRPr/>
          </a:p>
        </p:txBody>
      </p:sp>
      <p:sp>
        <p:nvSpPr>
          <p:cNvPr id="48" name="object 48"/>
          <p:cNvSpPr/>
          <p:nvPr/>
        </p:nvSpPr>
        <p:spPr>
          <a:xfrm>
            <a:off x="7181088" y="5923788"/>
            <a:ext cx="1028700" cy="652780"/>
          </a:xfrm>
          <a:custGeom>
            <a:avLst/>
            <a:gdLst/>
            <a:ahLst/>
            <a:cxnLst/>
            <a:rect l="l" t="t" r="r" b="b"/>
            <a:pathLst>
              <a:path w="1028700" h="652779">
                <a:moveTo>
                  <a:pt x="0" y="326136"/>
                </a:moveTo>
                <a:lnTo>
                  <a:pt x="11861" y="256170"/>
                </a:lnTo>
                <a:lnTo>
                  <a:pt x="45775" y="191435"/>
                </a:lnTo>
                <a:lnTo>
                  <a:pt x="70216" y="161527"/>
                </a:lnTo>
                <a:lnTo>
                  <a:pt x="99230" y="133522"/>
                </a:lnTo>
                <a:lnTo>
                  <a:pt x="132502" y="107621"/>
                </a:lnTo>
                <a:lnTo>
                  <a:pt x="169719" y="84022"/>
                </a:lnTo>
                <a:lnTo>
                  <a:pt x="210568" y="62924"/>
                </a:lnTo>
                <a:lnTo>
                  <a:pt x="254733" y="44526"/>
                </a:lnTo>
                <a:lnTo>
                  <a:pt x="301903" y="29027"/>
                </a:lnTo>
                <a:lnTo>
                  <a:pt x="351763" y="16626"/>
                </a:lnTo>
                <a:lnTo>
                  <a:pt x="404000" y="7522"/>
                </a:lnTo>
                <a:lnTo>
                  <a:pt x="458300" y="1913"/>
                </a:lnTo>
                <a:lnTo>
                  <a:pt x="514350" y="0"/>
                </a:lnTo>
                <a:lnTo>
                  <a:pt x="570399" y="1913"/>
                </a:lnTo>
                <a:lnTo>
                  <a:pt x="624699" y="7522"/>
                </a:lnTo>
                <a:lnTo>
                  <a:pt x="676936" y="16626"/>
                </a:lnTo>
                <a:lnTo>
                  <a:pt x="726796" y="29027"/>
                </a:lnTo>
                <a:lnTo>
                  <a:pt x="773966" y="44526"/>
                </a:lnTo>
                <a:lnTo>
                  <a:pt x="818131" y="62924"/>
                </a:lnTo>
                <a:lnTo>
                  <a:pt x="858980" y="84022"/>
                </a:lnTo>
                <a:lnTo>
                  <a:pt x="896197" y="107621"/>
                </a:lnTo>
                <a:lnTo>
                  <a:pt x="929469" y="133522"/>
                </a:lnTo>
                <a:lnTo>
                  <a:pt x="958483" y="161527"/>
                </a:lnTo>
                <a:lnTo>
                  <a:pt x="982924" y="191435"/>
                </a:lnTo>
                <a:lnTo>
                  <a:pt x="1016838" y="256170"/>
                </a:lnTo>
                <a:lnTo>
                  <a:pt x="1028700" y="326136"/>
                </a:lnTo>
                <a:lnTo>
                  <a:pt x="1025682" y="361672"/>
                </a:lnTo>
                <a:lnTo>
                  <a:pt x="1002481" y="429221"/>
                </a:lnTo>
                <a:lnTo>
                  <a:pt x="958483" y="490744"/>
                </a:lnTo>
                <a:lnTo>
                  <a:pt x="929469" y="518749"/>
                </a:lnTo>
                <a:lnTo>
                  <a:pt x="896197" y="544650"/>
                </a:lnTo>
                <a:lnTo>
                  <a:pt x="858980" y="568249"/>
                </a:lnTo>
                <a:lnTo>
                  <a:pt x="818131" y="589347"/>
                </a:lnTo>
                <a:lnTo>
                  <a:pt x="773966" y="607745"/>
                </a:lnTo>
                <a:lnTo>
                  <a:pt x="726796" y="623244"/>
                </a:lnTo>
                <a:lnTo>
                  <a:pt x="676936" y="635645"/>
                </a:lnTo>
                <a:lnTo>
                  <a:pt x="624699" y="644749"/>
                </a:lnTo>
                <a:lnTo>
                  <a:pt x="570399" y="650358"/>
                </a:lnTo>
                <a:lnTo>
                  <a:pt x="514350" y="652272"/>
                </a:lnTo>
                <a:lnTo>
                  <a:pt x="458300" y="650358"/>
                </a:lnTo>
                <a:lnTo>
                  <a:pt x="404000" y="644749"/>
                </a:lnTo>
                <a:lnTo>
                  <a:pt x="351763" y="635645"/>
                </a:lnTo>
                <a:lnTo>
                  <a:pt x="301903" y="623244"/>
                </a:lnTo>
                <a:lnTo>
                  <a:pt x="254733" y="607745"/>
                </a:lnTo>
                <a:lnTo>
                  <a:pt x="210568" y="589347"/>
                </a:lnTo>
                <a:lnTo>
                  <a:pt x="169719" y="568249"/>
                </a:lnTo>
                <a:lnTo>
                  <a:pt x="132502" y="544650"/>
                </a:lnTo>
                <a:lnTo>
                  <a:pt x="99230" y="518749"/>
                </a:lnTo>
                <a:lnTo>
                  <a:pt x="70216" y="490744"/>
                </a:lnTo>
                <a:lnTo>
                  <a:pt x="45775" y="460836"/>
                </a:lnTo>
                <a:lnTo>
                  <a:pt x="11861" y="396101"/>
                </a:lnTo>
                <a:lnTo>
                  <a:pt x="0" y="326136"/>
                </a:lnTo>
                <a:close/>
              </a:path>
            </a:pathLst>
          </a:custGeom>
          <a:ln w="57912">
            <a:solidFill>
              <a:srgbClr val="9DC3E6"/>
            </a:solidFill>
          </a:ln>
        </p:spPr>
        <p:txBody>
          <a:bodyPr wrap="square" lIns="0" tIns="0" rIns="0" bIns="0" rtlCol="0"/>
          <a:lstStyle/>
          <a:p>
            <a:endParaRPr/>
          </a:p>
        </p:txBody>
      </p:sp>
      <p:sp>
        <p:nvSpPr>
          <p:cNvPr id="49" name="object 49"/>
          <p:cNvSpPr txBox="1"/>
          <p:nvPr/>
        </p:nvSpPr>
        <p:spPr>
          <a:xfrm>
            <a:off x="7626222" y="6028435"/>
            <a:ext cx="137795" cy="269240"/>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C00000"/>
                </a:solidFill>
                <a:latin typeface="Century Gothic"/>
                <a:cs typeface="Century Gothic"/>
              </a:rPr>
              <a:t>5</a:t>
            </a:r>
            <a:endParaRPr sz="1600">
              <a:latin typeface="Century Gothic"/>
              <a:cs typeface="Century Gothic"/>
            </a:endParaRPr>
          </a:p>
        </p:txBody>
      </p:sp>
      <p:sp>
        <p:nvSpPr>
          <p:cNvPr id="50" name="object 50"/>
          <p:cNvSpPr txBox="1"/>
          <p:nvPr/>
        </p:nvSpPr>
        <p:spPr>
          <a:xfrm>
            <a:off x="7539355" y="6273800"/>
            <a:ext cx="314960" cy="193675"/>
          </a:xfrm>
          <a:prstGeom prst="rect">
            <a:avLst/>
          </a:prstGeom>
        </p:spPr>
        <p:txBody>
          <a:bodyPr vert="horz" wrap="square" lIns="0" tIns="12700" rIns="0" bIns="0" rtlCol="0">
            <a:spAutoFit/>
          </a:bodyPr>
          <a:lstStyle/>
          <a:p>
            <a:pPr marL="12700">
              <a:lnSpc>
                <a:spcPct val="100000"/>
              </a:lnSpc>
              <a:spcBef>
                <a:spcPts val="100"/>
              </a:spcBef>
            </a:pPr>
            <a:r>
              <a:rPr sz="1100" spc="-10" dirty="0">
                <a:solidFill>
                  <a:srgbClr val="3E3E3E"/>
                </a:solidFill>
                <a:latin typeface="Century Gothic"/>
                <a:cs typeface="Century Gothic"/>
              </a:rPr>
              <a:t>w</a:t>
            </a:r>
            <a:r>
              <a:rPr sz="1100" spc="-5" dirty="0">
                <a:solidFill>
                  <a:srgbClr val="3E3E3E"/>
                </a:solidFill>
                <a:latin typeface="Century Gothic"/>
                <a:cs typeface="Century Gothic"/>
              </a:rPr>
              <a:t>.d</a:t>
            </a:r>
            <a:r>
              <a:rPr sz="1100" dirty="0">
                <a:solidFill>
                  <a:srgbClr val="3E3E3E"/>
                </a:solidFill>
                <a:latin typeface="Century Gothic"/>
                <a:cs typeface="Century Gothic"/>
              </a:rPr>
              <a:t>.</a:t>
            </a:r>
            <a:endParaRPr sz="1100">
              <a:latin typeface="Century Gothic"/>
              <a:cs typeface="Century Gothic"/>
            </a:endParaRPr>
          </a:p>
        </p:txBody>
      </p:sp>
      <p:sp>
        <p:nvSpPr>
          <p:cNvPr id="51" name="object 51"/>
          <p:cNvSpPr/>
          <p:nvPr/>
        </p:nvSpPr>
        <p:spPr>
          <a:xfrm>
            <a:off x="10684764" y="5780532"/>
            <a:ext cx="1235976" cy="851928"/>
          </a:xfrm>
          <a:prstGeom prst="rect">
            <a:avLst/>
          </a:prstGeom>
          <a:blipFill>
            <a:blip r:embed="rId19" cstate="print"/>
            <a:stretch>
              <a:fillRect/>
            </a:stretch>
          </a:blipFill>
        </p:spPr>
        <p:txBody>
          <a:bodyPr wrap="square" lIns="0" tIns="0" rIns="0" bIns="0" rtlCol="0"/>
          <a:lstStyle/>
          <a:p>
            <a:endParaRPr/>
          </a:p>
        </p:txBody>
      </p:sp>
      <p:sp>
        <p:nvSpPr>
          <p:cNvPr id="52" name="object 52"/>
          <p:cNvSpPr/>
          <p:nvPr/>
        </p:nvSpPr>
        <p:spPr>
          <a:xfrm>
            <a:off x="10789919" y="5882640"/>
            <a:ext cx="1030605" cy="652780"/>
          </a:xfrm>
          <a:custGeom>
            <a:avLst/>
            <a:gdLst/>
            <a:ahLst/>
            <a:cxnLst/>
            <a:rect l="l" t="t" r="r" b="b"/>
            <a:pathLst>
              <a:path w="1030604" h="652779">
                <a:moveTo>
                  <a:pt x="515111" y="0"/>
                </a:moveTo>
                <a:lnTo>
                  <a:pt x="458986" y="1913"/>
                </a:lnTo>
                <a:lnTo>
                  <a:pt x="404610" y="7522"/>
                </a:lnTo>
                <a:lnTo>
                  <a:pt x="352300" y="16626"/>
                </a:lnTo>
                <a:lnTo>
                  <a:pt x="302367" y="29027"/>
                </a:lnTo>
                <a:lnTo>
                  <a:pt x="255128" y="44526"/>
                </a:lnTo>
                <a:lnTo>
                  <a:pt x="210897" y="62924"/>
                </a:lnTo>
                <a:lnTo>
                  <a:pt x="169987" y="84022"/>
                </a:lnTo>
                <a:lnTo>
                  <a:pt x="132713" y="107621"/>
                </a:lnTo>
                <a:lnTo>
                  <a:pt x="99389" y="133522"/>
                </a:lnTo>
                <a:lnTo>
                  <a:pt x="70329" y="161527"/>
                </a:lnTo>
                <a:lnTo>
                  <a:pt x="45849" y="191435"/>
                </a:lnTo>
                <a:lnTo>
                  <a:pt x="11881" y="256170"/>
                </a:lnTo>
                <a:lnTo>
                  <a:pt x="0" y="326136"/>
                </a:lnTo>
                <a:lnTo>
                  <a:pt x="3022" y="361672"/>
                </a:lnTo>
                <a:lnTo>
                  <a:pt x="26261" y="429221"/>
                </a:lnTo>
                <a:lnTo>
                  <a:pt x="70329" y="490744"/>
                </a:lnTo>
                <a:lnTo>
                  <a:pt x="99389" y="518749"/>
                </a:lnTo>
                <a:lnTo>
                  <a:pt x="132713" y="544650"/>
                </a:lnTo>
                <a:lnTo>
                  <a:pt x="169987" y="568249"/>
                </a:lnTo>
                <a:lnTo>
                  <a:pt x="210897" y="589347"/>
                </a:lnTo>
                <a:lnTo>
                  <a:pt x="255128" y="607745"/>
                </a:lnTo>
                <a:lnTo>
                  <a:pt x="302367" y="623244"/>
                </a:lnTo>
                <a:lnTo>
                  <a:pt x="352300" y="635645"/>
                </a:lnTo>
                <a:lnTo>
                  <a:pt x="404610" y="644749"/>
                </a:lnTo>
                <a:lnTo>
                  <a:pt x="458986" y="650358"/>
                </a:lnTo>
                <a:lnTo>
                  <a:pt x="515111" y="652272"/>
                </a:lnTo>
                <a:lnTo>
                  <a:pt x="571237" y="650358"/>
                </a:lnTo>
                <a:lnTo>
                  <a:pt x="625613" y="644749"/>
                </a:lnTo>
                <a:lnTo>
                  <a:pt x="677923" y="635645"/>
                </a:lnTo>
                <a:lnTo>
                  <a:pt x="727856" y="623244"/>
                </a:lnTo>
                <a:lnTo>
                  <a:pt x="775095" y="607745"/>
                </a:lnTo>
                <a:lnTo>
                  <a:pt x="819326" y="589347"/>
                </a:lnTo>
                <a:lnTo>
                  <a:pt x="860236" y="568249"/>
                </a:lnTo>
                <a:lnTo>
                  <a:pt x="897510" y="544650"/>
                </a:lnTo>
                <a:lnTo>
                  <a:pt x="930834" y="518749"/>
                </a:lnTo>
                <a:lnTo>
                  <a:pt x="959894" y="490744"/>
                </a:lnTo>
                <a:lnTo>
                  <a:pt x="984374" y="460836"/>
                </a:lnTo>
                <a:lnTo>
                  <a:pt x="1018342" y="396101"/>
                </a:lnTo>
                <a:lnTo>
                  <a:pt x="1030224" y="326136"/>
                </a:lnTo>
                <a:lnTo>
                  <a:pt x="1027201" y="290599"/>
                </a:lnTo>
                <a:lnTo>
                  <a:pt x="1003962" y="223050"/>
                </a:lnTo>
                <a:lnTo>
                  <a:pt x="959894" y="161527"/>
                </a:lnTo>
                <a:lnTo>
                  <a:pt x="930834" y="133522"/>
                </a:lnTo>
                <a:lnTo>
                  <a:pt x="897510" y="107621"/>
                </a:lnTo>
                <a:lnTo>
                  <a:pt x="860236" y="84022"/>
                </a:lnTo>
                <a:lnTo>
                  <a:pt x="819326" y="62924"/>
                </a:lnTo>
                <a:lnTo>
                  <a:pt x="775095" y="44526"/>
                </a:lnTo>
                <a:lnTo>
                  <a:pt x="727856" y="29027"/>
                </a:lnTo>
                <a:lnTo>
                  <a:pt x="677923" y="16626"/>
                </a:lnTo>
                <a:lnTo>
                  <a:pt x="625613" y="7522"/>
                </a:lnTo>
                <a:lnTo>
                  <a:pt x="571237" y="1913"/>
                </a:lnTo>
                <a:lnTo>
                  <a:pt x="515111" y="0"/>
                </a:lnTo>
                <a:close/>
              </a:path>
            </a:pathLst>
          </a:custGeom>
          <a:solidFill>
            <a:srgbClr val="FFFFFF"/>
          </a:solidFill>
        </p:spPr>
        <p:txBody>
          <a:bodyPr wrap="square" lIns="0" tIns="0" rIns="0" bIns="0" rtlCol="0"/>
          <a:lstStyle/>
          <a:p>
            <a:endParaRPr/>
          </a:p>
        </p:txBody>
      </p:sp>
      <p:sp>
        <p:nvSpPr>
          <p:cNvPr id="53" name="object 53"/>
          <p:cNvSpPr/>
          <p:nvPr/>
        </p:nvSpPr>
        <p:spPr>
          <a:xfrm>
            <a:off x="10789919" y="5882640"/>
            <a:ext cx="1030605" cy="652780"/>
          </a:xfrm>
          <a:custGeom>
            <a:avLst/>
            <a:gdLst/>
            <a:ahLst/>
            <a:cxnLst/>
            <a:rect l="l" t="t" r="r" b="b"/>
            <a:pathLst>
              <a:path w="1030604" h="652779">
                <a:moveTo>
                  <a:pt x="0" y="326136"/>
                </a:moveTo>
                <a:lnTo>
                  <a:pt x="11881" y="256170"/>
                </a:lnTo>
                <a:lnTo>
                  <a:pt x="45849" y="191435"/>
                </a:lnTo>
                <a:lnTo>
                  <a:pt x="70329" y="161527"/>
                </a:lnTo>
                <a:lnTo>
                  <a:pt x="99389" y="133522"/>
                </a:lnTo>
                <a:lnTo>
                  <a:pt x="132713" y="107621"/>
                </a:lnTo>
                <a:lnTo>
                  <a:pt x="169987" y="84022"/>
                </a:lnTo>
                <a:lnTo>
                  <a:pt x="210897" y="62924"/>
                </a:lnTo>
                <a:lnTo>
                  <a:pt x="255128" y="44526"/>
                </a:lnTo>
                <a:lnTo>
                  <a:pt x="302367" y="29027"/>
                </a:lnTo>
                <a:lnTo>
                  <a:pt x="352300" y="16626"/>
                </a:lnTo>
                <a:lnTo>
                  <a:pt x="404610" y="7522"/>
                </a:lnTo>
                <a:lnTo>
                  <a:pt x="458986" y="1913"/>
                </a:lnTo>
                <a:lnTo>
                  <a:pt x="515111" y="0"/>
                </a:lnTo>
                <a:lnTo>
                  <a:pt x="571237" y="1913"/>
                </a:lnTo>
                <a:lnTo>
                  <a:pt x="625613" y="7522"/>
                </a:lnTo>
                <a:lnTo>
                  <a:pt x="677923" y="16626"/>
                </a:lnTo>
                <a:lnTo>
                  <a:pt x="727856" y="29027"/>
                </a:lnTo>
                <a:lnTo>
                  <a:pt x="775095" y="44526"/>
                </a:lnTo>
                <a:lnTo>
                  <a:pt x="819326" y="62924"/>
                </a:lnTo>
                <a:lnTo>
                  <a:pt x="860236" y="84022"/>
                </a:lnTo>
                <a:lnTo>
                  <a:pt x="897510" y="107621"/>
                </a:lnTo>
                <a:lnTo>
                  <a:pt x="930834" y="133522"/>
                </a:lnTo>
                <a:lnTo>
                  <a:pt x="959894" y="161527"/>
                </a:lnTo>
                <a:lnTo>
                  <a:pt x="984374" y="191435"/>
                </a:lnTo>
                <a:lnTo>
                  <a:pt x="1018342" y="256170"/>
                </a:lnTo>
                <a:lnTo>
                  <a:pt x="1030224" y="326136"/>
                </a:lnTo>
                <a:lnTo>
                  <a:pt x="1027201" y="361672"/>
                </a:lnTo>
                <a:lnTo>
                  <a:pt x="1003962" y="429221"/>
                </a:lnTo>
                <a:lnTo>
                  <a:pt x="959894" y="490744"/>
                </a:lnTo>
                <a:lnTo>
                  <a:pt x="930834" y="518749"/>
                </a:lnTo>
                <a:lnTo>
                  <a:pt x="897510" y="544650"/>
                </a:lnTo>
                <a:lnTo>
                  <a:pt x="860236" y="568249"/>
                </a:lnTo>
                <a:lnTo>
                  <a:pt x="819326" y="589347"/>
                </a:lnTo>
                <a:lnTo>
                  <a:pt x="775095" y="607745"/>
                </a:lnTo>
                <a:lnTo>
                  <a:pt x="727856" y="623244"/>
                </a:lnTo>
                <a:lnTo>
                  <a:pt x="677923" y="635645"/>
                </a:lnTo>
                <a:lnTo>
                  <a:pt x="625613" y="644749"/>
                </a:lnTo>
                <a:lnTo>
                  <a:pt x="571237" y="650358"/>
                </a:lnTo>
                <a:lnTo>
                  <a:pt x="515111" y="652272"/>
                </a:lnTo>
                <a:lnTo>
                  <a:pt x="458986" y="650358"/>
                </a:lnTo>
                <a:lnTo>
                  <a:pt x="404610" y="644749"/>
                </a:lnTo>
                <a:lnTo>
                  <a:pt x="352300" y="635645"/>
                </a:lnTo>
                <a:lnTo>
                  <a:pt x="302367" y="623244"/>
                </a:lnTo>
                <a:lnTo>
                  <a:pt x="255128" y="607745"/>
                </a:lnTo>
                <a:lnTo>
                  <a:pt x="210897" y="589347"/>
                </a:lnTo>
                <a:lnTo>
                  <a:pt x="169987" y="568249"/>
                </a:lnTo>
                <a:lnTo>
                  <a:pt x="132713" y="544650"/>
                </a:lnTo>
                <a:lnTo>
                  <a:pt x="99389" y="518749"/>
                </a:lnTo>
                <a:lnTo>
                  <a:pt x="70329" y="490744"/>
                </a:lnTo>
                <a:lnTo>
                  <a:pt x="45849" y="460836"/>
                </a:lnTo>
                <a:lnTo>
                  <a:pt x="11881" y="396101"/>
                </a:lnTo>
                <a:lnTo>
                  <a:pt x="0" y="326136"/>
                </a:lnTo>
                <a:close/>
              </a:path>
            </a:pathLst>
          </a:custGeom>
          <a:ln w="57912">
            <a:solidFill>
              <a:srgbClr val="9DC3E6"/>
            </a:solidFill>
          </a:ln>
        </p:spPr>
        <p:txBody>
          <a:bodyPr wrap="square" lIns="0" tIns="0" rIns="0" bIns="0" rtlCol="0"/>
          <a:lstStyle/>
          <a:p>
            <a:endParaRPr/>
          </a:p>
        </p:txBody>
      </p:sp>
      <p:sp>
        <p:nvSpPr>
          <p:cNvPr id="54" name="object 54"/>
          <p:cNvSpPr txBox="1"/>
          <p:nvPr/>
        </p:nvSpPr>
        <p:spPr>
          <a:xfrm>
            <a:off x="11224006" y="6055563"/>
            <a:ext cx="163195"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C00000"/>
                </a:solidFill>
                <a:latin typeface="Century Gothic"/>
                <a:cs typeface="Century Gothic"/>
              </a:rPr>
              <a:t>~</a:t>
            </a:r>
            <a:endParaRPr sz="1800">
              <a:latin typeface="Century Gothic"/>
              <a:cs typeface="Century Gothic"/>
            </a:endParaRPr>
          </a:p>
        </p:txBody>
      </p:sp>
      <p:sp>
        <p:nvSpPr>
          <p:cNvPr id="55" name="object 55"/>
          <p:cNvSpPr/>
          <p:nvPr/>
        </p:nvSpPr>
        <p:spPr>
          <a:xfrm>
            <a:off x="7943088" y="3948709"/>
            <a:ext cx="1458595" cy="1057630"/>
          </a:xfrm>
          <a:prstGeom prst="rect">
            <a:avLst/>
          </a:prstGeom>
          <a:blipFill>
            <a:blip r:embed="rId20" cstate="print"/>
            <a:stretch>
              <a:fillRect/>
            </a:stretch>
          </a:blipFill>
        </p:spPr>
        <p:txBody>
          <a:bodyPr wrap="square" lIns="0" tIns="0" rIns="0" bIns="0" rtlCol="0"/>
          <a:lstStyle/>
          <a:p>
            <a:endParaRPr/>
          </a:p>
        </p:txBody>
      </p:sp>
      <p:sp>
        <p:nvSpPr>
          <p:cNvPr id="56" name="object 56"/>
          <p:cNvSpPr/>
          <p:nvPr/>
        </p:nvSpPr>
        <p:spPr>
          <a:xfrm>
            <a:off x="8258556" y="4002023"/>
            <a:ext cx="826173" cy="964819"/>
          </a:xfrm>
          <a:prstGeom prst="rect">
            <a:avLst/>
          </a:prstGeom>
          <a:blipFill>
            <a:blip r:embed="rId21" cstate="print"/>
            <a:stretch>
              <a:fillRect/>
            </a:stretch>
          </a:blipFill>
        </p:spPr>
        <p:txBody>
          <a:bodyPr wrap="square" lIns="0" tIns="0" rIns="0" bIns="0" rtlCol="0"/>
          <a:lstStyle/>
          <a:p>
            <a:endParaRPr/>
          </a:p>
        </p:txBody>
      </p:sp>
      <p:sp>
        <p:nvSpPr>
          <p:cNvPr id="57" name="object 57"/>
          <p:cNvSpPr/>
          <p:nvPr/>
        </p:nvSpPr>
        <p:spPr>
          <a:xfrm>
            <a:off x="8136635" y="4142232"/>
            <a:ext cx="1030605" cy="629920"/>
          </a:xfrm>
          <a:custGeom>
            <a:avLst/>
            <a:gdLst/>
            <a:ahLst/>
            <a:cxnLst/>
            <a:rect l="l" t="t" r="r" b="b"/>
            <a:pathLst>
              <a:path w="1030604" h="629920">
                <a:moveTo>
                  <a:pt x="515112" y="0"/>
                </a:moveTo>
                <a:lnTo>
                  <a:pt x="455040" y="2116"/>
                </a:lnTo>
                <a:lnTo>
                  <a:pt x="397004" y="8308"/>
                </a:lnTo>
                <a:lnTo>
                  <a:pt x="341389" y="18340"/>
                </a:lnTo>
                <a:lnTo>
                  <a:pt x="288582" y="31977"/>
                </a:lnTo>
                <a:lnTo>
                  <a:pt x="238970" y="48982"/>
                </a:lnTo>
                <a:lnTo>
                  <a:pt x="192939" y="69119"/>
                </a:lnTo>
                <a:lnTo>
                  <a:pt x="150876" y="92154"/>
                </a:lnTo>
                <a:lnTo>
                  <a:pt x="113166" y="117850"/>
                </a:lnTo>
                <a:lnTo>
                  <a:pt x="80198" y="145971"/>
                </a:lnTo>
                <a:lnTo>
                  <a:pt x="52358" y="176281"/>
                </a:lnTo>
                <a:lnTo>
                  <a:pt x="30031" y="208546"/>
                </a:lnTo>
                <a:lnTo>
                  <a:pt x="3465" y="277994"/>
                </a:lnTo>
                <a:lnTo>
                  <a:pt x="0" y="314706"/>
                </a:lnTo>
                <a:lnTo>
                  <a:pt x="3465" y="351417"/>
                </a:lnTo>
                <a:lnTo>
                  <a:pt x="30031" y="420865"/>
                </a:lnTo>
                <a:lnTo>
                  <a:pt x="52358" y="453130"/>
                </a:lnTo>
                <a:lnTo>
                  <a:pt x="80198" y="483440"/>
                </a:lnTo>
                <a:lnTo>
                  <a:pt x="113166" y="511561"/>
                </a:lnTo>
                <a:lnTo>
                  <a:pt x="150875" y="537257"/>
                </a:lnTo>
                <a:lnTo>
                  <a:pt x="192939" y="560292"/>
                </a:lnTo>
                <a:lnTo>
                  <a:pt x="238970" y="580429"/>
                </a:lnTo>
                <a:lnTo>
                  <a:pt x="288582" y="597434"/>
                </a:lnTo>
                <a:lnTo>
                  <a:pt x="341389" y="611071"/>
                </a:lnTo>
                <a:lnTo>
                  <a:pt x="397004" y="621103"/>
                </a:lnTo>
                <a:lnTo>
                  <a:pt x="455040" y="627295"/>
                </a:lnTo>
                <a:lnTo>
                  <a:pt x="515112" y="629412"/>
                </a:lnTo>
                <a:lnTo>
                  <a:pt x="575183" y="627295"/>
                </a:lnTo>
                <a:lnTo>
                  <a:pt x="633219" y="621103"/>
                </a:lnTo>
                <a:lnTo>
                  <a:pt x="688834" y="611071"/>
                </a:lnTo>
                <a:lnTo>
                  <a:pt x="741641" y="597434"/>
                </a:lnTo>
                <a:lnTo>
                  <a:pt x="791253" y="580429"/>
                </a:lnTo>
                <a:lnTo>
                  <a:pt x="837284" y="560292"/>
                </a:lnTo>
                <a:lnTo>
                  <a:pt x="879348" y="537257"/>
                </a:lnTo>
                <a:lnTo>
                  <a:pt x="917057" y="511561"/>
                </a:lnTo>
                <a:lnTo>
                  <a:pt x="950025" y="483440"/>
                </a:lnTo>
                <a:lnTo>
                  <a:pt x="977865" y="453130"/>
                </a:lnTo>
                <a:lnTo>
                  <a:pt x="1000192" y="420865"/>
                </a:lnTo>
                <a:lnTo>
                  <a:pt x="1026758" y="351417"/>
                </a:lnTo>
                <a:lnTo>
                  <a:pt x="1030224" y="314706"/>
                </a:lnTo>
                <a:lnTo>
                  <a:pt x="1026758" y="277994"/>
                </a:lnTo>
                <a:lnTo>
                  <a:pt x="1000192" y="208546"/>
                </a:lnTo>
                <a:lnTo>
                  <a:pt x="977865" y="176281"/>
                </a:lnTo>
                <a:lnTo>
                  <a:pt x="950025" y="145971"/>
                </a:lnTo>
                <a:lnTo>
                  <a:pt x="917057" y="117850"/>
                </a:lnTo>
                <a:lnTo>
                  <a:pt x="879348" y="92154"/>
                </a:lnTo>
                <a:lnTo>
                  <a:pt x="837284" y="69119"/>
                </a:lnTo>
                <a:lnTo>
                  <a:pt x="791253" y="48982"/>
                </a:lnTo>
                <a:lnTo>
                  <a:pt x="741641" y="31977"/>
                </a:lnTo>
                <a:lnTo>
                  <a:pt x="688834" y="18340"/>
                </a:lnTo>
                <a:lnTo>
                  <a:pt x="633219" y="8308"/>
                </a:lnTo>
                <a:lnTo>
                  <a:pt x="575183" y="2116"/>
                </a:lnTo>
                <a:lnTo>
                  <a:pt x="515112" y="0"/>
                </a:lnTo>
                <a:close/>
              </a:path>
            </a:pathLst>
          </a:custGeom>
          <a:solidFill>
            <a:srgbClr val="FFFFFF"/>
          </a:solidFill>
        </p:spPr>
        <p:txBody>
          <a:bodyPr wrap="square" lIns="0" tIns="0" rIns="0" bIns="0" rtlCol="0"/>
          <a:lstStyle/>
          <a:p>
            <a:endParaRPr/>
          </a:p>
        </p:txBody>
      </p:sp>
      <p:sp>
        <p:nvSpPr>
          <p:cNvPr id="58" name="object 58"/>
          <p:cNvSpPr/>
          <p:nvPr/>
        </p:nvSpPr>
        <p:spPr>
          <a:xfrm>
            <a:off x="8136635" y="4142232"/>
            <a:ext cx="1030605" cy="629920"/>
          </a:xfrm>
          <a:custGeom>
            <a:avLst/>
            <a:gdLst/>
            <a:ahLst/>
            <a:cxnLst/>
            <a:rect l="l" t="t" r="r" b="b"/>
            <a:pathLst>
              <a:path w="1030604" h="629920">
                <a:moveTo>
                  <a:pt x="0" y="314706"/>
                </a:moveTo>
                <a:lnTo>
                  <a:pt x="13604" y="242529"/>
                </a:lnTo>
                <a:lnTo>
                  <a:pt x="52358" y="176281"/>
                </a:lnTo>
                <a:lnTo>
                  <a:pt x="80198" y="145971"/>
                </a:lnTo>
                <a:lnTo>
                  <a:pt x="113166" y="117850"/>
                </a:lnTo>
                <a:lnTo>
                  <a:pt x="150876" y="92154"/>
                </a:lnTo>
                <a:lnTo>
                  <a:pt x="192939" y="69119"/>
                </a:lnTo>
                <a:lnTo>
                  <a:pt x="238970" y="48982"/>
                </a:lnTo>
                <a:lnTo>
                  <a:pt x="288582" y="31977"/>
                </a:lnTo>
                <a:lnTo>
                  <a:pt x="341389" y="18340"/>
                </a:lnTo>
                <a:lnTo>
                  <a:pt x="397004" y="8308"/>
                </a:lnTo>
                <a:lnTo>
                  <a:pt x="455040" y="2116"/>
                </a:lnTo>
                <a:lnTo>
                  <a:pt x="515112" y="0"/>
                </a:lnTo>
                <a:lnTo>
                  <a:pt x="575183" y="2116"/>
                </a:lnTo>
                <a:lnTo>
                  <a:pt x="633219" y="8308"/>
                </a:lnTo>
                <a:lnTo>
                  <a:pt x="688834" y="18340"/>
                </a:lnTo>
                <a:lnTo>
                  <a:pt x="741641" y="31977"/>
                </a:lnTo>
                <a:lnTo>
                  <a:pt x="791253" y="48982"/>
                </a:lnTo>
                <a:lnTo>
                  <a:pt x="837284" y="69119"/>
                </a:lnTo>
                <a:lnTo>
                  <a:pt x="879348" y="92154"/>
                </a:lnTo>
                <a:lnTo>
                  <a:pt x="917057" y="117850"/>
                </a:lnTo>
                <a:lnTo>
                  <a:pt x="950025" y="145971"/>
                </a:lnTo>
                <a:lnTo>
                  <a:pt x="977865" y="176281"/>
                </a:lnTo>
                <a:lnTo>
                  <a:pt x="1000192" y="208546"/>
                </a:lnTo>
                <a:lnTo>
                  <a:pt x="1026758" y="277994"/>
                </a:lnTo>
                <a:lnTo>
                  <a:pt x="1030224" y="314706"/>
                </a:lnTo>
                <a:lnTo>
                  <a:pt x="1026758" y="351417"/>
                </a:lnTo>
                <a:lnTo>
                  <a:pt x="1000192" y="420865"/>
                </a:lnTo>
                <a:lnTo>
                  <a:pt x="977865" y="453130"/>
                </a:lnTo>
                <a:lnTo>
                  <a:pt x="950025" y="483440"/>
                </a:lnTo>
                <a:lnTo>
                  <a:pt x="917057" y="511561"/>
                </a:lnTo>
                <a:lnTo>
                  <a:pt x="879348" y="537257"/>
                </a:lnTo>
                <a:lnTo>
                  <a:pt x="837284" y="560292"/>
                </a:lnTo>
                <a:lnTo>
                  <a:pt x="791253" y="580429"/>
                </a:lnTo>
                <a:lnTo>
                  <a:pt x="741641" y="597434"/>
                </a:lnTo>
                <a:lnTo>
                  <a:pt x="688834" y="611071"/>
                </a:lnTo>
                <a:lnTo>
                  <a:pt x="633219" y="621103"/>
                </a:lnTo>
                <a:lnTo>
                  <a:pt x="575183" y="627295"/>
                </a:lnTo>
                <a:lnTo>
                  <a:pt x="515112" y="629412"/>
                </a:lnTo>
                <a:lnTo>
                  <a:pt x="455040" y="627295"/>
                </a:lnTo>
                <a:lnTo>
                  <a:pt x="397004" y="621103"/>
                </a:lnTo>
                <a:lnTo>
                  <a:pt x="341389" y="611071"/>
                </a:lnTo>
                <a:lnTo>
                  <a:pt x="288582" y="597434"/>
                </a:lnTo>
                <a:lnTo>
                  <a:pt x="238970" y="580429"/>
                </a:lnTo>
                <a:lnTo>
                  <a:pt x="192939" y="560292"/>
                </a:lnTo>
                <a:lnTo>
                  <a:pt x="150875" y="537257"/>
                </a:lnTo>
                <a:lnTo>
                  <a:pt x="113166" y="511561"/>
                </a:lnTo>
                <a:lnTo>
                  <a:pt x="80198" y="483440"/>
                </a:lnTo>
                <a:lnTo>
                  <a:pt x="52358" y="453130"/>
                </a:lnTo>
                <a:lnTo>
                  <a:pt x="30031" y="420865"/>
                </a:lnTo>
                <a:lnTo>
                  <a:pt x="3465" y="351417"/>
                </a:lnTo>
                <a:lnTo>
                  <a:pt x="0" y="314706"/>
                </a:lnTo>
                <a:close/>
              </a:path>
            </a:pathLst>
          </a:custGeom>
          <a:ln w="57912">
            <a:solidFill>
              <a:srgbClr val="C273A3"/>
            </a:solidFill>
          </a:ln>
        </p:spPr>
        <p:txBody>
          <a:bodyPr wrap="square" lIns="0" tIns="0" rIns="0" bIns="0" rtlCol="0"/>
          <a:lstStyle/>
          <a:p>
            <a:endParaRPr/>
          </a:p>
        </p:txBody>
      </p:sp>
      <p:sp>
        <p:nvSpPr>
          <p:cNvPr id="59" name="object 59"/>
          <p:cNvSpPr txBox="1"/>
          <p:nvPr/>
        </p:nvSpPr>
        <p:spPr>
          <a:xfrm>
            <a:off x="8575040" y="4219702"/>
            <a:ext cx="153670"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C00000"/>
                </a:solidFill>
                <a:latin typeface="Century Gothic"/>
                <a:cs typeface="Century Gothic"/>
              </a:rPr>
              <a:t>3</a:t>
            </a:r>
            <a:endParaRPr sz="1800">
              <a:latin typeface="Century Gothic"/>
              <a:cs typeface="Century Gothic"/>
            </a:endParaRPr>
          </a:p>
        </p:txBody>
      </p:sp>
      <p:sp>
        <p:nvSpPr>
          <p:cNvPr id="60" name="object 60"/>
          <p:cNvSpPr txBox="1"/>
          <p:nvPr/>
        </p:nvSpPr>
        <p:spPr>
          <a:xfrm>
            <a:off x="8495792" y="4495546"/>
            <a:ext cx="314325" cy="193675"/>
          </a:xfrm>
          <a:prstGeom prst="rect">
            <a:avLst/>
          </a:prstGeom>
        </p:spPr>
        <p:txBody>
          <a:bodyPr vert="horz" wrap="square" lIns="0" tIns="12700" rIns="0" bIns="0" rtlCol="0">
            <a:spAutoFit/>
          </a:bodyPr>
          <a:lstStyle/>
          <a:p>
            <a:pPr marL="12700">
              <a:lnSpc>
                <a:spcPct val="100000"/>
              </a:lnSpc>
              <a:spcBef>
                <a:spcPts val="100"/>
              </a:spcBef>
            </a:pPr>
            <a:r>
              <a:rPr sz="1100" spc="-10" dirty="0">
                <a:latin typeface="Century Gothic"/>
                <a:cs typeface="Century Gothic"/>
              </a:rPr>
              <a:t>w.</a:t>
            </a:r>
            <a:r>
              <a:rPr sz="1100" spc="-5" dirty="0">
                <a:latin typeface="Century Gothic"/>
                <a:cs typeface="Century Gothic"/>
              </a:rPr>
              <a:t>d</a:t>
            </a:r>
            <a:r>
              <a:rPr sz="1100" dirty="0">
                <a:latin typeface="Century Gothic"/>
                <a:cs typeface="Century Gothic"/>
              </a:rPr>
              <a:t>.</a:t>
            </a:r>
            <a:endParaRPr sz="1100">
              <a:latin typeface="Century Gothic"/>
              <a:cs typeface="Century Gothic"/>
            </a:endParaRPr>
          </a:p>
        </p:txBody>
      </p:sp>
      <p:sp>
        <p:nvSpPr>
          <p:cNvPr id="61" name="object 61"/>
          <p:cNvSpPr/>
          <p:nvPr/>
        </p:nvSpPr>
        <p:spPr>
          <a:xfrm>
            <a:off x="6937247" y="2400274"/>
            <a:ext cx="626160" cy="637184"/>
          </a:xfrm>
          <a:prstGeom prst="rect">
            <a:avLst/>
          </a:prstGeom>
          <a:blipFill>
            <a:blip r:embed="rId22" cstate="print"/>
            <a:stretch>
              <a:fillRect/>
            </a:stretch>
          </a:blipFill>
        </p:spPr>
        <p:txBody>
          <a:bodyPr wrap="square" lIns="0" tIns="0" rIns="0" bIns="0" rtlCol="0"/>
          <a:lstStyle/>
          <a:p>
            <a:endParaRPr/>
          </a:p>
        </p:txBody>
      </p:sp>
      <p:sp>
        <p:nvSpPr>
          <p:cNvPr id="62" name="object 62"/>
          <p:cNvSpPr/>
          <p:nvPr/>
        </p:nvSpPr>
        <p:spPr>
          <a:xfrm>
            <a:off x="7115556" y="2570988"/>
            <a:ext cx="234950" cy="254635"/>
          </a:xfrm>
          <a:custGeom>
            <a:avLst/>
            <a:gdLst/>
            <a:ahLst/>
            <a:cxnLst/>
            <a:rect l="l" t="t" r="r" b="b"/>
            <a:pathLst>
              <a:path w="234950" h="254635">
                <a:moveTo>
                  <a:pt x="117348" y="0"/>
                </a:moveTo>
                <a:lnTo>
                  <a:pt x="0" y="0"/>
                </a:lnTo>
                <a:lnTo>
                  <a:pt x="117348" y="127253"/>
                </a:lnTo>
                <a:lnTo>
                  <a:pt x="0" y="254508"/>
                </a:lnTo>
                <a:lnTo>
                  <a:pt x="117348" y="254508"/>
                </a:lnTo>
                <a:lnTo>
                  <a:pt x="234696" y="127253"/>
                </a:lnTo>
                <a:lnTo>
                  <a:pt x="117348" y="0"/>
                </a:lnTo>
                <a:close/>
              </a:path>
            </a:pathLst>
          </a:custGeom>
          <a:solidFill>
            <a:srgbClr val="FFFFFF"/>
          </a:solidFill>
        </p:spPr>
        <p:txBody>
          <a:bodyPr wrap="square" lIns="0" tIns="0" rIns="0" bIns="0" rtlCol="0"/>
          <a:lstStyle/>
          <a:p>
            <a:endParaRPr/>
          </a:p>
        </p:txBody>
      </p:sp>
      <p:sp>
        <p:nvSpPr>
          <p:cNvPr id="63" name="object 63"/>
          <p:cNvSpPr/>
          <p:nvPr/>
        </p:nvSpPr>
        <p:spPr>
          <a:xfrm>
            <a:off x="7115556" y="2570988"/>
            <a:ext cx="234950" cy="254635"/>
          </a:xfrm>
          <a:custGeom>
            <a:avLst/>
            <a:gdLst/>
            <a:ahLst/>
            <a:cxnLst/>
            <a:rect l="l" t="t" r="r" b="b"/>
            <a:pathLst>
              <a:path w="234950" h="254635">
                <a:moveTo>
                  <a:pt x="0" y="0"/>
                </a:moveTo>
                <a:lnTo>
                  <a:pt x="117348" y="0"/>
                </a:lnTo>
                <a:lnTo>
                  <a:pt x="234696" y="127253"/>
                </a:lnTo>
                <a:lnTo>
                  <a:pt x="117348" y="254508"/>
                </a:lnTo>
                <a:lnTo>
                  <a:pt x="0" y="254508"/>
                </a:lnTo>
                <a:lnTo>
                  <a:pt x="117348" y="127253"/>
                </a:lnTo>
                <a:lnTo>
                  <a:pt x="0" y="0"/>
                </a:lnTo>
                <a:close/>
              </a:path>
            </a:pathLst>
          </a:custGeom>
          <a:ln w="12192">
            <a:solidFill>
              <a:srgbClr val="E2671B"/>
            </a:solidFill>
          </a:ln>
        </p:spPr>
        <p:txBody>
          <a:bodyPr wrap="square" lIns="0" tIns="0" rIns="0" bIns="0" rtlCol="0"/>
          <a:lstStyle/>
          <a:p>
            <a:endParaRPr/>
          </a:p>
        </p:txBody>
      </p:sp>
      <p:sp>
        <p:nvSpPr>
          <p:cNvPr id="64" name="object 64"/>
          <p:cNvSpPr/>
          <p:nvPr/>
        </p:nvSpPr>
        <p:spPr>
          <a:xfrm>
            <a:off x="9086088" y="2415539"/>
            <a:ext cx="641667" cy="644651"/>
          </a:xfrm>
          <a:prstGeom prst="rect">
            <a:avLst/>
          </a:prstGeom>
          <a:blipFill>
            <a:blip r:embed="rId23" cstate="print"/>
            <a:stretch>
              <a:fillRect/>
            </a:stretch>
          </a:blipFill>
        </p:spPr>
        <p:txBody>
          <a:bodyPr wrap="square" lIns="0" tIns="0" rIns="0" bIns="0" rtlCol="0"/>
          <a:lstStyle/>
          <a:p>
            <a:endParaRPr/>
          </a:p>
        </p:txBody>
      </p:sp>
      <p:sp>
        <p:nvSpPr>
          <p:cNvPr id="65" name="object 65"/>
          <p:cNvSpPr/>
          <p:nvPr/>
        </p:nvSpPr>
        <p:spPr>
          <a:xfrm>
            <a:off x="9274302" y="2590038"/>
            <a:ext cx="234950" cy="254635"/>
          </a:xfrm>
          <a:custGeom>
            <a:avLst/>
            <a:gdLst/>
            <a:ahLst/>
            <a:cxnLst/>
            <a:rect l="l" t="t" r="r" b="b"/>
            <a:pathLst>
              <a:path w="234950" h="254635">
                <a:moveTo>
                  <a:pt x="117348" y="0"/>
                </a:moveTo>
                <a:lnTo>
                  <a:pt x="0" y="0"/>
                </a:lnTo>
                <a:lnTo>
                  <a:pt x="117348" y="127253"/>
                </a:lnTo>
                <a:lnTo>
                  <a:pt x="0" y="254508"/>
                </a:lnTo>
                <a:lnTo>
                  <a:pt x="117348" y="254508"/>
                </a:lnTo>
                <a:lnTo>
                  <a:pt x="234696" y="127253"/>
                </a:lnTo>
                <a:lnTo>
                  <a:pt x="117348" y="0"/>
                </a:lnTo>
                <a:close/>
              </a:path>
            </a:pathLst>
          </a:custGeom>
          <a:solidFill>
            <a:srgbClr val="FFFFFF"/>
          </a:solidFill>
        </p:spPr>
        <p:txBody>
          <a:bodyPr wrap="square" lIns="0" tIns="0" rIns="0" bIns="0" rtlCol="0"/>
          <a:lstStyle/>
          <a:p>
            <a:endParaRPr/>
          </a:p>
        </p:txBody>
      </p:sp>
      <p:sp>
        <p:nvSpPr>
          <p:cNvPr id="66" name="object 66"/>
          <p:cNvSpPr/>
          <p:nvPr/>
        </p:nvSpPr>
        <p:spPr>
          <a:xfrm>
            <a:off x="9274302" y="2590038"/>
            <a:ext cx="234950" cy="254635"/>
          </a:xfrm>
          <a:custGeom>
            <a:avLst/>
            <a:gdLst/>
            <a:ahLst/>
            <a:cxnLst/>
            <a:rect l="l" t="t" r="r" b="b"/>
            <a:pathLst>
              <a:path w="234950" h="254635">
                <a:moveTo>
                  <a:pt x="0" y="0"/>
                </a:moveTo>
                <a:lnTo>
                  <a:pt x="117348" y="0"/>
                </a:lnTo>
                <a:lnTo>
                  <a:pt x="234696" y="127253"/>
                </a:lnTo>
                <a:lnTo>
                  <a:pt x="117348" y="254508"/>
                </a:lnTo>
                <a:lnTo>
                  <a:pt x="0" y="254508"/>
                </a:lnTo>
                <a:lnTo>
                  <a:pt x="117348" y="127253"/>
                </a:lnTo>
                <a:lnTo>
                  <a:pt x="0" y="0"/>
                </a:lnTo>
                <a:close/>
              </a:path>
            </a:pathLst>
          </a:custGeom>
          <a:ln w="19812">
            <a:solidFill>
              <a:srgbClr val="DB8A5A"/>
            </a:solidFill>
          </a:ln>
        </p:spPr>
        <p:txBody>
          <a:bodyPr wrap="square" lIns="0" tIns="0" rIns="0" bIns="0" rtlCol="0"/>
          <a:lstStyle/>
          <a:p>
            <a:endParaRPr/>
          </a:p>
        </p:txBody>
      </p:sp>
      <p:sp>
        <p:nvSpPr>
          <p:cNvPr id="67" name="object 67"/>
          <p:cNvSpPr/>
          <p:nvPr/>
        </p:nvSpPr>
        <p:spPr>
          <a:xfrm>
            <a:off x="9226295" y="4131576"/>
            <a:ext cx="655104" cy="660133"/>
          </a:xfrm>
          <a:prstGeom prst="rect">
            <a:avLst/>
          </a:prstGeom>
          <a:blipFill>
            <a:blip r:embed="rId24" cstate="print"/>
            <a:stretch>
              <a:fillRect/>
            </a:stretch>
          </a:blipFill>
        </p:spPr>
        <p:txBody>
          <a:bodyPr wrap="square" lIns="0" tIns="0" rIns="0" bIns="0" rtlCol="0"/>
          <a:lstStyle/>
          <a:p>
            <a:endParaRPr/>
          </a:p>
        </p:txBody>
      </p:sp>
      <p:sp>
        <p:nvSpPr>
          <p:cNvPr id="68" name="object 68"/>
          <p:cNvSpPr/>
          <p:nvPr/>
        </p:nvSpPr>
        <p:spPr>
          <a:xfrm>
            <a:off x="9404222" y="4308983"/>
            <a:ext cx="249554" cy="267970"/>
          </a:xfrm>
          <a:custGeom>
            <a:avLst/>
            <a:gdLst/>
            <a:ahLst/>
            <a:cxnLst/>
            <a:rect l="l" t="t" r="r" b="b"/>
            <a:pathLst>
              <a:path w="249554" h="267970">
                <a:moveTo>
                  <a:pt x="216661" y="0"/>
                </a:moveTo>
                <a:lnTo>
                  <a:pt x="100202" y="15240"/>
                </a:lnTo>
                <a:lnTo>
                  <a:pt x="0" y="156591"/>
                </a:lnTo>
                <a:lnTo>
                  <a:pt x="132969" y="267462"/>
                </a:lnTo>
                <a:lnTo>
                  <a:pt x="249554" y="252349"/>
                </a:lnTo>
                <a:lnTo>
                  <a:pt x="116585" y="141351"/>
                </a:lnTo>
                <a:lnTo>
                  <a:pt x="216661" y="0"/>
                </a:lnTo>
                <a:close/>
              </a:path>
            </a:pathLst>
          </a:custGeom>
          <a:solidFill>
            <a:srgbClr val="FFFFFF"/>
          </a:solidFill>
        </p:spPr>
        <p:txBody>
          <a:bodyPr wrap="square" lIns="0" tIns="0" rIns="0" bIns="0" rtlCol="0"/>
          <a:lstStyle/>
          <a:p>
            <a:endParaRPr/>
          </a:p>
        </p:txBody>
      </p:sp>
      <p:sp>
        <p:nvSpPr>
          <p:cNvPr id="69" name="object 69"/>
          <p:cNvSpPr/>
          <p:nvPr/>
        </p:nvSpPr>
        <p:spPr>
          <a:xfrm>
            <a:off x="9404222" y="4308983"/>
            <a:ext cx="249554" cy="267970"/>
          </a:xfrm>
          <a:custGeom>
            <a:avLst/>
            <a:gdLst/>
            <a:ahLst/>
            <a:cxnLst/>
            <a:rect l="l" t="t" r="r" b="b"/>
            <a:pathLst>
              <a:path w="249554" h="267970">
                <a:moveTo>
                  <a:pt x="249554" y="252349"/>
                </a:moveTo>
                <a:lnTo>
                  <a:pt x="132969" y="267462"/>
                </a:lnTo>
                <a:lnTo>
                  <a:pt x="0" y="156591"/>
                </a:lnTo>
                <a:lnTo>
                  <a:pt x="100202" y="15240"/>
                </a:lnTo>
                <a:lnTo>
                  <a:pt x="216661" y="0"/>
                </a:lnTo>
                <a:lnTo>
                  <a:pt x="116585" y="141351"/>
                </a:lnTo>
                <a:lnTo>
                  <a:pt x="249554" y="252349"/>
                </a:lnTo>
                <a:close/>
              </a:path>
            </a:pathLst>
          </a:custGeom>
          <a:ln w="19049">
            <a:solidFill>
              <a:srgbClr val="C273A3"/>
            </a:solidFill>
          </a:ln>
        </p:spPr>
        <p:txBody>
          <a:bodyPr wrap="square" lIns="0" tIns="0" rIns="0" bIns="0" rtlCol="0"/>
          <a:lstStyle/>
          <a:p>
            <a:endParaRPr/>
          </a:p>
        </p:txBody>
      </p:sp>
      <p:sp>
        <p:nvSpPr>
          <p:cNvPr id="70" name="object 70"/>
          <p:cNvSpPr/>
          <p:nvPr/>
        </p:nvSpPr>
        <p:spPr>
          <a:xfrm>
            <a:off x="7479792" y="4175785"/>
            <a:ext cx="643153" cy="606780"/>
          </a:xfrm>
          <a:prstGeom prst="rect">
            <a:avLst/>
          </a:prstGeom>
          <a:blipFill>
            <a:blip r:embed="rId25" cstate="print"/>
            <a:stretch>
              <a:fillRect/>
            </a:stretch>
          </a:blipFill>
        </p:spPr>
        <p:txBody>
          <a:bodyPr wrap="square" lIns="0" tIns="0" rIns="0" bIns="0" rtlCol="0"/>
          <a:lstStyle/>
          <a:p>
            <a:endParaRPr/>
          </a:p>
        </p:txBody>
      </p:sp>
      <p:sp>
        <p:nvSpPr>
          <p:cNvPr id="71" name="object 71"/>
          <p:cNvSpPr/>
          <p:nvPr/>
        </p:nvSpPr>
        <p:spPr>
          <a:xfrm>
            <a:off x="7658861" y="4350258"/>
            <a:ext cx="234696" cy="216408"/>
          </a:xfrm>
          <a:prstGeom prst="rect">
            <a:avLst/>
          </a:prstGeom>
          <a:blipFill>
            <a:blip r:embed="rId26" cstate="print"/>
            <a:stretch>
              <a:fillRect/>
            </a:stretch>
          </a:blipFill>
        </p:spPr>
        <p:txBody>
          <a:bodyPr wrap="square" lIns="0" tIns="0" rIns="0" bIns="0" rtlCol="0"/>
          <a:lstStyle/>
          <a:p>
            <a:endParaRPr/>
          </a:p>
        </p:txBody>
      </p:sp>
      <p:sp>
        <p:nvSpPr>
          <p:cNvPr id="72" name="object 72"/>
          <p:cNvSpPr/>
          <p:nvPr/>
        </p:nvSpPr>
        <p:spPr>
          <a:xfrm>
            <a:off x="7658861" y="4350258"/>
            <a:ext cx="234950" cy="216535"/>
          </a:xfrm>
          <a:custGeom>
            <a:avLst/>
            <a:gdLst/>
            <a:ahLst/>
            <a:cxnLst/>
            <a:rect l="l" t="t" r="r" b="b"/>
            <a:pathLst>
              <a:path w="234950" h="216535">
                <a:moveTo>
                  <a:pt x="234696" y="216408"/>
                </a:moveTo>
                <a:lnTo>
                  <a:pt x="108204" y="216408"/>
                </a:lnTo>
                <a:lnTo>
                  <a:pt x="0" y="108204"/>
                </a:lnTo>
                <a:lnTo>
                  <a:pt x="108204" y="0"/>
                </a:lnTo>
                <a:lnTo>
                  <a:pt x="234696" y="0"/>
                </a:lnTo>
                <a:lnTo>
                  <a:pt x="126492" y="108204"/>
                </a:lnTo>
                <a:lnTo>
                  <a:pt x="234696" y="216408"/>
                </a:lnTo>
                <a:close/>
              </a:path>
            </a:pathLst>
          </a:custGeom>
          <a:ln w="19811">
            <a:solidFill>
              <a:srgbClr val="C273A3"/>
            </a:solidFill>
          </a:ln>
        </p:spPr>
        <p:txBody>
          <a:bodyPr wrap="square" lIns="0" tIns="0" rIns="0" bIns="0" rtlCol="0"/>
          <a:lstStyle/>
          <a:p>
            <a:endParaRPr/>
          </a:p>
        </p:txBody>
      </p:sp>
      <p:sp>
        <p:nvSpPr>
          <p:cNvPr id="73" name="object 73"/>
          <p:cNvSpPr/>
          <p:nvPr/>
        </p:nvSpPr>
        <p:spPr>
          <a:xfrm>
            <a:off x="3872484" y="4146778"/>
            <a:ext cx="643153" cy="643153"/>
          </a:xfrm>
          <a:prstGeom prst="rect">
            <a:avLst/>
          </a:prstGeom>
          <a:blipFill>
            <a:blip r:embed="rId27" cstate="print"/>
            <a:stretch>
              <a:fillRect/>
            </a:stretch>
          </a:blipFill>
        </p:spPr>
        <p:txBody>
          <a:bodyPr wrap="square" lIns="0" tIns="0" rIns="0" bIns="0" rtlCol="0"/>
          <a:lstStyle/>
          <a:p>
            <a:endParaRPr/>
          </a:p>
        </p:txBody>
      </p:sp>
      <p:sp>
        <p:nvSpPr>
          <p:cNvPr id="74" name="object 74"/>
          <p:cNvSpPr/>
          <p:nvPr/>
        </p:nvSpPr>
        <p:spPr>
          <a:xfrm>
            <a:off x="4051553" y="4321302"/>
            <a:ext cx="236220" cy="252984"/>
          </a:xfrm>
          <a:prstGeom prst="rect">
            <a:avLst/>
          </a:prstGeom>
          <a:blipFill>
            <a:blip r:embed="rId28" cstate="print"/>
            <a:stretch>
              <a:fillRect/>
            </a:stretch>
          </a:blipFill>
        </p:spPr>
        <p:txBody>
          <a:bodyPr wrap="square" lIns="0" tIns="0" rIns="0" bIns="0" rtlCol="0"/>
          <a:lstStyle/>
          <a:p>
            <a:endParaRPr/>
          </a:p>
        </p:txBody>
      </p:sp>
      <p:sp>
        <p:nvSpPr>
          <p:cNvPr id="75" name="object 75"/>
          <p:cNvSpPr/>
          <p:nvPr/>
        </p:nvSpPr>
        <p:spPr>
          <a:xfrm>
            <a:off x="4051553" y="4321302"/>
            <a:ext cx="236220" cy="253365"/>
          </a:xfrm>
          <a:custGeom>
            <a:avLst/>
            <a:gdLst/>
            <a:ahLst/>
            <a:cxnLst/>
            <a:rect l="l" t="t" r="r" b="b"/>
            <a:pathLst>
              <a:path w="236220" h="253364">
                <a:moveTo>
                  <a:pt x="236220" y="0"/>
                </a:moveTo>
                <a:lnTo>
                  <a:pt x="118110" y="0"/>
                </a:lnTo>
                <a:lnTo>
                  <a:pt x="0" y="126492"/>
                </a:lnTo>
                <a:lnTo>
                  <a:pt x="118110" y="252984"/>
                </a:lnTo>
                <a:lnTo>
                  <a:pt x="236220" y="252984"/>
                </a:lnTo>
                <a:lnTo>
                  <a:pt x="118110" y="126492"/>
                </a:lnTo>
                <a:lnTo>
                  <a:pt x="236220" y="0"/>
                </a:lnTo>
                <a:close/>
              </a:path>
            </a:pathLst>
          </a:custGeom>
          <a:ln w="19812">
            <a:solidFill>
              <a:srgbClr val="6D5BAA"/>
            </a:solidFill>
          </a:ln>
        </p:spPr>
        <p:txBody>
          <a:bodyPr wrap="square" lIns="0" tIns="0" rIns="0" bIns="0" rtlCol="0"/>
          <a:lstStyle/>
          <a:p>
            <a:endParaRPr/>
          </a:p>
        </p:txBody>
      </p:sp>
      <p:sp>
        <p:nvSpPr>
          <p:cNvPr id="76" name="object 76"/>
          <p:cNvSpPr/>
          <p:nvPr/>
        </p:nvSpPr>
        <p:spPr>
          <a:xfrm>
            <a:off x="3352800" y="5937503"/>
            <a:ext cx="641667" cy="644651"/>
          </a:xfrm>
          <a:prstGeom prst="rect">
            <a:avLst/>
          </a:prstGeom>
          <a:blipFill>
            <a:blip r:embed="rId23" cstate="print"/>
            <a:stretch>
              <a:fillRect/>
            </a:stretch>
          </a:blipFill>
        </p:spPr>
        <p:txBody>
          <a:bodyPr wrap="square" lIns="0" tIns="0" rIns="0" bIns="0" rtlCol="0"/>
          <a:lstStyle/>
          <a:p>
            <a:endParaRPr/>
          </a:p>
        </p:txBody>
      </p:sp>
      <p:sp>
        <p:nvSpPr>
          <p:cNvPr id="77" name="object 77"/>
          <p:cNvSpPr/>
          <p:nvPr/>
        </p:nvSpPr>
        <p:spPr>
          <a:xfrm>
            <a:off x="3541014" y="6112002"/>
            <a:ext cx="234950" cy="254635"/>
          </a:xfrm>
          <a:custGeom>
            <a:avLst/>
            <a:gdLst/>
            <a:ahLst/>
            <a:cxnLst/>
            <a:rect l="l" t="t" r="r" b="b"/>
            <a:pathLst>
              <a:path w="234950" h="254635">
                <a:moveTo>
                  <a:pt x="117348" y="0"/>
                </a:moveTo>
                <a:lnTo>
                  <a:pt x="0" y="0"/>
                </a:lnTo>
                <a:lnTo>
                  <a:pt x="117348" y="127254"/>
                </a:lnTo>
                <a:lnTo>
                  <a:pt x="0" y="254508"/>
                </a:lnTo>
                <a:lnTo>
                  <a:pt x="117348" y="254508"/>
                </a:lnTo>
                <a:lnTo>
                  <a:pt x="234696" y="127254"/>
                </a:lnTo>
                <a:lnTo>
                  <a:pt x="117348" y="0"/>
                </a:lnTo>
                <a:close/>
              </a:path>
            </a:pathLst>
          </a:custGeom>
          <a:solidFill>
            <a:srgbClr val="FFFFFF"/>
          </a:solidFill>
        </p:spPr>
        <p:txBody>
          <a:bodyPr wrap="square" lIns="0" tIns="0" rIns="0" bIns="0" rtlCol="0"/>
          <a:lstStyle/>
          <a:p>
            <a:endParaRPr/>
          </a:p>
        </p:txBody>
      </p:sp>
      <p:sp>
        <p:nvSpPr>
          <p:cNvPr id="78" name="object 78"/>
          <p:cNvSpPr/>
          <p:nvPr/>
        </p:nvSpPr>
        <p:spPr>
          <a:xfrm>
            <a:off x="3541014" y="6112002"/>
            <a:ext cx="234950" cy="254635"/>
          </a:xfrm>
          <a:custGeom>
            <a:avLst/>
            <a:gdLst/>
            <a:ahLst/>
            <a:cxnLst/>
            <a:rect l="l" t="t" r="r" b="b"/>
            <a:pathLst>
              <a:path w="234950" h="254635">
                <a:moveTo>
                  <a:pt x="0" y="0"/>
                </a:moveTo>
                <a:lnTo>
                  <a:pt x="117348" y="0"/>
                </a:lnTo>
                <a:lnTo>
                  <a:pt x="234696" y="127254"/>
                </a:lnTo>
                <a:lnTo>
                  <a:pt x="117348" y="254508"/>
                </a:lnTo>
                <a:lnTo>
                  <a:pt x="0" y="254508"/>
                </a:lnTo>
                <a:lnTo>
                  <a:pt x="117348" y="127254"/>
                </a:lnTo>
                <a:lnTo>
                  <a:pt x="0" y="0"/>
                </a:lnTo>
                <a:close/>
              </a:path>
            </a:pathLst>
          </a:custGeom>
          <a:ln w="19812">
            <a:solidFill>
              <a:srgbClr val="6D5BAA"/>
            </a:solidFill>
          </a:ln>
        </p:spPr>
        <p:txBody>
          <a:bodyPr wrap="square" lIns="0" tIns="0" rIns="0" bIns="0" rtlCol="0"/>
          <a:lstStyle/>
          <a:p>
            <a:endParaRPr/>
          </a:p>
        </p:txBody>
      </p:sp>
      <p:sp>
        <p:nvSpPr>
          <p:cNvPr id="79" name="object 79"/>
          <p:cNvSpPr/>
          <p:nvPr/>
        </p:nvSpPr>
        <p:spPr>
          <a:xfrm>
            <a:off x="8252459" y="5937503"/>
            <a:ext cx="641667" cy="644651"/>
          </a:xfrm>
          <a:prstGeom prst="rect">
            <a:avLst/>
          </a:prstGeom>
          <a:blipFill>
            <a:blip r:embed="rId23" cstate="print"/>
            <a:stretch>
              <a:fillRect/>
            </a:stretch>
          </a:blipFill>
        </p:spPr>
        <p:txBody>
          <a:bodyPr wrap="square" lIns="0" tIns="0" rIns="0" bIns="0" rtlCol="0"/>
          <a:lstStyle/>
          <a:p>
            <a:endParaRPr/>
          </a:p>
        </p:txBody>
      </p:sp>
      <p:sp>
        <p:nvSpPr>
          <p:cNvPr id="80" name="object 80"/>
          <p:cNvSpPr/>
          <p:nvPr/>
        </p:nvSpPr>
        <p:spPr>
          <a:xfrm>
            <a:off x="8440673" y="6112002"/>
            <a:ext cx="234950" cy="254635"/>
          </a:xfrm>
          <a:custGeom>
            <a:avLst/>
            <a:gdLst/>
            <a:ahLst/>
            <a:cxnLst/>
            <a:rect l="l" t="t" r="r" b="b"/>
            <a:pathLst>
              <a:path w="234950" h="254635">
                <a:moveTo>
                  <a:pt x="117348" y="0"/>
                </a:moveTo>
                <a:lnTo>
                  <a:pt x="0" y="0"/>
                </a:lnTo>
                <a:lnTo>
                  <a:pt x="117348" y="127254"/>
                </a:lnTo>
                <a:lnTo>
                  <a:pt x="0" y="254508"/>
                </a:lnTo>
                <a:lnTo>
                  <a:pt x="117348" y="254508"/>
                </a:lnTo>
                <a:lnTo>
                  <a:pt x="234696" y="127254"/>
                </a:lnTo>
                <a:lnTo>
                  <a:pt x="117348" y="0"/>
                </a:lnTo>
                <a:close/>
              </a:path>
            </a:pathLst>
          </a:custGeom>
          <a:solidFill>
            <a:srgbClr val="FFFFFF"/>
          </a:solidFill>
        </p:spPr>
        <p:txBody>
          <a:bodyPr wrap="square" lIns="0" tIns="0" rIns="0" bIns="0" rtlCol="0"/>
          <a:lstStyle/>
          <a:p>
            <a:endParaRPr/>
          </a:p>
        </p:txBody>
      </p:sp>
      <p:sp>
        <p:nvSpPr>
          <p:cNvPr id="81" name="object 81"/>
          <p:cNvSpPr/>
          <p:nvPr/>
        </p:nvSpPr>
        <p:spPr>
          <a:xfrm>
            <a:off x="8440673" y="6112002"/>
            <a:ext cx="234950" cy="254635"/>
          </a:xfrm>
          <a:custGeom>
            <a:avLst/>
            <a:gdLst/>
            <a:ahLst/>
            <a:cxnLst/>
            <a:rect l="l" t="t" r="r" b="b"/>
            <a:pathLst>
              <a:path w="234950" h="254635">
                <a:moveTo>
                  <a:pt x="0" y="0"/>
                </a:moveTo>
                <a:lnTo>
                  <a:pt x="117348" y="0"/>
                </a:lnTo>
                <a:lnTo>
                  <a:pt x="234696" y="127254"/>
                </a:lnTo>
                <a:lnTo>
                  <a:pt x="117348" y="254508"/>
                </a:lnTo>
                <a:lnTo>
                  <a:pt x="0" y="254508"/>
                </a:lnTo>
                <a:lnTo>
                  <a:pt x="117348" y="127254"/>
                </a:lnTo>
                <a:lnTo>
                  <a:pt x="0" y="0"/>
                </a:lnTo>
                <a:close/>
              </a:path>
            </a:pathLst>
          </a:custGeom>
          <a:ln w="19812">
            <a:solidFill>
              <a:srgbClr val="6D5BAA"/>
            </a:solidFill>
          </a:ln>
        </p:spPr>
        <p:txBody>
          <a:bodyPr wrap="square" lIns="0" tIns="0" rIns="0" bIns="0" rtlCol="0"/>
          <a:lstStyle/>
          <a:p>
            <a:endParaRPr/>
          </a:p>
        </p:txBody>
      </p:sp>
      <p:sp>
        <p:nvSpPr>
          <p:cNvPr id="82" name="object 82"/>
          <p:cNvSpPr/>
          <p:nvPr/>
        </p:nvSpPr>
        <p:spPr>
          <a:xfrm>
            <a:off x="10079735" y="5916167"/>
            <a:ext cx="641667" cy="644652"/>
          </a:xfrm>
          <a:prstGeom prst="rect">
            <a:avLst/>
          </a:prstGeom>
          <a:blipFill>
            <a:blip r:embed="rId23" cstate="print"/>
            <a:stretch>
              <a:fillRect/>
            </a:stretch>
          </a:blipFill>
        </p:spPr>
        <p:txBody>
          <a:bodyPr wrap="square" lIns="0" tIns="0" rIns="0" bIns="0" rtlCol="0"/>
          <a:lstStyle/>
          <a:p>
            <a:endParaRPr/>
          </a:p>
        </p:txBody>
      </p:sp>
      <p:sp>
        <p:nvSpPr>
          <p:cNvPr id="83" name="object 83"/>
          <p:cNvSpPr/>
          <p:nvPr/>
        </p:nvSpPr>
        <p:spPr>
          <a:xfrm>
            <a:off x="10267950" y="6090665"/>
            <a:ext cx="234950" cy="254635"/>
          </a:xfrm>
          <a:custGeom>
            <a:avLst/>
            <a:gdLst/>
            <a:ahLst/>
            <a:cxnLst/>
            <a:rect l="l" t="t" r="r" b="b"/>
            <a:pathLst>
              <a:path w="234950" h="254635">
                <a:moveTo>
                  <a:pt x="117348" y="0"/>
                </a:moveTo>
                <a:lnTo>
                  <a:pt x="0" y="0"/>
                </a:lnTo>
                <a:lnTo>
                  <a:pt x="117348" y="127254"/>
                </a:lnTo>
                <a:lnTo>
                  <a:pt x="0" y="254508"/>
                </a:lnTo>
                <a:lnTo>
                  <a:pt x="117348" y="254508"/>
                </a:lnTo>
                <a:lnTo>
                  <a:pt x="234696" y="127254"/>
                </a:lnTo>
                <a:lnTo>
                  <a:pt x="117348" y="0"/>
                </a:lnTo>
                <a:close/>
              </a:path>
            </a:pathLst>
          </a:custGeom>
          <a:solidFill>
            <a:srgbClr val="FFFFFF"/>
          </a:solidFill>
        </p:spPr>
        <p:txBody>
          <a:bodyPr wrap="square" lIns="0" tIns="0" rIns="0" bIns="0" rtlCol="0"/>
          <a:lstStyle/>
          <a:p>
            <a:endParaRPr/>
          </a:p>
        </p:txBody>
      </p:sp>
      <p:sp>
        <p:nvSpPr>
          <p:cNvPr id="84" name="object 84"/>
          <p:cNvSpPr/>
          <p:nvPr/>
        </p:nvSpPr>
        <p:spPr>
          <a:xfrm>
            <a:off x="10267950" y="6090665"/>
            <a:ext cx="234950" cy="254635"/>
          </a:xfrm>
          <a:custGeom>
            <a:avLst/>
            <a:gdLst/>
            <a:ahLst/>
            <a:cxnLst/>
            <a:rect l="l" t="t" r="r" b="b"/>
            <a:pathLst>
              <a:path w="234950" h="254635">
                <a:moveTo>
                  <a:pt x="0" y="0"/>
                </a:moveTo>
                <a:lnTo>
                  <a:pt x="117348" y="0"/>
                </a:lnTo>
                <a:lnTo>
                  <a:pt x="234696" y="127254"/>
                </a:lnTo>
                <a:lnTo>
                  <a:pt x="117348" y="254508"/>
                </a:lnTo>
                <a:lnTo>
                  <a:pt x="0" y="254508"/>
                </a:lnTo>
                <a:lnTo>
                  <a:pt x="117348" y="127254"/>
                </a:lnTo>
                <a:lnTo>
                  <a:pt x="0" y="0"/>
                </a:lnTo>
                <a:close/>
              </a:path>
            </a:pathLst>
          </a:custGeom>
          <a:ln w="19812">
            <a:solidFill>
              <a:srgbClr val="00AFCC"/>
            </a:solidFill>
          </a:ln>
        </p:spPr>
        <p:txBody>
          <a:bodyPr wrap="square" lIns="0" tIns="0" rIns="0" bIns="0" rtlCol="0"/>
          <a:lstStyle/>
          <a:p>
            <a:endParaRPr/>
          </a:p>
        </p:txBody>
      </p:sp>
      <p:sp>
        <p:nvSpPr>
          <p:cNvPr id="85" name="object 85"/>
          <p:cNvSpPr txBox="1"/>
          <p:nvPr/>
        </p:nvSpPr>
        <p:spPr>
          <a:xfrm>
            <a:off x="2443988" y="3377945"/>
            <a:ext cx="1696593" cy="473848"/>
          </a:xfrm>
          <a:prstGeom prst="rect">
            <a:avLst/>
          </a:prstGeom>
        </p:spPr>
        <p:txBody>
          <a:bodyPr vert="horz" wrap="square" lIns="0" tIns="12065" rIns="0" bIns="0" rtlCol="0">
            <a:spAutoFit/>
          </a:bodyPr>
          <a:lstStyle/>
          <a:p>
            <a:pPr marL="247015" marR="5080" indent="-234950" algn="ctr">
              <a:lnSpc>
                <a:spcPct val="100000"/>
              </a:lnSpc>
              <a:spcBef>
                <a:spcPts val="95"/>
              </a:spcBef>
            </a:pPr>
            <a:r>
              <a:rPr lang="en-US" sz="1000" b="1" spc="-10" dirty="0" smtClean="0">
                <a:latin typeface="Century Gothic"/>
                <a:cs typeface="Century Gothic"/>
              </a:rPr>
              <a:t>S-F </a:t>
            </a:r>
            <a:r>
              <a:rPr lang="en-US" sz="1000" b="1" spc="-10" dirty="0">
                <a:latin typeface="Century Gothic"/>
                <a:cs typeface="Century Gothic"/>
              </a:rPr>
              <a:t>publishes preliminary minutes on the web portal</a:t>
            </a:r>
            <a:endParaRPr sz="1000" dirty="0">
              <a:latin typeface="Century Gothic"/>
              <a:cs typeface="Century Gothic"/>
            </a:endParaRPr>
          </a:p>
        </p:txBody>
      </p:sp>
      <p:sp>
        <p:nvSpPr>
          <p:cNvPr id="87" name="object 87"/>
          <p:cNvSpPr txBox="1"/>
          <p:nvPr/>
        </p:nvSpPr>
        <p:spPr>
          <a:xfrm>
            <a:off x="2712592" y="3835400"/>
            <a:ext cx="1160145" cy="177800"/>
          </a:xfrm>
          <a:prstGeom prst="rect">
            <a:avLst/>
          </a:prstGeom>
        </p:spPr>
        <p:txBody>
          <a:bodyPr vert="horz" wrap="square" lIns="0" tIns="12065" rIns="0" bIns="0" rtlCol="0">
            <a:spAutoFit/>
          </a:bodyPr>
          <a:lstStyle/>
          <a:p>
            <a:pPr marL="38100">
              <a:lnSpc>
                <a:spcPct val="100000"/>
              </a:lnSpc>
              <a:spcBef>
                <a:spcPts val="95"/>
              </a:spcBef>
            </a:pPr>
            <a:r>
              <a:rPr sz="1500" u="sng" spc="-382" baseline="33333" dirty="0">
                <a:uFill>
                  <a:solidFill>
                    <a:srgbClr val="0462C1"/>
                  </a:solidFill>
                </a:uFill>
                <a:latin typeface="Times New Roman"/>
                <a:cs typeface="Times New Roman"/>
              </a:rPr>
              <a:t> </a:t>
            </a:r>
            <a:r>
              <a:rPr sz="1000" spc="-5" dirty="0">
                <a:solidFill>
                  <a:srgbClr val="0462C1"/>
                </a:solidFill>
                <a:latin typeface="Century Gothic"/>
                <a:cs typeface="Century Gothic"/>
                <a:hlinkClick r:id="rId29"/>
              </a:rPr>
              <a:t>https://fms.ecc.kz</a:t>
            </a:r>
            <a:endParaRPr sz="1000">
              <a:latin typeface="Century Gothic"/>
              <a:cs typeface="Century Gothic"/>
            </a:endParaRPr>
          </a:p>
        </p:txBody>
      </p:sp>
      <p:sp>
        <p:nvSpPr>
          <p:cNvPr id="88" name="object 88"/>
          <p:cNvSpPr txBox="1"/>
          <p:nvPr/>
        </p:nvSpPr>
        <p:spPr>
          <a:xfrm>
            <a:off x="4193285" y="3451352"/>
            <a:ext cx="1581150" cy="627736"/>
          </a:xfrm>
          <a:prstGeom prst="rect">
            <a:avLst/>
          </a:prstGeom>
        </p:spPr>
        <p:txBody>
          <a:bodyPr vert="horz" wrap="square" lIns="0" tIns="12065" rIns="0" bIns="0" rtlCol="0">
            <a:spAutoFit/>
          </a:bodyPr>
          <a:lstStyle/>
          <a:p>
            <a:pPr marL="12700" marR="5080" indent="237490">
              <a:lnSpc>
                <a:spcPct val="100000"/>
              </a:lnSpc>
              <a:spcBef>
                <a:spcPts val="95"/>
              </a:spcBef>
            </a:pPr>
            <a:r>
              <a:rPr lang="en-US" sz="1000" b="1" spc="-5" dirty="0">
                <a:latin typeface="Century Gothic"/>
                <a:cs typeface="Century Gothic"/>
              </a:rPr>
              <a:t>1 consideration of competitive bids by the commission (according to p. 380</a:t>
            </a:r>
            <a:r>
              <a:rPr sz="1000" spc="-5" dirty="0" smtClean="0">
                <a:latin typeface="Century Gothic"/>
                <a:cs typeface="Century Gothic"/>
              </a:rPr>
              <a:t>)</a:t>
            </a:r>
            <a:endParaRPr sz="1000" dirty="0">
              <a:latin typeface="Century Gothic"/>
              <a:cs typeface="Century Gothic"/>
            </a:endParaRPr>
          </a:p>
        </p:txBody>
      </p:sp>
      <p:sp>
        <p:nvSpPr>
          <p:cNvPr id="89" name="object 89"/>
          <p:cNvSpPr/>
          <p:nvPr/>
        </p:nvSpPr>
        <p:spPr>
          <a:xfrm>
            <a:off x="4314444" y="3895306"/>
            <a:ext cx="1457071" cy="1080554"/>
          </a:xfrm>
          <a:prstGeom prst="rect">
            <a:avLst/>
          </a:prstGeom>
          <a:blipFill>
            <a:blip r:embed="rId16" cstate="print"/>
            <a:stretch>
              <a:fillRect/>
            </a:stretch>
          </a:blipFill>
        </p:spPr>
        <p:txBody>
          <a:bodyPr wrap="square" lIns="0" tIns="0" rIns="0" bIns="0" rtlCol="0"/>
          <a:lstStyle/>
          <a:p>
            <a:endParaRPr/>
          </a:p>
        </p:txBody>
      </p:sp>
      <p:sp>
        <p:nvSpPr>
          <p:cNvPr id="90" name="object 90"/>
          <p:cNvSpPr/>
          <p:nvPr/>
        </p:nvSpPr>
        <p:spPr>
          <a:xfrm>
            <a:off x="4591811" y="3959352"/>
            <a:ext cx="900544" cy="964819"/>
          </a:xfrm>
          <a:prstGeom prst="rect">
            <a:avLst/>
          </a:prstGeom>
          <a:blipFill>
            <a:blip r:embed="rId30" cstate="print"/>
            <a:stretch>
              <a:fillRect/>
            </a:stretch>
          </a:blipFill>
        </p:spPr>
        <p:txBody>
          <a:bodyPr wrap="square" lIns="0" tIns="0" rIns="0" bIns="0" rtlCol="0"/>
          <a:lstStyle/>
          <a:p>
            <a:endParaRPr/>
          </a:p>
        </p:txBody>
      </p:sp>
      <p:sp>
        <p:nvSpPr>
          <p:cNvPr id="91" name="object 91"/>
          <p:cNvSpPr/>
          <p:nvPr/>
        </p:nvSpPr>
        <p:spPr>
          <a:xfrm>
            <a:off x="4507991" y="4088891"/>
            <a:ext cx="1028700" cy="652780"/>
          </a:xfrm>
          <a:custGeom>
            <a:avLst/>
            <a:gdLst/>
            <a:ahLst/>
            <a:cxnLst/>
            <a:rect l="l" t="t" r="r" b="b"/>
            <a:pathLst>
              <a:path w="1028700" h="652779">
                <a:moveTo>
                  <a:pt x="514350" y="0"/>
                </a:moveTo>
                <a:lnTo>
                  <a:pt x="458300" y="1914"/>
                </a:lnTo>
                <a:lnTo>
                  <a:pt x="404000" y="7523"/>
                </a:lnTo>
                <a:lnTo>
                  <a:pt x="351763" y="16629"/>
                </a:lnTo>
                <a:lnTo>
                  <a:pt x="301903" y="29033"/>
                </a:lnTo>
                <a:lnTo>
                  <a:pt x="254733" y="44534"/>
                </a:lnTo>
                <a:lnTo>
                  <a:pt x="210568" y="62935"/>
                </a:lnTo>
                <a:lnTo>
                  <a:pt x="169719" y="84035"/>
                </a:lnTo>
                <a:lnTo>
                  <a:pt x="132502" y="107636"/>
                </a:lnTo>
                <a:lnTo>
                  <a:pt x="99230" y="133538"/>
                </a:lnTo>
                <a:lnTo>
                  <a:pt x="70216" y="161544"/>
                </a:lnTo>
                <a:lnTo>
                  <a:pt x="45775" y="191452"/>
                </a:lnTo>
                <a:lnTo>
                  <a:pt x="11861" y="256182"/>
                </a:lnTo>
                <a:lnTo>
                  <a:pt x="0" y="326135"/>
                </a:lnTo>
                <a:lnTo>
                  <a:pt x="3017" y="361666"/>
                </a:lnTo>
                <a:lnTo>
                  <a:pt x="26218" y="429207"/>
                </a:lnTo>
                <a:lnTo>
                  <a:pt x="70216" y="490727"/>
                </a:lnTo>
                <a:lnTo>
                  <a:pt x="99230" y="518733"/>
                </a:lnTo>
                <a:lnTo>
                  <a:pt x="132502" y="544635"/>
                </a:lnTo>
                <a:lnTo>
                  <a:pt x="169719" y="568236"/>
                </a:lnTo>
                <a:lnTo>
                  <a:pt x="210568" y="589336"/>
                </a:lnTo>
                <a:lnTo>
                  <a:pt x="254733" y="607737"/>
                </a:lnTo>
                <a:lnTo>
                  <a:pt x="301903" y="623238"/>
                </a:lnTo>
                <a:lnTo>
                  <a:pt x="351763" y="635642"/>
                </a:lnTo>
                <a:lnTo>
                  <a:pt x="404000" y="644748"/>
                </a:lnTo>
                <a:lnTo>
                  <a:pt x="458300" y="650357"/>
                </a:lnTo>
                <a:lnTo>
                  <a:pt x="514350" y="652271"/>
                </a:lnTo>
                <a:lnTo>
                  <a:pt x="570399" y="650357"/>
                </a:lnTo>
                <a:lnTo>
                  <a:pt x="624699" y="644748"/>
                </a:lnTo>
                <a:lnTo>
                  <a:pt x="676936" y="635642"/>
                </a:lnTo>
                <a:lnTo>
                  <a:pt x="726796" y="623238"/>
                </a:lnTo>
                <a:lnTo>
                  <a:pt x="773966" y="607737"/>
                </a:lnTo>
                <a:lnTo>
                  <a:pt x="818131" y="589336"/>
                </a:lnTo>
                <a:lnTo>
                  <a:pt x="858980" y="568236"/>
                </a:lnTo>
                <a:lnTo>
                  <a:pt x="896197" y="544635"/>
                </a:lnTo>
                <a:lnTo>
                  <a:pt x="929469" y="518733"/>
                </a:lnTo>
                <a:lnTo>
                  <a:pt x="958483" y="490727"/>
                </a:lnTo>
                <a:lnTo>
                  <a:pt x="982924" y="460819"/>
                </a:lnTo>
                <a:lnTo>
                  <a:pt x="1016838" y="396089"/>
                </a:lnTo>
                <a:lnTo>
                  <a:pt x="1028700" y="326135"/>
                </a:lnTo>
                <a:lnTo>
                  <a:pt x="1025682" y="290605"/>
                </a:lnTo>
                <a:lnTo>
                  <a:pt x="1002481" y="223064"/>
                </a:lnTo>
                <a:lnTo>
                  <a:pt x="958483" y="161544"/>
                </a:lnTo>
                <a:lnTo>
                  <a:pt x="929469" y="133538"/>
                </a:lnTo>
                <a:lnTo>
                  <a:pt x="896197" y="107636"/>
                </a:lnTo>
                <a:lnTo>
                  <a:pt x="858980" y="84035"/>
                </a:lnTo>
                <a:lnTo>
                  <a:pt x="818131" y="62935"/>
                </a:lnTo>
                <a:lnTo>
                  <a:pt x="773966" y="44534"/>
                </a:lnTo>
                <a:lnTo>
                  <a:pt x="726796" y="29033"/>
                </a:lnTo>
                <a:lnTo>
                  <a:pt x="676936" y="16629"/>
                </a:lnTo>
                <a:lnTo>
                  <a:pt x="624699" y="7523"/>
                </a:lnTo>
                <a:lnTo>
                  <a:pt x="570399" y="1914"/>
                </a:lnTo>
                <a:lnTo>
                  <a:pt x="514350" y="0"/>
                </a:lnTo>
                <a:close/>
              </a:path>
            </a:pathLst>
          </a:custGeom>
          <a:solidFill>
            <a:srgbClr val="FFFFFF"/>
          </a:solidFill>
        </p:spPr>
        <p:txBody>
          <a:bodyPr wrap="square" lIns="0" tIns="0" rIns="0" bIns="0" rtlCol="0"/>
          <a:lstStyle/>
          <a:p>
            <a:endParaRPr/>
          </a:p>
        </p:txBody>
      </p:sp>
      <p:sp>
        <p:nvSpPr>
          <p:cNvPr id="92" name="object 92"/>
          <p:cNvSpPr/>
          <p:nvPr/>
        </p:nvSpPr>
        <p:spPr>
          <a:xfrm>
            <a:off x="4507991" y="4088891"/>
            <a:ext cx="1028700" cy="652780"/>
          </a:xfrm>
          <a:custGeom>
            <a:avLst/>
            <a:gdLst/>
            <a:ahLst/>
            <a:cxnLst/>
            <a:rect l="l" t="t" r="r" b="b"/>
            <a:pathLst>
              <a:path w="1028700" h="652779">
                <a:moveTo>
                  <a:pt x="0" y="326135"/>
                </a:moveTo>
                <a:lnTo>
                  <a:pt x="11861" y="256182"/>
                </a:lnTo>
                <a:lnTo>
                  <a:pt x="45775" y="191452"/>
                </a:lnTo>
                <a:lnTo>
                  <a:pt x="70216" y="161543"/>
                </a:lnTo>
                <a:lnTo>
                  <a:pt x="99230" y="133538"/>
                </a:lnTo>
                <a:lnTo>
                  <a:pt x="132502" y="107636"/>
                </a:lnTo>
                <a:lnTo>
                  <a:pt x="169719" y="84035"/>
                </a:lnTo>
                <a:lnTo>
                  <a:pt x="210568" y="62935"/>
                </a:lnTo>
                <a:lnTo>
                  <a:pt x="254733" y="44534"/>
                </a:lnTo>
                <a:lnTo>
                  <a:pt x="301903" y="29033"/>
                </a:lnTo>
                <a:lnTo>
                  <a:pt x="351763" y="16629"/>
                </a:lnTo>
                <a:lnTo>
                  <a:pt x="404000" y="7523"/>
                </a:lnTo>
                <a:lnTo>
                  <a:pt x="458300" y="1914"/>
                </a:lnTo>
                <a:lnTo>
                  <a:pt x="514350" y="0"/>
                </a:lnTo>
                <a:lnTo>
                  <a:pt x="570399" y="1914"/>
                </a:lnTo>
                <a:lnTo>
                  <a:pt x="624699" y="7523"/>
                </a:lnTo>
                <a:lnTo>
                  <a:pt x="676936" y="16629"/>
                </a:lnTo>
                <a:lnTo>
                  <a:pt x="726796" y="29033"/>
                </a:lnTo>
                <a:lnTo>
                  <a:pt x="773966" y="44534"/>
                </a:lnTo>
                <a:lnTo>
                  <a:pt x="818131" y="62935"/>
                </a:lnTo>
                <a:lnTo>
                  <a:pt x="858980" y="84035"/>
                </a:lnTo>
                <a:lnTo>
                  <a:pt x="896197" y="107636"/>
                </a:lnTo>
                <a:lnTo>
                  <a:pt x="929469" y="133538"/>
                </a:lnTo>
                <a:lnTo>
                  <a:pt x="958483" y="161544"/>
                </a:lnTo>
                <a:lnTo>
                  <a:pt x="982924" y="191452"/>
                </a:lnTo>
                <a:lnTo>
                  <a:pt x="1016838" y="256182"/>
                </a:lnTo>
                <a:lnTo>
                  <a:pt x="1028700" y="326135"/>
                </a:lnTo>
                <a:lnTo>
                  <a:pt x="1025682" y="361666"/>
                </a:lnTo>
                <a:lnTo>
                  <a:pt x="1002481" y="429207"/>
                </a:lnTo>
                <a:lnTo>
                  <a:pt x="958483" y="490727"/>
                </a:lnTo>
                <a:lnTo>
                  <a:pt x="929469" y="518733"/>
                </a:lnTo>
                <a:lnTo>
                  <a:pt x="896197" y="544635"/>
                </a:lnTo>
                <a:lnTo>
                  <a:pt x="858980" y="568236"/>
                </a:lnTo>
                <a:lnTo>
                  <a:pt x="818131" y="589336"/>
                </a:lnTo>
                <a:lnTo>
                  <a:pt x="773966" y="607737"/>
                </a:lnTo>
                <a:lnTo>
                  <a:pt x="726796" y="623238"/>
                </a:lnTo>
                <a:lnTo>
                  <a:pt x="676936" y="635642"/>
                </a:lnTo>
                <a:lnTo>
                  <a:pt x="624699" y="644748"/>
                </a:lnTo>
                <a:lnTo>
                  <a:pt x="570399" y="650357"/>
                </a:lnTo>
                <a:lnTo>
                  <a:pt x="514350" y="652271"/>
                </a:lnTo>
                <a:lnTo>
                  <a:pt x="458300" y="650357"/>
                </a:lnTo>
                <a:lnTo>
                  <a:pt x="404000" y="644748"/>
                </a:lnTo>
                <a:lnTo>
                  <a:pt x="351763" y="635642"/>
                </a:lnTo>
                <a:lnTo>
                  <a:pt x="301903" y="623238"/>
                </a:lnTo>
                <a:lnTo>
                  <a:pt x="254733" y="607737"/>
                </a:lnTo>
                <a:lnTo>
                  <a:pt x="210568" y="589336"/>
                </a:lnTo>
                <a:lnTo>
                  <a:pt x="169719" y="568236"/>
                </a:lnTo>
                <a:lnTo>
                  <a:pt x="132502" y="544635"/>
                </a:lnTo>
                <a:lnTo>
                  <a:pt x="99230" y="518733"/>
                </a:lnTo>
                <a:lnTo>
                  <a:pt x="70216" y="490727"/>
                </a:lnTo>
                <a:lnTo>
                  <a:pt x="45775" y="460819"/>
                </a:lnTo>
                <a:lnTo>
                  <a:pt x="11861" y="396089"/>
                </a:lnTo>
                <a:lnTo>
                  <a:pt x="0" y="326135"/>
                </a:lnTo>
                <a:close/>
              </a:path>
            </a:pathLst>
          </a:custGeom>
          <a:ln w="57912">
            <a:solidFill>
              <a:srgbClr val="6D5BAA"/>
            </a:solidFill>
          </a:ln>
        </p:spPr>
        <p:txBody>
          <a:bodyPr wrap="square" lIns="0" tIns="0" rIns="0" bIns="0" rtlCol="0"/>
          <a:lstStyle/>
          <a:p>
            <a:endParaRPr/>
          </a:p>
        </p:txBody>
      </p:sp>
      <p:sp>
        <p:nvSpPr>
          <p:cNvPr id="93" name="object 93"/>
          <p:cNvSpPr txBox="1"/>
          <p:nvPr/>
        </p:nvSpPr>
        <p:spPr>
          <a:xfrm>
            <a:off x="4881117" y="4177410"/>
            <a:ext cx="282575"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C00000"/>
                </a:solidFill>
                <a:latin typeface="Century Gothic"/>
                <a:cs typeface="Century Gothic"/>
              </a:rPr>
              <a:t>10</a:t>
            </a:r>
            <a:endParaRPr sz="1800">
              <a:latin typeface="Century Gothic"/>
              <a:cs typeface="Century Gothic"/>
            </a:endParaRPr>
          </a:p>
        </p:txBody>
      </p:sp>
      <p:sp>
        <p:nvSpPr>
          <p:cNvPr id="94" name="object 94"/>
          <p:cNvSpPr txBox="1"/>
          <p:nvPr/>
        </p:nvSpPr>
        <p:spPr>
          <a:xfrm>
            <a:off x="4865878" y="4453254"/>
            <a:ext cx="314960" cy="193675"/>
          </a:xfrm>
          <a:prstGeom prst="rect">
            <a:avLst/>
          </a:prstGeom>
        </p:spPr>
        <p:txBody>
          <a:bodyPr vert="horz" wrap="square" lIns="0" tIns="12700" rIns="0" bIns="0" rtlCol="0">
            <a:spAutoFit/>
          </a:bodyPr>
          <a:lstStyle/>
          <a:p>
            <a:pPr marL="12700">
              <a:lnSpc>
                <a:spcPct val="100000"/>
              </a:lnSpc>
              <a:spcBef>
                <a:spcPts val="100"/>
              </a:spcBef>
            </a:pPr>
            <a:r>
              <a:rPr sz="1100" spc="-5" dirty="0">
                <a:solidFill>
                  <a:srgbClr val="3E3E3E"/>
                </a:solidFill>
                <a:latin typeface="Century Gothic"/>
                <a:cs typeface="Century Gothic"/>
              </a:rPr>
              <a:t>w</a:t>
            </a:r>
            <a:r>
              <a:rPr sz="1100" spc="-10" dirty="0">
                <a:solidFill>
                  <a:srgbClr val="3E3E3E"/>
                </a:solidFill>
                <a:latin typeface="Century Gothic"/>
                <a:cs typeface="Century Gothic"/>
              </a:rPr>
              <a:t>.</a:t>
            </a:r>
            <a:r>
              <a:rPr sz="1100" spc="-5" dirty="0">
                <a:solidFill>
                  <a:srgbClr val="3E3E3E"/>
                </a:solidFill>
                <a:latin typeface="Century Gothic"/>
                <a:cs typeface="Century Gothic"/>
              </a:rPr>
              <a:t>d</a:t>
            </a:r>
            <a:r>
              <a:rPr sz="1100" dirty="0">
                <a:solidFill>
                  <a:srgbClr val="3E3E3E"/>
                </a:solidFill>
                <a:latin typeface="Century Gothic"/>
                <a:cs typeface="Century Gothic"/>
              </a:rPr>
              <a:t>.</a:t>
            </a:r>
            <a:endParaRPr sz="1100">
              <a:latin typeface="Century Gothic"/>
              <a:cs typeface="Century Gothic"/>
            </a:endParaRPr>
          </a:p>
        </p:txBody>
      </p:sp>
      <p:sp>
        <p:nvSpPr>
          <p:cNvPr id="95" name="object 95"/>
          <p:cNvSpPr txBox="1"/>
          <p:nvPr/>
        </p:nvSpPr>
        <p:spPr>
          <a:xfrm>
            <a:off x="10694669" y="3100577"/>
            <a:ext cx="1303655" cy="787400"/>
          </a:xfrm>
          <a:prstGeom prst="rect">
            <a:avLst/>
          </a:prstGeom>
        </p:spPr>
        <p:txBody>
          <a:bodyPr vert="horz" wrap="square" lIns="0" tIns="12065" rIns="0" bIns="0" rtlCol="0">
            <a:spAutoFit/>
          </a:bodyPr>
          <a:lstStyle/>
          <a:p>
            <a:pPr marL="12700" marR="5080" algn="ctr">
              <a:lnSpc>
                <a:spcPct val="100000"/>
              </a:lnSpc>
              <a:spcBef>
                <a:spcPts val="95"/>
              </a:spcBef>
            </a:pPr>
            <a:r>
              <a:rPr sz="1000" b="1" spc="-10" dirty="0">
                <a:latin typeface="Century Gothic"/>
                <a:cs typeface="Century Gothic"/>
              </a:rPr>
              <a:t>SK-PH </a:t>
            </a:r>
            <a:r>
              <a:rPr sz="1000" b="1" spc="-5" dirty="0">
                <a:latin typeface="Century Gothic"/>
                <a:cs typeface="Century Gothic"/>
              </a:rPr>
              <a:t>forms a</a:t>
            </a:r>
            <a:r>
              <a:rPr sz="1000" b="1" spc="-30" dirty="0">
                <a:latin typeface="Century Gothic"/>
                <a:cs typeface="Century Gothic"/>
              </a:rPr>
              <a:t> </a:t>
            </a:r>
            <a:r>
              <a:rPr sz="1000" b="1" spc="-5" dirty="0">
                <a:latin typeface="Century Gothic"/>
                <a:cs typeface="Century Gothic"/>
              </a:rPr>
              <a:t>tender  commission for the  conclusion the  Contract</a:t>
            </a:r>
            <a:r>
              <a:rPr sz="1000" b="1" spc="-55" dirty="0">
                <a:latin typeface="Century Gothic"/>
                <a:cs typeface="Century Gothic"/>
              </a:rPr>
              <a:t> </a:t>
            </a:r>
            <a:r>
              <a:rPr sz="1000" b="1" spc="-5" dirty="0">
                <a:latin typeface="Century Gothic"/>
                <a:cs typeface="Century Gothic"/>
              </a:rPr>
              <a:t>(</a:t>
            </a:r>
            <a:r>
              <a:rPr sz="1000" spc="-5" dirty="0">
                <a:latin typeface="Century Gothic"/>
                <a:cs typeface="Century Gothic"/>
              </a:rPr>
              <a:t>according  </a:t>
            </a:r>
            <a:r>
              <a:rPr sz="1000" dirty="0">
                <a:latin typeface="Century Gothic"/>
                <a:cs typeface="Century Gothic"/>
              </a:rPr>
              <a:t>to </a:t>
            </a:r>
            <a:r>
              <a:rPr sz="1000" spc="-5" dirty="0">
                <a:latin typeface="Century Gothic"/>
                <a:cs typeface="Century Gothic"/>
              </a:rPr>
              <a:t>p.</a:t>
            </a:r>
            <a:r>
              <a:rPr sz="1000" spc="-45" dirty="0">
                <a:latin typeface="Century Gothic"/>
                <a:cs typeface="Century Gothic"/>
              </a:rPr>
              <a:t> </a:t>
            </a:r>
            <a:r>
              <a:rPr sz="1000" spc="-5" dirty="0">
                <a:latin typeface="Century Gothic"/>
                <a:cs typeface="Century Gothic"/>
              </a:rPr>
              <a:t>353-359)</a:t>
            </a:r>
            <a:endParaRPr sz="1000">
              <a:latin typeface="Century Gothic"/>
              <a:cs typeface="Century Gothic"/>
            </a:endParaRPr>
          </a:p>
        </p:txBody>
      </p:sp>
      <p:sp>
        <p:nvSpPr>
          <p:cNvPr id="96" name="object 96"/>
          <p:cNvSpPr txBox="1"/>
          <p:nvPr/>
        </p:nvSpPr>
        <p:spPr>
          <a:xfrm>
            <a:off x="7571993" y="1477136"/>
            <a:ext cx="1666239" cy="635000"/>
          </a:xfrm>
          <a:prstGeom prst="rect">
            <a:avLst/>
          </a:prstGeom>
        </p:spPr>
        <p:txBody>
          <a:bodyPr vert="horz" wrap="square" lIns="0" tIns="12065" rIns="0" bIns="0" rtlCol="0">
            <a:spAutoFit/>
          </a:bodyPr>
          <a:lstStyle/>
          <a:p>
            <a:pPr marL="12700" marR="5080" indent="635" algn="ctr">
              <a:lnSpc>
                <a:spcPct val="100000"/>
              </a:lnSpc>
              <a:spcBef>
                <a:spcPts val="95"/>
              </a:spcBef>
            </a:pPr>
            <a:r>
              <a:rPr sz="1000" b="1" spc="-5" dirty="0">
                <a:latin typeface="Century Gothic"/>
                <a:cs typeface="Century Gothic"/>
              </a:rPr>
              <a:t>The MH of </a:t>
            </a:r>
            <a:r>
              <a:rPr sz="1000" b="1" spc="-10" dirty="0">
                <a:latin typeface="Century Gothic"/>
                <a:cs typeface="Century Gothic"/>
              </a:rPr>
              <a:t>RK </a:t>
            </a:r>
            <a:r>
              <a:rPr sz="1000" b="1" spc="-5" dirty="0">
                <a:latin typeface="Century Gothic"/>
                <a:cs typeface="Century Gothic"/>
              </a:rPr>
              <a:t>sends to the  </a:t>
            </a:r>
            <a:r>
              <a:rPr sz="1000" b="1" spc="-10" dirty="0" smtClean="0">
                <a:latin typeface="Century Gothic"/>
                <a:cs typeface="Century Gothic"/>
              </a:rPr>
              <a:t>S</a:t>
            </a:r>
            <a:r>
              <a:rPr lang="en-US" sz="1000" b="1" spc="-10" dirty="0">
                <a:latin typeface="Century Gothic"/>
                <a:cs typeface="Century Gothic"/>
              </a:rPr>
              <a:t>K</a:t>
            </a:r>
            <a:r>
              <a:rPr sz="1000" b="1" spc="-10" dirty="0" smtClean="0">
                <a:latin typeface="Century Gothic"/>
                <a:cs typeface="Century Gothic"/>
              </a:rPr>
              <a:t>-PH </a:t>
            </a:r>
            <a:r>
              <a:rPr sz="1000" b="1" spc="-5" dirty="0">
                <a:latin typeface="Century Gothic"/>
                <a:cs typeface="Century Gothic"/>
              </a:rPr>
              <a:t>an agreed </a:t>
            </a:r>
            <a:r>
              <a:rPr sz="1000" b="1" dirty="0">
                <a:latin typeface="Century Gothic"/>
                <a:cs typeface="Century Gothic"/>
              </a:rPr>
              <a:t>list </a:t>
            </a:r>
            <a:r>
              <a:rPr sz="1000" b="1" spc="-5" dirty="0">
                <a:latin typeface="Century Gothic"/>
                <a:cs typeface="Century Gothic"/>
              </a:rPr>
              <a:t>of MT  to </a:t>
            </a:r>
            <a:r>
              <a:rPr sz="1000" b="1" spc="-10" dirty="0">
                <a:latin typeface="Century Gothic"/>
                <a:cs typeface="Century Gothic"/>
              </a:rPr>
              <a:t>be </a:t>
            </a:r>
            <a:r>
              <a:rPr sz="1000" b="1" spc="-5" dirty="0">
                <a:latin typeface="Century Gothic"/>
                <a:cs typeface="Century Gothic"/>
              </a:rPr>
              <a:t>purchased </a:t>
            </a:r>
            <a:r>
              <a:rPr sz="1000" b="1" spc="-10" dirty="0">
                <a:latin typeface="Century Gothic"/>
                <a:cs typeface="Century Gothic"/>
              </a:rPr>
              <a:t>under </a:t>
            </a:r>
            <a:r>
              <a:rPr sz="1000" b="1" spc="-5" dirty="0">
                <a:latin typeface="Century Gothic"/>
                <a:cs typeface="Century Gothic"/>
              </a:rPr>
              <a:t>the  LTC</a:t>
            </a:r>
            <a:endParaRPr sz="1000" dirty="0">
              <a:latin typeface="Century Gothic"/>
              <a:cs typeface="Century Gothic"/>
            </a:endParaRPr>
          </a:p>
        </p:txBody>
      </p:sp>
      <p:sp>
        <p:nvSpPr>
          <p:cNvPr id="97" name="object 97"/>
          <p:cNvSpPr/>
          <p:nvPr/>
        </p:nvSpPr>
        <p:spPr>
          <a:xfrm>
            <a:off x="1601724" y="5946647"/>
            <a:ext cx="658368" cy="658368"/>
          </a:xfrm>
          <a:prstGeom prst="rect">
            <a:avLst/>
          </a:prstGeom>
          <a:blipFill>
            <a:blip r:embed="rId31" cstate="print"/>
            <a:stretch>
              <a:fillRect/>
            </a:stretch>
          </a:blipFill>
        </p:spPr>
        <p:txBody>
          <a:bodyPr wrap="square" lIns="0" tIns="0" rIns="0" bIns="0" rtlCol="0"/>
          <a:lstStyle/>
          <a:p>
            <a:endParaRPr/>
          </a:p>
        </p:txBody>
      </p:sp>
      <p:sp>
        <p:nvSpPr>
          <p:cNvPr id="98" name="object 98"/>
          <p:cNvSpPr/>
          <p:nvPr/>
        </p:nvSpPr>
        <p:spPr>
          <a:xfrm>
            <a:off x="0" y="4939538"/>
            <a:ext cx="738755" cy="848931"/>
          </a:xfrm>
          <a:prstGeom prst="rect">
            <a:avLst/>
          </a:prstGeom>
          <a:blipFill>
            <a:blip r:embed="rId32" cstate="print"/>
            <a:stretch>
              <a:fillRect/>
            </a:stretch>
          </a:blipFill>
        </p:spPr>
        <p:txBody>
          <a:bodyPr wrap="square" lIns="0" tIns="0" rIns="0" bIns="0" rtlCol="0"/>
          <a:lstStyle/>
          <a:p>
            <a:endParaRPr/>
          </a:p>
        </p:txBody>
      </p:sp>
      <p:sp>
        <p:nvSpPr>
          <p:cNvPr id="99" name="object 99"/>
          <p:cNvSpPr/>
          <p:nvPr/>
        </p:nvSpPr>
        <p:spPr>
          <a:xfrm>
            <a:off x="5220157" y="3815715"/>
            <a:ext cx="1219479" cy="1221905"/>
          </a:xfrm>
          <a:prstGeom prst="rect">
            <a:avLst/>
          </a:prstGeom>
          <a:blipFill>
            <a:blip r:embed="rId33" cstate="print"/>
            <a:stretch>
              <a:fillRect/>
            </a:stretch>
          </a:blipFill>
        </p:spPr>
        <p:txBody>
          <a:bodyPr wrap="square" lIns="0" tIns="0" rIns="0" bIns="0" rtlCol="0"/>
          <a:lstStyle/>
          <a:p>
            <a:endParaRPr/>
          </a:p>
        </p:txBody>
      </p:sp>
      <p:sp>
        <p:nvSpPr>
          <p:cNvPr id="100" name="object 100"/>
          <p:cNvSpPr txBox="1"/>
          <p:nvPr/>
        </p:nvSpPr>
        <p:spPr>
          <a:xfrm>
            <a:off x="236626" y="1763394"/>
            <a:ext cx="1503680" cy="330200"/>
          </a:xfrm>
          <a:prstGeom prst="rect">
            <a:avLst/>
          </a:prstGeom>
        </p:spPr>
        <p:txBody>
          <a:bodyPr vert="horz" wrap="square" lIns="0" tIns="12065" rIns="0" bIns="0" rtlCol="0">
            <a:spAutoFit/>
          </a:bodyPr>
          <a:lstStyle/>
          <a:p>
            <a:pPr marL="102235" marR="5080" indent="-90170">
              <a:lnSpc>
                <a:spcPct val="100000"/>
              </a:lnSpc>
              <a:spcBef>
                <a:spcPts val="95"/>
              </a:spcBef>
            </a:pPr>
            <a:r>
              <a:rPr sz="1000" b="1" spc="-5" dirty="0">
                <a:latin typeface="Century Gothic"/>
                <a:cs typeface="Century Gothic"/>
              </a:rPr>
              <a:t>DP send an</a:t>
            </a:r>
            <a:r>
              <a:rPr sz="1000" b="1" spc="-55" dirty="0">
                <a:latin typeface="Century Gothic"/>
                <a:cs typeface="Century Gothic"/>
              </a:rPr>
              <a:t> </a:t>
            </a:r>
            <a:r>
              <a:rPr sz="1000" b="1" spc="-5" dirty="0">
                <a:latin typeface="Century Gothic"/>
                <a:cs typeface="Century Gothic"/>
              </a:rPr>
              <a:t>application-  intention to the</a:t>
            </a:r>
            <a:r>
              <a:rPr sz="1000" b="1" spc="-35" dirty="0">
                <a:latin typeface="Century Gothic"/>
                <a:cs typeface="Century Gothic"/>
              </a:rPr>
              <a:t> </a:t>
            </a:r>
            <a:r>
              <a:rPr sz="1000" b="1" spc="-10" dirty="0">
                <a:latin typeface="Century Gothic"/>
                <a:cs typeface="Century Gothic"/>
              </a:rPr>
              <a:t>SK-PH</a:t>
            </a:r>
            <a:endParaRPr sz="1000">
              <a:latin typeface="Century Gothic"/>
              <a:cs typeface="Century Gothic"/>
            </a:endParaRPr>
          </a:p>
        </p:txBody>
      </p:sp>
      <p:sp>
        <p:nvSpPr>
          <p:cNvPr id="101" name="object 101"/>
          <p:cNvSpPr/>
          <p:nvPr/>
        </p:nvSpPr>
        <p:spPr>
          <a:xfrm>
            <a:off x="1424939" y="2391130"/>
            <a:ext cx="626160" cy="637184"/>
          </a:xfrm>
          <a:prstGeom prst="rect">
            <a:avLst/>
          </a:prstGeom>
          <a:blipFill>
            <a:blip r:embed="rId22" cstate="print"/>
            <a:stretch>
              <a:fillRect/>
            </a:stretch>
          </a:blipFill>
        </p:spPr>
        <p:txBody>
          <a:bodyPr wrap="square" lIns="0" tIns="0" rIns="0" bIns="0" rtlCol="0"/>
          <a:lstStyle/>
          <a:p>
            <a:endParaRPr/>
          </a:p>
        </p:txBody>
      </p:sp>
      <p:sp>
        <p:nvSpPr>
          <p:cNvPr id="102" name="object 102"/>
          <p:cNvSpPr/>
          <p:nvPr/>
        </p:nvSpPr>
        <p:spPr>
          <a:xfrm>
            <a:off x="1603247" y="2561844"/>
            <a:ext cx="234950" cy="254635"/>
          </a:xfrm>
          <a:custGeom>
            <a:avLst/>
            <a:gdLst/>
            <a:ahLst/>
            <a:cxnLst/>
            <a:rect l="l" t="t" r="r" b="b"/>
            <a:pathLst>
              <a:path w="234950" h="254635">
                <a:moveTo>
                  <a:pt x="117347" y="0"/>
                </a:moveTo>
                <a:lnTo>
                  <a:pt x="0" y="0"/>
                </a:lnTo>
                <a:lnTo>
                  <a:pt x="117347" y="127253"/>
                </a:lnTo>
                <a:lnTo>
                  <a:pt x="0" y="254507"/>
                </a:lnTo>
                <a:lnTo>
                  <a:pt x="117347" y="254507"/>
                </a:lnTo>
                <a:lnTo>
                  <a:pt x="234696" y="127253"/>
                </a:lnTo>
                <a:lnTo>
                  <a:pt x="117347" y="0"/>
                </a:lnTo>
                <a:close/>
              </a:path>
            </a:pathLst>
          </a:custGeom>
          <a:solidFill>
            <a:srgbClr val="FFFFFF"/>
          </a:solidFill>
        </p:spPr>
        <p:txBody>
          <a:bodyPr wrap="square" lIns="0" tIns="0" rIns="0" bIns="0" rtlCol="0"/>
          <a:lstStyle/>
          <a:p>
            <a:endParaRPr/>
          </a:p>
        </p:txBody>
      </p:sp>
      <p:sp>
        <p:nvSpPr>
          <p:cNvPr id="103" name="object 103"/>
          <p:cNvSpPr/>
          <p:nvPr/>
        </p:nvSpPr>
        <p:spPr>
          <a:xfrm>
            <a:off x="1603247" y="2561844"/>
            <a:ext cx="234950" cy="254635"/>
          </a:xfrm>
          <a:custGeom>
            <a:avLst/>
            <a:gdLst/>
            <a:ahLst/>
            <a:cxnLst/>
            <a:rect l="l" t="t" r="r" b="b"/>
            <a:pathLst>
              <a:path w="234950" h="254635">
                <a:moveTo>
                  <a:pt x="0" y="0"/>
                </a:moveTo>
                <a:lnTo>
                  <a:pt x="117347" y="0"/>
                </a:lnTo>
                <a:lnTo>
                  <a:pt x="234696" y="127253"/>
                </a:lnTo>
                <a:lnTo>
                  <a:pt x="117347" y="254507"/>
                </a:lnTo>
                <a:lnTo>
                  <a:pt x="0" y="254507"/>
                </a:lnTo>
                <a:lnTo>
                  <a:pt x="117347" y="127253"/>
                </a:lnTo>
                <a:lnTo>
                  <a:pt x="0" y="0"/>
                </a:lnTo>
                <a:close/>
              </a:path>
            </a:pathLst>
          </a:custGeom>
          <a:ln w="12192">
            <a:solidFill>
              <a:srgbClr val="E2671B"/>
            </a:solidFill>
          </a:ln>
        </p:spPr>
        <p:txBody>
          <a:bodyPr wrap="square" lIns="0" tIns="0" rIns="0" bIns="0" rtlCol="0"/>
          <a:lstStyle/>
          <a:p>
            <a:endParaRPr/>
          </a:p>
        </p:txBody>
      </p:sp>
      <p:sp>
        <p:nvSpPr>
          <p:cNvPr id="104" name="object 104"/>
          <p:cNvSpPr/>
          <p:nvPr/>
        </p:nvSpPr>
        <p:spPr>
          <a:xfrm>
            <a:off x="5277611" y="5719570"/>
            <a:ext cx="1594231" cy="1080554"/>
          </a:xfrm>
          <a:prstGeom prst="rect">
            <a:avLst/>
          </a:prstGeom>
          <a:blipFill>
            <a:blip r:embed="rId34" cstate="print"/>
            <a:stretch>
              <a:fillRect/>
            </a:stretch>
          </a:blipFill>
        </p:spPr>
        <p:txBody>
          <a:bodyPr wrap="square" lIns="0" tIns="0" rIns="0" bIns="0" rtlCol="0"/>
          <a:lstStyle/>
          <a:p>
            <a:endParaRPr/>
          </a:p>
        </p:txBody>
      </p:sp>
      <p:sp>
        <p:nvSpPr>
          <p:cNvPr id="105" name="object 105"/>
          <p:cNvSpPr/>
          <p:nvPr/>
        </p:nvSpPr>
        <p:spPr>
          <a:xfrm>
            <a:off x="5529071" y="5833871"/>
            <a:ext cx="1088072" cy="878027"/>
          </a:xfrm>
          <a:prstGeom prst="rect">
            <a:avLst/>
          </a:prstGeom>
          <a:blipFill>
            <a:blip r:embed="rId35" cstate="print"/>
            <a:stretch>
              <a:fillRect/>
            </a:stretch>
          </a:blipFill>
        </p:spPr>
        <p:txBody>
          <a:bodyPr wrap="square" lIns="0" tIns="0" rIns="0" bIns="0" rtlCol="0"/>
          <a:lstStyle/>
          <a:p>
            <a:endParaRPr/>
          </a:p>
        </p:txBody>
      </p:sp>
      <p:sp>
        <p:nvSpPr>
          <p:cNvPr id="106" name="object 106"/>
          <p:cNvSpPr/>
          <p:nvPr/>
        </p:nvSpPr>
        <p:spPr>
          <a:xfrm>
            <a:off x="5471159" y="5913120"/>
            <a:ext cx="1165860" cy="652780"/>
          </a:xfrm>
          <a:custGeom>
            <a:avLst/>
            <a:gdLst/>
            <a:ahLst/>
            <a:cxnLst/>
            <a:rect l="l" t="t" r="r" b="b"/>
            <a:pathLst>
              <a:path w="1165859" h="652779">
                <a:moveTo>
                  <a:pt x="582929" y="0"/>
                </a:moveTo>
                <a:lnTo>
                  <a:pt x="523328" y="1683"/>
                </a:lnTo>
                <a:lnTo>
                  <a:pt x="465448" y="6625"/>
                </a:lnTo>
                <a:lnTo>
                  <a:pt x="409583" y="14662"/>
                </a:lnTo>
                <a:lnTo>
                  <a:pt x="356026" y="25628"/>
                </a:lnTo>
                <a:lnTo>
                  <a:pt x="305070" y="39362"/>
                </a:lnTo>
                <a:lnTo>
                  <a:pt x="257007" y="55697"/>
                </a:lnTo>
                <a:lnTo>
                  <a:pt x="212131" y="74472"/>
                </a:lnTo>
                <a:lnTo>
                  <a:pt x="170735" y="95521"/>
                </a:lnTo>
                <a:lnTo>
                  <a:pt x="133112" y="118681"/>
                </a:lnTo>
                <a:lnTo>
                  <a:pt x="99554" y="143788"/>
                </a:lnTo>
                <a:lnTo>
                  <a:pt x="70356" y="170678"/>
                </a:lnTo>
                <a:lnTo>
                  <a:pt x="26207" y="229151"/>
                </a:lnTo>
                <a:lnTo>
                  <a:pt x="3009" y="292789"/>
                </a:lnTo>
                <a:lnTo>
                  <a:pt x="0" y="326135"/>
                </a:lnTo>
                <a:lnTo>
                  <a:pt x="3009" y="359482"/>
                </a:lnTo>
                <a:lnTo>
                  <a:pt x="26207" y="423120"/>
                </a:lnTo>
                <a:lnTo>
                  <a:pt x="70356" y="481593"/>
                </a:lnTo>
                <a:lnTo>
                  <a:pt x="99554" y="508483"/>
                </a:lnTo>
                <a:lnTo>
                  <a:pt x="133112" y="533590"/>
                </a:lnTo>
                <a:lnTo>
                  <a:pt x="170735" y="556750"/>
                </a:lnTo>
                <a:lnTo>
                  <a:pt x="212131" y="577799"/>
                </a:lnTo>
                <a:lnTo>
                  <a:pt x="257007" y="596574"/>
                </a:lnTo>
                <a:lnTo>
                  <a:pt x="305070" y="612909"/>
                </a:lnTo>
                <a:lnTo>
                  <a:pt x="356026" y="626643"/>
                </a:lnTo>
                <a:lnTo>
                  <a:pt x="409583" y="637609"/>
                </a:lnTo>
                <a:lnTo>
                  <a:pt x="465448" y="645646"/>
                </a:lnTo>
                <a:lnTo>
                  <a:pt x="523328" y="650588"/>
                </a:lnTo>
                <a:lnTo>
                  <a:pt x="582929" y="652271"/>
                </a:lnTo>
                <a:lnTo>
                  <a:pt x="642531" y="650588"/>
                </a:lnTo>
                <a:lnTo>
                  <a:pt x="700411" y="645646"/>
                </a:lnTo>
                <a:lnTo>
                  <a:pt x="756276" y="637609"/>
                </a:lnTo>
                <a:lnTo>
                  <a:pt x="809833" y="626643"/>
                </a:lnTo>
                <a:lnTo>
                  <a:pt x="860789" y="612909"/>
                </a:lnTo>
                <a:lnTo>
                  <a:pt x="908852" y="596574"/>
                </a:lnTo>
                <a:lnTo>
                  <a:pt x="953728" y="577799"/>
                </a:lnTo>
                <a:lnTo>
                  <a:pt x="995124" y="556750"/>
                </a:lnTo>
                <a:lnTo>
                  <a:pt x="1032747" y="533590"/>
                </a:lnTo>
                <a:lnTo>
                  <a:pt x="1066305" y="508483"/>
                </a:lnTo>
                <a:lnTo>
                  <a:pt x="1095503" y="481593"/>
                </a:lnTo>
                <a:lnTo>
                  <a:pt x="1139652" y="423120"/>
                </a:lnTo>
                <a:lnTo>
                  <a:pt x="1162850" y="359482"/>
                </a:lnTo>
                <a:lnTo>
                  <a:pt x="1165860" y="326135"/>
                </a:lnTo>
                <a:lnTo>
                  <a:pt x="1162850" y="292789"/>
                </a:lnTo>
                <a:lnTo>
                  <a:pt x="1139652" y="229151"/>
                </a:lnTo>
                <a:lnTo>
                  <a:pt x="1095503" y="170678"/>
                </a:lnTo>
                <a:lnTo>
                  <a:pt x="1066305" y="143788"/>
                </a:lnTo>
                <a:lnTo>
                  <a:pt x="1032747" y="118681"/>
                </a:lnTo>
                <a:lnTo>
                  <a:pt x="995124" y="95521"/>
                </a:lnTo>
                <a:lnTo>
                  <a:pt x="953728" y="74472"/>
                </a:lnTo>
                <a:lnTo>
                  <a:pt x="908852" y="55697"/>
                </a:lnTo>
                <a:lnTo>
                  <a:pt x="860789" y="39362"/>
                </a:lnTo>
                <a:lnTo>
                  <a:pt x="809833" y="25628"/>
                </a:lnTo>
                <a:lnTo>
                  <a:pt x="756276" y="14662"/>
                </a:lnTo>
                <a:lnTo>
                  <a:pt x="700411" y="6625"/>
                </a:lnTo>
                <a:lnTo>
                  <a:pt x="642531" y="1683"/>
                </a:lnTo>
                <a:lnTo>
                  <a:pt x="582929" y="0"/>
                </a:lnTo>
                <a:close/>
              </a:path>
            </a:pathLst>
          </a:custGeom>
          <a:solidFill>
            <a:srgbClr val="FFFFFF"/>
          </a:solidFill>
        </p:spPr>
        <p:txBody>
          <a:bodyPr wrap="square" lIns="0" tIns="0" rIns="0" bIns="0" rtlCol="0"/>
          <a:lstStyle/>
          <a:p>
            <a:endParaRPr/>
          </a:p>
        </p:txBody>
      </p:sp>
      <p:sp>
        <p:nvSpPr>
          <p:cNvPr id="107" name="object 107"/>
          <p:cNvSpPr/>
          <p:nvPr/>
        </p:nvSpPr>
        <p:spPr>
          <a:xfrm>
            <a:off x="5471159" y="5913120"/>
            <a:ext cx="1165860" cy="652780"/>
          </a:xfrm>
          <a:custGeom>
            <a:avLst/>
            <a:gdLst/>
            <a:ahLst/>
            <a:cxnLst/>
            <a:rect l="l" t="t" r="r" b="b"/>
            <a:pathLst>
              <a:path w="1165859" h="652779">
                <a:moveTo>
                  <a:pt x="0" y="326135"/>
                </a:moveTo>
                <a:lnTo>
                  <a:pt x="11842" y="260407"/>
                </a:lnTo>
                <a:lnTo>
                  <a:pt x="45809" y="199187"/>
                </a:lnTo>
                <a:lnTo>
                  <a:pt x="99554" y="143788"/>
                </a:lnTo>
                <a:lnTo>
                  <a:pt x="133112" y="118681"/>
                </a:lnTo>
                <a:lnTo>
                  <a:pt x="170735" y="95521"/>
                </a:lnTo>
                <a:lnTo>
                  <a:pt x="212131" y="74472"/>
                </a:lnTo>
                <a:lnTo>
                  <a:pt x="257007" y="55697"/>
                </a:lnTo>
                <a:lnTo>
                  <a:pt x="305070" y="39362"/>
                </a:lnTo>
                <a:lnTo>
                  <a:pt x="356026" y="25628"/>
                </a:lnTo>
                <a:lnTo>
                  <a:pt x="409583" y="14662"/>
                </a:lnTo>
                <a:lnTo>
                  <a:pt x="465448" y="6625"/>
                </a:lnTo>
                <a:lnTo>
                  <a:pt x="523328" y="1683"/>
                </a:lnTo>
                <a:lnTo>
                  <a:pt x="582929" y="0"/>
                </a:lnTo>
                <a:lnTo>
                  <a:pt x="642531" y="1683"/>
                </a:lnTo>
                <a:lnTo>
                  <a:pt x="700411" y="6625"/>
                </a:lnTo>
                <a:lnTo>
                  <a:pt x="756276" y="14662"/>
                </a:lnTo>
                <a:lnTo>
                  <a:pt x="809833" y="25628"/>
                </a:lnTo>
                <a:lnTo>
                  <a:pt x="860789" y="39362"/>
                </a:lnTo>
                <a:lnTo>
                  <a:pt x="908852" y="55697"/>
                </a:lnTo>
                <a:lnTo>
                  <a:pt x="953728" y="74472"/>
                </a:lnTo>
                <a:lnTo>
                  <a:pt x="995124" y="95521"/>
                </a:lnTo>
                <a:lnTo>
                  <a:pt x="1032747" y="118681"/>
                </a:lnTo>
                <a:lnTo>
                  <a:pt x="1066305" y="143788"/>
                </a:lnTo>
                <a:lnTo>
                  <a:pt x="1095503" y="170678"/>
                </a:lnTo>
                <a:lnTo>
                  <a:pt x="1139652" y="229151"/>
                </a:lnTo>
                <a:lnTo>
                  <a:pt x="1162850" y="292789"/>
                </a:lnTo>
                <a:lnTo>
                  <a:pt x="1165860" y="326135"/>
                </a:lnTo>
                <a:lnTo>
                  <a:pt x="1162850" y="359482"/>
                </a:lnTo>
                <a:lnTo>
                  <a:pt x="1139652" y="423120"/>
                </a:lnTo>
                <a:lnTo>
                  <a:pt x="1095503" y="481593"/>
                </a:lnTo>
                <a:lnTo>
                  <a:pt x="1066305" y="508483"/>
                </a:lnTo>
                <a:lnTo>
                  <a:pt x="1032747" y="533590"/>
                </a:lnTo>
                <a:lnTo>
                  <a:pt x="995124" y="556750"/>
                </a:lnTo>
                <a:lnTo>
                  <a:pt x="953728" y="577799"/>
                </a:lnTo>
                <a:lnTo>
                  <a:pt x="908852" y="596574"/>
                </a:lnTo>
                <a:lnTo>
                  <a:pt x="860789" y="612909"/>
                </a:lnTo>
                <a:lnTo>
                  <a:pt x="809833" y="626643"/>
                </a:lnTo>
                <a:lnTo>
                  <a:pt x="756276" y="637609"/>
                </a:lnTo>
                <a:lnTo>
                  <a:pt x="700411" y="645646"/>
                </a:lnTo>
                <a:lnTo>
                  <a:pt x="642531" y="650588"/>
                </a:lnTo>
                <a:lnTo>
                  <a:pt x="582929" y="652271"/>
                </a:lnTo>
                <a:lnTo>
                  <a:pt x="523328" y="650588"/>
                </a:lnTo>
                <a:lnTo>
                  <a:pt x="465448" y="645646"/>
                </a:lnTo>
                <a:lnTo>
                  <a:pt x="409583" y="637609"/>
                </a:lnTo>
                <a:lnTo>
                  <a:pt x="356026" y="626643"/>
                </a:lnTo>
                <a:lnTo>
                  <a:pt x="305070" y="612909"/>
                </a:lnTo>
                <a:lnTo>
                  <a:pt x="257007" y="596574"/>
                </a:lnTo>
                <a:lnTo>
                  <a:pt x="212131" y="577799"/>
                </a:lnTo>
                <a:lnTo>
                  <a:pt x="170735" y="556750"/>
                </a:lnTo>
                <a:lnTo>
                  <a:pt x="133112" y="533590"/>
                </a:lnTo>
                <a:lnTo>
                  <a:pt x="99554" y="508483"/>
                </a:lnTo>
                <a:lnTo>
                  <a:pt x="70356" y="481593"/>
                </a:lnTo>
                <a:lnTo>
                  <a:pt x="26207" y="423120"/>
                </a:lnTo>
                <a:lnTo>
                  <a:pt x="3009" y="359482"/>
                </a:lnTo>
                <a:lnTo>
                  <a:pt x="0" y="326135"/>
                </a:lnTo>
                <a:close/>
              </a:path>
            </a:pathLst>
          </a:custGeom>
          <a:ln w="57911">
            <a:solidFill>
              <a:srgbClr val="6D5BAA"/>
            </a:solidFill>
          </a:ln>
        </p:spPr>
        <p:txBody>
          <a:bodyPr wrap="square" lIns="0" tIns="0" rIns="0" bIns="0" rtlCol="0"/>
          <a:lstStyle/>
          <a:p>
            <a:endParaRPr/>
          </a:p>
        </p:txBody>
      </p:sp>
      <p:sp>
        <p:nvSpPr>
          <p:cNvPr id="108" name="object 108"/>
          <p:cNvSpPr txBox="1"/>
          <p:nvPr/>
        </p:nvSpPr>
        <p:spPr>
          <a:xfrm>
            <a:off x="5783326" y="6012891"/>
            <a:ext cx="542290" cy="238760"/>
          </a:xfrm>
          <a:prstGeom prst="rect">
            <a:avLst/>
          </a:prstGeom>
        </p:spPr>
        <p:txBody>
          <a:bodyPr vert="horz" wrap="square" lIns="0" tIns="12065" rIns="0" bIns="0" rtlCol="0">
            <a:spAutoFit/>
          </a:bodyPr>
          <a:lstStyle/>
          <a:p>
            <a:pPr marL="12700" marR="5080" indent="156845">
              <a:lnSpc>
                <a:spcPct val="100000"/>
              </a:lnSpc>
              <a:spcBef>
                <a:spcPts val="95"/>
              </a:spcBef>
            </a:pPr>
            <a:r>
              <a:rPr sz="700" b="1" spc="-10" dirty="0">
                <a:latin typeface="Century Gothic"/>
                <a:cs typeface="Century Gothic"/>
              </a:rPr>
              <a:t>After  de</a:t>
            </a:r>
            <a:r>
              <a:rPr sz="700" b="1" spc="-15" dirty="0">
                <a:latin typeface="Century Gothic"/>
                <a:cs typeface="Century Gothic"/>
              </a:rPr>
              <a:t>t</a:t>
            </a:r>
            <a:r>
              <a:rPr sz="700" b="1" spc="-10" dirty="0">
                <a:latin typeface="Century Gothic"/>
                <a:cs typeface="Century Gothic"/>
              </a:rPr>
              <a:t>e</a:t>
            </a:r>
            <a:r>
              <a:rPr sz="700" b="1" spc="-5" dirty="0">
                <a:latin typeface="Century Gothic"/>
                <a:cs typeface="Century Gothic"/>
              </a:rPr>
              <a:t>rmining</a:t>
            </a:r>
            <a:endParaRPr sz="700">
              <a:latin typeface="Century Gothic"/>
              <a:cs typeface="Century Gothic"/>
            </a:endParaRPr>
          </a:p>
        </p:txBody>
      </p:sp>
      <p:sp>
        <p:nvSpPr>
          <p:cNvPr id="109" name="object 109"/>
          <p:cNvSpPr txBox="1"/>
          <p:nvPr/>
        </p:nvSpPr>
        <p:spPr>
          <a:xfrm>
            <a:off x="5806185" y="6226251"/>
            <a:ext cx="496570" cy="132080"/>
          </a:xfrm>
          <a:prstGeom prst="rect">
            <a:avLst/>
          </a:prstGeom>
        </p:spPr>
        <p:txBody>
          <a:bodyPr vert="horz" wrap="square" lIns="0" tIns="12065" rIns="0" bIns="0" rtlCol="0">
            <a:spAutoFit/>
          </a:bodyPr>
          <a:lstStyle/>
          <a:p>
            <a:pPr marL="12700">
              <a:lnSpc>
                <a:spcPct val="100000"/>
              </a:lnSpc>
              <a:spcBef>
                <a:spcPts val="95"/>
              </a:spcBef>
            </a:pPr>
            <a:r>
              <a:rPr sz="700" b="1" spc="-5" dirty="0">
                <a:latin typeface="Century Gothic"/>
                <a:cs typeface="Century Gothic"/>
              </a:rPr>
              <a:t>the</a:t>
            </a:r>
            <a:r>
              <a:rPr sz="700" b="1" spc="-40" dirty="0">
                <a:latin typeface="Century Gothic"/>
                <a:cs typeface="Century Gothic"/>
              </a:rPr>
              <a:t> </a:t>
            </a:r>
            <a:r>
              <a:rPr sz="700" b="1" spc="-5" dirty="0">
                <a:latin typeface="Century Gothic"/>
                <a:cs typeface="Century Gothic"/>
              </a:rPr>
              <a:t>highest</a:t>
            </a:r>
            <a:endParaRPr sz="700">
              <a:latin typeface="Century Gothic"/>
              <a:cs typeface="Century Gothic"/>
            </a:endParaRPr>
          </a:p>
        </p:txBody>
      </p:sp>
      <p:sp>
        <p:nvSpPr>
          <p:cNvPr id="110" name="object 110"/>
          <p:cNvSpPr txBox="1"/>
          <p:nvPr/>
        </p:nvSpPr>
        <p:spPr>
          <a:xfrm>
            <a:off x="5736082" y="6332931"/>
            <a:ext cx="636905" cy="132080"/>
          </a:xfrm>
          <a:prstGeom prst="rect">
            <a:avLst/>
          </a:prstGeom>
        </p:spPr>
        <p:txBody>
          <a:bodyPr vert="horz" wrap="square" lIns="0" tIns="12065" rIns="0" bIns="0" rtlCol="0">
            <a:spAutoFit/>
          </a:bodyPr>
          <a:lstStyle/>
          <a:p>
            <a:pPr marL="12700">
              <a:lnSpc>
                <a:spcPct val="100000"/>
              </a:lnSpc>
              <a:spcBef>
                <a:spcPts val="95"/>
              </a:spcBef>
            </a:pPr>
            <a:r>
              <a:rPr sz="700" b="1" spc="-5" dirty="0">
                <a:latin typeface="Century Gothic"/>
                <a:cs typeface="Century Gothic"/>
              </a:rPr>
              <a:t>price</a:t>
            </a:r>
            <a:r>
              <a:rPr sz="700" b="1" spc="-45" dirty="0">
                <a:latin typeface="Century Gothic"/>
                <a:cs typeface="Century Gothic"/>
              </a:rPr>
              <a:t> </a:t>
            </a:r>
            <a:r>
              <a:rPr sz="700" b="1" spc="-5" dirty="0">
                <a:latin typeface="Century Gothic"/>
                <a:cs typeface="Century Gothic"/>
              </a:rPr>
              <a:t>discount</a:t>
            </a:r>
            <a:endParaRPr sz="700">
              <a:latin typeface="Century Gothic"/>
              <a:cs typeface="Century Gothic"/>
            </a:endParaRPr>
          </a:p>
        </p:txBody>
      </p:sp>
      <p:sp>
        <p:nvSpPr>
          <p:cNvPr id="111" name="object 111"/>
          <p:cNvSpPr/>
          <p:nvPr/>
        </p:nvSpPr>
        <p:spPr>
          <a:xfrm>
            <a:off x="5544311" y="5658815"/>
            <a:ext cx="1097280" cy="0"/>
          </a:xfrm>
          <a:custGeom>
            <a:avLst/>
            <a:gdLst/>
            <a:ahLst/>
            <a:cxnLst/>
            <a:rect l="l" t="t" r="r" b="b"/>
            <a:pathLst>
              <a:path w="1097279">
                <a:moveTo>
                  <a:pt x="0" y="0"/>
                </a:moveTo>
                <a:lnTo>
                  <a:pt x="1097280" y="0"/>
                </a:lnTo>
              </a:path>
            </a:pathLst>
          </a:custGeom>
          <a:ln w="6096">
            <a:solidFill>
              <a:srgbClr val="0462C1"/>
            </a:solidFill>
          </a:ln>
        </p:spPr>
        <p:txBody>
          <a:bodyPr wrap="square" lIns="0" tIns="0" rIns="0" bIns="0" rtlCol="0"/>
          <a:lstStyle/>
          <a:p>
            <a:endParaRPr/>
          </a:p>
        </p:txBody>
      </p:sp>
      <p:sp>
        <p:nvSpPr>
          <p:cNvPr id="112" name="object 112"/>
          <p:cNvSpPr txBox="1"/>
          <p:nvPr/>
        </p:nvSpPr>
        <p:spPr>
          <a:xfrm>
            <a:off x="5270119" y="5048250"/>
            <a:ext cx="1645285" cy="635000"/>
          </a:xfrm>
          <a:prstGeom prst="rect">
            <a:avLst/>
          </a:prstGeom>
        </p:spPr>
        <p:txBody>
          <a:bodyPr vert="horz" wrap="square" lIns="0" tIns="12065" rIns="0" bIns="0" rtlCol="0">
            <a:spAutoFit/>
          </a:bodyPr>
          <a:lstStyle/>
          <a:p>
            <a:pPr marL="12700" marR="5080" algn="ctr">
              <a:lnSpc>
                <a:spcPct val="100000"/>
              </a:lnSpc>
              <a:spcBef>
                <a:spcPts val="95"/>
              </a:spcBef>
            </a:pPr>
            <a:r>
              <a:rPr sz="1000" b="1" spc="-5" dirty="0">
                <a:latin typeface="Century Gothic"/>
                <a:cs typeface="Century Gothic"/>
              </a:rPr>
              <a:t>Formation and</a:t>
            </a:r>
            <a:r>
              <a:rPr sz="1000" b="1" spc="-50" dirty="0">
                <a:latin typeface="Century Gothic"/>
                <a:cs typeface="Century Gothic"/>
              </a:rPr>
              <a:t> </a:t>
            </a:r>
            <a:r>
              <a:rPr sz="1000" b="1" spc="-5" dirty="0">
                <a:latin typeface="Century Gothic"/>
                <a:cs typeface="Century Gothic"/>
              </a:rPr>
              <a:t>publication  of the results </a:t>
            </a:r>
            <a:r>
              <a:rPr sz="1000" b="1" spc="-10" dirty="0">
                <a:latin typeface="Century Gothic"/>
                <a:cs typeface="Century Gothic"/>
              </a:rPr>
              <a:t>protocol on  </a:t>
            </a:r>
            <a:r>
              <a:rPr sz="1000" b="1" spc="-5" dirty="0">
                <a:latin typeface="Century Gothic"/>
                <a:cs typeface="Century Gothic"/>
              </a:rPr>
              <a:t>the </a:t>
            </a:r>
            <a:r>
              <a:rPr sz="1000" b="1" spc="-10" dirty="0">
                <a:latin typeface="Century Gothic"/>
                <a:cs typeface="Century Gothic"/>
              </a:rPr>
              <a:t>web </a:t>
            </a:r>
            <a:r>
              <a:rPr sz="1000" b="1" spc="-5" dirty="0">
                <a:latin typeface="Century Gothic"/>
                <a:cs typeface="Century Gothic"/>
              </a:rPr>
              <a:t>portal  </a:t>
            </a:r>
            <a:r>
              <a:rPr sz="1000" b="1" spc="-5" dirty="0">
                <a:solidFill>
                  <a:srgbClr val="0462C1"/>
                </a:solidFill>
                <a:latin typeface="Century Gothic"/>
                <a:cs typeface="Century Gothic"/>
                <a:hlinkClick r:id="rId8"/>
              </a:rPr>
              <a:t>https://fms.ecc.kz</a:t>
            </a:r>
            <a:endParaRPr sz="1000">
              <a:latin typeface="Century Gothic"/>
              <a:cs typeface="Century Gothic"/>
            </a:endParaRPr>
          </a:p>
        </p:txBody>
      </p:sp>
      <p:sp>
        <p:nvSpPr>
          <p:cNvPr id="113" name="object 113"/>
          <p:cNvSpPr txBox="1"/>
          <p:nvPr/>
        </p:nvSpPr>
        <p:spPr>
          <a:xfrm>
            <a:off x="5427090" y="5658103"/>
            <a:ext cx="1332230"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Century Gothic"/>
                <a:cs typeface="Century Gothic"/>
              </a:rPr>
              <a:t>(according </a:t>
            </a:r>
            <a:r>
              <a:rPr sz="1000" dirty="0">
                <a:latin typeface="Century Gothic"/>
                <a:cs typeface="Century Gothic"/>
              </a:rPr>
              <a:t>to p.</a:t>
            </a:r>
            <a:r>
              <a:rPr sz="1000" spc="-40" dirty="0">
                <a:latin typeface="Century Gothic"/>
                <a:cs typeface="Century Gothic"/>
              </a:rPr>
              <a:t> </a:t>
            </a:r>
            <a:r>
              <a:rPr sz="1000" spc="-10" dirty="0">
                <a:latin typeface="Century Gothic"/>
                <a:cs typeface="Century Gothic"/>
              </a:rPr>
              <a:t>396)</a:t>
            </a:r>
            <a:endParaRPr sz="1000">
              <a:latin typeface="Century Gothic"/>
              <a:cs typeface="Century Gothic"/>
            </a:endParaRPr>
          </a:p>
        </p:txBody>
      </p:sp>
      <p:sp>
        <p:nvSpPr>
          <p:cNvPr id="114" name="object 114"/>
          <p:cNvSpPr/>
          <p:nvPr/>
        </p:nvSpPr>
        <p:spPr>
          <a:xfrm>
            <a:off x="6539483" y="5937503"/>
            <a:ext cx="641667" cy="644651"/>
          </a:xfrm>
          <a:prstGeom prst="rect">
            <a:avLst/>
          </a:prstGeom>
          <a:blipFill>
            <a:blip r:embed="rId23" cstate="print"/>
            <a:stretch>
              <a:fillRect/>
            </a:stretch>
          </a:blipFill>
        </p:spPr>
        <p:txBody>
          <a:bodyPr wrap="square" lIns="0" tIns="0" rIns="0" bIns="0" rtlCol="0"/>
          <a:lstStyle/>
          <a:p>
            <a:endParaRPr/>
          </a:p>
        </p:txBody>
      </p:sp>
      <p:sp>
        <p:nvSpPr>
          <p:cNvPr id="115" name="object 115"/>
          <p:cNvSpPr/>
          <p:nvPr/>
        </p:nvSpPr>
        <p:spPr>
          <a:xfrm>
            <a:off x="6727697" y="6112002"/>
            <a:ext cx="234950" cy="254635"/>
          </a:xfrm>
          <a:custGeom>
            <a:avLst/>
            <a:gdLst/>
            <a:ahLst/>
            <a:cxnLst/>
            <a:rect l="l" t="t" r="r" b="b"/>
            <a:pathLst>
              <a:path w="234950" h="254635">
                <a:moveTo>
                  <a:pt x="117348" y="0"/>
                </a:moveTo>
                <a:lnTo>
                  <a:pt x="0" y="0"/>
                </a:lnTo>
                <a:lnTo>
                  <a:pt x="117348" y="127254"/>
                </a:lnTo>
                <a:lnTo>
                  <a:pt x="0" y="254508"/>
                </a:lnTo>
                <a:lnTo>
                  <a:pt x="117348" y="254508"/>
                </a:lnTo>
                <a:lnTo>
                  <a:pt x="234696" y="127254"/>
                </a:lnTo>
                <a:lnTo>
                  <a:pt x="117348" y="0"/>
                </a:lnTo>
                <a:close/>
              </a:path>
            </a:pathLst>
          </a:custGeom>
          <a:solidFill>
            <a:srgbClr val="FFFFFF"/>
          </a:solidFill>
        </p:spPr>
        <p:txBody>
          <a:bodyPr wrap="square" lIns="0" tIns="0" rIns="0" bIns="0" rtlCol="0"/>
          <a:lstStyle/>
          <a:p>
            <a:endParaRPr/>
          </a:p>
        </p:txBody>
      </p:sp>
      <p:sp>
        <p:nvSpPr>
          <p:cNvPr id="116" name="object 116"/>
          <p:cNvSpPr/>
          <p:nvPr/>
        </p:nvSpPr>
        <p:spPr>
          <a:xfrm>
            <a:off x="6727697" y="6112002"/>
            <a:ext cx="234950" cy="254635"/>
          </a:xfrm>
          <a:custGeom>
            <a:avLst/>
            <a:gdLst/>
            <a:ahLst/>
            <a:cxnLst/>
            <a:rect l="l" t="t" r="r" b="b"/>
            <a:pathLst>
              <a:path w="234950" h="254635">
                <a:moveTo>
                  <a:pt x="0" y="0"/>
                </a:moveTo>
                <a:lnTo>
                  <a:pt x="117348" y="0"/>
                </a:lnTo>
                <a:lnTo>
                  <a:pt x="234696" y="127254"/>
                </a:lnTo>
                <a:lnTo>
                  <a:pt x="117348" y="254508"/>
                </a:lnTo>
                <a:lnTo>
                  <a:pt x="0" y="254508"/>
                </a:lnTo>
                <a:lnTo>
                  <a:pt x="117348" y="127254"/>
                </a:lnTo>
                <a:lnTo>
                  <a:pt x="0" y="0"/>
                </a:lnTo>
                <a:close/>
              </a:path>
            </a:pathLst>
          </a:custGeom>
          <a:ln w="19812">
            <a:solidFill>
              <a:srgbClr val="6D5BAA"/>
            </a:solidFill>
          </a:ln>
        </p:spPr>
        <p:txBody>
          <a:bodyPr wrap="square" lIns="0" tIns="0" rIns="0" bIns="0" rtlCol="0"/>
          <a:lstStyle/>
          <a:p>
            <a:endParaRPr/>
          </a:p>
        </p:txBody>
      </p:sp>
      <p:sp>
        <p:nvSpPr>
          <p:cNvPr id="117" name="object 117"/>
          <p:cNvSpPr/>
          <p:nvPr/>
        </p:nvSpPr>
        <p:spPr>
          <a:xfrm>
            <a:off x="5652515" y="2135085"/>
            <a:ext cx="1539366" cy="1080554"/>
          </a:xfrm>
          <a:prstGeom prst="rect">
            <a:avLst/>
          </a:prstGeom>
          <a:blipFill>
            <a:blip r:embed="rId36" cstate="print"/>
            <a:stretch>
              <a:fillRect/>
            </a:stretch>
          </a:blipFill>
        </p:spPr>
        <p:txBody>
          <a:bodyPr wrap="square" lIns="0" tIns="0" rIns="0" bIns="0" rtlCol="0"/>
          <a:lstStyle/>
          <a:p>
            <a:endParaRPr/>
          </a:p>
        </p:txBody>
      </p:sp>
      <p:sp>
        <p:nvSpPr>
          <p:cNvPr id="118" name="object 118"/>
          <p:cNvSpPr/>
          <p:nvPr/>
        </p:nvSpPr>
        <p:spPr>
          <a:xfrm>
            <a:off x="6030467" y="2284514"/>
            <a:ext cx="781812" cy="850607"/>
          </a:xfrm>
          <a:prstGeom prst="rect">
            <a:avLst/>
          </a:prstGeom>
          <a:blipFill>
            <a:blip r:embed="rId15" cstate="print"/>
            <a:stretch>
              <a:fillRect/>
            </a:stretch>
          </a:blipFill>
        </p:spPr>
        <p:txBody>
          <a:bodyPr wrap="square" lIns="0" tIns="0" rIns="0" bIns="0" rtlCol="0"/>
          <a:lstStyle/>
          <a:p>
            <a:endParaRPr/>
          </a:p>
        </p:txBody>
      </p:sp>
      <p:sp>
        <p:nvSpPr>
          <p:cNvPr id="119" name="object 119"/>
          <p:cNvSpPr/>
          <p:nvPr/>
        </p:nvSpPr>
        <p:spPr>
          <a:xfrm>
            <a:off x="5846064" y="2328672"/>
            <a:ext cx="1111250" cy="652780"/>
          </a:xfrm>
          <a:custGeom>
            <a:avLst/>
            <a:gdLst/>
            <a:ahLst/>
            <a:cxnLst/>
            <a:rect l="l" t="t" r="r" b="b"/>
            <a:pathLst>
              <a:path w="1111250" h="652780">
                <a:moveTo>
                  <a:pt x="555498" y="0"/>
                </a:moveTo>
                <a:lnTo>
                  <a:pt x="494963" y="1914"/>
                </a:lnTo>
                <a:lnTo>
                  <a:pt x="436318" y="7523"/>
                </a:lnTo>
                <a:lnTo>
                  <a:pt x="379902" y="16629"/>
                </a:lnTo>
                <a:lnTo>
                  <a:pt x="326053" y="29033"/>
                </a:lnTo>
                <a:lnTo>
                  <a:pt x="275110" y="44534"/>
                </a:lnTo>
                <a:lnTo>
                  <a:pt x="227411" y="62935"/>
                </a:lnTo>
                <a:lnTo>
                  <a:pt x="183295" y="84035"/>
                </a:lnTo>
                <a:lnTo>
                  <a:pt x="143101" y="107636"/>
                </a:lnTo>
                <a:lnTo>
                  <a:pt x="107167" y="133538"/>
                </a:lnTo>
                <a:lnTo>
                  <a:pt x="75833" y="161544"/>
                </a:lnTo>
                <a:lnTo>
                  <a:pt x="49436" y="191452"/>
                </a:lnTo>
                <a:lnTo>
                  <a:pt x="12810" y="256182"/>
                </a:lnTo>
                <a:lnTo>
                  <a:pt x="0" y="326136"/>
                </a:lnTo>
                <a:lnTo>
                  <a:pt x="3259" y="361666"/>
                </a:lnTo>
                <a:lnTo>
                  <a:pt x="28315" y="429207"/>
                </a:lnTo>
                <a:lnTo>
                  <a:pt x="75833" y="490728"/>
                </a:lnTo>
                <a:lnTo>
                  <a:pt x="107167" y="518733"/>
                </a:lnTo>
                <a:lnTo>
                  <a:pt x="143101" y="544635"/>
                </a:lnTo>
                <a:lnTo>
                  <a:pt x="183295" y="568236"/>
                </a:lnTo>
                <a:lnTo>
                  <a:pt x="227411" y="589336"/>
                </a:lnTo>
                <a:lnTo>
                  <a:pt x="275110" y="607737"/>
                </a:lnTo>
                <a:lnTo>
                  <a:pt x="326053" y="623238"/>
                </a:lnTo>
                <a:lnTo>
                  <a:pt x="379902" y="635642"/>
                </a:lnTo>
                <a:lnTo>
                  <a:pt x="436318" y="644748"/>
                </a:lnTo>
                <a:lnTo>
                  <a:pt x="494963" y="650357"/>
                </a:lnTo>
                <a:lnTo>
                  <a:pt x="555498" y="652272"/>
                </a:lnTo>
                <a:lnTo>
                  <a:pt x="616032" y="650357"/>
                </a:lnTo>
                <a:lnTo>
                  <a:pt x="674677" y="644748"/>
                </a:lnTo>
                <a:lnTo>
                  <a:pt x="731093" y="635642"/>
                </a:lnTo>
                <a:lnTo>
                  <a:pt x="784942" y="623238"/>
                </a:lnTo>
                <a:lnTo>
                  <a:pt x="835885" y="607737"/>
                </a:lnTo>
                <a:lnTo>
                  <a:pt x="883584" y="589336"/>
                </a:lnTo>
                <a:lnTo>
                  <a:pt x="927700" y="568236"/>
                </a:lnTo>
                <a:lnTo>
                  <a:pt x="967894" y="544635"/>
                </a:lnTo>
                <a:lnTo>
                  <a:pt x="1003828" y="518733"/>
                </a:lnTo>
                <a:lnTo>
                  <a:pt x="1035162" y="490728"/>
                </a:lnTo>
                <a:lnTo>
                  <a:pt x="1061559" y="460819"/>
                </a:lnTo>
                <a:lnTo>
                  <a:pt x="1098185" y="396089"/>
                </a:lnTo>
                <a:lnTo>
                  <a:pt x="1110995" y="326136"/>
                </a:lnTo>
                <a:lnTo>
                  <a:pt x="1107736" y="290605"/>
                </a:lnTo>
                <a:lnTo>
                  <a:pt x="1082680" y="223064"/>
                </a:lnTo>
                <a:lnTo>
                  <a:pt x="1035162" y="161544"/>
                </a:lnTo>
                <a:lnTo>
                  <a:pt x="1003828" y="133538"/>
                </a:lnTo>
                <a:lnTo>
                  <a:pt x="967894" y="107636"/>
                </a:lnTo>
                <a:lnTo>
                  <a:pt x="927700" y="84035"/>
                </a:lnTo>
                <a:lnTo>
                  <a:pt x="883584" y="62935"/>
                </a:lnTo>
                <a:lnTo>
                  <a:pt x="835885" y="44534"/>
                </a:lnTo>
                <a:lnTo>
                  <a:pt x="784942" y="29033"/>
                </a:lnTo>
                <a:lnTo>
                  <a:pt x="731093" y="16629"/>
                </a:lnTo>
                <a:lnTo>
                  <a:pt x="674677" y="7523"/>
                </a:lnTo>
                <a:lnTo>
                  <a:pt x="616032" y="1914"/>
                </a:lnTo>
                <a:lnTo>
                  <a:pt x="555498" y="0"/>
                </a:lnTo>
                <a:close/>
              </a:path>
            </a:pathLst>
          </a:custGeom>
          <a:solidFill>
            <a:srgbClr val="FFFFFF"/>
          </a:solidFill>
        </p:spPr>
        <p:txBody>
          <a:bodyPr wrap="square" lIns="0" tIns="0" rIns="0" bIns="0" rtlCol="0"/>
          <a:lstStyle/>
          <a:p>
            <a:endParaRPr/>
          </a:p>
        </p:txBody>
      </p:sp>
      <p:sp>
        <p:nvSpPr>
          <p:cNvPr id="120" name="object 120"/>
          <p:cNvSpPr/>
          <p:nvPr/>
        </p:nvSpPr>
        <p:spPr>
          <a:xfrm>
            <a:off x="5846064" y="2328672"/>
            <a:ext cx="1111250" cy="652780"/>
          </a:xfrm>
          <a:custGeom>
            <a:avLst/>
            <a:gdLst/>
            <a:ahLst/>
            <a:cxnLst/>
            <a:rect l="l" t="t" r="r" b="b"/>
            <a:pathLst>
              <a:path w="1111250" h="652780">
                <a:moveTo>
                  <a:pt x="0" y="326136"/>
                </a:moveTo>
                <a:lnTo>
                  <a:pt x="12810" y="256182"/>
                </a:lnTo>
                <a:lnTo>
                  <a:pt x="49436" y="191452"/>
                </a:lnTo>
                <a:lnTo>
                  <a:pt x="75833" y="161543"/>
                </a:lnTo>
                <a:lnTo>
                  <a:pt x="107167" y="133538"/>
                </a:lnTo>
                <a:lnTo>
                  <a:pt x="143101" y="107636"/>
                </a:lnTo>
                <a:lnTo>
                  <a:pt x="183295" y="84035"/>
                </a:lnTo>
                <a:lnTo>
                  <a:pt x="227411" y="62935"/>
                </a:lnTo>
                <a:lnTo>
                  <a:pt x="275110" y="44534"/>
                </a:lnTo>
                <a:lnTo>
                  <a:pt x="326053" y="29033"/>
                </a:lnTo>
                <a:lnTo>
                  <a:pt x="379902" y="16629"/>
                </a:lnTo>
                <a:lnTo>
                  <a:pt x="436318" y="7523"/>
                </a:lnTo>
                <a:lnTo>
                  <a:pt x="494963" y="1914"/>
                </a:lnTo>
                <a:lnTo>
                  <a:pt x="555498" y="0"/>
                </a:lnTo>
                <a:lnTo>
                  <a:pt x="616032" y="1914"/>
                </a:lnTo>
                <a:lnTo>
                  <a:pt x="674677" y="7523"/>
                </a:lnTo>
                <a:lnTo>
                  <a:pt x="731093" y="16629"/>
                </a:lnTo>
                <a:lnTo>
                  <a:pt x="784942" y="29033"/>
                </a:lnTo>
                <a:lnTo>
                  <a:pt x="835885" y="44534"/>
                </a:lnTo>
                <a:lnTo>
                  <a:pt x="883584" y="62935"/>
                </a:lnTo>
                <a:lnTo>
                  <a:pt x="927700" y="84035"/>
                </a:lnTo>
                <a:lnTo>
                  <a:pt x="967894" y="107636"/>
                </a:lnTo>
                <a:lnTo>
                  <a:pt x="1003828" y="133538"/>
                </a:lnTo>
                <a:lnTo>
                  <a:pt x="1035162" y="161544"/>
                </a:lnTo>
                <a:lnTo>
                  <a:pt x="1061559" y="191452"/>
                </a:lnTo>
                <a:lnTo>
                  <a:pt x="1098185" y="256182"/>
                </a:lnTo>
                <a:lnTo>
                  <a:pt x="1110995" y="326136"/>
                </a:lnTo>
                <a:lnTo>
                  <a:pt x="1107736" y="361666"/>
                </a:lnTo>
                <a:lnTo>
                  <a:pt x="1082680" y="429207"/>
                </a:lnTo>
                <a:lnTo>
                  <a:pt x="1035162" y="490728"/>
                </a:lnTo>
                <a:lnTo>
                  <a:pt x="1003828" y="518733"/>
                </a:lnTo>
                <a:lnTo>
                  <a:pt x="967894" y="544635"/>
                </a:lnTo>
                <a:lnTo>
                  <a:pt x="927700" y="568236"/>
                </a:lnTo>
                <a:lnTo>
                  <a:pt x="883584" y="589336"/>
                </a:lnTo>
                <a:lnTo>
                  <a:pt x="835885" y="607737"/>
                </a:lnTo>
                <a:lnTo>
                  <a:pt x="784942" y="623238"/>
                </a:lnTo>
                <a:lnTo>
                  <a:pt x="731093" y="635642"/>
                </a:lnTo>
                <a:lnTo>
                  <a:pt x="674677" y="644748"/>
                </a:lnTo>
                <a:lnTo>
                  <a:pt x="616032" y="650357"/>
                </a:lnTo>
                <a:lnTo>
                  <a:pt x="555498" y="652272"/>
                </a:lnTo>
                <a:lnTo>
                  <a:pt x="494963" y="650357"/>
                </a:lnTo>
                <a:lnTo>
                  <a:pt x="436318" y="644748"/>
                </a:lnTo>
                <a:lnTo>
                  <a:pt x="379902" y="635642"/>
                </a:lnTo>
                <a:lnTo>
                  <a:pt x="326053" y="623238"/>
                </a:lnTo>
                <a:lnTo>
                  <a:pt x="275110" y="607737"/>
                </a:lnTo>
                <a:lnTo>
                  <a:pt x="227411" y="589336"/>
                </a:lnTo>
                <a:lnTo>
                  <a:pt x="183295" y="568236"/>
                </a:lnTo>
                <a:lnTo>
                  <a:pt x="143101" y="544635"/>
                </a:lnTo>
                <a:lnTo>
                  <a:pt x="107167" y="518733"/>
                </a:lnTo>
                <a:lnTo>
                  <a:pt x="75833" y="490727"/>
                </a:lnTo>
                <a:lnTo>
                  <a:pt x="49436" y="460819"/>
                </a:lnTo>
                <a:lnTo>
                  <a:pt x="12810" y="396089"/>
                </a:lnTo>
                <a:lnTo>
                  <a:pt x="0" y="326136"/>
                </a:lnTo>
                <a:close/>
              </a:path>
            </a:pathLst>
          </a:custGeom>
          <a:ln w="57912">
            <a:solidFill>
              <a:srgbClr val="E2671B"/>
            </a:solidFill>
          </a:ln>
        </p:spPr>
        <p:txBody>
          <a:bodyPr wrap="square" lIns="0" tIns="0" rIns="0" bIns="0" rtlCol="0"/>
          <a:lstStyle/>
          <a:p>
            <a:endParaRPr/>
          </a:p>
        </p:txBody>
      </p:sp>
      <p:sp>
        <p:nvSpPr>
          <p:cNvPr id="121" name="object 121"/>
          <p:cNvSpPr/>
          <p:nvPr/>
        </p:nvSpPr>
        <p:spPr>
          <a:xfrm>
            <a:off x="5201411" y="2388082"/>
            <a:ext cx="626160" cy="637184"/>
          </a:xfrm>
          <a:prstGeom prst="rect">
            <a:avLst/>
          </a:prstGeom>
          <a:blipFill>
            <a:blip r:embed="rId22" cstate="print"/>
            <a:stretch>
              <a:fillRect/>
            </a:stretch>
          </a:blipFill>
        </p:spPr>
        <p:txBody>
          <a:bodyPr wrap="square" lIns="0" tIns="0" rIns="0" bIns="0" rtlCol="0"/>
          <a:lstStyle/>
          <a:p>
            <a:endParaRPr/>
          </a:p>
        </p:txBody>
      </p:sp>
      <p:sp>
        <p:nvSpPr>
          <p:cNvPr id="122" name="object 122"/>
          <p:cNvSpPr/>
          <p:nvPr/>
        </p:nvSpPr>
        <p:spPr>
          <a:xfrm>
            <a:off x="5379720" y="2558795"/>
            <a:ext cx="234950" cy="254635"/>
          </a:xfrm>
          <a:custGeom>
            <a:avLst/>
            <a:gdLst/>
            <a:ahLst/>
            <a:cxnLst/>
            <a:rect l="l" t="t" r="r" b="b"/>
            <a:pathLst>
              <a:path w="234950" h="254635">
                <a:moveTo>
                  <a:pt x="117347" y="0"/>
                </a:moveTo>
                <a:lnTo>
                  <a:pt x="0" y="0"/>
                </a:lnTo>
                <a:lnTo>
                  <a:pt x="117347" y="127253"/>
                </a:lnTo>
                <a:lnTo>
                  <a:pt x="0" y="254507"/>
                </a:lnTo>
                <a:lnTo>
                  <a:pt x="117347" y="254507"/>
                </a:lnTo>
                <a:lnTo>
                  <a:pt x="234695" y="127253"/>
                </a:lnTo>
                <a:lnTo>
                  <a:pt x="117347" y="0"/>
                </a:lnTo>
                <a:close/>
              </a:path>
            </a:pathLst>
          </a:custGeom>
          <a:solidFill>
            <a:srgbClr val="FFFFFF"/>
          </a:solidFill>
        </p:spPr>
        <p:txBody>
          <a:bodyPr wrap="square" lIns="0" tIns="0" rIns="0" bIns="0" rtlCol="0"/>
          <a:lstStyle/>
          <a:p>
            <a:endParaRPr/>
          </a:p>
        </p:txBody>
      </p:sp>
      <p:sp>
        <p:nvSpPr>
          <p:cNvPr id="123" name="object 123"/>
          <p:cNvSpPr/>
          <p:nvPr/>
        </p:nvSpPr>
        <p:spPr>
          <a:xfrm>
            <a:off x="5379720" y="2558795"/>
            <a:ext cx="234950" cy="254635"/>
          </a:xfrm>
          <a:custGeom>
            <a:avLst/>
            <a:gdLst/>
            <a:ahLst/>
            <a:cxnLst/>
            <a:rect l="l" t="t" r="r" b="b"/>
            <a:pathLst>
              <a:path w="234950" h="254635">
                <a:moveTo>
                  <a:pt x="0" y="0"/>
                </a:moveTo>
                <a:lnTo>
                  <a:pt x="117347" y="0"/>
                </a:lnTo>
                <a:lnTo>
                  <a:pt x="234695" y="127253"/>
                </a:lnTo>
                <a:lnTo>
                  <a:pt x="117347" y="254507"/>
                </a:lnTo>
                <a:lnTo>
                  <a:pt x="0" y="254507"/>
                </a:lnTo>
                <a:lnTo>
                  <a:pt x="117347" y="127253"/>
                </a:lnTo>
                <a:lnTo>
                  <a:pt x="0" y="0"/>
                </a:lnTo>
                <a:close/>
              </a:path>
            </a:pathLst>
          </a:custGeom>
          <a:ln w="12192">
            <a:solidFill>
              <a:srgbClr val="E2671B"/>
            </a:solidFill>
          </a:ln>
        </p:spPr>
        <p:txBody>
          <a:bodyPr wrap="square" lIns="0" tIns="0" rIns="0" bIns="0" rtlCol="0"/>
          <a:lstStyle/>
          <a:p>
            <a:endParaRPr/>
          </a:p>
        </p:txBody>
      </p:sp>
      <p:sp>
        <p:nvSpPr>
          <p:cNvPr id="124" name="object 124"/>
          <p:cNvSpPr txBox="1"/>
          <p:nvPr/>
        </p:nvSpPr>
        <p:spPr>
          <a:xfrm>
            <a:off x="5725414" y="1689861"/>
            <a:ext cx="1466215" cy="482600"/>
          </a:xfrm>
          <a:prstGeom prst="rect">
            <a:avLst/>
          </a:prstGeom>
        </p:spPr>
        <p:txBody>
          <a:bodyPr vert="horz" wrap="square" lIns="0" tIns="12065" rIns="0" bIns="0" rtlCol="0">
            <a:spAutoFit/>
          </a:bodyPr>
          <a:lstStyle/>
          <a:p>
            <a:pPr marL="12700" marR="5080" algn="ctr">
              <a:lnSpc>
                <a:spcPct val="100000"/>
              </a:lnSpc>
              <a:spcBef>
                <a:spcPts val="95"/>
              </a:spcBef>
            </a:pPr>
            <a:r>
              <a:rPr sz="1000" b="1" spc="-5" dirty="0">
                <a:latin typeface="Century Gothic"/>
                <a:cs typeface="Century Gothic"/>
              </a:rPr>
              <a:t>The </a:t>
            </a:r>
            <a:r>
              <a:rPr sz="1000" b="1" spc="-10" dirty="0">
                <a:latin typeface="Century Gothic"/>
                <a:cs typeface="Century Gothic"/>
              </a:rPr>
              <a:t>expert </a:t>
            </a:r>
            <a:r>
              <a:rPr sz="1000" b="1" spc="-5" dirty="0">
                <a:latin typeface="Century Gothic"/>
                <a:cs typeface="Century Gothic"/>
              </a:rPr>
              <a:t>organization  carries </a:t>
            </a:r>
            <a:r>
              <a:rPr sz="1000" b="1" spc="-10" dirty="0">
                <a:latin typeface="Century Gothic"/>
                <a:cs typeface="Century Gothic"/>
              </a:rPr>
              <a:t>out </a:t>
            </a:r>
            <a:r>
              <a:rPr sz="1000" b="1" spc="-5" dirty="0">
                <a:latin typeface="Century Gothic"/>
                <a:cs typeface="Century Gothic"/>
              </a:rPr>
              <a:t>an </a:t>
            </a:r>
            <a:r>
              <a:rPr sz="1000" b="1" spc="-10" dirty="0">
                <a:latin typeface="Century Gothic"/>
                <a:cs typeface="Century Gothic"/>
              </a:rPr>
              <a:t>expert  </a:t>
            </a:r>
            <a:r>
              <a:rPr sz="1000" b="1" spc="-5" dirty="0">
                <a:latin typeface="Century Gothic"/>
                <a:cs typeface="Century Gothic"/>
              </a:rPr>
              <a:t>assessment</a:t>
            </a:r>
            <a:endParaRPr sz="1000">
              <a:latin typeface="Century Gothic"/>
              <a:cs typeface="Century Gothic"/>
            </a:endParaRPr>
          </a:p>
        </p:txBody>
      </p:sp>
      <p:sp>
        <p:nvSpPr>
          <p:cNvPr id="125" name="object 125"/>
          <p:cNvSpPr/>
          <p:nvPr/>
        </p:nvSpPr>
        <p:spPr>
          <a:xfrm>
            <a:off x="3758184" y="2121395"/>
            <a:ext cx="1609343" cy="1082052"/>
          </a:xfrm>
          <a:prstGeom prst="rect">
            <a:avLst/>
          </a:prstGeom>
          <a:blipFill>
            <a:blip r:embed="rId37" cstate="print"/>
            <a:stretch>
              <a:fillRect/>
            </a:stretch>
          </a:blipFill>
        </p:spPr>
        <p:txBody>
          <a:bodyPr wrap="square" lIns="0" tIns="0" rIns="0" bIns="0" rtlCol="0"/>
          <a:lstStyle/>
          <a:p>
            <a:endParaRPr/>
          </a:p>
        </p:txBody>
      </p:sp>
      <p:sp>
        <p:nvSpPr>
          <p:cNvPr id="126" name="object 126"/>
          <p:cNvSpPr/>
          <p:nvPr/>
        </p:nvSpPr>
        <p:spPr>
          <a:xfrm>
            <a:off x="3998976" y="2264638"/>
            <a:ext cx="1153807" cy="827684"/>
          </a:xfrm>
          <a:prstGeom prst="rect">
            <a:avLst/>
          </a:prstGeom>
          <a:blipFill>
            <a:blip r:embed="rId38" cstate="print"/>
            <a:stretch>
              <a:fillRect/>
            </a:stretch>
          </a:blipFill>
        </p:spPr>
        <p:txBody>
          <a:bodyPr wrap="square" lIns="0" tIns="0" rIns="0" bIns="0" rtlCol="0"/>
          <a:lstStyle/>
          <a:p>
            <a:endParaRPr/>
          </a:p>
        </p:txBody>
      </p:sp>
      <p:sp>
        <p:nvSpPr>
          <p:cNvPr id="127" name="object 127"/>
          <p:cNvSpPr/>
          <p:nvPr/>
        </p:nvSpPr>
        <p:spPr>
          <a:xfrm>
            <a:off x="3951732" y="2314955"/>
            <a:ext cx="1181100" cy="654050"/>
          </a:xfrm>
          <a:custGeom>
            <a:avLst/>
            <a:gdLst/>
            <a:ahLst/>
            <a:cxnLst/>
            <a:rect l="l" t="t" r="r" b="b"/>
            <a:pathLst>
              <a:path w="1181100" h="654050">
                <a:moveTo>
                  <a:pt x="590550" y="0"/>
                </a:moveTo>
                <a:lnTo>
                  <a:pt x="530172" y="1687"/>
                </a:lnTo>
                <a:lnTo>
                  <a:pt x="471538" y="6639"/>
                </a:lnTo>
                <a:lnTo>
                  <a:pt x="414944" y="14692"/>
                </a:lnTo>
                <a:lnTo>
                  <a:pt x="360687" y="25681"/>
                </a:lnTo>
                <a:lnTo>
                  <a:pt x="309065" y="39444"/>
                </a:lnTo>
                <a:lnTo>
                  <a:pt x="260374" y="55815"/>
                </a:lnTo>
                <a:lnTo>
                  <a:pt x="214911" y="74630"/>
                </a:lnTo>
                <a:lnTo>
                  <a:pt x="172974" y="95726"/>
                </a:lnTo>
                <a:lnTo>
                  <a:pt x="134858" y="118938"/>
                </a:lnTo>
                <a:lnTo>
                  <a:pt x="100860" y="144102"/>
                </a:lnTo>
                <a:lnTo>
                  <a:pt x="71279" y="171055"/>
                </a:lnTo>
                <a:lnTo>
                  <a:pt x="26551" y="229668"/>
                </a:lnTo>
                <a:lnTo>
                  <a:pt x="3049" y="293465"/>
                </a:lnTo>
                <a:lnTo>
                  <a:pt x="0" y="326898"/>
                </a:lnTo>
                <a:lnTo>
                  <a:pt x="3049" y="360330"/>
                </a:lnTo>
                <a:lnTo>
                  <a:pt x="26551" y="424127"/>
                </a:lnTo>
                <a:lnTo>
                  <a:pt x="71279" y="482740"/>
                </a:lnTo>
                <a:lnTo>
                  <a:pt x="100860" y="509693"/>
                </a:lnTo>
                <a:lnTo>
                  <a:pt x="134858" y="534857"/>
                </a:lnTo>
                <a:lnTo>
                  <a:pt x="172974" y="558069"/>
                </a:lnTo>
                <a:lnTo>
                  <a:pt x="214911" y="579165"/>
                </a:lnTo>
                <a:lnTo>
                  <a:pt x="260374" y="597980"/>
                </a:lnTo>
                <a:lnTo>
                  <a:pt x="309065" y="614351"/>
                </a:lnTo>
                <a:lnTo>
                  <a:pt x="360687" y="628114"/>
                </a:lnTo>
                <a:lnTo>
                  <a:pt x="414944" y="639103"/>
                </a:lnTo>
                <a:lnTo>
                  <a:pt x="471538" y="647156"/>
                </a:lnTo>
                <a:lnTo>
                  <a:pt x="530172" y="652108"/>
                </a:lnTo>
                <a:lnTo>
                  <a:pt x="590550" y="653796"/>
                </a:lnTo>
                <a:lnTo>
                  <a:pt x="650927" y="652108"/>
                </a:lnTo>
                <a:lnTo>
                  <a:pt x="709561" y="647156"/>
                </a:lnTo>
                <a:lnTo>
                  <a:pt x="766155" y="639103"/>
                </a:lnTo>
                <a:lnTo>
                  <a:pt x="820412" y="628114"/>
                </a:lnTo>
                <a:lnTo>
                  <a:pt x="872034" y="614351"/>
                </a:lnTo>
                <a:lnTo>
                  <a:pt x="920725" y="597980"/>
                </a:lnTo>
                <a:lnTo>
                  <a:pt x="966188" y="579165"/>
                </a:lnTo>
                <a:lnTo>
                  <a:pt x="1008125" y="558069"/>
                </a:lnTo>
                <a:lnTo>
                  <a:pt x="1046241" y="534857"/>
                </a:lnTo>
                <a:lnTo>
                  <a:pt x="1080239" y="509693"/>
                </a:lnTo>
                <a:lnTo>
                  <a:pt x="1109820" y="482740"/>
                </a:lnTo>
                <a:lnTo>
                  <a:pt x="1154548" y="424127"/>
                </a:lnTo>
                <a:lnTo>
                  <a:pt x="1178050" y="360330"/>
                </a:lnTo>
                <a:lnTo>
                  <a:pt x="1181100" y="326898"/>
                </a:lnTo>
                <a:lnTo>
                  <a:pt x="1178050" y="293465"/>
                </a:lnTo>
                <a:lnTo>
                  <a:pt x="1154548" y="229668"/>
                </a:lnTo>
                <a:lnTo>
                  <a:pt x="1109820" y="171055"/>
                </a:lnTo>
                <a:lnTo>
                  <a:pt x="1080239" y="144102"/>
                </a:lnTo>
                <a:lnTo>
                  <a:pt x="1046241" y="118938"/>
                </a:lnTo>
                <a:lnTo>
                  <a:pt x="1008126" y="95726"/>
                </a:lnTo>
                <a:lnTo>
                  <a:pt x="966188" y="74630"/>
                </a:lnTo>
                <a:lnTo>
                  <a:pt x="920725" y="55815"/>
                </a:lnTo>
                <a:lnTo>
                  <a:pt x="872034" y="39444"/>
                </a:lnTo>
                <a:lnTo>
                  <a:pt x="820412" y="25681"/>
                </a:lnTo>
                <a:lnTo>
                  <a:pt x="766155" y="14692"/>
                </a:lnTo>
                <a:lnTo>
                  <a:pt x="709561" y="6639"/>
                </a:lnTo>
                <a:lnTo>
                  <a:pt x="650927" y="1687"/>
                </a:lnTo>
                <a:lnTo>
                  <a:pt x="590550" y="0"/>
                </a:lnTo>
                <a:close/>
              </a:path>
            </a:pathLst>
          </a:custGeom>
          <a:solidFill>
            <a:srgbClr val="FFFFFF"/>
          </a:solidFill>
        </p:spPr>
        <p:txBody>
          <a:bodyPr wrap="square" lIns="0" tIns="0" rIns="0" bIns="0" rtlCol="0"/>
          <a:lstStyle/>
          <a:p>
            <a:endParaRPr/>
          </a:p>
        </p:txBody>
      </p:sp>
      <p:sp>
        <p:nvSpPr>
          <p:cNvPr id="128" name="object 128"/>
          <p:cNvSpPr/>
          <p:nvPr/>
        </p:nvSpPr>
        <p:spPr>
          <a:xfrm>
            <a:off x="3951732" y="2314955"/>
            <a:ext cx="1181100" cy="654050"/>
          </a:xfrm>
          <a:custGeom>
            <a:avLst/>
            <a:gdLst/>
            <a:ahLst/>
            <a:cxnLst/>
            <a:rect l="l" t="t" r="r" b="b"/>
            <a:pathLst>
              <a:path w="1181100" h="654050">
                <a:moveTo>
                  <a:pt x="0" y="326898"/>
                </a:moveTo>
                <a:lnTo>
                  <a:pt x="11998" y="261001"/>
                </a:lnTo>
                <a:lnTo>
                  <a:pt x="46410" y="199632"/>
                </a:lnTo>
                <a:lnTo>
                  <a:pt x="100860" y="144102"/>
                </a:lnTo>
                <a:lnTo>
                  <a:pt x="134858" y="118938"/>
                </a:lnTo>
                <a:lnTo>
                  <a:pt x="172974" y="95726"/>
                </a:lnTo>
                <a:lnTo>
                  <a:pt x="214911" y="74630"/>
                </a:lnTo>
                <a:lnTo>
                  <a:pt x="260374" y="55815"/>
                </a:lnTo>
                <a:lnTo>
                  <a:pt x="309065" y="39444"/>
                </a:lnTo>
                <a:lnTo>
                  <a:pt x="360687" y="25681"/>
                </a:lnTo>
                <a:lnTo>
                  <a:pt x="414944" y="14692"/>
                </a:lnTo>
                <a:lnTo>
                  <a:pt x="471538" y="6639"/>
                </a:lnTo>
                <a:lnTo>
                  <a:pt x="530172" y="1687"/>
                </a:lnTo>
                <a:lnTo>
                  <a:pt x="590550" y="0"/>
                </a:lnTo>
                <a:lnTo>
                  <a:pt x="650927" y="1687"/>
                </a:lnTo>
                <a:lnTo>
                  <a:pt x="709561" y="6639"/>
                </a:lnTo>
                <a:lnTo>
                  <a:pt x="766155" y="14692"/>
                </a:lnTo>
                <a:lnTo>
                  <a:pt x="820412" y="25681"/>
                </a:lnTo>
                <a:lnTo>
                  <a:pt x="872034" y="39444"/>
                </a:lnTo>
                <a:lnTo>
                  <a:pt x="920725" y="55815"/>
                </a:lnTo>
                <a:lnTo>
                  <a:pt x="966188" y="74630"/>
                </a:lnTo>
                <a:lnTo>
                  <a:pt x="1008126" y="95726"/>
                </a:lnTo>
                <a:lnTo>
                  <a:pt x="1046241" y="118938"/>
                </a:lnTo>
                <a:lnTo>
                  <a:pt x="1080239" y="144102"/>
                </a:lnTo>
                <a:lnTo>
                  <a:pt x="1109820" y="171055"/>
                </a:lnTo>
                <a:lnTo>
                  <a:pt x="1154548" y="229668"/>
                </a:lnTo>
                <a:lnTo>
                  <a:pt x="1178050" y="293465"/>
                </a:lnTo>
                <a:lnTo>
                  <a:pt x="1181100" y="326898"/>
                </a:lnTo>
                <a:lnTo>
                  <a:pt x="1178050" y="360330"/>
                </a:lnTo>
                <a:lnTo>
                  <a:pt x="1154548" y="424127"/>
                </a:lnTo>
                <a:lnTo>
                  <a:pt x="1109820" y="482740"/>
                </a:lnTo>
                <a:lnTo>
                  <a:pt x="1080239" y="509693"/>
                </a:lnTo>
                <a:lnTo>
                  <a:pt x="1046241" y="534857"/>
                </a:lnTo>
                <a:lnTo>
                  <a:pt x="1008126" y="558069"/>
                </a:lnTo>
                <a:lnTo>
                  <a:pt x="966188" y="579165"/>
                </a:lnTo>
                <a:lnTo>
                  <a:pt x="920725" y="597980"/>
                </a:lnTo>
                <a:lnTo>
                  <a:pt x="872034" y="614351"/>
                </a:lnTo>
                <a:lnTo>
                  <a:pt x="820412" y="628114"/>
                </a:lnTo>
                <a:lnTo>
                  <a:pt x="766155" y="639103"/>
                </a:lnTo>
                <a:lnTo>
                  <a:pt x="709561" y="647156"/>
                </a:lnTo>
                <a:lnTo>
                  <a:pt x="650927" y="652108"/>
                </a:lnTo>
                <a:lnTo>
                  <a:pt x="590550" y="653796"/>
                </a:lnTo>
                <a:lnTo>
                  <a:pt x="530172" y="652108"/>
                </a:lnTo>
                <a:lnTo>
                  <a:pt x="471538" y="647156"/>
                </a:lnTo>
                <a:lnTo>
                  <a:pt x="414944" y="639103"/>
                </a:lnTo>
                <a:lnTo>
                  <a:pt x="360687" y="628114"/>
                </a:lnTo>
                <a:lnTo>
                  <a:pt x="309065" y="614351"/>
                </a:lnTo>
                <a:lnTo>
                  <a:pt x="260374" y="597980"/>
                </a:lnTo>
                <a:lnTo>
                  <a:pt x="214911" y="579165"/>
                </a:lnTo>
                <a:lnTo>
                  <a:pt x="172974" y="558069"/>
                </a:lnTo>
                <a:lnTo>
                  <a:pt x="134858" y="534857"/>
                </a:lnTo>
                <a:lnTo>
                  <a:pt x="100860" y="509693"/>
                </a:lnTo>
                <a:lnTo>
                  <a:pt x="71279" y="482740"/>
                </a:lnTo>
                <a:lnTo>
                  <a:pt x="26551" y="424127"/>
                </a:lnTo>
                <a:lnTo>
                  <a:pt x="3049" y="360330"/>
                </a:lnTo>
                <a:lnTo>
                  <a:pt x="0" y="326898"/>
                </a:lnTo>
                <a:close/>
              </a:path>
            </a:pathLst>
          </a:custGeom>
          <a:ln w="57912">
            <a:solidFill>
              <a:srgbClr val="E2671B"/>
            </a:solidFill>
          </a:ln>
        </p:spPr>
        <p:txBody>
          <a:bodyPr wrap="square" lIns="0" tIns="0" rIns="0" bIns="0" rtlCol="0"/>
          <a:lstStyle/>
          <a:p>
            <a:endParaRPr/>
          </a:p>
        </p:txBody>
      </p:sp>
      <p:sp>
        <p:nvSpPr>
          <p:cNvPr id="129" name="object 129"/>
          <p:cNvSpPr txBox="1"/>
          <p:nvPr/>
        </p:nvSpPr>
        <p:spPr>
          <a:xfrm>
            <a:off x="4212082" y="2445512"/>
            <a:ext cx="661670" cy="147955"/>
          </a:xfrm>
          <a:prstGeom prst="rect">
            <a:avLst/>
          </a:prstGeom>
        </p:spPr>
        <p:txBody>
          <a:bodyPr vert="horz" wrap="square" lIns="0" tIns="13335" rIns="0" bIns="0" rtlCol="0">
            <a:spAutoFit/>
          </a:bodyPr>
          <a:lstStyle/>
          <a:p>
            <a:pPr marL="12700">
              <a:lnSpc>
                <a:spcPct val="100000"/>
              </a:lnSpc>
              <a:spcBef>
                <a:spcPts val="105"/>
              </a:spcBef>
            </a:pPr>
            <a:r>
              <a:rPr sz="800" b="1" spc="-5" dirty="0">
                <a:solidFill>
                  <a:srgbClr val="3E3E3E"/>
                </a:solidFill>
                <a:latin typeface="Century Gothic"/>
                <a:cs typeface="Century Gothic"/>
              </a:rPr>
              <a:t>Upon</a:t>
            </a:r>
            <a:r>
              <a:rPr sz="800" b="1" spc="-70" dirty="0">
                <a:solidFill>
                  <a:srgbClr val="3E3E3E"/>
                </a:solidFill>
                <a:latin typeface="Century Gothic"/>
                <a:cs typeface="Century Gothic"/>
              </a:rPr>
              <a:t> </a:t>
            </a:r>
            <a:r>
              <a:rPr sz="800" b="1" spc="-5" dirty="0">
                <a:solidFill>
                  <a:srgbClr val="3E3E3E"/>
                </a:solidFill>
                <a:latin typeface="Century Gothic"/>
                <a:cs typeface="Century Gothic"/>
              </a:rPr>
              <a:t>receipt</a:t>
            </a:r>
            <a:endParaRPr sz="800">
              <a:latin typeface="Century Gothic"/>
              <a:cs typeface="Century Gothic"/>
            </a:endParaRPr>
          </a:p>
        </p:txBody>
      </p:sp>
      <p:sp>
        <p:nvSpPr>
          <p:cNvPr id="130" name="object 130"/>
          <p:cNvSpPr/>
          <p:nvPr/>
        </p:nvSpPr>
        <p:spPr>
          <a:xfrm>
            <a:off x="216408" y="2104605"/>
            <a:ext cx="1457071" cy="1080554"/>
          </a:xfrm>
          <a:prstGeom prst="rect">
            <a:avLst/>
          </a:prstGeom>
          <a:blipFill>
            <a:blip r:embed="rId16" cstate="print"/>
            <a:stretch>
              <a:fillRect/>
            </a:stretch>
          </a:blipFill>
        </p:spPr>
        <p:txBody>
          <a:bodyPr wrap="square" lIns="0" tIns="0" rIns="0" bIns="0" rtlCol="0"/>
          <a:lstStyle/>
          <a:p>
            <a:endParaRPr/>
          </a:p>
        </p:txBody>
      </p:sp>
      <p:sp>
        <p:nvSpPr>
          <p:cNvPr id="131" name="object 131"/>
          <p:cNvSpPr/>
          <p:nvPr/>
        </p:nvSpPr>
        <p:spPr>
          <a:xfrm>
            <a:off x="445008" y="2307297"/>
            <a:ext cx="996759" cy="703999"/>
          </a:xfrm>
          <a:prstGeom prst="rect">
            <a:avLst/>
          </a:prstGeom>
          <a:blipFill>
            <a:blip r:embed="rId39" cstate="print"/>
            <a:stretch>
              <a:fillRect/>
            </a:stretch>
          </a:blipFill>
        </p:spPr>
        <p:txBody>
          <a:bodyPr wrap="square" lIns="0" tIns="0" rIns="0" bIns="0" rtlCol="0"/>
          <a:lstStyle/>
          <a:p>
            <a:endParaRPr/>
          </a:p>
        </p:txBody>
      </p:sp>
      <p:sp>
        <p:nvSpPr>
          <p:cNvPr id="132" name="object 132"/>
          <p:cNvSpPr/>
          <p:nvPr/>
        </p:nvSpPr>
        <p:spPr>
          <a:xfrm>
            <a:off x="409955" y="2298192"/>
            <a:ext cx="1028700" cy="652780"/>
          </a:xfrm>
          <a:custGeom>
            <a:avLst/>
            <a:gdLst/>
            <a:ahLst/>
            <a:cxnLst/>
            <a:rect l="l" t="t" r="r" b="b"/>
            <a:pathLst>
              <a:path w="1028700" h="652780">
                <a:moveTo>
                  <a:pt x="514350" y="0"/>
                </a:moveTo>
                <a:lnTo>
                  <a:pt x="458304" y="1914"/>
                </a:lnTo>
                <a:lnTo>
                  <a:pt x="404008" y="7523"/>
                </a:lnTo>
                <a:lnTo>
                  <a:pt x="351773" y="16629"/>
                </a:lnTo>
                <a:lnTo>
                  <a:pt x="301914" y="29033"/>
                </a:lnTo>
                <a:lnTo>
                  <a:pt x="254745" y="44534"/>
                </a:lnTo>
                <a:lnTo>
                  <a:pt x="210579" y="62935"/>
                </a:lnTo>
                <a:lnTo>
                  <a:pt x="169729" y="84035"/>
                </a:lnTo>
                <a:lnTo>
                  <a:pt x="132511" y="107636"/>
                </a:lnTo>
                <a:lnTo>
                  <a:pt x="99238" y="133538"/>
                </a:lnTo>
                <a:lnTo>
                  <a:pt x="70222" y="161544"/>
                </a:lnTo>
                <a:lnTo>
                  <a:pt x="45779" y="191452"/>
                </a:lnTo>
                <a:lnTo>
                  <a:pt x="11863" y="256182"/>
                </a:lnTo>
                <a:lnTo>
                  <a:pt x="0" y="326136"/>
                </a:lnTo>
                <a:lnTo>
                  <a:pt x="3018" y="361666"/>
                </a:lnTo>
                <a:lnTo>
                  <a:pt x="26221" y="429207"/>
                </a:lnTo>
                <a:lnTo>
                  <a:pt x="70222" y="490728"/>
                </a:lnTo>
                <a:lnTo>
                  <a:pt x="99238" y="518733"/>
                </a:lnTo>
                <a:lnTo>
                  <a:pt x="132511" y="544635"/>
                </a:lnTo>
                <a:lnTo>
                  <a:pt x="169729" y="568236"/>
                </a:lnTo>
                <a:lnTo>
                  <a:pt x="210579" y="589336"/>
                </a:lnTo>
                <a:lnTo>
                  <a:pt x="254745" y="607737"/>
                </a:lnTo>
                <a:lnTo>
                  <a:pt x="301914" y="623238"/>
                </a:lnTo>
                <a:lnTo>
                  <a:pt x="351773" y="635642"/>
                </a:lnTo>
                <a:lnTo>
                  <a:pt x="404008" y="644748"/>
                </a:lnTo>
                <a:lnTo>
                  <a:pt x="458304" y="650357"/>
                </a:lnTo>
                <a:lnTo>
                  <a:pt x="514350" y="652272"/>
                </a:lnTo>
                <a:lnTo>
                  <a:pt x="570395" y="650357"/>
                </a:lnTo>
                <a:lnTo>
                  <a:pt x="624691" y="644748"/>
                </a:lnTo>
                <a:lnTo>
                  <a:pt x="676926" y="635642"/>
                </a:lnTo>
                <a:lnTo>
                  <a:pt x="726785" y="623238"/>
                </a:lnTo>
                <a:lnTo>
                  <a:pt x="773954" y="607737"/>
                </a:lnTo>
                <a:lnTo>
                  <a:pt x="818120" y="589336"/>
                </a:lnTo>
                <a:lnTo>
                  <a:pt x="858970" y="568236"/>
                </a:lnTo>
                <a:lnTo>
                  <a:pt x="896188" y="544635"/>
                </a:lnTo>
                <a:lnTo>
                  <a:pt x="929461" y="518733"/>
                </a:lnTo>
                <a:lnTo>
                  <a:pt x="958477" y="490728"/>
                </a:lnTo>
                <a:lnTo>
                  <a:pt x="982920" y="460819"/>
                </a:lnTo>
                <a:lnTo>
                  <a:pt x="1016836" y="396089"/>
                </a:lnTo>
                <a:lnTo>
                  <a:pt x="1028700" y="326136"/>
                </a:lnTo>
                <a:lnTo>
                  <a:pt x="1025681" y="290605"/>
                </a:lnTo>
                <a:lnTo>
                  <a:pt x="1002478" y="223064"/>
                </a:lnTo>
                <a:lnTo>
                  <a:pt x="958477" y="161544"/>
                </a:lnTo>
                <a:lnTo>
                  <a:pt x="929461" y="133538"/>
                </a:lnTo>
                <a:lnTo>
                  <a:pt x="896188" y="107636"/>
                </a:lnTo>
                <a:lnTo>
                  <a:pt x="858970" y="84035"/>
                </a:lnTo>
                <a:lnTo>
                  <a:pt x="818120" y="62935"/>
                </a:lnTo>
                <a:lnTo>
                  <a:pt x="773954" y="44534"/>
                </a:lnTo>
                <a:lnTo>
                  <a:pt x="726785" y="29033"/>
                </a:lnTo>
                <a:lnTo>
                  <a:pt x="676926" y="16629"/>
                </a:lnTo>
                <a:lnTo>
                  <a:pt x="624691" y="7523"/>
                </a:lnTo>
                <a:lnTo>
                  <a:pt x="570395" y="1914"/>
                </a:lnTo>
                <a:lnTo>
                  <a:pt x="514350" y="0"/>
                </a:lnTo>
                <a:close/>
              </a:path>
            </a:pathLst>
          </a:custGeom>
          <a:solidFill>
            <a:srgbClr val="FFFFFF"/>
          </a:solidFill>
        </p:spPr>
        <p:txBody>
          <a:bodyPr wrap="square" lIns="0" tIns="0" rIns="0" bIns="0" rtlCol="0"/>
          <a:lstStyle/>
          <a:p>
            <a:endParaRPr/>
          </a:p>
        </p:txBody>
      </p:sp>
      <p:sp>
        <p:nvSpPr>
          <p:cNvPr id="133" name="object 133"/>
          <p:cNvSpPr/>
          <p:nvPr/>
        </p:nvSpPr>
        <p:spPr>
          <a:xfrm>
            <a:off x="409955" y="2298192"/>
            <a:ext cx="1028700" cy="652780"/>
          </a:xfrm>
          <a:custGeom>
            <a:avLst/>
            <a:gdLst/>
            <a:ahLst/>
            <a:cxnLst/>
            <a:rect l="l" t="t" r="r" b="b"/>
            <a:pathLst>
              <a:path w="1028700" h="652780">
                <a:moveTo>
                  <a:pt x="0" y="326136"/>
                </a:moveTo>
                <a:lnTo>
                  <a:pt x="11863" y="256182"/>
                </a:lnTo>
                <a:lnTo>
                  <a:pt x="45779" y="191452"/>
                </a:lnTo>
                <a:lnTo>
                  <a:pt x="70222" y="161543"/>
                </a:lnTo>
                <a:lnTo>
                  <a:pt x="99238" y="133538"/>
                </a:lnTo>
                <a:lnTo>
                  <a:pt x="132511" y="107636"/>
                </a:lnTo>
                <a:lnTo>
                  <a:pt x="169729" y="84035"/>
                </a:lnTo>
                <a:lnTo>
                  <a:pt x="210579" y="62935"/>
                </a:lnTo>
                <a:lnTo>
                  <a:pt x="254745" y="44534"/>
                </a:lnTo>
                <a:lnTo>
                  <a:pt x="301914" y="29033"/>
                </a:lnTo>
                <a:lnTo>
                  <a:pt x="351773" y="16629"/>
                </a:lnTo>
                <a:lnTo>
                  <a:pt x="404008" y="7523"/>
                </a:lnTo>
                <a:lnTo>
                  <a:pt x="458304" y="1914"/>
                </a:lnTo>
                <a:lnTo>
                  <a:pt x="514350" y="0"/>
                </a:lnTo>
                <a:lnTo>
                  <a:pt x="570395" y="1914"/>
                </a:lnTo>
                <a:lnTo>
                  <a:pt x="624691" y="7523"/>
                </a:lnTo>
                <a:lnTo>
                  <a:pt x="676926" y="16629"/>
                </a:lnTo>
                <a:lnTo>
                  <a:pt x="726785" y="29033"/>
                </a:lnTo>
                <a:lnTo>
                  <a:pt x="773954" y="44534"/>
                </a:lnTo>
                <a:lnTo>
                  <a:pt x="818120" y="62935"/>
                </a:lnTo>
                <a:lnTo>
                  <a:pt x="858970" y="84035"/>
                </a:lnTo>
                <a:lnTo>
                  <a:pt x="896188" y="107636"/>
                </a:lnTo>
                <a:lnTo>
                  <a:pt x="929461" y="133538"/>
                </a:lnTo>
                <a:lnTo>
                  <a:pt x="958477" y="161544"/>
                </a:lnTo>
                <a:lnTo>
                  <a:pt x="982920" y="191452"/>
                </a:lnTo>
                <a:lnTo>
                  <a:pt x="1016836" y="256182"/>
                </a:lnTo>
                <a:lnTo>
                  <a:pt x="1028700" y="326136"/>
                </a:lnTo>
                <a:lnTo>
                  <a:pt x="1025681" y="361666"/>
                </a:lnTo>
                <a:lnTo>
                  <a:pt x="1002478" y="429207"/>
                </a:lnTo>
                <a:lnTo>
                  <a:pt x="958477" y="490728"/>
                </a:lnTo>
                <a:lnTo>
                  <a:pt x="929461" y="518733"/>
                </a:lnTo>
                <a:lnTo>
                  <a:pt x="896188" y="544635"/>
                </a:lnTo>
                <a:lnTo>
                  <a:pt x="858970" y="568236"/>
                </a:lnTo>
                <a:lnTo>
                  <a:pt x="818120" y="589336"/>
                </a:lnTo>
                <a:lnTo>
                  <a:pt x="773954" y="607737"/>
                </a:lnTo>
                <a:lnTo>
                  <a:pt x="726785" y="623238"/>
                </a:lnTo>
                <a:lnTo>
                  <a:pt x="676926" y="635642"/>
                </a:lnTo>
                <a:lnTo>
                  <a:pt x="624691" y="644748"/>
                </a:lnTo>
                <a:lnTo>
                  <a:pt x="570395" y="650357"/>
                </a:lnTo>
                <a:lnTo>
                  <a:pt x="514350" y="652272"/>
                </a:lnTo>
                <a:lnTo>
                  <a:pt x="458304" y="650357"/>
                </a:lnTo>
                <a:lnTo>
                  <a:pt x="404008" y="644748"/>
                </a:lnTo>
                <a:lnTo>
                  <a:pt x="351773" y="635642"/>
                </a:lnTo>
                <a:lnTo>
                  <a:pt x="301914" y="623238"/>
                </a:lnTo>
                <a:lnTo>
                  <a:pt x="254745" y="607737"/>
                </a:lnTo>
                <a:lnTo>
                  <a:pt x="210579" y="589336"/>
                </a:lnTo>
                <a:lnTo>
                  <a:pt x="169729" y="568236"/>
                </a:lnTo>
                <a:lnTo>
                  <a:pt x="132511" y="544635"/>
                </a:lnTo>
                <a:lnTo>
                  <a:pt x="99238" y="518733"/>
                </a:lnTo>
                <a:lnTo>
                  <a:pt x="70222" y="490727"/>
                </a:lnTo>
                <a:lnTo>
                  <a:pt x="45779" y="460819"/>
                </a:lnTo>
                <a:lnTo>
                  <a:pt x="11863" y="396089"/>
                </a:lnTo>
                <a:lnTo>
                  <a:pt x="0" y="326136"/>
                </a:lnTo>
                <a:close/>
              </a:path>
            </a:pathLst>
          </a:custGeom>
          <a:ln w="57912">
            <a:solidFill>
              <a:srgbClr val="E2671B"/>
            </a:solidFill>
          </a:ln>
        </p:spPr>
        <p:txBody>
          <a:bodyPr wrap="square" lIns="0" tIns="0" rIns="0" bIns="0" rtlCol="0"/>
          <a:lstStyle/>
          <a:p>
            <a:endParaRPr/>
          </a:p>
        </p:txBody>
      </p:sp>
      <p:sp>
        <p:nvSpPr>
          <p:cNvPr id="134" name="object 134"/>
          <p:cNvSpPr txBox="1"/>
          <p:nvPr/>
        </p:nvSpPr>
        <p:spPr>
          <a:xfrm>
            <a:off x="881583" y="2488438"/>
            <a:ext cx="83820" cy="147955"/>
          </a:xfrm>
          <a:prstGeom prst="rect">
            <a:avLst/>
          </a:prstGeom>
        </p:spPr>
        <p:txBody>
          <a:bodyPr vert="horz" wrap="square" lIns="0" tIns="13335" rIns="0" bIns="0" rtlCol="0">
            <a:spAutoFit/>
          </a:bodyPr>
          <a:lstStyle/>
          <a:p>
            <a:pPr marL="12700">
              <a:lnSpc>
                <a:spcPct val="100000"/>
              </a:lnSpc>
              <a:spcBef>
                <a:spcPts val="105"/>
              </a:spcBef>
            </a:pPr>
            <a:r>
              <a:rPr sz="800" b="1" dirty="0">
                <a:latin typeface="Century Gothic"/>
                <a:cs typeface="Century Gothic"/>
              </a:rPr>
              <a:t>If</a:t>
            </a:r>
            <a:endParaRPr sz="800">
              <a:latin typeface="Century Gothic"/>
              <a:cs typeface="Century Gothic"/>
            </a:endParaRPr>
          </a:p>
        </p:txBody>
      </p:sp>
      <p:sp>
        <p:nvSpPr>
          <p:cNvPr id="135" name="object 135"/>
          <p:cNvSpPr/>
          <p:nvPr/>
        </p:nvSpPr>
        <p:spPr>
          <a:xfrm>
            <a:off x="9570719" y="2979381"/>
            <a:ext cx="1458595" cy="1080554"/>
          </a:xfrm>
          <a:prstGeom prst="rect">
            <a:avLst/>
          </a:prstGeom>
          <a:blipFill>
            <a:blip r:embed="rId40" cstate="print"/>
            <a:stretch>
              <a:fillRect/>
            </a:stretch>
          </a:blipFill>
        </p:spPr>
        <p:txBody>
          <a:bodyPr wrap="square" lIns="0" tIns="0" rIns="0" bIns="0" rtlCol="0"/>
          <a:lstStyle/>
          <a:p>
            <a:endParaRPr/>
          </a:p>
        </p:txBody>
      </p:sp>
      <p:sp>
        <p:nvSpPr>
          <p:cNvPr id="136" name="object 136"/>
          <p:cNvSpPr/>
          <p:nvPr/>
        </p:nvSpPr>
        <p:spPr>
          <a:xfrm>
            <a:off x="9848088" y="3044951"/>
            <a:ext cx="964819" cy="964819"/>
          </a:xfrm>
          <a:prstGeom prst="rect">
            <a:avLst/>
          </a:prstGeom>
          <a:blipFill>
            <a:blip r:embed="rId41" cstate="print"/>
            <a:stretch>
              <a:fillRect/>
            </a:stretch>
          </a:blipFill>
        </p:spPr>
        <p:txBody>
          <a:bodyPr wrap="square" lIns="0" tIns="0" rIns="0" bIns="0" rtlCol="0"/>
          <a:lstStyle/>
          <a:p>
            <a:endParaRPr/>
          </a:p>
        </p:txBody>
      </p:sp>
      <p:sp>
        <p:nvSpPr>
          <p:cNvPr id="137" name="object 137"/>
          <p:cNvSpPr/>
          <p:nvPr/>
        </p:nvSpPr>
        <p:spPr>
          <a:xfrm>
            <a:off x="9764268" y="3172967"/>
            <a:ext cx="1030605" cy="652780"/>
          </a:xfrm>
          <a:custGeom>
            <a:avLst/>
            <a:gdLst/>
            <a:ahLst/>
            <a:cxnLst/>
            <a:rect l="l" t="t" r="r" b="b"/>
            <a:pathLst>
              <a:path w="1030604" h="652779">
                <a:moveTo>
                  <a:pt x="515111" y="0"/>
                </a:moveTo>
                <a:lnTo>
                  <a:pt x="458986" y="1914"/>
                </a:lnTo>
                <a:lnTo>
                  <a:pt x="404610" y="7523"/>
                </a:lnTo>
                <a:lnTo>
                  <a:pt x="352300" y="16629"/>
                </a:lnTo>
                <a:lnTo>
                  <a:pt x="302367" y="29033"/>
                </a:lnTo>
                <a:lnTo>
                  <a:pt x="255128" y="44534"/>
                </a:lnTo>
                <a:lnTo>
                  <a:pt x="210897" y="62935"/>
                </a:lnTo>
                <a:lnTo>
                  <a:pt x="169987" y="84035"/>
                </a:lnTo>
                <a:lnTo>
                  <a:pt x="132713" y="107636"/>
                </a:lnTo>
                <a:lnTo>
                  <a:pt x="99389" y="133538"/>
                </a:lnTo>
                <a:lnTo>
                  <a:pt x="70329" y="161544"/>
                </a:lnTo>
                <a:lnTo>
                  <a:pt x="45849" y="191452"/>
                </a:lnTo>
                <a:lnTo>
                  <a:pt x="11881" y="256182"/>
                </a:lnTo>
                <a:lnTo>
                  <a:pt x="0" y="326136"/>
                </a:lnTo>
                <a:lnTo>
                  <a:pt x="3022" y="361666"/>
                </a:lnTo>
                <a:lnTo>
                  <a:pt x="26261" y="429207"/>
                </a:lnTo>
                <a:lnTo>
                  <a:pt x="70329" y="490728"/>
                </a:lnTo>
                <a:lnTo>
                  <a:pt x="99389" y="518733"/>
                </a:lnTo>
                <a:lnTo>
                  <a:pt x="132713" y="544635"/>
                </a:lnTo>
                <a:lnTo>
                  <a:pt x="169987" y="568236"/>
                </a:lnTo>
                <a:lnTo>
                  <a:pt x="210897" y="589336"/>
                </a:lnTo>
                <a:lnTo>
                  <a:pt x="255128" y="607737"/>
                </a:lnTo>
                <a:lnTo>
                  <a:pt x="302367" y="623238"/>
                </a:lnTo>
                <a:lnTo>
                  <a:pt x="352300" y="635642"/>
                </a:lnTo>
                <a:lnTo>
                  <a:pt x="404610" y="644748"/>
                </a:lnTo>
                <a:lnTo>
                  <a:pt x="458986" y="650357"/>
                </a:lnTo>
                <a:lnTo>
                  <a:pt x="515111" y="652272"/>
                </a:lnTo>
                <a:lnTo>
                  <a:pt x="571237" y="650357"/>
                </a:lnTo>
                <a:lnTo>
                  <a:pt x="625613" y="644748"/>
                </a:lnTo>
                <a:lnTo>
                  <a:pt x="677923" y="635642"/>
                </a:lnTo>
                <a:lnTo>
                  <a:pt x="727856" y="623238"/>
                </a:lnTo>
                <a:lnTo>
                  <a:pt x="775095" y="607737"/>
                </a:lnTo>
                <a:lnTo>
                  <a:pt x="819326" y="589336"/>
                </a:lnTo>
                <a:lnTo>
                  <a:pt x="860236" y="568236"/>
                </a:lnTo>
                <a:lnTo>
                  <a:pt x="897510" y="544635"/>
                </a:lnTo>
                <a:lnTo>
                  <a:pt x="930834" y="518733"/>
                </a:lnTo>
                <a:lnTo>
                  <a:pt x="959894" y="490728"/>
                </a:lnTo>
                <a:lnTo>
                  <a:pt x="984374" y="460819"/>
                </a:lnTo>
                <a:lnTo>
                  <a:pt x="1018342" y="396089"/>
                </a:lnTo>
                <a:lnTo>
                  <a:pt x="1030224" y="326136"/>
                </a:lnTo>
                <a:lnTo>
                  <a:pt x="1027201" y="290605"/>
                </a:lnTo>
                <a:lnTo>
                  <a:pt x="1003962" y="223064"/>
                </a:lnTo>
                <a:lnTo>
                  <a:pt x="959894" y="161544"/>
                </a:lnTo>
                <a:lnTo>
                  <a:pt x="930834" y="133538"/>
                </a:lnTo>
                <a:lnTo>
                  <a:pt x="897510" y="107636"/>
                </a:lnTo>
                <a:lnTo>
                  <a:pt x="860236" y="84035"/>
                </a:lnTo>
                <a:lnTo>
                  <a:pt x="819326" y="62935"/>
                </a:lnTo>
                <a:lnTo>
                  <a:pt x="775095" y="44534"/>
                </a:lnTo>
                <a:lnTo>
                  <a:pt x="727856" y="29033"/>
                </a:lnTo>
                <a:lnTo>
                  <a:pt x="677923" y="16629"/>
                </a:lnTo>
                <a:lnTo>
                  <a:pt x="625613" y="7523"/>
                </a:lnTo>
                <a:lnTo>
                  <a:pt x="571237" y="1914"/>
                </a:lnTo>
                <a:lnTo>
                  <a:pt x="515111" y="0"/>
                </a:lnTo>
                <a:close/>
              </a:path>
            </a:pathLst>
          </a:custGeom>
          <a:solidFill>
            <a:srgbClr val="FFFFFF"/>
          </a:solidFill>
        </p:spPr>
        <p:txBody>
          <a:bodyPr wrap="square" lIns="0" tIns="0" rIns="0" bIns="0" rtlCol="0"/>
          <a:lstStyle/>
          <a:p>
            <a:endParaRPr/>
          </a:p>
        </p:txBody>
      </p:sp>
      <p:sp>
        <p:nvSpPr>
          <p:cNvPr id="138" name="object 138"/>
          <p:cNvSpPr/>
          <p:nvPr/>
        </p:nvSpPr>
        <p:spPr>
          <a:xfrm>
            <a:off x="9764268" y="3172967"/>
            <a:ext cx="1030605" cy="652780"/>
          </a:xfrm>
          <a:custGeom>
            <a:avLst/>
            <a:gdLst/>
            <a:ahLst/>
            <a:cxnLst/>
            <a:rect l="l" t="t" r="r" b="b"/>
            <a:pathLst>
              <a:path w="1030604" h="652779">
                <a:moveTo>
                  <a:pt x="0" y="326136"/>
                </a:moveTo>
                <a:lnTo>
                  <a:pt x="11881" y="256182"/>
                </a:lnTo>
                <a:lnTo>
                  <a:pt x="45849" y="191452"/>
                </a:lnTo>
                <a:lnTo>
                  <a:pt x="70329" y="161543"/>
                </a:lnTo>
                <a:lnTo>
                  <a:pt x="99389" y="133538"/>
                </a:lnTo>
                <a:lnTo>
                  <a:pt x="132713" y="107636"/>
                </a:lnTo>
                <a:lnTo>
                  <a:pt x="169987" y="84035"/>
                </a:lnTo>
                <a:lnTo>
                  <a:pt x="210897" y="62935"/>
                </a:lnTo>
                <a:lnTo>
                  <a:pt x="255128" y="44534"/>
                </a:lnTo>
                <a:lnTo>
                  <a:pt x="302367" y="29033"/>
                </a:lnTo>
                <a:lnTo>
                  <a:pt x="352300" y="16629"/>
                </a:lnTo>
                <a:lnTo>
                  <a:pt x="404610" y="7523"/>
                </a:lnTo>
                <a:lnTo>
                  <a:pt x="458986" y="1914"/>
                </a:lnTo>
                <a:lnTo>
                  <a:pt x="515111" y="0"/>
                </a:lnTo>
                <a:lnTo>
                  <a:pt x="571237" y="1914"/>
                </a:lnTo>
                <a:lnTo>
                  <a:pt x="625613" y="7523"/>
                </a:lnTo>
                <a:lnTo>
                  <a:pt x="677923" y="16629"/>
                </a:lnTo>
                <a:lnTo>
                  <a:pt x="727856" y="29033"/>
                </a:lnTo>
                <a:lnTo>
                  <a:pt x="775095" y="44534"/>
                </a:lnTo>
                <a:lnTo>
                  <a:pt x="819326" y="62935"/>
                </a:lnTo>
                <a:lnTo>
                  <a:pt x="860236" y="84035"/>
                </a:lnTo>
                <a:lnTo>
                  <a:pt x="897510" y="107636"/>
                </a:lnTo>
                <a:lnTo>
                  <a:pt x="930834" y="133538"/>
                </a:lnTo>
                <a:lnTo>
                  <a:pt x="959894" y="161544"/>
                </a:lnTo>
                <a:lnTo>
                  <a:pt x="984374" y="191452"/>
                </a:lnTo>
                <a:lnTo>
                  <a:pt x="1018342" y="256182"/>
                </a:lnTo>
                <a:lnTo>
                  <a:pt x="1030224" y="326136"/>
                </a:lnTo>
                <a:lnTo>
                  <a:pt x="1027201" y="361666"/>
                </a:lnTo>
                <a:lnTo>
                  <a:pt x="1003962" y="429207"/>
                </a:lnTo>
                <a:lnTo>
                  <a:pt x="959894" y="490728"/>
                </a:lnTo>
                <a:lnTo>
                  <a:pt x="930834" y="518733"/>
                </a:lnTo>
                <a:lnTo>
                  <a:pt x="897510" y="544635"/>
                </a:lnTo>
                <a:lnTo>
                  <a:pt x="860236" y="568236"/>
                </a:lnTo>
                <a:lnTo>
                  <a:pt x="819326" y="589336"/>
                </a:lnTo>
                <a:lnTo>
                  <a:pt x="775095" y="607737"/>
                </a:lnTo>
                <a:lnTo>
                  <a:pt x="727856" y="623238"/>
                </a:lnTo>
                <a:lnTo>
                  <a:pt x="677923" y="635642"/>
                </a:lnTo>
                <a:lnTo>
                  <a:pt x="625613" y="644748"/>
                </a:lnTo>
                <a:lnTo>
                  <a:pt x="571237" y="650357"/>
                </a:lnTo>
                <a:lnTo>
                  <a:pt x="515111" y="652272"/>
                </a:lnTo>
                <a:lnTo>
                  <a:pt x="458986" y="650357"/>
                </a:lnTo>
                <a:lnTo>
                  <a:pt x="404610" y="644748"/>
                </a:lnTo>
                <a:lnTo>
                  <a:pt x="352300" y="635642"/>
                </a:lnTo>
                <a:lnTo>
                  <a:pt x="302367" y="623238"/>
                </a:lnTo>
                <a:lnTo>
                  <a:pt x="255128" y="607737"/>
                </a:lnTo>
                <a:lnTo>
                  <a:pt x="210897" y="589336"/>
                </a:lnTo>
                <a:lnTo>
                  <a:pt x="169987" y="568236"/>
                </a:lnTo>
                <a:lnTo>
                  <a:pt x="132713" y="544635"/>
                </a:lnTo>
                <a:lnTo>
                  <a:pt x="99389" y="518733"/>
                </a:lnTo>
                <a:lnTo>
                  <a:pt x="70329" y="490727"/>
                </a:lnTo>
                <a:lnTo>
                  <a:pt x="45849" y="460819"/>
                </a:lnTo>
                <a:lnTo>
                  <a:pt x="11881" y="396089"/>
                </a:lnTo>
                <a:lnTo>
                  <a:pt x="0" y="326136"/>
                </a:lnTo>
                <a:close/>
              </a:path>
            </a:pathLst>
          </a:custGeom>
          <a:ln w="57912">
            <a:solidFill>
              <a:srgbClr val="C273A3"/>
            </a:solidFill>
          </a:ln>
        </p:spPr>
        <p:txBody>
          <a:bodyPr wrap="square" lIns="0" tIns="0" rIns="0" bIns="0" rtlCol="0"/>
          <a:lstStyle/>
          <a:p>
            <a:endParaRPr/>
          </a:p>
        </p:txBody>
      </p:sp>
      <p:sp>
        <p:nvSpPr>
          <p:cNvPr id="139" name="object 139"/>
          <p:cNvSpPr txBox="1"/>
          <p:nvPr/>
        </p:nvSpPr>
        <p:spPr>
          <a:xfrm>
            <a:off x="10138918" y="3261740"/>
            <a:ext cx="317500" cy="46990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C00000"/>
                </a:solidFill>
                <a:latin typeface="Century Gothic"/>
                <a:cs typeface="Century Gothic"/>
              </a:rPr>
              <a:t>10</a:t>
            </a:r>
            <a:endParaRPr sz="1800">
              <a:latin typeface="Century Gothic"/>
              <a:cs typeface="Century Gothic"/>
            </a:endParaRPr>
          </a:p>
          <a:p>
            <a:pPr marL="15240">
              <a:lnSpc>
                <a:spcPct val="100000"/>
              </a:lnSpc>
              <a:spcBef>
                <a:spcPts val="15"/>
              </a:spcBef>
            </a:pPr>
            <a:r>
              <a:rPr sz="1100" spc="-10" dirty="0">
                <a:solidFill>
                  <a:srgbClr val="3E3E3E"/>
                </a:solidFill>
                <a:latin typeface="Century Gothic"/>
                <a:cs typeface="Century Gothic"/>
              </a:rPr>
              <a:t>w.</a:t>
            </a:r>
            <a:r>
              <a:rPr sz="1100" spc="-5" dirty="0">
                <a:solidFill>
                  <a:srgbClr val="3E3E3E"/>
                </a:solidFill>
                <a:latin typeface="Century Gothic"/>
                <a:cs typeface="Century Gothic"/>
              </a:rPr>
              <a:t>d</a:t>
            </a:r>
            <a:r>
              <a:rPr sz="1100" dirty="0">
                <a:solidFill>
                  <a:srgbClr val="3E3E3E"/>
                </a:solidFill>
                <a:latin typeface="Century Gothic"/>
                <a:cs typeface="Century Gothic"/>
              </a:rPr>
              <a:t>.</a:t>
            </a:r>
            <a:endParaRPr sz="1100">
              <a:latin typeface="Century Gothic"/>
              <a:cs typeface="Century Gothic"/>
            </a:endParaRPr>
          </a:p>
        </p:txBody>
      </p:sp>
      <p:sp>
        <p:nvSpPr>
          <p:cNvPr id="140" name="object 140"/>
          <p:cNvSpPr/>
          <p:nvPr/>
        </p:nvSpPr>
        <p:spPr>
          <a:xfrm>
            <a:off x="6150864" y="3941089"/>
            <a:ext cx="1457070" cy="1057630"/>
          </a:xfrm>
          <a:prstGeom prst="rect">
            <a:avLst/>
          </a:prstGeom>
          <a:blipFill>
            <a:blip r:embed="rId42" cstate="print"/>
            <a:stretch>
              <a:fillRect/>
            </a:stretch>
          </a:blipFill>
        </p:spPr>
        <p:txBody>
          <a:bodyPr wrap="square" lIns="0" tIns="0" rIns="0" bIns="0" rtlCol="0"/>
          <a:lstStyle/>
          <a:p>
            <a:endParaRPr/>
          </a:p>
        </p:txBody>
      </p:sp>
      <p:sp>
        <p:nvSpPr>
          <p:cNvPr id="141" name="object 141"/>
          <p:cNvSpPr/>
          <p:nvPr/>
        </p:nvSpPr>
        <p:spPr>
          <a:xfrm>
            <a:off x="6428232" y="3994403"/>
            <a:ext cx="964818" cy="964819"/>
          </a:xfrm>
          <a:prstGeom prst="rect">
            <a:avLst/>
          </a:prstGeom>
          <a:blipFill>
            <a:blip r:embed="rId43" cstate="print"/>
            <a:stretch>
              <a:fillRect/>
            </a:stretch>
          </a:blipFill>
        </p:spPr>
        <p:txBody>
          <a:bodyPr wrap="square" lIns="0" tIns="0" rIns="0" bIns="0" rtlCol="0"/>
          <a:lstStyle/>
          <a:p>
            <a:endParaRPr/>
          </a:p>
        </p:txBody>
      </p:sp>
      <p:sp>
        <p:nvSpPr>
          <p:cNvPr id="142" name="object 142"/>
          <p:cNvSpPr/>
          <p:nvPr/>
        </p:nvSpPr>
        <p:spPr>
          <a:xfrm>
            <a:off x="6344411" y="4134611"/>
            <a:ext cx="1028700" cy="629920"/>
          </a:xfrm>
          <a:custGeom>
            <a:avLst/>
            <a:gdLst/>
            <a:ahLst/>
            <a:cxnLst/>
            <a:rect l="l" t="t" r="r" b="b"/>
            <a:pathLst>
              <a:path w="1028700" h="629920">
                <a:moveTo>
                  <a:pt x="514349" y="0"/>
                </a:moveTo>
                <a:lnTo>
                  <a:pt x="454360" y="2116"/>
                </a:lnTo>
                <a:lnTo>
                  <a:pt x="396404" y="8308"/>
                </a:lnTo>
                <a:lnTo>
                  <a:pt x="340868" y="18340"/>
                </a:lnTo>
                <a:lnTo>
                  <a:pt x="288138" y="31977"/>
                </a:lnTo>
                <a:lnTo>
                  <a:pt x="238599" y="48982"/>
                </a:lnTo>
                <a:lnTo>
                  <a:pt x="192637" y="69119"/>
                </a:lnTo>
                <a:lnTo>
                  <a:pt x="150637" y="92154"/>
                </a:lnTo>
                <a:lnTo>
                  <a:pt x="112987" y="117850"/>
                </a:lnTo>
                <a:lnTo>
                  <a:pt x="80070" y="145971"/>
                </a:lnTo>
                <a:lnTo>
                  <a:pt x="52273" y="176281"/>
                </a:lnTo>
                <a:lnTo>
                  <a:pt x="29982" y="208546"/>
                </a:lnTo>
                <a:lnTo>
                  <a:pt x="3459" y="277994"/>
                </a:lnTo>
                <a:lnTo>
                  <a:pt x="0" y="314706"/>
                </a:lnTo>
                <a:lnTo>
                  <a:pt x="3459" y="351417"/>
                </a:lnTo>
                <a:lnTo>
                  <a:pt x="29982" y="420865"/>
                </a:lnTo>
                <a:lnTo>
                  <a:pt x="52273" y="453130"/>
                </a:lnTo>
                <a:lnTo>
                  <a:pt x="80070" y="483440"/>
                </a:lnTo>
                <a:lnTo>
                  <a:pt x="112987" y="511561"/>
                </a:lnTo>
                <a:lnTo>
                  <a:pt x="150637" y="537257"/>
                </a:lnTo>
                <a:lnTo>
                  <a:pt x="192637" y="560292"/>
                </a:lnTo>
                <a:lnTo>
                  <a:pt x="238599" y="580429"/>
                </a:lnTo>
                <a:lnTo>
                  <a:pt x="288138" y="597434"/>
                </a:lnTo>
                <a:lnTo>
                  <a:pt x="340868" y="611071"/>
                </a:lnTo>
                <a:lnTo>
                  <a:pt x="396404" y="621103"/>
                </a:lnTo>
                <a:lnTo>
                  <a:pt x="454360" y="627295"/>
                </a:lnTo>
                <a:lnTo>
                  <a:pt x="514349" y="629412"/>
                </a:lnTo>
                <a:lnTo>
                  <a:pt x="574339" y="627295"/>
                </a:lnTo>
                <a:lnTo>
                  <a:pt x="632295" y="621103"/>
                </a:lnTo>
                <a:lnTo>
                  <a:pt x="687831" y="611071"/>
                </a:lnTo>
                <a:lnTo>
                  <a:pt x="740561" y="597434"/>
                </a:lnTo>
                <a:lnTo>
                  <a:pt x="790100" y="580429"/>
                </a:lnTo>
                <a:lnTo>
                  <a:pt x="836062" y="560292"/>
                </a:lnTo>
                <a:lnTo>
                  <a:pt x="878062" y="537257"/>
                </a:lnTo>
                <a:lnTo>
                  <a:pt x="915712" y="511561"/>
                </a:lnTo>
                <a:lnTo>
                  <a:pt x="948629" y="483440"/>
                </a:lnTo>
                <a:lnTo>
                  <a:pt x="976426" y="453130"/>
                </a:lnTo>
                <a:lnTo>
                  <a:pt x="998717" y="420865"/>
                </a:lnTo>
                <a:lnTo>
                  <a:pt x="1025240" y="351417"/>
                </a:lnTo>
                <a:lnTo>
                  <a:pt x="1028699" y="314706"/>
                </a:lnTo>
                <a:lnTo>
                  <a:pt x="1025240" y="277994"/>
                </a:lnTo>
                <a:lnTo>
                  <a:pt x="998717" y="208546"/>
                </a:lnTo>
                <a:lnTo>
                  <a:pt x="976426" y="176281"/>
                </a:lnTo>
                <a:lnTo>
                  <a:pt x="948629" y="145971"/>
                </a:lnTo>
                <a:lnTo>
                  <a:pt x="915712" y="117850"/>
                </a:lnTo>
                <a:lnTo>
                  <a:pt x="878062" y="92154"/>
                </a:lnTo>
                <a:lnTo>
                  <a:pt x="836062" y="69119"/>
                </a:lnTo>
                <a:lnTo>
                  <a:pt x="790100" y="48982"/>
                </a:lnTo>
                <a:lnTo>
                  <a:pt x="740561" y="31977"/>
                </a:lnTo>
                <a:lnTo>
                  <a:pt x="687831" y="18340"/>
                </a:lnTo>
                <a:lnTo>
                  <a:pt x="632295" y="8308"/>
                </a:lnTo>
                <a:lnTo>
                  <a:pt x="574339" y="2116"/>
                </a:lnTo>
                <a:lnTo>
                  <a:pt x="514349" y="0"/>
                </a:lnTo>
                <a:close/>
              </a:path>
            </a:pathLst>
          </a:custGeom>
          <a:solidFill>
            <a:srgbClr val="FFFFFF"/>
          </a:solidFill>
        </p:spPr>
        <p:txBody>
          <a:bodyPr wrap="square" lIns="0" tIns="0" rIns="0" bIns="0" rtlCol="0"/>
          <a:lstStyle/>
          <a:p>
            <a:endParaRPr/>
          </a:p>
        </p:txBody>
      </p:sp>
      <p:sp>
        <p:nvSpPr>
          <p:cNvPr id="143" name="object 143"/>
          <p:cNvSpPr/>
          <p:nvPr/>
        </p:nvSpPr>
        <p:spPr>
          <a:xfrm>
            <a:off x="6344411" y="4134611"/>
            <a:ext cx="1028700" cy="629920"/>
          </a:xfrm>
          <a:custGeom>
            <a:avLst/>
            <a:gdLst/>
            <a:ahLst/>
            <a:cxnLst/>
            <a:rect l="l" t="t" r="r" b="b"/>
            <a:pathLst>
              <a:path w="1028700" h="629920">
                <a:moveTo>
                  <a:pt x="0" y="314706"/>
                </a:moveTo>
                <a:lnTo>
                  <a:pt x="13582" y="242529"/>
                </a:lnTo>
                <a:lnTo>
                  <a:pt x="52273" y="176281"/>
                </a:lnTo>
                <a:lnTo>
                  <a:pt x="80070" y="145971"/>
                </a:lnTo>
                <a:lnTo>
                  <a:pt x="112987" y="117850"/>
                </a:lnTo>
                <a:lnTo>
                  <a:pt x="150637" y="92154"/>
                </a:lnTo>
                <a:lnTo>
                  <a:pt x="192637" y="69119"/>
                </a:lnTo>
                <a:lnTo>
                  <a:pt x="238599" y="48982"/>
                </a:lnTo>
                <a:lnTo>
                  <a:pt x="288138" y="31977"/>
                </a:lnTo>
                <a:lnTo>
                  <a:pt x="340868" y="18340"/>
                </a:lnTo>
                <a:lnTo>
                  <a:pt x="396404" y="8308"/>
                </a:lnTo>
                <a:lnTo>
                  <a:pt x="454360" y="2116"/>
                </a:lnTo>
                <a:lnTo>
                  <a:pt x="514349" y="0"/>
                </a:lnTo>
                <a:lnTo>
                  <a:pt x="574339" y="2116"/>
                </a:lnTo>
                <a:lnTo>
                  <a:pt x="632295" y="8308"/>
                </a:lnTo>
                <a:lnTo>
                  <a:pt x="687831" y="18340"/>
                </a:lnTo>
                <a:lnTo>
                  <a:pt x="740561" y="31977"/>
                </a:lnTo>
                <a:lnTo>
                  <a:pt x="790100" y="48982"/>
                </a:lnTo>
                <a:lnTo>
                  <a:pt x="836062" y="69119"/>
                </a:lnTo>
                <a:lnTo>
                  <a:pt x="878062" y="92154"/>
                </a:lnTo>
                <a:lnTo>
                  <a:pt x="915712" y="117850"/>
                </a:lnTo>
                <a:lnTo>
                  <a:pt x="948629" y="145971"/>
                </a:lnTo>
                <a:lnTo>
                  <a:pt x="976426" y="176281"/>
                </a:lnTo>
                <a:lnTo>
                  <a:pt x="998717" y="208546"/>
                </a:lnTo>
                <a:lnTo>
                  <a:pt x="1025240" y="277994"/>
                </a:lnTo>
                <a:lnTo>
                  <a:pt x="1028699" y="314706"/>
                </a:lnTo>
                <a:lnTo>
                  <a:pt x="1025240" y="351417"/>
                </a:lnTo>
                <a:lnTo>
                  <a:pt x="998717" y="420865"/>
                </a:lnTo>
                <a:lnTo>
                  <a:pt x="976426" y="453130"/>
                </a:lnTo>
                <a:lnTo>
                  <a:pt x="948629" y="483440"/>
                </a:lnTo>
                <a:lnTo>
                  <a:pt x="915712" y="511561"/>
                </a:lnTo>
                <a:lnTo>
                  <a:pt x="878062" y="537257"/>
                </a:lnTo>
                <a:lnTo>
                  <a:pt x="836062" y="560292"/>
                </a:lnTo>
                <a:lnTo>
                  <a:pt x="790100" y="580429"/>
                </a:lnTo>
                <a:lnTo>
                  <a:pt x="740561" y="597434"/>
                </a:lnTo>
                <a:lnTo>
                  <a:pt x="687831" y="611071"/>
                </a:lnTo>
                <a:lnTo>
                  <a:pt x="632295" y="621103"/>
                </a:lnTo>
                <a:lnTo>
                  <a:pt x="574339" y="627295"/>
                </a:lnTo>
                <a:lnTo>
                  <a:pt x="514349" y="629412"/>
                </a:lnTo>
                <a:lnTo>
                  <a:pt x="454360" y="627295"/>
                </a:lnTo>
                <a:lnTo>
                  <a:pt x="396404" y="621103"/>
                </a:lnTo>
                <a:lnTo>
                  <a:pt x="340868" y="611071"/>
                </a:lnTo>
                <a:lnTo>
                  <a:pt x="288138" y="597434"/>
                </a:lnTo>
                <a:lnTo>
                  <a:pt x="238599" y="580429"/>
                </a:lnTo>
                <a:lnTo>
                  <a:pt x="192637" y="560292"/>
                </a:lnTo>
                <a:lnTo>
                  <a:pt x="150637" y="537257"/>
                </a:lnTo>
                <a:lnTo>
                  <a:pt x="112987" y="511561"/>
                </a:lnTo>
                <a:lnTo>
                  <a:pt x="80070" y="483440"/>
                </a:lnTo>
                <a:lnTo>
                  <a:pt x="52273" y="453130"/>
                </a:lnTo>
                <a:lnTo>
                  <a:pt x="29982" y="420865"/>
                </a:lnTo>
                <a:lnTo>
                  <a:pt x="3459" y="351417"/>
                </a:lnTo>
                <a:lnTo>
                  <a:pt x="0" y="314706"/>
                </a:lnTo>
                <a:close/>
              </a:path>
            </a:pathLst>
          </a:custGeom>
          <a:ln w="57912">
            <a:solidFill>
              <a:srgbClr val="C273A3"/>
            </a:solidFill>
          </a:ln>
        </p:spPr>
        <p:txBody>
          <a:bodyPr wrap="square" lIns="0" tIns="0" rIns="0" bIns="0" rtlCol="0"/>
          <a:lstStyle/>
          <a:p>
            <a:endParaRPr/>
          </a:p>
        </p:txBody>
      </p:sp>
      <p:sp>
        <p:nvSpPr>
          <p:cNvPr id="144" name="object 144"/>
          <p:cNvSpPr txBox="1"/>
          <p:nvPr/>
        </p:nvSpPr>
        <p:spPr>
          <a:xfrm>
            <a:off x="6717918" y="4211828"/>
            <a:ext cx="281940"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C00000"/>
                </a:solidFill>
                <a:latin typeface="Century Gothic"/>
                <a:cs typeface="Century Gothic"/>
              </a:rPr>
              <a:t>20</a:t>
            </a:r>
            <a:endParaRPr sz="1800">
              <a:latin typeface="Century Gothic"/>
              <a:cs typeface="Century Gothic"/>
            </a:endParaRPr>
          </a:p>
        </p:txBody>
      </p:sp>
      <p:sp>
        <p:nvSpPr>
          <p:cNvPr id="145" name="object 145"/>
          <p:cNvSpPr txBox="1"/>
          <p:nvPr/>
        </p:nvSpPr>
        <p:spPr>
          <a:xfrm>
            <a:off x="6714870" y="4487671"/>
            <a:ext cx="290195" cy="193675"/>
          </a:xfrm>
          <a:prstGeom prst="rect">
            <a:avLst/>
          </a:prstGeom>
        </p:spPr>
        <p:txBody>
          <a:bodyPr vert="horz" wrap="square" lIns="0" tIns="12700" rIns="0" bIns="0" rtlCol="0">
            <a:spAutoFit/>
          </a:bodyPr>
          <a:lstStyle/>
          <a:p>
            <a:pPr marL="12700">
              <a:lnSpc>
                <a:spcPct val="100000"/>
              </a:lnSpc>
              <a:spcBef>
                <a:spcPts val="100"/>
              </a:spcBef>
            </a:pPr>
            <a:r>
              <a:rPr sz="1100" spc="5" dirty="0">
                <a:latin typeface="Century Gothic"/>
                <a:cs typeface="Century Gothic"/>
              </a:rPr>
              <a:t>c</a:t>
            </a:r>
            <a:r>
              <a:rPr sz="1100" spc="-10" dirty="0">
                <a:latin typeface="Century Gothic"/>
                <a:cs typeface="Century Gothic"/>
              </a:rPr>
              <a:t>.</a:t>
            </a:r>
            <a:r>
              <a:rPr sz="1100" spc="-5" dirty="0">
                <a:latin typeface="Century Gothic"/>
                <a:cs typeface="Century Gothic"/>
              </a:rPr>
              <a:t>d</a:t>
            </a:r>
            <a:r>
              <a:rPr sz="1100" dirty="0">
                <a:latin typeface="Century Gothic"/>
                <a:cs typeface="Century Gothic"/>
              </a:rPr>
              <a:t>.</a:t>
            </a:r>
            <a:endParaRPr sz="1100">
              <a:latin typeface="Century Gothic"/>
              <a:cs typeface="Century Gothic"/>
            </a:endParaRPr>
          </a:p>
        </p:txBody>
      </p:sp>
      <p:sp>
        <p:nvSpPr>
          <p:cNvPr id="146" name="object 146"/>
          <p:cNvSpPr/>
          <p:nvPr/>
        </p:nvSpPr>
        <p:spPr>
          <a:xfrm>
            <a:off x="2456688" y="3948645"/>
            <a:ext cx="1552956" cy="1080554"/>
          </a:xfrm>
          <a:prstGeom prst="rect">
            <a:avLst/>
          </a:prstGeom>
          <a:blipFill>
            <a:blip r:embed="rId44" cstate="print"/>
            <a:stretch>
              <a:fillRect/>
            </a:stretch>
          </a:blipFill>
        </p:spPr>
        <p:txBody>
          <a:bodyPr wrap="square" lIns="0" tIns="0" rIns="0" bIns="0" rtlCol="0"/>
          <a:lstStyle/>
          <a:p>
            <a:endParaRPr/>
          </a:p>
        </p:txBody>
      </p:sp>
      <p:sp>
        <p:nvSpPr>
          <p:cNvPr id="147" name="object 147"/>
          <p:cNvSpPr/>
          <p:nvPr/>
        </p:nvSpPr>
        <p:spPr>
          <a:xfrm>
            <a:off x="2700527" y="4009644"/>
            <a:ext cx="1092593" cy="982852"/>
          </a:xfrm>
          <a:prstGeom prst="rect">
            <a:avLst/>
          </a:prstGeom>
          <a:blipFill>
            <a:blip r:embed="rId45" cstate="print"/>
            <a:stretch>
              <a:fillRect/>
            </a:stretch>
          </a:blipFill>
        </p:spPr>
        <p:txBody>
          <a:bodyPr wrap="square" lIns="0" tIns="0" rIns="0" bIns="0" rtlCol="0"/>
          <a:lstStyle/>
          <a:p>
            <a:endParaRPr/>
          </a:p>
        </p:txBody>
      </p:sp>
      <p:sp>
        <p:nvSpPr>
          <p:cNvPr id="148" name="object 148"/>
          <p:cNvSpPr/>
          <p:nvPr/>
        </p:nvSpPr>
        <p:spPr>
          <a:xfrm>
            <a:off x="2650235" y="4142232"/>
            <a:ext cx="1125220" cy="652780"/>
          </a:xfrm>
          <a:custGeom>
            <a:avLst/>
            <a:gdLst/>
            <a:ahLst/>
            <a:cxnLst/>
            <a:rect l="l" t="t" r="r" b="b"/>
            <a:pathLst>
              <a:path w="1125220" h="652779">
                <a:moveTo>
                  <a:pt x="562356" y="0"/>
                </a:moveTo>
                <a:lnTo>
                  <a:pt x="501070" y="1914"/>
                </a:lnTo>
                <a:lnTo>
                  <a:pt x="441699" y="7523"/>
                </a:lnTo>
                <a:lnTo>
                  <a:pt x="384584" y="16629"/>
                </a:lnTo>
                <a:lnTo>
                  <a:pt x="330069" y="29033"/>
                </a:lnTo>
                <a:lnTo>
                  <a:pt x="278496" y="44534"/>
                </a:lnTo>
                <a:lnTo>
                  <a:pt x="230209" y="62935"/>
                </a:lnTo>
                <a:lnTo>
                  <a:pt x="185549" y="84035"/>
                </a:lnTo>
                <a:lnTo>
                  <a:pt x="144860" y="107636"/>
                </a:lnTo>
                <a:lnTo>
                  <a:pt x="108484" y="133538"/>
                </a:lnTo>
                <a:lnTo>
                  <a:pt x="76764" y="161544"/>
                </a:lnTo>
                <a:lnTo>
                  <a:pt x="50043" y="191452"/>
                </a:lnTo>
                <a:lnTo>
                  <a:pt x="28663" y="223064"/>
                </a:lnTo>
                <a:lnTo>
                  <a:pt x="3299" y="290605"/>
                </a:lnTo>
                <a:lnTo>
                  <a:pt x="0" y="326136"/>
                </a:lnTo>
                <a:lnTo>
                  <a:pt x="3299" y="361666"/>
                </a:lnTo>
                <a:lnTo>
                  <a:pt x="28663" y="429207"/>
                </a:lnTo>
                <a:lnTo>
                  <a:pt x="50043" y="460819"/>
                </a:lnTo>
                <a:lnTo>
                  <a:pt x="76764" y="490728"/>
                </a:lnTo>
                <a:lnTo>
                  <a:pt x="108484" y="518733"/>
                </a:lnTo>
                <a:lnTo>
                  <a:pt x="144860" y="544635"/>
                </a:lnTo>
                <a:lnTo>
                  <a:pt x="185549" y="568236"/>
                </a:lnTo>
                <a:lnTo>
                  <a:pt x="230209" y="589336"/>
                </a:lnTo>
                <a:lnTo>
                  <a:pt x="278496" y="607737"/>
                </a:lnTo>
                <a:lnTo>
                  <a:pt x="330069" y="623238"/>
                </a:lnTo>
                <a:lnTo>
                  <a:pt x="384584" y="635642"/>
                </a:lnTo>
                <a:lnTo>
                  <a:pt x="441699" y="644748"/>
                </a:lnTo>
                <a:lnTo>
                  <a:pt x="501070" y="650357"/>
                </a:lnTo>
                <a:lnTo>
                  <a:pt x="562356" y="652272"/>
                </a:lnTo>
                <a:lnTo>
                  <a:pt x="623641" y="650357"/>
                </a:lnTo>
                <a:lnTo>
                  <a:pt x="683012" y="644748"/>
                </a:lnTo>
                <a:lnTo>
                  <a:pt x="740127" y="635642"/>
                </a:lnTo>
                <a:lnTo>
                  <a:pt x="794642" y="623238"/>
                </a:lnTo>
                <a:lnTo>
                  <a:pt x="846215" y="607737"/>
                </a:lnTo>
                <a:lnTo>
                  <a:pt x="894502" y="589336"/>
                </a:lnTo>
                <a:lnTo>
                  <a:pt x="939162" y="568236"/>
                </a:lnTo>
                <a:lnTo>
                  <a:pt x="979851" y="544635"/>
                </a:lnTo>
                <a:lnTo>
                  <a:pt x="1016227" y="518733"/>
                </a:lnTo>
                <a:lnTo>
                  <a:pt x="1047947" y="490728"/>
                </a:lnTo>
                <a:lnTo>
                  <a:pt x="1074668" y="460819"/>
                </a:lnTo>
                <a:lnTo>
                  <a:pt x="1096048" y="429207"/>
                </a:lnTo>
                <a:lnTo>
                  <a:pt x="1121412" y="361666"/>
                </a:lnTo>
                <a:lnTo>
                  <a:pt x="1124712" y="326136"/>
                </a:lnTo>
                <a:lnTo>
                  <a:pt x="1121412" y="290605"/>
                </a:lnTo>
                <a:lnTo>
                  <a:pt x="1096048" y="223064"/>
                </a:lnTo>
                <a:lnTo>
                  <a:pt x="1074668" y="191452"/>
                </a:lnTo>
                <a:lnTo>
                  <a:pt x="1047947" y="161544"/>
                </a:lnTo>
                <a:lnTo>
                  <a:pt x="1016227" y="133538"/>
                </a:lnTo>
                <a:lnTo>
                  <a:pt x="979851" y="107636"/>
                </a:lnTo>
                <a:lnTo>
                  <a:pt x="939162" y="84035"/>
                </a:lnTo>
                <a:lnTo>
                  <a:pt x="894502" y="62935"/>
                </a:lnTo>
                <a:lnTo>
                  <a:pt x="846215" y="44534"/>
                </a:lnTo>
                <a:lnTo>
                  <a:pt x="794642" y="29033"/>
                </a:lnTo>
                <a:lnTo>
                  <a:pt x="740127" y="16629"/>
                </a:lnTo>
                <a:lnTo>
                  <a:pt x="683012" y="7523"/>
                </a:lnTo>
                <a:lnTo>
                  <a:pt x="623641" y="1914"/>
                </a:lnTo>
                <a:lnTo>
                  <a:pt x="562356" y="0"/>
                </a:lnTo>
                <a:close/>
              </a:path>
            </a:pathLst>
          </a:custGeom>
          <a:solidFill>
            <a:srgbClr val="FFFFFF"/>
          </a:solidFill>
        </p:spPr>
        <p:txBody>
          <a:bodyPr wrap="square" lIns="0" tIns="0" rIns="0" bIns="0" rtlCol="0"/>
          <a:lstStyle/>
          <a:p>
            <a:endParaRPr/>
          </a:p>
        </p:txBody>
      </p:sp>
      <p:sp>
        <p:nvSpPr>
          <p:cNvPr id="149" name="object 149"/>
          <p:cNvSpPr/>
          <p:nvPr/>
        </p:nvSpPr>
        <p:spPr>
          <a:xfrm>
            <a:off x="2650235" y="4142232"/>
            <a:ext cx="1125220" cy="652780"/>
          </a:xfrm>
          <a:custGeom>
            <a:avLst/>
            <a:gdLst/>
            <a:ahLst/>
            <a:cxnLst/>
            <a:rect l="l" t="t" r="r" b="b"/>
            <a:pathLst>
              <a:path w="1125220" h="652779">
                <a:moveTo>
                  <a:pt x="0" y="326136"/>
                </a:moveTo>
                <a:lnTo>
                  <a:pt x="12967" y="256182"/>
                </a:lnTo>
                <a:lnTo>
                  <a:pt x="50043" y="191452"/>
                </a:lnTo>
                <a:lnTo>
                  <a:pt x="76764" y="161544"/>
                </a:lnTo>
                <a:lnTo>
                  <a:pt x="108484" y="133538"/>
                </a:lnTo>
                <a:lnTo>
                  <a:pt x="144860" y="107636"/>
                </a:lnTo>
                <a:lnTo>
                  <a:pt x="185549" y="84035"/>
                </a:lnTo>
                <a:lnTo>
                  <a:pt x="230209" y="62935"/>
                </a:lnTo>
                <a:lnTo>
                  <a:pt x="278496" y="44534"/>
                </a:lnTo>
                <a:lnTo>
                  <a:pt x="330069" y="29033"/>
                </a:lnTo>
                <a:lnTo>
                  <a:pt x="384584" y="16629"/>
                </a:lnTo>
                <a:lnTo>
                  <a:pt x="441699" y="7523"/>
                </a:lnTo>
                <a:lnTo>
                  <a:pt x="501070" y="1914"/>
                </a:lnTo>
                <a:lnTo>
                  <a:pt x="562356" y="0"/>
                </a:lnTo>
                <a:lnTo>
                  <a:pt x="623641" y="1914"/>
                </a:lnTo>
                <a:lnTo>
                  <a:pt x="683012" y="7523"/>
                </a:lnTo>
                <a:lnTo>
                  <a:pt x="740127" y="16629"/>
                </a:lnTo>
                <a:lnTo>
                  <a:pt x="794642" y="29033"/>
                </a:lnTo>
                <a:lnTo>
                  <a:pt x="846215" y="44534"/>
                </a:lnTo>
                <a:lnTo>
                  <a:pt x="894502" y="62935"/>
                </a:lnTo>
                <a:lnTo>
                  <a:pt x="939162" y="84035"/>
                </a:lnTo>
                <a:lnTo>
                  <a:pt x="979851" y="107636"/>
                </a:lnTo>
                <a:lnTo>
                  <a:pt x="1016227" y="133538"/>
                </a:lnTo>
                <a:lnTo>
                  <a:pt x="1047947" y="161544"/>
                </a:lnTo>
                <a:lnTo>
                  <a:pt x="1074668" y="191452"/>
                </a:lnTo>
                <a:lnTo>
                  <a:pt x="1096048" y="223064"/>
                </a:lnTo>
                <a:lnTo>
                  <a:pt x="1121412" y="290605"/>
                </a:lnTo>
                <a:lnTo>
                  <a:pt x="1124712" y="326136"/>
                </a:lnTo>
                <a:lnTo>
                  <a:pt x="1121412" y="361666"/>
                </a:lnTo>
                <a:lnTo>
                  <a:pt x="1096048" y="429207"/>
                </a:lnTo>
                <a:lnTo>
                  <a:pt x="1074668" y="460819"/>
                </a:lnTo>
                <a:lnTo>
                  <a:pt x="1047947" y="490728"/>
                </a:lnTo>
                <a:lnTo>
                  <a:pt x="1016227" y="518733"/>
                </a:lnTo>
                <a:lnTo>
                  <a:pt x="979851" y="544635"/>
                </a:lnTo>
                <a:lnTo>
                  <a:pt x="939162" y="568236"/>
                </a:lnTo>
                <a:lnTo>
                  <a:pt x="894502" y="589336"/>
                </a:lnTo>
                <a:lnTo>
                  <a:pt x="846215" y="607737"/>
                </a:lnTo>
                <a:lnTo>
                  <a:pt x="794642" y="623238"/>
                </a:lnTo>
                <a:lnTo>
                  <a:pt x="740127" y="635642"/>
                </a:lnTo>
                <a:lnTo>
                  <a:pt x="683012" y="644748"/>
                </a:lnTo>
                <a:lnTo>
                  <a:pt x="623641" y="650357"/>
                </a:lnTo>
                <a:lnTo>
                  <a:pt x="562356" y="652272"/>
                </a:lnTo>
                <a:lnTo>
                  <a:pt x="501070" y="650357"/>
                </a:lnTo>
                <a:lnTo>
                  <a:pt x="441699" y="644748"/>
                </a:lnTo>
                <a:lnTo>
                  <a:pt x="384584" y="635642"/>
                </a:lnTo>
                <a:lnTo>
                  <a:pt x="330069" y="623238"/>
                </a:lnTo>
                <a:lnTo>
                  <a:pt x="278496" y="607737"/>
                </a:lnTo>
                <a:lnTo>
                  <a:pt x="230209" y="589336"/>
                </a:lnTo>
                <a:lnTo>
                  <a:pt x="185549" y="568236"/>
                </a:lnTo>
                <a:lnTo>
                  <a:pt x="144860" y="544635"/>
                </a:lnTo>
                <a:lnTo>
                  <a:pt x="108484" y="518733"/>
                </a:lnTo>
                <a:lnTo>
                  <a:pt x="76764" y="490728"/>
                </a:lnTo>
                <a:lnTo>
                  <a:pt x="50043" y="460819"/>
                </a:lnTo>
                <a:lnTo>
                  <a:pt x="28663" y="429207"/>
                </a:lnTo>
                <a:lnTo>
                  <a:pt x="3299" y="361666"/>
                </a:lnTo>
                <a:lnTo>
                  <a:pt x="0" y="326136"/>
                </a:lnTo>
                <a:close/>
              </a:path>
            </a:pathLst>
          </a:custGeom>
          <a:ln w="57912">
            <a:solidFill>
              <a:srgbClr val="6D5BAA"/>
            </a:solidFill>
          </a:ln>
        </p:spPr>
        <p:txBody>
          <a:bodyPr wrap="square" lIns="0" tIns="0" rIns="0" bIns="0" rtlCol="0"/>
          <a:lstStyle/>
          <a:p>
            <a:endParaRPr/>
          </a:p>
        </p:txBody>
      </p:sp>
      <p:sp>
        <p:nvSpPr>
          <p:cNvPr id="150" name="object 150"/>
          <p:cNvSpPr txBox="1"/>
          <p:nvPr/>
        </p:nvSpPr>
        <p:spPr>
          <a:xfrm>
            <a:off x="2906648" y="4188078"/>
            <a:ext cx="610870" cy="238760"/>
          </a:xfrm>
          <a:prstGeom prst="rect">
            <a:avLst/>
          </a:prstGeom>
        </p:spPr>
        <p:txBody>
          <a:bodyPr vert="horz" wrap="square" lIns="0" tIns="12065" rIns="0" bIns="0" rtlCol="0">
            <a:spAutoFit/>
          </a:bodyPr>
          <a:lstStyle/>
          <a:p>
            <a:pPr marL="12700" marR="5080" indent="191770">
              <a:lnSpc>
                <a:spcPct val="100000"/>
              </a:lnSpc>
              <a:spcBef>
                <a:spcPts val="95"/>
              </a:spcBef>
            </a:pPr>
            <a:r>
              <a:rPr sz="700" b="1" spc="-10" dirty="0">
                <a:latin typeface="Century Gothic"/>
                <a:cs typeface="Century Gothic"/>
              </a:rPr>
              <a:t>After  co</a:t>
            </a:r>
            <a:r>
              <a:rPr sz="700" b="1" spc="-5" dirty="0">
                <a:latin typeface="Century Gothic"/>
                <a:cs typeface="Century Gothic"/>
              </a:rPr>
              <a:t>nsi</a:t>
            </a:r>
            <a:r>
              <a:rPr sz="700" b="1" spc="-10" dirty="0">
                <a:latin typeface="Century Gothic"/>
                <a:cs typeface="Century Gothic"/>
              </a:rPr>
              <a:t>de</a:t>
            </a:r>
            <a:r>
              <a:rPr sz="700" b="1" spc="-5" dirty="0">
                <a:latin typeface="Century Gothic"/>
                <a:cs typeface="Century Gothic"/>
              </a:rPr>
              <a:t>r</a:t>
            </a:r>
            <a:r>
              <a:rPr sz="700" b="1" spc="-10" dirty="0">
                <a:latin typeface="Century Gothic"/>
                <a:cs typeface="Century Gothic"/>
              </a:rPr>
              <a:t>at</a:t>
            </a:r>
            <a:r>
              <a:rPr sz="700" b="1" spc="-5" dirty="0">
                <a:latin typeface="Century Gothic"/>
                <a:cs typeface="Century Gothic"/>
              </a:rPr>
              <a:t>ion</a:t>
            </a:r>
            <a:endParaRPr sz="700">
              <a:latin typeface="Century Gothic"/>
              <a:cs typeface="Century Gothic"/>
            </a:endParaRPr>
          </a:p>
        </p:txBody>
      </p:sp>
      <p:sp>
        <p:nvSpPr>
          <p:cNvPr id="151" name="object 151"/>
          <p:cNvSpPr txBox="1"/>
          <p:nvPr/>
        </p:nvSpPr>
        <p:spPr>
          <a:xfrm>
            <a:off x="2944748" y="4401439"/>
            <a:ext cx="536575" cy="238760"/>
          </a:xfrm>
          <a:prstGeom prst="rect">
            <a:avLst/>
          </a:prstGeom>
        </p:spPr>
        <p:txBody>
          <a:bodyPr vert="horz" wrap="square" lIns="0" tIns="12065" rIns="0" bIns="0" rtlCol="0">
            <a:spAutoFit/>
          </a:bodyPr>
          <a:lstStyle/>
          <a:p>
            <a:pPr marL="12700" marR="5080" indent="215265">
              <a:lnSpc>
                <a:spcPct val="100000"/>
              </a:lnSpc>
              <a:spcBef>
                <a:spcPts val="95"/>
              </a:spcBef>
            </a:pPr>
            <a:r>
              <a:rPr sz="700" b="1" spc="-10" dirty="0">
                <a:latin typeface="Century Gothic"/>
                <a:cs typeface="Century Gothic"/>
              </a:rPr>
              <a:t>of  co</a:t>
            </a:r>
            <a:r>
              <a:rPr sz="700" b="1" spc="-5" dirty="0">
                <a:latin typeface="Century Gothic"/>
                <a:cs typeface="Century Gothic"/>
              </a:rPr>
              <a:t>m</a:t>
            </a:r>
            <a:r>
              <a:rPr sz="700" b="1" spc="-10" dirty="0">
                <a:latin typeface="Century Gothic"/>
                <a:cs typeface="Century Gothic"/>
              </a:rPr>
              <a:t>pe</a:t>
            </a:r>
            <a:r>
              <a:rPr sz="700" b="1" spc="-15" dirty="0">
                <a:latin typeface="Century Gothic"/>
                <a:cs typeface="Century Gothic"/>
              </a:rPr>
              <a:t>t</a:t>
            </a:r>
            <a:r>
              <a:rPr sz="700" b="1" spc="-5" dirty="0">
                <a:latin typeface="Century Gothic"/>
                <a:cs typeface="Century Gothic"/>
              </a:rPr>
              <a:t>i</a:t>
            </a:r>
            <a:r>
              <a:rPr sz="700" b="1" spc="-10" dirty="0">
                <a:latin typeface="Century Gothic"/>
                <a:cs typeface="Century Gothic"/>
              </a:rPr>
              <a:t>t</a:t>
            </a:r>
            <a:r>
              <a:rPr sz="700" b="1" spc="-5" dirty="0">
                <a:latin typeface="Century Gothic"/>
                <a:cs typeface="Century Gothic"/>
              </a:rPr>
              <a:t>i</a:t>
            </a:r>
            <a:r>
              <a:rPr sz="700" b="1" spc="-10" dirty="0">
                <a:latin typeface="Century Gothic"/>
                <a:cs typeface="Century Gothic"/>
              </a:rPr>
              <a:t>v</a:t>
            </a:r>
            <a:r>
              <a:rPr sz="700" b="1" spc="-5" dirty="0">
                <a:latin typeface="Century Gothic"/>
                <a:cs typeface="Century Gothic"/>
              </a:rPr>
              <a:t>e</a:t>
            </a:r>
            <a:endParaRPr sz="700">
              <a:latin typeface="Century Gothic"/>
              <a:cs typeface="Century Gothic"/>
            </a:endParaRPr>
          </a:p>
        </p:txBody>
      </p:sp>
      <p:sp>
        <p:nvSpPr>
          <p:cNvPr id="152" name="object 152"/>
          <p:cNvSpPr txBox="1"/>
          <p:nvPr/>
        </p:nvSpPr>
        <p:spPr>
          <a:xfrm>
            <a:off x="2935604" y="4614798"/>
            <a:ext cx="552450" cy="132080"/>
          </a:xfrm>
          <a:prstGeom prst="rect">
            <a:avLst/>
          </a:prstGeom>
        </p:spPr>
        <p:txBody>
          <a:bodyPr vert="horz" wrap="square" lIns="0" tIns="12065" rIns="0" bIns="0" rtlCol="0">
            <a:spAutoFit/>
          </a:bodyPr>
          <a:lstStyle/>
          <a:p>
            <a:pPr marL="12700">
              <a:lnSpc>
                <a:spcPct val="100000"/>
              </a:lnSpc>
              <a:spcBef>
                <a:spcPts val="95"/>
              </a:spcBef>
            </a:pPr>
            <a:r>
              <a:rPr sz="700" b="1" spc="-10" dirty="0">
                <a:latin typeface="Century Gothic"/>
                <a:cs typeface="Century Gothic"/>
              </a:rPr>
              <a:t>app</a:t>
            </a:r>
            <a:r>
              <a:rPr sz="700" b="1" spc="-5" dirty="0">
                <a:latin typeface="Century Gothic"/>
                <a:cs typeface="Century Gothic"/>
              </a:rPr>
              <a:t>lic</a:t>
            </a:r>
            <a:r>
              <a:rPr sz="700" b="1" spc="-10" dirty="0">
                <a:latin typeface="Century Gothic"/>
                <a:cs typeface="Century Gothic"/>
              </a:rPr>
              <a:t>at</a:t>
            </a:r>
            <a:r>
              <a:rPr sz="700" b="1" spc="-5" dirty="0">
                <a:latin typeface="Century Gothic"/>
                <a:cs typeface="Century Gothic"/>
              </a:rPr>
              <a:t>ions</a:t>
            </a:r>
            <a:endParaRPr sz="700">
              <a:latin typeface="Century Gothic"/>
              <a:cs typeface="Century Gothic"/>
            </a:endParaRPr>
          </a:p>
        </p:txBody>
      </p:sp>
      <p:sp>
        <p:nvSpPr>
          <p:cNvPr id="153" name="object 153"/>
          <p:cNvSpPr/>
          <p:nvPr/>
        </p:nvSpPr>
        <p:spPr>
          <a:xfrm>
            <a:off x="739140" y="3928859"/>
            <a:ext cx="1457071" cy="1082052"/>
          </a:xfrm>
          <a:prstGeom prst="rect">
            <a:avLst/>
          </a:prstGeom>
          <a:blipFill>
            <a:blip r:embed="rId46" cstate="print"/>
            <a:stretch>
              <a:fillRect/>
            </a:stretch>
          </a:blipFill>
        </p:spPr>
        <p:txBody>
          <a:bodyPr wrap="square" lIns="0" tIns="0" rIns="0" bIns="0" rtlCol="0"/>
          <a:lstStyle/>
          <a:p>
            <a:endParaRPr/>
          </a:p>
        </p:txBody>
      </p:sp>
      <p:sp>
        <p:nvSpPr>
          <p:cNvPr id="154" name="object 154"/>
          <p:cNvSpPr/>
          <p:nvPr/>
        </p:nvSpPr>
        <p:spPr>
          <a:xfrm>
            <a:off x="922019" y="4078261"/>
            <a:ext cx="1033208" cy="850607"/>
          </a:xfrm>
          <a:prstGeom prst="rect">
            <a:avLst/>
          </a:prstGeom>
          <a:blipFill>
            <a:blip r:embed="rId47" cstate="print"/>
            <a:stretch>
              <a:fillRect/>
            </a:stretch>
          </a:blipFill>
        </p:spPr>
        <p:txBody>
          <a:bodyPr wrap="square" lIns="0" tIns="0" rIns="0" bIns="0" rtlCol="0"/>
          <a:lstStyle/>
          <a:p>
            <a:endParaRPr/>
          </a:p>
        </p:txBody>
      </p:sp>
      <p:sp>
        <p:nvSpPr>
          <p:cNvPr id="155" name="object 155"/>
          <p:cNvSpPr/>
          <p:nvPr/>
        </p:nvSpPr>
        <p:spPr>
          <a:xfrm>
            <a:off x="932688" y="4122420"/>
            <a:ext cx="1028700" cy="654050"/>
          </a:xfrm>
          <a:custGeom>
            <a:avLst/>
            <a:gdLst/>
            <a:ahLst/>
            <a:cxnLst/>
            <a:rect l="l" t="t" r="r" b="b"/>
            <a:pathLst>
              <a:path w="1028700" h="654050">
                <a:moveTo>
                  <a:pt x="514350" y="0"/>
                </a:moveTo>
                <a:lnTo>
                  <a:pt x="458304" y="1917"/>
                </a:lnTo>
                <a:lnTo>
                  <a:pt x="404008" y="7537"/>
                </a:lnTo>
                <a:lnTo>
                  <a:pt x="351773" y="16660"/>
                </a:lnTo>
                <a:lnTo>
                  <a:pt x="301914" y="29087"/>
                </a:lnTo>
                <a:lnTo>
                  <a:pt x="254745" y="44619"/>
                </a:lnTo>
                <a:lnTo>
                  <a:pt x="210579" y="63057"/>
                </a:lnTo>
                <a:lnTo>
                  <a:pt x="169729" y="84201"/>
                </a:lnTo>
                <a:lnTo>
                  <a:pt x="132511" y="107853"/>
                </a:lnTo>
                <a:lnTo>
                  <a:pt x="99238" y="133813"/>
                </a:lnTo>
                <a:lnTo>
                  <a:pt x="70222" y="161882"/>
                </a:lnTo>
                <a:lnTo>
                  <a:pt x="45779" y="191862"/>
                </a:lnTo>
                <a:lnTo>
                  <a:pt x="11863" y="256754"/>
                </a:lnTo>
                <a:lnTo>
                  <a:pt x="0" y="326897"/>
                </a:lnTo>
                <a:lnTo>
                  <a:pt x="3018" y="362526"/>
                </a:lnTo>
                <a:lnTo>
                  <a:pt x="26221" y="430243"/>
                </a:lnTo>
                <a:lnTo>
                  <a:pt x="70222" y="491913"/>
                </a:lnTo>
                <a:lnTo>
                  <a:pt x="99238" y="519982"/>
                </a:lnTo>
                <a:lnTo>
                  <a:pt x="132511" y="545942"/>
                </a:lnTo>
                <a:lnTo>
                  <a:pt x="169729" y="569594"/>
                </a:lnTo>
                <a:lnTo>
                  <a:pt x="210579" y="590738"/>
                </a:lnTo>
                <a:lnTo>
                  <a:pt x="254745" y="609176"/>
                </a:lnTo>
                <a:lnTo>
                  <a:pt x="301914" y="624708"/>
                </a:lnTo>
                <a:lnTo>
                  <a:pt x="351773" y="637135"/>
                </a:lnTo>
                <a:lnTo>
                  <a:pt x="404008" y="646258"/>
                </a:lnTo>
                <a:lnTo>
                  <a:pt x="458304" y="651878"/>
                </a:lnTo>
                <a:lnTo>
                  <a:pt x="514350" y="653795"/>
                </a:lnTo>
                <a:lnTo>
                  <a:pt x="570399" y="651878"/>
                </a:lnTo>
                <a:lnTo>
                  <a:pt x="624699" y="646258"/>
                </a:lnTo>
                <a:lnTo>
                  <a:pt x="676936" y="637135"/>
                </a:lnTo>
                <a:lnTo>
                  <a:pt x="726796" y="624708"/>
                </a:lnTo>
                <a:lnTo>
                  <a:pt x="773966" y="609176"/>
                </a:lnTo>
                <a:lnTo>
                  <a:pt x="818131" y="590738"/>
                </a:lnTo>
                <a:lnTo>
                  <a:pt x="858980" y="569594"/>
                </a:lnTo>
                <a:lnTo>
                  <a:pt x="896197" y="545942"/>
                </a:lnTo>
                <a:lnTo>
                  <a:pt x="929469" y="519982"/>
                </a:lnTo>
                <a:lnTo>
                  <a:pt x="958483" y="491913"/>
                </a:lnTo>
                <a:lnTo>
                  <a:pt x="982924" y="461933"/>
                </a:lnTo>
                <a:lnTo>
                  <a:pt x="1016838" y="397041"/>
                </a:lnTo>
                <a:lnTo>
                  <a:pt x="1028700" y="326897"/>
                </a:lnTo>
                <a:lnTo>
                  <a:pt x="1025682" y="291269"/>
                </a:lnTo>
                <a:lnTo>
                  <a:pt x="1002481" y="223552"/>
                </a:lnTo>
                <a:lnTo>
                  <a:pt x="958483" y="161882"/>
                </a:lnTo>
                <a:lnTo>
                  <a:pt x="929469" y="133813"/>
                </a:lnTo>
                <a:lnTo>
                  <a:pt x="896197" y="107853"/>
                </a:lnTo>
                <a:lnTo>
                  <a:pt x="858980" y="84201"/>
                </a:lnTo>
                <a:lnTo>
                  <a:pt x="818131" y="63057"/>
                </a:lnTo>
                <a:lnTo>
                  <a:pt x="773966" y="44619"/>
                </a:lnTo>
                <a:lnTo>
                  <a:pt x="726796" y="29087"/>
                </a:lnTo>
                <a:lnTo>
                  <a:pt x="676936" y="16660"/>
                </a:lnTo>
                <a:lnTo>
                  <a:pt x="624699" y="7537"/>
                </a:lnTo>
                <a:lnTo>
                  <a:pt x="570399" y="1917"/>
                </a:lnTo>
                <a:lnTo>
                  <a:pt x="514350" y="0"/>
                </a:lnTo>
                <a:close/>
              </a:path>
            </a:pathLst>
          </a:custGeom>
          <a:solidFill>
            <a:srgbClr val="FFFFFF"/>
          </a:solidFill>
        </p:spPr>
        <p:txBody>
          <a:bodyPr wrap="square" lIns="0" tIns="0" rIns="0" bIns="0" rtlCol="0"/>
          <a:lstStyle/>
          <a:p>
            <a:endParaRPr/>
          </a:p>
        </p:txBody>
      </p:sp>
      <p:sp>
        <p:nvSpPr>
          <p:cNvPr id="156" name="object 156"/>
          <p:cNvSpPr/>
          <p:nvPr/>
        </p:nvSpPr>
        <p:spPr>
          <a:xfrm>
            <a:off x="932688" y="4122420"/>
            <a:ext cx="1028700" cy="654050"/>
          </a:xfrm>
          <a:custGeom>
            <a:avLst/>
            <a:gdLst/>
            <a:ahLst/>
            <a:cxnLst/>
            <a:rect l="l" t="t" r="r" b="b"/>
            <a:pathLst>
              <a:path w="1028700" h="654050">
                <a:moveTo>
                  <a:pt x="0" y="326897"/>
                </a:moveTo>
                <a:lnTo>
                  <a:pt x="11863" y="256754"/>
                </a:lnTo>
                <a:lnTo>
                  <a:pt x="45779" y="191862"/>
                </a:lnTo>
                <a:lnTo>
                  <a:pt x="70222" y="161882"/>
                </a:lnTo>
                <a:lnTo>
                  <a:pt x="99238" y="133813"/>
                </a:lnTo>
                <a:lnTo>
                  <a:pt x="132511" y="107853"/>
                </a:lnTo>
                <a:lnTo>
                  <a:pt x="169729" y="84201"/>
                </a:lnTo>
                <a:lnTo>
                  <a:pt x="210579" y="63057"/>
                </a:lnTo>
                <a:lnTo>
                  <a:pt x="254745" y="44619"/>
                </a:lnTo>
                <a:lnTo>
                  <a:pt x="301914" y="29087"/>
                </a:lnTo>
                <a:lnTo>
                  <a:pt x="351773" y="16660"/>
                </a:lnTo>
                <a:lnTo>
                  <a:pt x="404008" y="7537"/>
                </a:lnTo>
                <a:lnTo>
                  <a:pt x="458304" y="1917"/>
                </a:lnTo>
                <a:lnTo>
                  <a:pt x="514350" y="0"/>
                </a:lnTo>
                <a:lnTo>
                  <a:pt x="570399" y="1917"/>
                </a:lnTo>
                <a:lnTo>
                  <a:pt x="624699" y="7537"/>
                </a:lnTo>
                <a:lnTo>
                  <a:pt x="676936" y="16660"/>
                </a:lnTo>
                <a:lnTo>
                  <a:pt x="726796" y="29087"/>
                </a:lnTo>
                <a:lnTo>
                  <a:pt x="773966" y="44619"/>
                </a:lnTo>
                <a:lnTo>
                  <a:pt x="818131" y="63057"/>
                </a:lnTo>
                <a:lnTo>
                  <a:pt x="858980" y="84201"/>
                </a:lnTo>
                <a:lnTo>
                  <a:pt x="896197" y="107853"/>
                </a:lnTo>
                <a:lnTo>
                  <a:pt x="929469" y="133813"/>
                </a:lnTo>
                <a:lnTo>
                  <a:pt x="958483" y="161882"/>
                </a:lnTo>
                <a:lnTo>
                  <a:pt x="982924" y="191862"/>
                </a:lnTo>
                <a:lnTo>
                  <a:pt x="1016838" y="256754"/>
                </a:lnTo>
                <a:lnTo>
                  <a:pt x="1028700" y="326897"/>
                </a:lnTo>
                <a:lnTo>
                  <a:pt x="1025682" y="362526"/>
                </a:lnTo>
                <a:lnTo>
                  <a:pt x="1002481" y="430243"/>
                </a:lnTo>
                <a:lnTo>
                  <a:pt x="958483" y="491913"/>
                </a:lnTo>
                <a:lnTo>
                  <a:pt x="929469" y="519982"/>
                </a:lnTo>
                <a:lnTo>
                  <a:pt x="896197" y="545942"/>
                </a:lnTo>
                <a:lnTo>
                  <a:pt x="858980" y="569594"/>
                </a:lnTo>
                <a:lnTo>
                  <a:pt x="818131" y="590738"/>
                </a:lnTo>
                <a:lnTo>
                  <a:pt x="773966" y="609176"/>
                </a:lnTo>
                <a:lnTo>
                  <a:pt x="726796" y="624708"/>
                </a:lnTo>
                <a:lnTo>
                  <a:pt x="676936" y="637135"/>
                </a:lnTo>
                <a:lnTo>
                  <a:pt x="624699" y="646258"/>
                </a:lnTo>
                <a:lnTo>
                  <a:pt x="570399" y="651878"/>
                </a:lnTo>
                <a:lnTo>
                  <a:pt x="514350" y="653795"/>
                </a:lnTo>
                <a:lnTo>
                  <a:pt x="458304" y="651878"/>
                </a:lnTo>
                <a:lnTo>
                  <a:pt x="404008" y="646258"/>
                </a:lnTo>
                <a:lnTo>
                  <a:pt x="351773" y="637135"/>
                </a:lnTo>
                <a:lnTo>
                  <a:pt x="301914" y="624708"/>
                </a:lnTo>
                <a:lnTo>
                  <a:pt x="254745" y="609176"/>
                </a:lnTo>
                <a:lnTo>
                  <a:pt x="210579" y="590738"/>
                </a:lnTo>
                <a:lnTo>
                  <a:pt x="169729" y="569594"/>
                </a:lnTo>
                <a:lnTo>
                  <a:pt x="132511" y="545942"/>
                </a:lnTo>
                <a:lnTo>
                  <a:pt x="99238" y="519982"/>
                </a:lnTo>
                <a:lnTo>
                  <a:pt x="70222" y="491913"/>
                </a:lnTo>
                <a:lnTo>
                  <a:pt x="45779" y="461933"/>
                </a:lnTo>
                <a:lnTo>
                  <a:pt x="11863" y="397041"/>
                </a:lnTo>
                <a:lnTo>
                  <a:pt x="0" y="326897"/>
                </a:lnTo>
                <a:close/>
              </a:path>
            </a:pathLst>
          </a:custGeom>
          <a:ln w="57912">
            <a:solidFill>
              <a:srgbClr val="6D5BAA"/>
            </a:solidFill>
          </a:ln>
        </p:spPr>
        <p:txBody>
          <a:bodyPr wrap="square" lIns="0" tIns="0" rIns="0" bIns="0" rtlCol="0"/>
          <a:lstStyle/>
          <a:p>
            <a:endParaRPr/>
          </a:p>
        </p:txBody>
      </p:sp>
      <p:sp>
        <p:nvSpPr>
          <p:cNvPr id="157" name="object 157"/>
          <p:cNvSpPr txBox="1"/>
          <p:nvPr/>
        </p:nvSpPr>
        <p:spPr>
          <a:xfrm>
            <a:off x="1211986" y="4295647"/>
            <a:ext cx="466725"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C00000"/>
                </a:solidFill>
                <a:latin typeface="Century Gothic"/>
                <a:cs typeface="Century Gothic"/>
              </a:rPr>
              <a:t>3</a:t>
            </a:r>
            <a:r>
              <a:rPr sz="1800" b="1" spc="-80" dirty="0">
                <a:solidFill>
                  <a:srgbClr val="C00000"/>
                </a:solidFill>
                <a:latin typeface="Century Gothic"/>
                <a:cs typeface="Century Gothic"/>
              </a:rPr>
              <a:t> </a:t>
            </a:r>
            <a:r>
              <a:rPr sz="1100" spc="-10" dirty="0">
                <a:solidFill>
                  <a:srgbClr val="3E3E3E"/>
                </a:solidFill>
                <a:latin typeface="Century Gothic"/>
                <a:cs typeface="Century Gothic"/>
              </a:rPr>
              <a:t>w.d</a:t>
            </a:r>
            <a:endParaRPr sz="1100">
              <a:latin typeface="Century Gothic"/>
              <a:cs typeface="Century Gothic"/>
            </a:endParaRPr>
          </a:p>
        </p:txBody>
      </p:sp>
      <p:sp>
        <p:nvSpPr>
          <p:cNvPr id="158" name="object 158"/>
          <p:cNvSpPr/>
          <p:nvPr/>
        </p:nvSpPr>
        <p:spPr>
          <a:xfrm>
            <a:off x="374904" y="5657093"/>
            <a:ext cx="1457071" cy="1082052"/>
          </a:xfrm>
          <a:prstGeom prst="rect">
            <a:avLst/>
          </a:prstGeom>
          <a:blipFill>
            <a:blip r:embed="rId46" cstate="print"/>
            <a:stretch>
              <a:fillRect/>
            </a:stretch>
          </a:blipFill>
        </p:spPr>
        <p:txBody>
          <a:bodyPr wrap="square" lIns="0" tIns="0" rIns="0" bIns="0" rtlCol="0"/>
          <a:lstStyle/>
          <a:p>
            <a:endParaRPr/>
          </a:p>
        </p:txBody>
      </p:sp>
      <p:sp>
        <p:nvSpPr>
          <p:cNvPr id="159" name="object 159"/>
          <p:cNvSpPr/>
          <p:nvPr/>
        </p:nvSpPr>
        <p:spPr>
          <a:xfrm>
            <a:off x="559308" y="5806440"/>
            <a:ext cx="1033208" cy="850607"/>
          </a:xfrm>
          <a:prstGeom prst="rect">
            <a:avLst/>
          </a:prstGeom>
          <a:blipFill>
            <a:blip r:embed="rId48" cstate="print"/>
            <a:stretch>
              <a:fillRect/>
            </a:stretch>
          </a:blipFill>
        </p:spPr>
        <p:txBody>
          <a:bodyPr wrap="square" lIns="0" tIns="0" rIns="0" bIns="0" rtlCol="0"/>
          <a:lstStyle/>
          <a:p>
            <a:endParaRPr/>
          </a:p>
        </p:txBody>
      </p:sp>
      <p:sp>
        <p:nvSpPr>
          <p:cNvPr id="160" name="object 160"/>
          <p:cNvSpPr/>
          <p:nvPr/>
        </p:nvSpPr>
        <p:spPr>
          <a:xfrm>
            <a:off x="568451" y="5850635"/>
            <a:ext cx="1028700" cy="654050"/>
          </a:xfrm>
          <a:custGeom>
            <a:avLst/>
            <a:gdLst/>
            <a:ahLst/>
            <a:cxnLst/>
            <a:rect l="l" t="t" r="r" b="b"/>
            <a:pathLst>
              <a:path w="1028700" h="654050">
                <a:moveTo>
                  <a:pt x="514350" y="0"/>
                </a:moveTo>
                <a:lnTo>
                  <a:pt x="458304" y="1918"/>
                </a:lnTo>
                <a:lnTo>
                  <a:pt x="404008" y="7539"/>
                </a:lnTo>
                <a:lnTo>
                  <a:pt x="351773" y="16665"/>
                </a:lnTo>
                <a:lnTo>
                  <a:pt x="301914" y="29095"/>
                </a:lnTo>
                <a:lnTo>
                  <a:pt x="254745" y="44630"/>
                </a:lnTo>
                <a:lnTo>
                  <a:pt x="210579" y="63071"/>
                </a:lnTo>
                <a:lnTo>
                  <a:pt x="169729" y="84219"/>
                </a:lnTo>
                <a:lnTo>
                  <a:pt x="132511" y="107873"/>
                </a:lnTo>
                <a:lnTo>
                  <a:pt x="99238" y="133835"/>
                </a:lnTo>
                <a:lnTo>
                  <a:pt x="70222" y="161905"/>
                </a:lnTo>
                <a:lnTo>
                  <a:pt x="45779" y="191883"/>
                </a:lnTo>
                <a:lnTo>
                  <a:pt x="11863" y="256769"/>
                </a:lnTo>
                <a:lnTo>
                  <a:pt x="0" y="326897"/>
                </a:lnTo>
                <a:lnTo>
                  <a:pt x="3018" y="362517"/>
                </a:lnTo>
                <a:lnTo>
                  <a:pt x="26221" y="430223"/>
                </a:lnTo>
                <a:lnTo>
                  <a:pt x="70222" y="491890"/>
                </a:lnTo>
                <a:lnTo>
                  <a:pt x="99238" y="519960"/>
                </a:lnTo>
                <a:lnTo>
                  <a:pt x="132511" y="545922"/>
                </a:lnTo>
                <a:lnTo>
                  <a:pt x="169729" y="569576"/>
                </a:lnTo>
                <a:lnTo>
                  <a:pt x="210579" y="590724"/>
                </a:lnTo>
                <a:lnTo>
                  <a:pt x="254745" y="609165"/>
                </a:lnTo>
                <a:lnTo>
                  <a:pt x="301914" y="624700"/>
                </a:lnTo>
                <a:lnTo>
                  <a:pt x="351773" y="637130"/>
                </a:lnTo>
                <a:lnTo>
                  <a:pt x="404008" y="646256"/>
                </a:lnTo>
                <a:lnTo>
                  <a:pt x="458304" y="651877"/>
                </a:lnTo>
                <a:lnTo>
                  <a:pt x="514350" y="653795"/>
                </a:lnTo>
                <a:lnTo>
                  <a:pt x="570399" y="651877"/>
                </a:lnTo>
                <a:lnTo>
                  <a:pt x="624699" y="646256"/>
                </a:lnTo>
                <a:lnTo>
                  <a:pt x="676936" y="637130"/>
                </a:lnTo>
                <a:lnTo>
                  <a:pt x="726796" y="624700"/>
                </a:lnTo>
                <a:lnTo>
                  <a:pt x="773966" y="609165"/>
                </a:lnTo>
                <a:lnTo>
                  <a:pt x="818131" y="590724"/>
                </a:lnTo>
                <a:lnTo>
                  <a:pt x="858980" y="569576"/>
                </a:lnTo>
                <a:lnTo>
                  <a:pt x="896197" y="545922"/>
                </a:lnTo>
                <a:lnTo>
                  <a:pt x="929469" y="519960"/>
                </a:lnTo>
                <a:lnTo>
                  <a:pt x="958483" y="491890"/>
                </a:lnTo>
                <a:lnTo>
                  <a:pt x="982924" y="461912"/>
                </a:lnTo>
                <a:lnTo>
                  <a:pt x="1016838" y="397026"/>
                </a:lnTo>
                <a:lnTo>
                  <a:pt x="1028700" y="326897"/>
                </a:lnTo>
                <a:lnTo>
                  <a:pt x="1025682" y="291278"/>
                </a:lnTo>
                <a:lnTo>
                  <a:pt x="1002481" y="223572"/>
                </a:lnTo>
                <a:lnTo>
                  <a:pt x="958483" y="161905"/>
                </a:lnTo>
                <a:lnTo>
                  <a:pt x="929469" y="133835"/>
                </a:lnTo>
                <a:lnTo>
                  <a:pt x="896197" y="107873"/>
                </a:lnTo>
                <a:lnTo>
                  <a:pt x="858980" y="84219"/>
                </a:lnTo>
                <a:lnTo>
                  <a:pt x="818131" y="63071"/>
                </a:lnTo>
                <a:lnTo>
                  <a:pt x="773966" y="44630"/>
                </a:lnTo>
                <a:lnTo>
                  <a:pt x="726796" y="29095"/>
                </a:lnTo>
                <a:lnTo>
                  <a:pt x="676936" y="16665"/>
                </a:lnTo>
                <a:lnTo>
                  <a:pt x="624699" y="7539"/>
                </a:lnTo>
                <a:lnTo>
                  <a:pt x="570399" y="1918"/>
                </a:lnTo>
                <a:lnTo>
                  <a:pt x="514350" y="0"/>
                </a:lnTo>
                <a:close/>
              </a:path>
            </a:pathLst>
          </a:custGeom>
          <a:solidFill>
            <a:srgbClr val="FFFFFF"/>
          </a:solidFill>
        </p:spPr>
        <p:txBody>
          <a:bodyPr wrap="square" lIns="0" tIns="0" rIns="0" bIns="0" rtlCol="0"/>
          <a:lstStyle/>
          <a:p>
            <a:endParaRPr/>
          </a:p>
        </p:txBody>
      </p:sp>
      <p:sp>
        <p:nvSpPr>
          <p:cNvPr id="161" name="object 161"/>
          <p:cNvSpPr/>
          <p:nvPr/>
        </p:nvSpPr>
        <p:spPr>
          <a:xfrm>
            <a:off x="568451" y="5850635"/>
            <a:ext cx="1028700" cy="654050"/>
          </a:xfrm>
          <a:custGeom>
            <a:avLst/>
            <a:gdLst/>
            <a:ahLst/>
            <a:cxnLst/>
            <a:rect l="l" t="t" r="r" b="b"/>
            <a:pathLst>
              <a:path w="1028700" h="654050">
                <a:moveTo>
                  <a:pt x="0" y="326897"/>
                </a:moveTo>
                <a:lnTo>
                  <a:pt x="11863" y="256769"/>
                </a:lnTo>
                <a:lnTo>
                  <a:pt x="45779" y="191883"/>
                </a:lnTo>
                <a:lnTo>
                  <a:pt x="70222" y="161905"/>
                </a:lnTo>
                <a:lnTo>
                  <a:pt x="99238" y="133835"/>
                </a:lnTo>
                <a:lnTo>
                  <a:pt x="132511" y="107873"/>
                </a:lnTo>
                <a:lnTo>
                  <a:pt x="169729" y="84219"/>
                </a:lnTo>
                <a:lnTo>
                  <a:pt x="210579" y="63071"/>
                </a:lnTo>
                <a:lnTo>
                  <a:pt x="254745" y="44630"/>
                </a:lnTo>
                <a:lnTo>
                  <a:pt x="301914" y="29095"/>
                </a:lnTo>
                <a:lnTo>
                  <a:pt x="351773" y="16665"/>
                </a:lnTo>
                <a:lnTo>
                  <a:pt x="404008" y="7539"/>
                </a:lnTo>
                <a:lnTo>
                  <a:pt x="458304" y="1918"/>
                </a:lnTo>
                <a:lnTo>
                  <a:pt x="514350" y="0"/>
                </a:lnTo>
                <a:lnTo>
                  <a:pt x="570399" y="1918"/>
                </a:lnTo>
                <a:lnTo>
                  <a:pt x="624699" y="7539"/>
                </a:lnTo>
                <a:lnTo>
                  <a:pt x="676936" y="16665"/>
                </a:lnTo>
                <a:lnTo>
                  <a:pt x="726796" y="29095"/>
                </a:lnTo>
                <a:lnTo>
                  <a:pt x="773966" y="44630"/>
                </a:lnTo>
                <a:lnTo>
                  <a:pt x="818131" y="63071"/>
                </a:lnTo>
                <a:lnTo>
                  <a:pt x="858980" y="84219"/>
                </a:lnTo>
                <a:lnTo>
                  <a:pt x="896197" y="107873"/>
                </a:lnTo>
                <a:lnTo>
                  <a:pt x="929469" y="133835"/>
                </a:lnTo>
                <a:lnTo>
                  <a:pt x="958483" y="161905"/>
                </a:lnTo>
                <a:lnTo>
                  <a:pt x="982924" y="191883"/>
                </a:lnTo>
                <a:lnTo>
                  <a:pt x="1016838" y="256769"/>
                </a:lnTo>
                <a:lnTo>
                  <a:pt x="1028700" y="326897"/>
                </a:lnTo>
                <a:lnTo>
                  <a:pt x="1025682" y="362517"/>
                </a:lnTo>
                <a:lnTo>
                  <a:pt x="1002481" y="430223"/>
                </a:lnTo>
                <a:lnTo>
                  <a:pt x="958483" y="491890"/>
                </a:lnTo>
                <a:lnTo>
                  <a:pt x="929469" y="519960"/>
                </a:lnTo>
                <a:lnTo>
                  <a:pt x="896197" y="545922"/>
                </a:lnTo>
                <a:lnTo>
                  <a:pt x="858980" y="569576"/>
                </a:lnTo>
                <a:lnTo>
                  <a:pt x="818131" y="590724"/>
                </a:lnTo>
                <a:lnTo>
                  <a:pt x="773966" y="609165"/>
                </a:lnTo>
                <a:lnTo>
                  <a:pt x="726796" y="624700"/>
                </a:lnTo>
                <a:lnTo>
                  <a:pt x="676936" y="637130"/>
                </a:lnTo>
                <a:lnTo>
                  <a:pt x="624699" y="646256"/>
                </a:lnTo>
                <a:lnTo>
                  <a:pt x="570399" y="651877"/>
                </a:lnTo>
                <a:lnTo>
                  <a:pt x="514350" y="653795"/>
                </a:lnTo>
                <a:lnTo>
                  <a:pt x="458304" y="651877"/>
                </a:lnTo>
                <a:lnTo>
                  <a:pt x="404008" y="646256"/>
                </a:lnTo>
                <a:lnTo>
                  <a:pt x="351773" y="637130"/>
                </a:lnTo>
                <a:lnTo>
                  <a:pt x="301914" y="624700"/>
                </a:lnTo>
                <a:lnTo>
                  <a:pt x="254745" y="609165"/>
                </a:lnTo>
                <a:lnTo>
                  <a:pt x="210579" y="590724"/>
                </a:lnTo>
                <a:lnTo>
                  <a:pt x="169729" y="569576"/>
                </a:lnTo>
                <a:lnTo>
                  <a:pt x="132511" y="545922"/>
                </a:lnTo>
                <a:lnTo>
                  <a:pt x="99238" y="519960"/>
                </a:lnTo>
                <a:lnTo>
                  <a:pt x="70222" y="491890"/>
                </a:lnTo>
                <a:lnTo>
                  <a:pt x="45779" y="461912"/>
                </a:lnTo>
                <a:lnTo>
                  <a:pt x="11863" y="397026"/>
                </a:lnTo>
                <a:lnTo>
                  <a:pt x="0" y="326897"/>
                </a:lnTo>
                <a:close/>
              </a:path>
            </a:pathLst>
          </a:custGeom>
          <a:ln w="57912">
            <a:solidFill>
              <a:srgbClr val="6D5BAA"/>
            </a:solidFill>
          </a:ln>
        </p:spPr>
        <p:txBody>
          <a:bodyPr wrap="square" lIns="0" tIns="0" rIns="0" bIns="0" rtlCol="0"/>
          <a:lstStyle/>
          <a:p>
            <a:endParaRPr/>
          </a:p>
        </p:txBody>
      </p:sp>
      <p:sp>
        <p:nvSpPr>
          <p:cNvPr id="162" name="object 162"/>
          <p:cNvSpPr txBox="1"/>
          <p:nvPr/>
        </p:nvSpPr>
        <p:spPr>
          <a:xfrm>
            <a:off x="848664" y="6024778"/>
            <a:ext cx="466725"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C00000"/>
                </a:solidFill>
                <a:latin typeface="Century Gothic"/>
                <a:cs typeface="Century Gothic"/>
              </a:rPr>
              <a:t>5</a:t>
            </a:r>
            <a:r>
              <a:rPr sz="1800" b="1" spc="-80" dirty="0">
                <a:solidFill>
                  <a:srgbClr val="C00000"/>
                </a:solidFill>
                <a:latin typeface="Century Gothic"/>
                <a:cs typeface="Century Gothic"/>
              </a:rPr>
              <a:t> </a:t>
            </a:r>
            <a:r>
              <a:rPr sz="1100" spc="-10" dirty="0">
                <a:solidFill>
                  <a:srgbClr val="3E3E3E"/>
                </a:solidFill>
                <a:latin typeface="Century Gothic"/>
                <a:cs typeface="Century Gothic"/>
              </a:rPr>
              <a:t>w.d</a:t>
            </a:r>
            <a:endParaRPr sz="1100">
              <a:latin typeface="Century Gothic"/>
              <a:cs typeface="Century Gothic"/>
            </a:endParaRPr>
          </a:p>
        </p:txBody>
      </p:sp>
      <p:sp>
        <p:nvSpPr>
          <p:cNvPr id="163" name="object 163"/>
          <p:cNvSpPr txBox="1"/>
          <p:nvPr/>
        </p:nvSpPr>
        <p:spPr>
          <a:xfrm>
            <a:off x="2091689" y="1498218"/>
            <a:ext cx="1682114" cy="482600"/>
          </a:xfrm>
          <a:prstGeom prst="rect">
            <a:avLst/>
          </a:prstGeom>
        </p:spPr>
        <p:txBody>
          <a:bodyPr vert="horz" wrap="square" lIns="0" tIns="12065" rIns="0" bIns="0" rtlCol="0">
            <a:spAutoFit/>
          </a:bodyPr>
          <a:lstStyle/>
          <a:p>
            <a:pPr marL="12700" marR="5080" indent="-635" algn="ctr">
              <a:lnSpc>
                <a:spcPct val="100000"/>
              </a:lnSpc>
              <a:spcBef>
                <a:spcPts val="95"/>
              </a:spcBef>
            </a:pPr>
            <a:r>
              <a:rPr sz="1000" b="1" spc="-10" dirty="0">
                <a:latin typeface="Century Gothic"/>
                <a:cs typeface="Century Gothic"/>
              </a:rPr>
              <a:t>SK-PH </a:t>
            </a:r>
            <a:r>
              <a:rPr sz="1000" b="1" spc="-5" dirty="0">
                <a:latin typeface="Century Gothic"/>
                <a:cs typeface="Century Gothic"/>
              </a:rPr>
              <a:t>sends a preliminary  </a:t>
            </a:r>
            <a:r>
              <a:rPr sz="1000" b="1" dirty="0">
                <a:latin typeface="Century Gothic"/>
                <a:cs typeface="Century Gothic"/>
              </a:rPr>
              <a:t>list </a:t>
            </a:r>
            <a:r>
              <a:rPr sz="1000" b="1" spc="-5" dirty="0">
                <a:latin typeface="Century Gothic"/>
                <a:cs typeface="Century Gothic"/>
              </a:rPr>
              <a:t>of MT to the MH of RK</a:t>
            </a:r>
            <a:r>
              <a:rPr sz="1000" b="1" spc="-95" dirty="0">
                <a:latin typeface="Century Gothic"/>
                <a:cs typeface="Century Gothic"/>
              </a:rPr>
              <a:t> </a:t>
            </a:r>
            <a:r>
              <a:rPr sz="1000" b="1" spc="-5" dirty="0">
                <a:latin typeface="Century Gothic"/>
                <a:cs typeface="Century Gothic"/>
              </a:rPr>
              <a:t>for  </a:t>
            </a:r>
            <a:r>
              <a:rPr sz="1000" b="1" spc="-10" dirty="0">
                <a:latin typeface="Century Gothic"/>
                <a:cs typeface="Century Gothic"/>
              </a:rPr>
              <a:t>approval</a:t>
            </a:r>
            <a:endParaRPr sz="1000">
              <a:latin typeface="Century Gothic"/>
              <a:cs typeface="Century Gothic"/>
            </a:endParaRPr>
          </a:p>
        </p:txBody>
      </p:sp>
      <p:sp>
        <p:nvSpPr>
          <p:cNvPr id="164" name="object 164"/>
          <p:cNvSpPr/>
          <p:nvPr/>
        </p:nvSpPr>
        <p:spPr>
          <a:xfrm>
            <a:off x="1982723" y="2115299"/>
            <a:ext cx="1615313" cy="1082052"/>
          </a:xfrm>
          <a:prstGeom prst="rect">
            <a:avLst/>
          </a:prstGeom>
          <a:blipFill>
            <a:blip r:embed="rId49" cstate="print"/>
            <a:stretch>
              <a:fillRect/>
            </a:stretch>
          </a:blipFill>
        </p:spPr>
        <p:txBody>
          <a:bodyPr wrap="square" lIns="0" tIns="0" rIns="0" bIns="0" rtlCol="0"/>
          <a:lstStyle/>
          <a:p>
            <a:endParaRPr/>
          </a:p>
        </p:txBody>
      </p:sp>
      <p:sp>
        <p:nvSpPr>
          <p:cNvPr id="165" name="object 165"/>
          <p:cNvSpPr/>
          <p:nvPr/>
        </p:nvSpPr>
        <p:spPr>
          <a:xfrm>
            <a:off x="2225039" y="2258542"/>
            <a:ext cx="1153807" cy="827684"/>
          </a:xfrm>
          <a:prstGeom prst="rect">
            <a:avLst/>
          </a:prstGeom>
          <a:blipFill>
            <a:blip r:embed="rId50" cstate="print"/>
            <a:stretch>
              <a:fillRect/>
            </a:stretch>
          </a:blipFill>
        </p:spPr>
        <p:txBody>
          <a:bodyPr wrap="square" lIns="0" tIns="0" rIns="0" bIns="0" rtlCol="0"/>
          <a:lstStyle/>
          <a:p>
            <a:endParaRPr/>
          </a:p>
        </p:txBody>
      </p:sp>
      <p:sp>
        <p:nvSpPr>
          <p:cNvPr id="166" name="object 166"/>
          <p:cNvSpPr/>
          <p:nvPr/>
        </p:nvSpPr>
        <p:spPr>
          <a:xfrm>
            <a:off x="2176272" y="2308860"/>
            <a:ext cx="1187450" cy="654050"/>
          </a:xfrm>
          <a:custGeom>
            <a:avLst/>
            <a:gdLst/>
            <a:ahLst/>
            <a:cxnLst/>
            <a:rect l="l" t="t" r="r" b="b"/>
            <a:pathLst>
              <a:path w="1187450" h="654050">
                <a:moveTo>
                  <a:pt x="593597" y="0"/>
                </a:moveTo>
                <a:lnTo>
                  <a:pt x="532913" y="1687"/>
                </a:lnTo>
                <a:lnTo>
                  <a:pt x="473981" y="6639"/>
                </a:lnTo>
                <a:lnTo>
                  <a:pt x="417097" y="14692"/>
                </a:lnTo>
                <a:lnTo>
                  <a:pt x="362563" y="25681"/>
                </a:lnTo>
                <a:lnTo>
                  <a:pt x="310675" y="39444"/>
                </a:lnTo>
                <a:lnTo>
                  <a:pt x="261732" y="55815"/>
                </a:lnTo>
                <a:lnTo>
                  <a:pt x="216034" y="74630"/>
                </a:lnTo>
                <a:lnTo>
                  <a:pt x="173878" y="95726"/>
                </a:lnTo>
                <a:lnTo>
                  <a:pt x="135564" y="118938"/>
                </a:lnTo>
                <a:lnTo>
                  <a:pt x="101389" y="144102"/>
                </a:lnTo>
                <a:lnTo>
                  <a:pt x="71653" y="171055"/>
                </a:lnTo>
                <a:lnTo>
                  <a:pt x="26691" y="229668"/>
                </a:lnTo>
                <a:lnTo>
                  <a:pt x="3065" y="293465"/>
                </a:lnTo>
                <a:lnTo>
                  <a:pt x="0" y="326898"/>
                </a:lnTo>
                <a:lnTo>
                  <a:pt x="3065" y="360330"/>
                </a:lnTo>
                <a:lnTo>
                  <a:pt x="26691" y="424127"/>
                </a:lnTo>
                <a:lnTo>
                  <a:pt x="71653" y="482740"/>
                </a:lnTo>
                <a:lnTo>
                  <a:pt x="101389" y="509693"/>
                </a:lnTo>
                <a:lnTo>
                  <a:pt x="135564" y="534857"/>
                </a:lnTo>
                <a:lnTo>
                  <a:pt x="173878" y="558069"/>
                </a:lnTo>
                <a:lnTo>
                  <a:pt x="216034" y="579165"/>
                </a:lnTo>
                <a:lnTo>
                  <a:pt x="261732" y="597980"/>
                </a:lnTo>
                <a:lnTo>
                  <a:pt x="310675" y="614351"/>
                </a:lnTo>
                <a:lnTo>
                  <a:pt x="362563" y="628114"/>
                </a:lnTo>
                <a:lnTo>
                  <a:pt x="417097" y="639103"/>
                </a:lnTo>
                <a:lnTo>
                  <a:pt x="473981" y="647156"/>
                </a:lnTo>
                <a:lnTo>
                  <a:pt x="532913" y="652108"/>
                </a:lnTo>
                <a:lnTo>
                  <a:pt x="593597" y="653795"/>
                </a:lnTo>
                <a:lnTo>
                  <a:pt x="654282" y="652108"/>
                </a:lnTo>
                <a:lnTo>
                  <a:pt x="713214" y="647156"/>
                </a:lnTo>
                <a:lnTo>
                  <a:pt x="770098" y="639103"/>
                </a:lnTo>
                <a:lnTo>
                  <a:pt x="824632" y="628114"/>
                </a:lnTo>
                <a:lnTo>
                  <a:pt x="876520" y="614351"/>
                </a:lnTo>
                <a:lnTo>
                  <a:pt x="925463" y="597980"/>
                </a:lnTo>
                <a:lnTo>
                  <a:pt x="971161" y="579165"/>
                </a:lnTo>
                <a:lnTo>
                  <a:pt x="1013317" y="558069"/>
                </a:lnTo>
                <a:lnTo>
                  <a:pt x="1051631" y="534857"/>
                </a:lnTo>
                <a:lnTo>
                  <a:pt x="1085806" y="509693"/>
                </a:lnTo>
                <a:lnTo>
                  <a:pt x="1115542" y="482740"/>
                </a:lnTo>
                <a:lnTo>
                  <a:pt x="1160504" y="424127"/>
                </a:lnTo>
                <a:lnTo>
                  <a:pt x="1184130" y="360330"/>
                </a:lnTo>
                <a:lnTo>
                  <a:pt x="1187195" y="326898"/>
                </a:lnTo>
                <a:lnTo>
                  <a:pt x="1184130" y="293465"/>
                </a:lnTo>
                <a:lnTo>
                  <a:pt x="1160504" y="229668"/>
                </a:lnTo>
                <a:lnTo>
                  <a:pt x="1115542" y="171055"/>
                </a:lnTo>
                <a:lnTo>
                  <a:pt x="1085806" y="144102"/>
                </a:lnTo>
                <a:lnTo>
                  <a:pt x="1051631" y="118938"/>
                </a:lnTo>
                <a:lnTo>
                  <a:pt x="1013317" y="95726"/>
                </a:lnTo>
                <a:lnTo>
                  <a:pt x="971161" y="74630"/>
                </a:lnTo>
                <a:lnTo>
                  <a:pt x="925463" y="55815"/>
                </a:lnTo>
                <a:lnTo>
                  <a:pt x="876520" y="39444"/>
                </a:lnTo>
                <a:lnTo>
                  <a:pt x="824632" y="25681"/>
                </a:lnTo>
                <a:lnTo>
                  <a:pt x="770098" y="14692"/>
                </a:lnTo>
                <a:lnTo>
                  <a:pt x="713214" y="6639"/>
                </a:lnTo>
                <a:lnTo>
                  <a:pt x="654282" y="1687"/>
                </a:lnTo>
                <a:lnTo>
                  <a:pt x="593597" y="0"/>
                </a:lnTo>
                <a:close/>
              </a:path>
            </a:pathLst>
          </a:custGeom>
          <a:solidFill>
            <a:srgbClr val="FFFFFF"/>
          </a:solidFill>
        </p:spPr>
        <p:txBody>
          <a:bodyPr wrap="square" lIns="0" tIns="0" rIns="0" bIns="0" rtlCol="0"/>
          <a:lstStyle/>
          <a:p>
            <a:endParaRPr/>
          </a:p>
        </p:txBody>
      </p:sp>
      <p:sp>
        <p:nvSpPr>
          <p:cNvPr id="167" name="object 167"/>
          <p:cNvSpPr/>
          <p:nvPr/>
        </p:nvSpPr>
        <p:spPr>
          <a:xfrm>
            <a:off x="2176272" y="2308860"/>
            <a:ext cx="1187450" cy="654050"/>
          </a:xfrm>
          <a:custGeom>
            <a:avLst/>
            <a:gdLst/>
            <a:ahLst/>
            <a:cxnLst/>
            <a:rect l="l" t="t" r="r" b="b"/>
            <a:pathLst>
              <a:path w="1187450" h="654050">
                <a:moveTo>
                  <a:pt x="0" y="326898"/>
                </a:moveTo>
                <a:lnTo>
                  <a:pt x="12061" y="261001"/>
                </a:lnTo>
                <a:lnTo>
                  <a:pt x="46654" y="199632"/>
                </a:lnTo>
                <a:lnTo>
                  <a:pt x="101389" y="144102"/>
                </a:lnTo>
                <a:lnTo>
                  <a:pt x="135564" y="118938"/>
                </a:lnTo>
                <a:lnTo>
                  <a:pt x="173878" y="95726"/>
                </a:lnTo>
                <a:lnTo>
                  <a:pt x="216034" y="74630"/>
                </a:lnTo>
                <a:lnTo>
                  <a:pt x="261732" y="55815"/>
                </a:lnTo>
                <a:lnTo>
                  <a:pt x="310675" y="39444"/>
                </a:lnTo>
                <a:lnTo>
                  <a:pt x="362563" y="25681"/>
                </a:lnTo>
                <a:lnTo>
                  <a:pt x="417097" y="14692"/>
                </a:lnTo>
                <a:lnTo>
                  <a:pt x="473981" y="6639"/>
                </a:lnTo>
                <a:lnTo>
                  <a:pt x="532913" y="1687"/>
                </a:lnTo>
                <a:lnTo>
                  <a:pt x="593597" y="0"/>
                </a:lnTo>
                <a:lnTo>
                  <a:pt x="654282" y="1687"/>
                </a:lnTo>
                <a:lnTo>
                  <a:pt x="713214" y="6639"/>
                </a:lnTo>
                <a:lnTo>
                  <a:pt x="770098" y="14692"/>
                </a:lnTo>
                <a:lnTo>
                  <a:pt x="824632" y="25681"/>
                </a:lnTo>
                <a:lnTo>
                  <a:pt x="876520" y="39444"/>
                </a:lnTo>
                <a:lnTo>
                  <a:pt x="925463" y="55815"/>
                </a:lnTo>
                <a:lnTo>
                  <a:pt x="971161" y="74630"/>
                </a:lnTo>
                <a:lnTo>
                  <a:pt x="1013317" y="95726"/>
                </a:lnTo>
                <a:lnTo>
                  <a:pt x="1051631" y="118938"/>
                </a:lnTo>
                <a:lnTo>
                  <a:pt x="1085806" y="144102"/>
                </a:lnTo>
                <a:lnTo>
                  <a:pt x="1115542" y="171055"/>
                </a:lnTo>
                <a:lnTo>
                  <a:pt x="1160504" y="229668"/>
                </a:lnTo>
                <a:lnTo>
                  <a:pt x="1184130" y="293465"/>
                </a:lnTo>
                <a:lnTo>
                  <a:pt x="1187195" y="326898"/>
                </a:lnTo>
                <a:lnTo>
                  <a:pt x="1184130" y="360330"/>
                </a:lnTo>
                <a:lnTo>
                  <a:pt x="1160504" y="424127"/>
                </a:lnTo>
                <a:lnTo>
                  <a:pt x="1115542" y="482740"/>
                </a:lnTo>
                <a:lnTo>
                  <a:pt x="1085806" y="509693"/>
                </a:lnTo>
                <a:lnTo>
                  <a:pt x="1051631" y="534857"/>
                </a:lnTo>
                <a:lnTo>
                  <a:pt x="1013317" y="558069"/>
                </a:lnTo>
                <a:lnTo>
                  <a:pt x="971161" y="579165"/>
                </a:lnTo>
                <a:lnTo>
                  <a:pt x="925463" y="597980"/>
                </a:lnTo>
                <a:lnTo>
                  <a:pt x="876520" y="614351"/>
                </a:lnTo>
                <a:lnTo>
                  <a:pt x="824632" y="628114"/>
                </a:lnTo>
                <a:lnTo>
                  <a:pt x="770098" y="639103"/>
                </a:lnTo>
                <a:lnTo>
                  <a:pt x="713214" y="647156"/>
                </a:lnTo>
                <a:lnTo>
                  <a:pt x="654282" y="652108"/>
                </a:lnTo>
                <a:lnTo>
                  <a:pt x="593597" y="653795"/>
                </a:lnTo>
                <a:lnTo>
                  <a:pt x="532913" y="652108"/>
                </a:lnTo>
                <a:lnTo>
                  <a:pt x="473981" y="647156"/>
                </a:lnTo>
                <a:lnTo>
                  <a:pt x="417097" y="639103"/>
                </a:lnTo>
                <a:lnTo>
                  <a:pt x="362563" y="628114"/>
                </a:lnTo>
                <a:lnTo>
                  <a:pt x="310675" y="614351"/>
                </a:lnTo>
                <a:lnTo>
                  <a:pt x="261732" y="597980"/>
                </a:lnTo>
                <a:lnTo>
                  <a:pt x="216034" y="579165"/>
                </a:lnTo>
                <a:lnTo>
                  <a:pt x="173878" y="558069"/>
                </a:lnTo>
                <a:lnTo>
                  <a:pt x="135564" y="534857"/>
                </a:lnTo>
                <a:lnTo>
                  <a:pt x="101389" y="509693"/>
                </a:lnTo>
                <a:lnTo>
                  <a:pt x="71653" y="482740"/>
                </a:lnTo>
                <a:lnTo>
                  <a:pt x="26691" y="424127"/>
                </a:lnTo>
                <a:lnTo>
                  <a:pt x="3065" y="360330"/>
                </a:lnTo>
                <a:lnTo>
                  <a:pt x="0" y="326898"/>
                </a:lnTo>
                <a:close/>
              </a:path>
            </a:pathLst>
          </a:custGeom>
          <a:ln w="57912">
            <a:solidFill>
              <a:srgbClr val="E2671B"/>
            </a:solidFill>
          </a:ln>
        </p:spPr>
        <p:txBody>
          <a:bodyPr wrap="square" lIns="0" tIns="0" rIns="0" bIns="0" rtlCol="0"/>
          <a:lstStyle/>
          <a:p>
            <a:endParaRPr/>
          </a:p>
        </p:txBody>
      </p:sp>
      <p:graphicFrame>
        <p:nvGraphicFramePr>
          <p:cNvPr id="168" name="object 168"/>
          <p:cNvGraphicFramePr>
            <a:graphicFrameLocks noGrp="1"/>
          </p:cNvGraphicFramePr>
          <p:nvPr/>
        </p:nvGraphicFramePr>
        <p:xfrm>
          <a:off x="598931" y="2618232"/>
          <a:ext cx="8977627" cy="155194"/>
        </p:xfrm>
        <a:graphic>
          <a:graphicData uri="http://schemas.openxmlformats.org/drawingml/2006/table">
            <a:tbl>
              <a:tblPr firstRow="1" bandRow="1">
                <a:tableStyleId>{2D5ABB26-0587-4C30-8999-92F81FD0307C}</a:tableStyleId>
              </a:tblPr>
              <a:tblGrid>
                <a:gridCol w="1233170">
                  <a:extLst>
                    <a:ext uri="{9D8B030D-6E8A-4147-A177-3AD203B41FA5}">
                      <a16:colId xmlns:a16="http://schemas.microsoft.com/office/drawing/2014/main" val="20000"/>
                    </a:ext>
                  </a:extLst>
                </a:gridCol>
                <a:gridCol w="1824355">
                  <a:extLst>
                    <a:ext uri="{9D8B030D-6E8A-4147-A177-3AD203B41FA5}">
                      <a16:colId xmlns:a16="http://schemas.microsoft.com/office/drawing/2014/main" val="20001"/>
                    </a:ext>
                  </a:extLst>
                </a:gridCol>
                <a:gridCol w="1922779">
                  <a:extLst>
                    <a:ext uri="{9D8B030D-6E8A-4147-A177-3AD203B41FA5}">
                      <a16:colId xmlns:a16="http://schemas.microsoft.com/office/drawing/2014/main" val="20002"/>
                    </a:ext>
                  </a:extLst>
                </a:gridCol>
                <a:gridCol w="1584959">
                  <a:extLst>
                    <a:ext uri="{9D8B030D-6E8A-4147-A177-3AD203B41FA5}">
                      <a16:colId xmlns:a16="http://schemas.microsoft.com/office/drawing/2014/main" val="20003"/>
                    </a:ext>
                  </a:extLst>
                </a:gridCol>
                <a:gridCol w="2412364">
                  <a:extLst>
                    <a:ext uri="{9D8B030D-6E8A-4147-A177-3AD203B41FA5}">
                      <a16:colId xmlns:a16="http://schemas.microsoft.com/office/drawing/2014/main" val="20004"/>
                    </a:ext>
                  </a:extLst>
                </a:gridCol>
              </a:tblGrid>
              <a:tr h="155194">
                <a:tc>
                  <a:txBody>
                    <a:bodyPr/>
                    <a:lstStyle/>
                    <a:p>
                      <a:pPr marL="72390">
                        <a:lnSpc>
                          <a:spcPct val="100000"/>
                        </a:lnSpc>
                        <a:spcBef>
                          <a:spcPts val="30"/>
                        </a:spcBef>
                      </a:pPr>
                      <a:r>
                        <a:rPr sz="800" b="1" spc="-5" dirty="0">
                          <a:latin typeface="Century Gothic"/>
                          <a:cs typeface="Century Gothic"/>
                        </a:rPr>
                        <a:t>necessary</a:t>
                      </a:r>
                      <a:endParaRPr sz="800">
                        <a:latin typeface="Century Gothic"/>
                        <a:cs typeface="Century Gothic"/>
                      </a:endParaRPr>
                    </a:p>
                  </a:txBody>
                  <a:tcPr marL="0" marR="0" marT="3810" marB="0">
                    <a:solidFill>
                      <a:srgbClr val="E2671B">
                        <a:alpha val="65097"/>
                      </a:srgbClr>
                    </a:solidFill>
                  </a:tcPr>
                </a:tc>
                <a:tc>
                  <a:txBody>
                    <a:bodyPr/>
                    <a:lstStyle/>
                    <a:p>
                      <a:pPr marL="50165" algn="ctr">
                        <a:lnSpc>
                          <a:spcPts val="610"/>
                        </a:lnSpc>
                      </a:pPr>
                      <a:r>
                        <a:rPr sz="800" b="1" spc="-5" dirty="0">
                          <a:solidFill>
                            <a:srgbClr val="3E3E3E"/>
                          </a:solidFill>
                          <a:latin typeface="Century Gothic"/>
                          <a:cs typeface="Century Gothic"/>
                        </a:rPr>
                        <a:t>of</a:t>
                      </a:r>
                      <a:r>
                        <a:rPr sz="800" b="1" spc="-10" dirty="0">
                          <a:solidFill>
                            <a:srgbClr val="3E3E3E"/>
                          </a:solidFill>
                          <a:latin typeface="Century Gothic"/>
                          <a:cs typeface="Century Gothic"/>
                        </a:rPr>
                        <a:t> </a:t>
                      </a:r>
                      <a:r>
                        <a:rPr sz="800" b="1" dirty="0">
                          <a:solidFill>
                            <a:srgbClr val="3E3E3E"/>
                          </a:solidFill>
                          <a:latin typeface="Century Gothic"/>
                          <a:cs typeface="Century Gothic"/>
                        </a:rPr>
                        <a:t>the</a:t>
                      </a:r>
                      <a:endParaRPr sz="800">
                        <a:latin typeface="Century Gothic"/>
                        <a:cs typeface="Century Gothic"/>
                      </a:endParaRPr>
                    </a:p>
                    <a:p>
                      <a:pPr marL="52705" algn="ctr">
                        <a:lnSpc>
                          <a:spcPts val="509"/>
                        </a:lnSpc>
                      </a:pPr>
                      <a:r>
                        <a:rPr sz="800" b="1" dirty="0">
                          <a:solidFill>
                            <a:srgbClr val="3E3E3E"/>
                          </a:solidFill>
                          <a:latin typeface="Century Gothic"/>
                          <a:cs typeface="Century Gothic"/>
                        </a:rPr>
                        <a:t>application</a:t>
                      </a:r>
                      <a:endParaRPr sz="800">
                        <a:latin typeface="Century Gothic"/>
                        <a:cs typeface="Century Gothic"/>
                      </a:endParaRPr>
                    </a:p>
                  </a:txBody>
                  <a:tcPr marL="0" marR="0" marT="0" marB="0">
                    <a:solidFill>
                      <a:srgbClr val="E2671B">
                        <a:alpha val="65097"/>
                      </a:srgbClr>
                    </a:solidFill>
                  </a:tcPr>
                </a:tc>
                <a:tc>
                  <a:txBody>
                    <a:bodyPr/>
                    <a:lstStyle/>
                    <a:p>
                      <a:pPr marR="142875" algn="ctr">
                        <a:lnSpc>
                          <a:spcPts val="665"/>
                        </a:lnSpc>
                      </a:pPr>
                      <a:r>
                        <a:rPr sz="800" b="1" spc="-5" dirty="0">
                          <a:solidFill>
                            <a:srgbClr val="3E3E3E"/>
                          </a:solidFill>
                          <a:latin typeface="Century Gothic"/>
                          <a:cs typeface="Century Gothic"/>
                        </a:rPr>
                        <a:t>of</a:t>
                      </a:r>
                      <a:r>
                        <a:rPr sz="800" b="1" spc="-10" dirty="0">
                          <a:solidFill>
                            <a:srgbClr val="3E3E3E"/>
                          </a:solidFill>
                          <a:latin typeface="Century Gothic"/>
                          <a:cs typeface="Century Gothic"/>
                        </a:rPr>
                        <a:t> </a:t>
                      </a:r>
                      <a:r>
                        <a:rPr sz="800" b="1" dirty="0">
                          <a:solidFill>
                            <a:srgbClr val="3E3E3E"/>
                          </a:solidFill>
                          <a:latin typeface="Century Gothic"/>
                          <a:cs typeface="Century Gothic"/>
                        </a:rPr>
                        <a:t>the</a:t>
                      </a:r>
                      <a:endParaRPr sz="800">
                        <a:latin typeface="Century Gothic"/>
                        <a:cs typeface="Century Gothic"/>
                      </a:endParaRPr>
                    </a:p>
                    <a:p>
                      <a:pPr marR="143510" algn="ctr">
                        <a:lnSpc>
                          <a:spcPts val="459"/>
                        </a:lnSpc>
                      </a:pPr>
                      <a:r>
                        <a:rPr sz="800" b="1" dirty="0">
                          <a:solidFill>
                            <a:srgbClr val="3E3E3E"/>
                          </a:solidFill>
                          <a:latin typeface="Century Gothic"/>
                          <a:cs typeface="Century Gothic"/>
                        </a:rPr>
                        <a:t>application</a:t>
                      </a:r>
                      <a:endParaRPr sz="800">
                        <a:latin typeface="Century Gothic"/>
                        <a:cs typeface="Century Gothic"/>
                      </a:endParaRPr>
                    </a:p>
                  </a:txBody>
                  <a:tcPr marL="0" marR="0" marT="0" marB="0">
                    <a:solidFill>
                      <a:srgbClr val="E2671B">
                        <a:alpha val="65097"/>
                      </a:srgbClr>
                    </a:solidFill>
                  </a:tcPr>
                </a:tc>
                <a:tc>
                  <a:txBody>
                    <a:bodyPr/>
                    <a:lstStyle/>
                    <a:p>
                      <a:pPr marL="61594" algn="ctr">
                        <a:lnSpc>
                          <a:spcPts val="1120"/>
                        </a:lnSpc>
                      </a:pPr>
                      <a:r>
                        <a:rPr sz="1800" b="1" dirty="0">
                          <a:solidFill>
                            <a:srgbClr val="C00000"/>
                          </a:solidFill>
                          <a:latin typeface="Century Gothic"/>
                          <a:cs typeface="Century Gothic"/>
                        </a:rPr>
                        <a:t>~</a:t>
                      </a:r>
                      <a:endParaRPr sz="1800">
                        <a:latin typeface="Century Gothic"/>
                        <a:cs typeface="Century Gothic"/>
                      </a:endParaRPr>
                    </a:p>
                  </a:txBody>
                  <a:tcPr marL="0" marR="0" marT="0" marB="0">
                    <a:solidFill>
                      <a:srgbClr val="E2671B">
                        <a:alpha val="65097"/>
                      </a:srgbClr>
                    </a:solidFill>
                  </a:tcPr>
                </a:tc>
                <a:tc>
                  <a:txBody>
                    <a:bodyPr/>
                    <a:lstStyle/>
                    <a:p>
                      <a:pPr marL="56515" algn="ctr">
                        <a:lnSpc>
                          <a:spcPts val="1075"/>
                        </a:lnSpc>
                      </a:pPr>
                      <a:r>
                        <a:rPr sz="1800" b="1" dirty="0">
                          <a:solidFill>
                            <a:srgbClr val="C00000"/>
                          </a:solidFill>
                          <a:latin typeface="Century Gothic"/>
                          <a:cs typeface="Century Gothic"/>
                        </a:rPr>
                        <a:t>~</a:t>
                      </a:r>
                      <a:endParaRPr sz="1800">
                        <a:latin typeface="Century Gothic"/>
                        <a:cs typeface="Century Gothic"/>
                      </a:endParaRPr>
                    </a:p>
                  </a:txBody>
                  <a:tcPr marL="0" marR="0" marT="0" marB="0">
                    <a:solidFill>
                      <a:srgbClr val="DB8A5A"/>
                    </a:solidFill>
                  </a:tcPr>
                </a:tc>
                <a:extLst>
                  <a:ext uri="{0D108BD9-81ED-4DB2-BD59-A6C34878D82A}">
                    <a16:rowId xmlns:a16="http://schemas.microsoft.com/office/drawing/2014/main" val="10000"/>
                  </a:ext>
                </a:extLst>
              </a:tr>
            </a:tbl>
          </a:graphicData>
        </a:graphic>
      </p:graphicFrame>
      <p:sp>
        <p:nvSpPr>
          <p:cNvPr id="169" name="object 169"/>
          <p:cNvSpPr txBox="1"/>
          <p:nvPr/>
        </p:nvSpPr>
        <p:spPr>
          <a:xfrm>
            <a:off x="2439161" y="2438781"/>
            <a:ext cx="661670" cy="147955"/>
          </a:xfrm>
          <a:prstGeom prst="rect">
            <a:avLst/>
          </a:prstGeom>
        </p:spPr>
        <p:txBody>
          <a:bodyPr vert="horz" wrap="square" lIns="0" tIns="13335" rIns="0" bIns="0" rtlCol="0">
            <a:spAutoFit/>
          </a:bodyPr>
          <a:lstStyle/>
          <a:p>
            <a:pPr marL="12700">
              <a:lnSpc>
                <a:spcPct val="100000"/>
              </a:lnSpc>
              <a:spcBef>
                <a:spcPts val="105"/>
              </a:spcBef>
            </a:pPr>
            <a:r>
              <a:rPr sz="800" b="1" spc="-5" dirty="0">
                <a:solidFill>
                  <a:srgbClr val="3E3E3E"/>
                </a:solidFill>
                <a:latin typeface="Century Gothic"/>
                <a:cs typeface="Century Gothic"/>
              </a:rPr>
              <a:t>Upon</a:t>
            </a:r>
            <a:r>
              <a:rPr sz="800" b="1" spc="-70" dirty="0">
                <a:solidFill>
                  <a:srgbClr val="3E3E3E"/>
                </a:solidFill>
                <a:latin typeface="Century Gothic"/>
                <a:cs typeface="Century Gothic"/>
              </a:rPr>
              <a:t> </a:t>
            </a:r>
            <a:r>
              <a:rPr sz="800" b="1" spc="-5" dirty="0">
                <a:solidFill>
                  <a:srgbClr val="3E3E3E"/>
                </a:solidFill>
                <a:latin typeface="Century Gothic"/>
                <a:cs typeface="Century Gothic"/>
              </a:rPr>
              <a:t>receipt</a:t>
            </a:r>
            <a:endParaRPr sz="800">
              <a:latin typeface="Century Gothic"/>
              <a:cs typeface="Century Gothic"/>
            </a:endParaRPr>
          </a:p>
        </p:txBody>
      </p:sp>
      <p:sp>
        <p:nvSpPr>
          <p:cNvPr id="170" name="object 170"/>
          <p:cNvSpPr/>
          <p:nvPr/>
        </p:nvSpPr>
        <p:spPr>
          <a:xfrm>
            <a:off x="3418332" y="2381986"/>
            <a:ext cx="626160" cy="637184"/>
          </a:xfrm>
          <a:prstGeom prst="rect">
            <a:avLst/>
          </a:prstGeom>
          <a:blipFill>
            <a:blip r:embed="rId22" cstate="print"/>
            <a:stretch>
              <a:fillRect/>
            </a:stretch>
          </a:blipFill>
        </p:spPr>
        <p:txBody>
          <a:bodyPr wrap="square" lIns="0" tIns="0" rIns="0" bIns="0" rtlCol="0"/>
          <a:lstStyle/>
          <a:p>
            <a:endParaRPr/>
          </a:p>
        </p:txBody>
      </p:sp>
      <p:sp>
        <p:nvSpPr>
          <p:cNvPr id="171" name="object 171"/>
          <p:cNvSpPr/>
          <p:nvPr/>
        </p:nvSpPr>
        <p:spPr>
          <a:xfrm>
            <a:off x="3596640" y="2552700"/>
            <a:ext cx="234950" cy="254635"/>
          </a:xfrm>
          <a:custGeom>
            <a:avLst/>
            <a:gdLst/>
            <a:ahLst/>
            <a:cxnLst/>
            <a:rect l="l" t="t" r="r" b="b"/>
            <a:pathLst>
              <a:path w="234950" h="254635">
                <a:moveTo>
                  <a:pt x="117348" y="0"/>
                </a:moveTo>
                <a:lnTo>
                  <a:pt x="0" y="0"/>
                </a:lnTo>
                <a:lnTo>
                  <a:pt x="117348" y="127253"/>
                </a:lnTo>
                <a:lnTo>
                  <a:pt x="0" y="254508"/>
                </a:lnTo>
                <a:lnTo>
                  <a:pt x="117348" y="254508"/>
                </a:lnTo>
                <a:lnTo>
                  <a:pt x="234696" y="127253"/>
                </a:lnTo>
                <a:lnTo>
                  <a:pt x="117348" y="0"/>
                </a:lnTo>
                <a:close/>
              </a:path>
            </a:pathLst>
          </a:custGeom>
          <a:solidFill>
            <a:srgbClr val="FFFFFF"/>
          </a:solidFill>
        </p:spPr>
        <p:txBody>
          <a:bodyPr wrap="square" lIns="0" tIns="0" rIns="0" bIns="0" rtlCol="0"/>
          <a:lstStyle/>
          <a:p>
            <a:endParaRPr/>
          </a:p>
        </p:txBody>
      </p:sp>
      <p:sp>
        <p:nvSpPr>
          <p:cNvPr id="172" name="object 172"/>
          <p:cNvSpPr/>
          <p:nvPr/>
        </p:nvSpPr>
        <p:spPr>
          <a:xfrm>
            <a:off x="3596640" y="2552700"/>
            <a:ext cx="234950" cy="254635"/>
          </a:xfrm>
          <a:custGeom>
            <a:avLst/>
            <a:gdLst/>
            <a:ahLst/>
            <a:cxnLst/>
            <a:rect l="l" t="t" r="r" b="b"/>
            <a:pathLst>
              <a:path w="234950" h="254635">
                <a:moveTo>
                  <a:pt x="0" y="0"/>
                </a:moveTo>
                <a:lnTo>
                  <a:pt x="117348" y="0"/>
                </a:lnTo>
                <a:lnTo>
                  <a:pt x="234696" y="127253"/>
                </a:lnTo>
                <a:lnTo>
                  <a:pt x="117348" y="254508"/>
                </a:lnTo>
                <a:lnTo>
                  <a:pt x="0" y="254508"/>
                </a:lnTo>
                <a:lnTo>
                  <a:pt x="117348" y="127253"/>
                </a:lnTo>
                <a:lnTo>
                  <a:pt x="0" y="0"/>
                </a:lnTo>
                <a:close/>
              </a:path>
            </a:pathLst>
          </a:custGeom>
          <a:ln w="12192">
            <a:solidFill>
              <a:srgbClr val="E2671B"/>
            </a:solidFill>
          </a:ln>
        </p:spPr>
        <p:txBody>
          <a:bodyPr wrap="square" lIns="0" tIns="0" rIns="0" bIns="0" rtlCol="0"/>
          <a:lstStyle/>
          <a:p>
            <a:endParaRPr/>
          </a:p>
        </p:txBody>
      </p:sp>
      <p:sp>
        <p:nvSpPr>
          <p:cNvPr id="173" name="object 173"/>
          <p:cNvSpPr/>
          <p:nvPr/>
        </p:nvSpPr>
        <p:spPr>
          <a:xfrm>
            <a:off x="4908803" y="5917691"/>
            <a:ext cx="643153" cy="644651"/>
          </a:xfrm>
          <a:prstGeom prst="rect">
            <a:avLst/>
          </a:prstGeom>
          <a:blipFill>
            <a:blip r:embed="rId51" cstate="print"/>
            <a:stretch>
              <a:fillRect/>
            </a:stretch>
          </a:blipFill>
        </p:spPr>
        <p:txBody>
          <a:bodyPr wrap="square" lIns="0" tIns="0" rIns="0" bIns="0" rtlCol="0"/>
          <a:lstStyle/>
          <a:p>
            <a:endParaRPr/>
          </a:p>
        </p:txBody>
      </p:sp>
      <p:sp>
        <p:nvSpPr>
          <p:cNvPr id="174" name="object 174"/>
          <p:cNvSpPr/>
          <p:nvPr/>
        </p:nvSpPr>
        <p:spPr>
          <a:xfrm>
            <a:off x="5097017" y="6092190"/>
            <a:ext cx="236220" cy="254635"/>
          </a:xfrm>
          <a:custGeom>
            <a:avLst/>
            <a:gdLst/>
            <a:ahLst/>
            <a:cxnLst/>
            <a:rect l="l" t="t" r="r" b="b"/>
            <a:pathLst>
              <a:path w="236220" h="254635">
                <a:moveTo>
                  <a:pt x="118110" y="0"/>
                </a:moveTo>
                <a:lnTo>
                  <a:pt x="0" y="0"/>
                </a:lnTo>
                <a:lnTo>
                  <a:pt x="118110" y="127254"/>
                </a:lnTo>
                <a:lnTo>
                  <a:pt x="0" y="254508"/>
                </a:lnTo>
                <a:lnTo>
                  <a:pt x="118110" y="254508"/>
                </a:lnTo>
                <a:lnTo>
                  <a:pt x="236220" y="127254"/>
                </a:lnTo>
                <a:lnTo>
                  <a:pt x="118110" y="0"/>
                </a:lnTo>
                <a:close/>
              </a:path>
            </a:pathLst>
          </a:custGeom>
          <a:solidFill>
            <a:srgbClr val="FFFFFF"/>
          </a:solidFill>
        </p:spPr>
        <p:txBody>
          <a:bodyPr wrap="square" lIns="0" tIns="0" rIns="0" bIns="0" rtlCol="0"/>
          <a:lstStyle/>
          <a:p>
            <a:endParaRPr/>
          </a:p>
        </p:txBody>
      </p:sp>
      <p:sp>
        <p:nvSpPr>
          <p:cNvPr id="175" name="object 175"/>
          <p:cNvSpPr/>
          <p:nvPr/>
        </p:nvSpPr>
        <p:spPr>
          <a:xfrm>
            <a:off x="5097017" y="6092190"/>
            <a:ext cx="236220" cy="254635"/>
          </a:xfrm>
          <a:custGeom>
            <a:avLst/>
            <a:gdLst/>
            <a:ahLst/>
            <a:cxnLst/>
            <a:rect l="l" t="t" r="r" b="b"/>
            <a:pathLst>
              <a:path w="236220" h="254635">
                <a:moveTo>
                  <a:pt x="0" y="0"/>
                </a:moveTo>
                <a:lnTo>
                  <a:pt x="118110" y="0"/>
                </a:lnTo>
                <a:lnTo>
                  <a:pt x="236220" y="127254"/>
                </a:lnTo>
                <a:lnTo>
                  <a:pt x="118110" y="254508"/>
                </a:lnTo>
                <a:lnTo>
                  <a:pt x="0" y="254508"/>
                </a:lnTo>
                <a:lnTo>
                  <a:pt x="118110" y="127254"/>
                </a:lnTo>
                <a:lnTo>
                  <a:pt x="0" y="0"/>
                </a:lnTo>
                <a:close/>
              </a:path>
            </a:pathLst>
          </a:custGeom>
          <a:ln w="19812">
            <a:solidFill>
              <a:srgbClr val="6D5BAA"/>
            </a:solidFill>
          </a:ln>
        </p:spPr>
        <p:txBody>
          <a:bodyPr wrap="square" lIns="0" tIns="0" rIns="0" bIns="0" rtlCol="0"/>
          <a:lstStyle/>
          <a:p>
            <a:endParaRPr/>
          </a:p>
        </p:txBody>
      </p:sp>
      <p:sp>
        <p:nvSpPr>
          <p:cNvPr id="176" name="object 176"/>
          <p:cNvSpPr/>
          <p:nvPr/>
        </p:nvSpPr>
        <p:spPr>
          <a:xfrm>
            <a:off x="1982723" y="5718046"/>
            <a:ext cx="1675002" cy="1080554"/>
          </a:xfrm>
          <a:prstGeom prst="rect">
            <a:avLst/>
          </a:prstGeom>
          <a:blipFill>
            <a:blip r:embed="rId52" cstate="print"/>
            <a:stretch>
              <a:fillRect/>
            </a:stretch>
          </a:blipFill>
        </p:spPr>
        <p:txBody>
          <a:bodyPr wrap="square" lIns="0" tIns="0" rIns="0" bIns="0" rtlCol="0"/>
          <a:lstStyle/>
          <a:p>
            <a:endParaRPr/>
          </a:p>
        </p:txBody>
      </p:sp>
      <p:sp>
        <p:nvSpPr>
          <p:cNvPr id="177" name="object 177"/>
          <p:cNvSpPr/>
          <p:nvPr/>
        </p:nvSpPr>
        <p:spPr>
          <a:xfrm>
            <a:off x="2235707" y="5798822"/>
            <a:ext cx="1188770" cy="947902"/>
          </a:xfrm>
          <a:prstGeom prst="rect">
            <a:avLst/>
          </a:prstGeom>
          <a:blipFill>
            <a:blip r:embed="rId53" cstate="print"/>
            <a:stretch>
              <a:fillRect/>
            </a:stretch>
          </a:blipFill>
        </p:spPr>
        <p:txBody>
          <a:bodyPr wrap="square" lIns="0" tIns="0" rIns="0" bIns="0" rtlCol="0"/>
          <a:lstStyle/>
          <a:p>
            <a:endParaRPr/>
          </a:p>
        </p:txBody>
      </p:sp>
      <p:sp>
        <p:nvSpPr>
          <p:cNvPr id="178" name="object 178"/>
          <p:cNvSpPr/>
          <p:nvPr/>
        </p:nvSpPr>
        <p:spPr>
          <a:xfrm>
            <a:off x="2176272" y="5911596"/>
            <a:ext cx="1247140" cy="652780"/>
          </a:xfrm>
          <a:custGeom>
            <a:avLst/>
            <a:gdLst/>
            <a:ahLst/>
            <a:cxnLst/>
            <a:rect l="l" t="t" r="r" b="b"/>
            <a:pathLst>
              <a:path w="1247139" h="652779">
                <a:moveTo>
                  <a:pt x="623315" y="0"/>
                </a:moveTo>
                <a:lnTo>
                  <a:pt x="563278" y="1492"/>
                </a:lnTo>
                <a:lnTo>
                  <a:pt x="504857" y="5880"/>
                </a:lnTo>
                <a:lnTo>
                  <a:pt x="448314" y="13026"/>
                </a:lnTo>
                <a:lnTo>
                  <a:pt x="393909" y="22793"/>
                </a:lnTo>
                <a:lnTo>
                  <a:pt x="341903" y="35045"/>
                </a:lnTo>
                <a:lnTo>
                  <a:pt x="292557" y="49645"/>
                </a:lnTo>
                <a:lnTo>
                  <a:pt x="246133" y="66456"/>
                </a:lnTo>
                <a:lnTo>
                  <a:pt x="202892" y="85343"/>
                </a:lnTo>
                <a:lnTo>
                  <a:pt x="163094" y="106167"/>
                </a:lnTo>
                <a:lnTo>
                  <a:pt x="127000" y="128793"/>
                </a:lnTo>
                <a:lnTo>
                  <a:pt x="94872" y="153083"/>
                </a:lnTo>
                <a:lnTo>
                  <a:pt x="43557" y="206112"/>
                </a:lnTo>
                <a:lnTo>
                  <a:pt x="11237" y="264161"/>
                </a:lnTo>
                <a:lnTo>
                  <a:pt x="0" y="326135"/>
                </a:lnTo>
                <a:lnTo>
                  <a:pt x="2852" y="357545"/>
                </a:lnTo>
                <a:lnTo>
                  <a:pt x="24892" y="417693"/>
                </a:lnTo>
                <a:lnTo>
                  <a:pt x="66971" y="473369"/>
                </a:lnTo>
                <a:lnTo>
                  <a:pt x="127000" y="523478"/>
                </a:lnTo>
                <a:lnTo>
                  <a:pt x="163094" y="546104"/>
                </a:lnTo>
                <a:lnTo>
                  <a:pt x="202892" y="566928"/>
                </a:lnTo>
                <a:lnTo>
                  <a:pt x="246133" y="585815"/>
                </a:lnTo>
                <a:lnTo>
                  <a:pt x="292557" y="602626"/>
                </a:lnTo>
                <a:lnTo>
                  <a:pt x="341903" y="617226"/>
                </a:lnTo>
                <a:lnTo>
                  <a:pt x="393909" y="629478"/>
                </a:lnTo>
                <a:lnTo>
                  <a:pt x="448314" y="639245"/>
                </a:lnTo>
                <a:lnTo>
                  <a:pt x="504857" y="646391"/>
                </a:lnTo>
                <a:lnTo>
                  <a:pt x="563278" y="650779"/>
                </a:lnTo>
                <a:lnTo>
                  <a:pt x="623315" y="652271"/>
                </a:lnTo>
                <a:lnTo>
                  <a:pt x="683353" y="650779"/>
                </a:lnTo>
                <a:lnTo>
                  <a:pt x="741774" y="646391"/>
                </a:lnTo>
                <a:lnTo>
                  <a:pt x="798317" y="639245"/>
                </a:lnTo>
                <a:lnTo>
                  <a:pt x="852722" y="629478"/>
                </a:lnTo>
                <a:lnTo>
                  <a:pt x="904728" y="617226"/>
                </a:lnTo>
                <a:lnTo>
                  <a:pt x="954074" y="602626"/>
                </a:lnTo>
                <a:lnTo>
                  <a:pt x="1000498" y="585815"/>
                </a:lnTo>
                <a:lnTo>
                  <a:pt x="1043739" y="566928"/>
                </a:lnTo>
                <a:lnTo>
                  <a:pt x="1083537" y="546104"/>
                </a:lnTo>
                <a:lnTo>
                  <a:pt x="1119631" y="523478"/>
                </a:lnTo>
                <a:lnTo>
                  <a:pt x="1151759" y="499188"/>
                </a:lnTo>
                <a:lnTo>
                  <a:pt x="1203074" y="446159"/>
                </a:lnTo>
                <a:lnTo>
                  <a:pt x="1235394" y="388110"/>
                </a:lnTo>
                <a:lnTo>
                  <a:pt x="1246631" y="326135"/>
                </a:lnTo>
                <a:lnTo>
                  <a:pt x="1243779" y="294726"/>
                </a:lnTo>
                <a:lnTo>
                  <a:pt x="1221739" y="234578"/>
                </a:lnTo>
                <a:lnTo>
                  <a:pt x="1179660" y="178902"/>
                </a:lnTo>
                <a:lnTo>
                  <a:pt x="1119631" y="128793"/>
                </a:lnTo>
                <a:lnTo>
                  <a:pt x="1083537" y="106167"/>
                </a:lnTo>
                <a:lnTo>
                  <a:pt x="1043739" y="85343"/>
                </a:lnTo>
                <a:lnTo>
                  <a:pt x="1000498" y="66456"/>
                </a:lnTo>
                <a:lnTo>
                  <a:pt x="954074" y="49645"/>
                </a:lnTo>
                <a:lnTo>
                  <a:pt x="904728" y="35045"/>
                </a:lnTo>
                <a:lnTo>
                  <a:pt x="852722" y="22793"/>
                </a:lnTo>
                <a:lnTo>
                  <a:pt x="798317" y="13026"/>
                </a:lnTo>
                <a:lnTo>
                  <a:pt x="741774" y="5880"/>
                </a:lnTo>
                <a:lnTo>
                  <a:pt x="683353" y="1492"/>
                </a:lnTo>
                <a:lnTo>
                  <a:pt x="623315" y="0"/>
                </a:lnTo>
                <a:close/>
              </a:path>
            </a:pathLst>
          </a:custGeom>
          <a:solidFill>
            <a:srgbClr val="FFFFFF"/>
          </a:solidFill>
        </p:spPr>
        <p:txBody>
          <a:bodyPr wrap="square" lIns="0" tIns="0" rIns="0" bIns="0" rtlCol="0"/>
          <a:lstStyle/>
          <a:p>
            <a:endParaRPr/>
          </a:p>
        </p:txBody>
      </p:sp>
      <p:sp>
        <p:nvSpPr>
          <p:cNvPr id="179" name="object 179"/>
          <p:cNvSpPr/>
          <p:nvPr/>
        </p:nvSpPr>
        <p:spPr>
          <a:xfrm>
            <a:off x="2176272" y="5911596"/>
            <a:ext cx="1247140" cy="652780"/>
          </a:xfrm>
          <a:custGeom>
            <a:avLst/>
            <a:gdLst/>
            <a:ahLst/>
            <a:cxnLst/>
            <a:rect l="l" t="t" r="r" b="b"/>
            <a:pathLst>
              <a:path w="1247139" h="652779">
                <a:moveTo>
                  <a:pt x="0" y="326135"/>
                </a:moveTo>
                <a:lnTo>
                  <a:pt x="11237" y="264161"/>
                </a:lnTo>
                <a:lnTo>
                  <a:pt x="43557" y="206112"/>
                </a:lnTo>
                <a:lnTo>
                  <a:pt x="94872" y="153083"/>
                </a:lnTo>
                <a:lnTo>
                  <a:pt x="127000" y="128793"/>
                </a:lnTo>
                <a:lnTo>
                  <a:pt x="163094" y="106167"/>
                </a:lnTo>
                <a:lnTo>
                  <a:pt x="202892" y="85343"/>
                </a:lnTo>
                <a:lnTo>
                  <a:pt x="246133" y="66456"/>
                </a:lnTo>
                <a:lnTo>
                  <a:pt x="292557" y="49645"/>
                </a:lnTo>
                <a:lnTo>
                  <a:pt x="341903" y="35045"/>
                </a:lnTo>
                <a:lnTo>
                  <a:pt x="393909" y="22793"/>
                </a:lnTo>
                <a:lnTo>
                  <a:pt x="448314" y="13026"/>
                </a:lnTo>
                <a:lnTo>
                  <a:pt x="504857" y="5880"/>
                </a:lnTo>
                <a:lnTo>
                  <a:pt x="563278" y="1492"/>
                </a:lnTo>
                <a:lnTo>
                  <a:pt x="623315" y="0"/>
                </a:lnTo>
                <a:lnTo>
                  <a:pt x="683353" y="1492"/>
                </a:lnTo>
                <a:lnTo>
                  <a:pt x="741774" y="5880"/>
                </a:lnTo>
                <a:lnTo>
                  <a:pt x="798317" y="13026"/>
                </a:lnTo>
                <a:lnTo>
                  <a:pt x="852722" y="22793"/>
                </a:lnTo>
                <a:lnTo>
                  <a:pt x="904728" y="35045"/>
                </a:lnTo>
                <a:lnTo>
                  <a:pt x="954074" y="49645"/>
                </a:lnTo>
                <a:lnTo>
                  <a:pt x="1000498" y="66456"/>
                </a:lnTo>
                <a:lnTo>
                  <a:pt x="1043739" y="85343"/>
                </a:lnTo>
                <a:lnTo>
                  <a:pt x="1083537" y="106167"/>
                </a:lnTo>
                <a:lnTo>
                  <a:pt x="1119631" y="128793"/>
                </a:lnTo>
                <a:lnTo>
                  <a:pt x="1151759" y="153083"/>
                </a:lnTo>
                <a:lnTo>
                  <a:pt x="1203074" y="206112"/>
                </a:lnTo>
                <a:lnTo>
                  <a:pt x="1235394" y="264161"/>
                </a:lnTo>
                <a:lnTo>
                  <a:pt x="1246631" y="326135"/>
                </a:lnTo>
                <a:lnTo>
                  <a:pt x="1243779" y="357545"/>
                </a:lnTo>
                <a:lnTo>
                  <a:pt x="1221739" y="417693"/>
                </a:lnTo>
                <a:lnTo>
                  <a:pt x="1179660" y="473369"/>
                </a:lnTo>
                <a:lnTo>
                  <a:pt x="1119631" y="523478"/>
                </a:lnTo>
                <a:lnTo>
                  <a:pt x="1083537" y="546104"/>
                </a:lnTo>
                <a:lnTo>
                  <a:pt x="1043739" y="566928"/>
                </a:lnTo>
                <a:lnTo>
                  <a:pt x="1000498" y="585815"/>
                </a:lnTo>
                <a:lnTo>
                  <a:pt x="954074" y="602626"/>
                </a:lnTo>
                <a:lnTo>
                  <a:pt x="904728" y="617226"/>
                </a:lnTo>
                <a:lnTo>
                  <a:pt x="852722" y="629478"/>
                </a:lnTo>
                <a:lnTo>
                  <a:pt x="798317" y="639245"/>
                </a:lnTo>
                <a:lnTo>
                  <a:pt x="741774" y="646391"/>
                </a:lnTo>
                <a:lnTo>
                  <a:pt x="683353" y="650779"/>
                </a:lnTo>
                <a:lnTo>
                  <a:pt x="623315" y="652271"/>
                </a:lnTo>
                <a:lnTo>
                  <a:pt x="563278" y="650779"/>
                </a:lnTo>
                <a:lnTo>
                  <a:pt x="504857" y="646391"/>
                </a:lnTo>
                <a:lnTo>
                  <a:pt x="448314" y="639245"/>
                </a:lnTo>
                <a:lnTo>
                  <a:pt x="393909" y="629478"/>
                </a:lnTo>
                <a:lnTo>
                  <a:pt x="341903" y="617226"/>
                </a:lnTo>
                <a:lnTo>
                  <a:pt x="292557" y="602626"/>
                </a:lnTo>
                <a:lnTo>
                  <a:pt x="246133" y="585815"/>
                </a:lnTo>
                <a:lnTo>
                  <a:pt x="202892" y="566928"/>
                </a:lnTo>
                <a:lnTo>
                  <a:pt x="163094" y="546104"/>
                </a:lnTo>
                <a:lnTo>
                  <a:pt x="127000" y="523478"/>
                </a:lnTo>
                <a:lnTo>
                  <a:pt x="94872" y="499188"/>
                </a:lnTo>
                <a:lnTo>
                  <a:pt x="43557" y="446159"/>
                </a:lnTo>
                <a:lnTo>
                  <a:pt x="11237" y="388110"/>
                </a:lnTo>
                <a:lnTo>
                  <a:pt x="0" y="326135"/>
                </a:lnTo>
                <a:close/>
              </a:path>
            </a:pathLst>
          </a:custGeom>
          <a:ln w="57912">
            <a:solidFill>
              <a:srgbClr val="6D5BAA"/>
            </a:solidFill>
          </a:ln>
        </p:spPr>
        <p:txBody>
          <a:bodyPr wrap="square" lIns="0" tIns="0" rIns="0" bIns="0" rtlCol="0"/>
          <a:lstStyle/>
          <a:p>
            <a:endParaRPr/>
          </a:p>
        </p:txBody>
      </p:sp>
      <p:sp>
        <p:nvSpPr>
          <p:cNvPr id="180" name="object 180"/>
          <p:cNvSpPr txBox="1"/>
          <p:nvPr/>
        </p:nvSpPr>
        <p:spPr>
          <a:xfrm>
            <a:off x="2449829" y="5980582"/>
            <a:ext cx="699770" cy="269875"/>
          </a:xfrm>
          <a:prstGeom prst="rect">
            <a:avLst/>
          </a:prstGeom>
        </p:spPr>
        <p:txBody>
          <a:bodyPr vert="horz" wrap="square" lIns="0" tIns="12700" rIns="0" bIns="0" rtlCol="0">
            <a:spAutoFit/>
          </a:bodyPr>
          <a:lstStyle/>
          <a:p>
            <a:pPr marL="12700" marR="5080" indent="220979">
              <a:lnSpc>
                <a:spcPct val="100000"/>
              </a:lnSpc>
              <a:spcBef>
                <a:spcPts val="100"/>
              </a:spcBef>
            </a:pPr>
            <a:r>
              <a:rPr sz="800" b="1" dirty="0">
                <a:latin typeface="Century Gothic"/>
                <a:cs typeface="Century Gothic"/>
              </a:rPr>
              <a:t>After  </a:t>
            </a:r>
            <a:r>
              <a:rPr sz="800" b="1" spc="-5" dirty="0">
                <a:latin typeface="Century Gothic"/>
                <a:cs typeface="Century Gothic"/>
              </a:rPr>
              <a:t>c</a:t>
            </a:r>
            <a:r>
              <a:rPr sz="800" b="1" dirty="0">
                <a:latin typeface="Century Gothic"/>
                <a:cs typeface="Century Gothic"/>
              </a:rPr>
              <a:t>o</a:t>
            </a:r>
            <a:r>
              <a:rPr sz="800" b="1" spc="-5" dirty="0">
                <a:latin typeface="Century Gothic"/>
                <a:cs typeface="Century Gothic"/>
              </a:rPr>
              <a:t>n</a:t>
            </a:r>
            <a:r>
              <a:rPr sz="800" b="1" spc="-10" dirty="0">
                <a:latin typeface="Century Gothic"/>
                <a:cs typeface="Century Gothic"/>
              </a:rPr>
              <a:t>s</a:t>
            </a:r>
            <a:r>
              <a:rPr sz="800" b="1" dirty="0">
                <a:latin typeface="Century Gothic"/>
                <a:cs typeface="Century Gothic"/>
              </a:rPr>
              <a:t>i</a:t>
            </a:r>
            <a:r>
              <a:rPr sz="800" b="1" spc="-5" dirty="0">
                <a:latin typeface="Century Gothic"/>
                <a:cs typeface="Century Gothic"/>
              </a:rPr>
              <a:t>dera</a:t>
            </a:r>
            <a:r>
              <a:rPr sz="800" b="1" dirty="0">
                <a:latin typeface="Century Gothic"/>
                <a:cs typeface="Century Gothic"/>
              </a:rPr>
              <a:t>tion</a:t>
            </a:r>
            <a:endParaRPr sz="800">
              <a:latin typeface="Century Gothic"/>
              <a:cs typeface="Century Gothic"/>
            </a:endParaRPr>
          </a:p>
        </p:txBody>
      </p:sp>
      <p:sp>
        <p:nvSpPr>
          <p:cNvPr id="181" name="object 181"/>
          <p:cNvSpPr txBox="1"/>
          <p:nvPr/>
        </p:nvSpPr>
        <p:spPr>
          <a:xfrm>
            <a:off x="2724150" y="6224422"/>
            <a:ext cx="151765" cy="147955"/>
          </a:xfrm>
          <a:prstGeom prst="rect">
            <a:avLst/>
          </a:prstGeom>
        </p:spPr>
        <p:txBody>
          <a:bodyPr vert="horz" wrap="square" lIns="0" tIns="12700" rIns="0" bIns="0" rtlCol="0">
            <a:spAutoFit/>
          </a:bodyPr>
          <a:lstStyle/>
          <a:p>
            <a:pPr marL="12700">
              <a:lnSpc>
                <a:spcPct val="100000"/>
              </a:lnSpc>
              <a:spcBef>
                <a:spcPts val="100"/>
              </a:spcBef>
            </a:pPr>
            <a:r>
              <a:rPr sz="800" b="1" spc="-5" dirty="0">
                <a:latin typeface="Century Gothic"/>
                <a:cs typeface="Century Gothic"/>
              </a:rPr>
              <a:t>b</a:t>
            </a:r>
            <a:r>
              <a:rPr sz="800" b="1" dirty="0">
                <a:latin typeface="Century Gothic"/>
                <a:cs typeface="Century Gothic"/>
              </a:rPr>
              <a:t>y</a:t>
            </a:r>
            <a:endParaRPr sz="800">
              <a:latin typeface="Century Gothic"/>
              <a:cs typeface="Century Gothic"/>
            </a:endParaRPr>
          </a:p>
        </p:txBody>
      </p:sp>
      <p:sp>
        <p:nvSpPr>
          <p:cNvPr id="182" name="object 182"/>
          <p:cNvSpPr txBox="1"/>
          <p:nvPr/>
        </p:nvSpPr>
        <p:spPr>
          <a:xfrm>
            <a:off x="2494026" y="6344513"/>
            <a:ext cx="613410" cy="148590"/>
          </a:xfrm>
          <a:prstGeom prst="rect">
            <a:avLst/>
          </a:prstGeom>
        </p:spPr>
        <p:txBody>
          <a:bodyPr vert="horz" wrap="square" lIns="0" tIns="13335" rIns="0" bIns="0" rtlCol="0">
            <a:spAutoFit/>
          </a:bodyPr>
          <a:lstStyle/>
          <a:p>
            <a:pPr marL="12700">
              <a:lnSpc>
                <a:spcPct val="100000"/>
              </a:lnSpc>
              <a:spcBef>
                <a:spcPts val="105"/>
              </a:spcBef>
            </a:pPr>
            <a:r>
              <a:rPr sz="800" b="1" spc="-5" dirty="0">
                <a:latin typeface="Century Gothic"/>
                <a:cs typeface="Century Gothic"/>
              </a:rPr>
              <a:t>commission</a:t>
            </a:r>
            <a:endParaRPr sz="800">
              <a:latin typeface="Century Gothic"/>
              <a:cs typeface="Century Gothic"/>
            </a:endParaRPr>
          </a:p>
        </p:txBody>
      </p:sp>
      <p:sp>
        <p:nvSpPr>
          <p:cNvPr id="183" name="object 183"/>
          <p:cNvSpPr txBox="1"/>
          <p:nvPr/>
        </p:nvSpPr>
        <p:spPr>
          <a:xfrm>
            <a:off x="2066670" y="4888738"/>
            <a:ext cx="1444625" cy="939800"/>
          </a:xfrm>
          <a:prstGeom prst="rect">
            <a:avLst/>
          </a:prstGeom>
        </p:spPr>
        <p:txBody>
          <a:bodyPr vert="horz" wrap="square" lIns="0" tIns="12065" rIns="0" bIns="0" rtlCol="0">
            <a:spAutoFit/>
          </a:bodyPr>
          <a:lstStyle/>
          <a:p>
            <a:pPr marL="12065" marR="5080" indent="1905" algn="ctr">
              <a:lnSpc>
                <a:spcPct val="100000"/>
              </a:lnSpc>
              <a:spcBef>
                <a:spcPts val="95"/>
              </a:spcBef>
            </a:pPr>
            <a:r>
              <a:rPr sz="1000" b="1" spc="-10" dirty="0">
                <a:latin typeface="Century Gothic"/>
                <a:cs typeface="Century Gothic"/>
              </a:rPr>
              <a:t>SK-PH </a:t>
            </a:r>
            <a:r>
              <a:rPr sz="1000" b="1" spc="-5" dirty="0">
                <a:latin typeface="Century Gothic"/>
                <a:cs typeface="Century Gothic"/>
              </a:rPr>
              <a:t>forms a </a:t>
            </a:r>
            <a:r>
              <a:rPr sz="1000" b="1" spc="-10" dirty="0">
                <a:latin typeface="Century Gothic"/>
                <a:cs typeface="Century Gothic"/>
              </a:rPr>
              <a:t>protocol  </a:t>
            </a:r>
            <a:r>
              <a:rPr sz="1000" b="1" spc="-5" dirty="0">
                <a:latin typeface="Century Gothic"/>
                <a:cs typeface="Century Gothic"/>
              </a:rPr>
              <a:t>of admission to the  procedure for  determining the</a:t>
            </a:r>
            <a:r>
              <a:rPr sz="1000" b="1" spc="-70" dirty="0">
                <a:latin typeface="Century Gothic"/>
                <a:cs typeface="Century Gothic"/>
              </a:rPr>
              <a:t> </a:t>
            </a:r>
            <a:r>
              <a:rPr sz="1000" b="1" spc="-5" dirty="0">
                <a:latin typeface="Century Gothic"/>
                <a:cs typeface="Century Gothic"/>
              </a:rPr>
              <a:t>largest  discount </a:t>
            </a:r>
            <a:r>
              <a:rPr sz="1000" spc="-5" dirty="0">
                <a:latin typeface="Century Gothic"/>
                <a:cs typeface="Century Gothic"/>
              </a:rPr>
              <a:t>(according</a:t>
            </a:r>
            <a:r>
              <a:rPr sz="1000" spc="-50" dirty="0">
                <a:latin typeface="Century Gothic"/>
                <a:cs typeface="Century Gothic"/>
              </a:rPr>
              <a:t> </a:t>
            </a:r>
            <a:r>
              <a:rPr sz="1000" dirty="0">
                <a:latin typeface="Century Gothic"/>
                <a:cs typeface="Century Gothic"/>
              </a:rPr>
              <a:t>to  </a:t>
            </a:r>
            <a:r>
              <a:rPr sz="1000" spc="-5" dirty="0">
                <a:latin typeface="Century Gothic"/>
                <a:cs typeface="Century Gothic"/>
              </a:rPr>
              <a:t>p.</a:t>
            </a:r>
            <a:r>
              <a:rPr sz="1000" spc="-15" dirty="0">
                <a:latin typeface="Century Gothic"/>
                <a:cs typeface="Century Gothic"/>
              </a:rPr>
              <a:t> </a:t>
            </a:r>
            <a:r>
              <a:rPr sz="1000" spc="-5" dirty="0">
                <a:latin typeface="Century Gothic"/>
                <a:cs typeface="Century Gothic"/>
              </a:rPr>
              <a:t>383-384)</a:t>
            </a:r>
            <a:endParaRPr sz="1000">
              <a:latin typeface="Century Gothic"/>
              <a:cs typeface="Century Gothic"/>
            </a:endParaRPr>
          </a:p>
        </p:txBody>
      </p:sp>
      <p:sp>
        <p:nvSpPr>
          <p:cNvPr id="184" name="object 184"/>
          <p:cNvSpPr/>
          <p:nvPr/>
        </p:nvSpPr>
        <p:spPr>
          <a:xfrm>
            <a:off x="1997964" y="4125467"/>
            <a:ext cx="641667" cy="644651"/>
          </a:xfrm>
          <a:prstGeom prst="rect">
            <a:avLst/>
          </a:prstGeom>
          <a:blipFill>
            <a:blip r:embed="rId54" cstate="print"/>
            <a:stretch>
              <a:fillRect/>
            </a:stretch>
          </a:blipFill>
        </p:spPr>
        <p:txBody>
          <a:bodyPr wrap="square" lIns="0" tIns="0" rIns="0" bIns="0" rtlCol="0"/>
          <a:lstStyle/>
          <a:p>
            <a:endParaRPr/>
          </a:p>
        </p:txBody>
      </p:sp>
      <p:sp>
        <p:nvSpPr>
          <p:cNvPr id="185" name="object 185"/>
          <p:cNvSpPr/>
          <p:nvPr/>
        </p:nvSpPr>
        <p:spPr>
          <a:xfrm>
            <a:off x="2177033" y="4299965"/>
            <a:ext cx="234950" cy="254635"/>
          </a:xfrm>
          <a:custGeom>
            <a:avLst/>
            <a:gdLst/>
            <a:ahLst/>
            <a:cxnLst/>
            <a:rect l="l" t="t" r="r" b="b"/>
            <a:pathLst>
              <a:path w="234950" h="254635">
                <a:moveTo>
                  <a:pt x="234696" y="0"/>
                </a:moveTo>
                <a:lnTo>
                  <a:pt x="117348" y="0"/>
                </a:lnTo>
                <a:lnTo>
                  <a:pt x="0" y="127253"/>
                </a:lnTo>
                <a:lnTo>
                  <a:pt x="117348" y="254507"/>
                </a:lnTo>
                <a:lnTo>
                  <a:pt x="234696" y="254507"/>
                </a:lnTo>
                <a:lnTo>
                  <a:pt x="117348" y="127253"/>
                </a:lnTo>
                <a:lnTo>
                  <a:pt x="234696" y="0"/>
                </a:lnTo>
                <a:close/>
              </a:path>
            </a:pathLst>
          </a:custGeom>
          <a:solidFill>
            <a:srgbClr val="FFFFFF"/>
          </a:solidFill>
        </p:spPr>
        <p:txBody>
          <a:bodyPr wrap="square" lIns="0" tIns="0" rIns="0" bIns="0" rtlCol="0"/>
          <a:lstStyle/>
          <a:p>
            <a:endParaRPr/>
          </a:p>
        </p:txBody>
      </p:sp>
      <p:sp>
        <p:nvSpPr>
          <p:cNvPr id="186" name="object 186"/>
          <p:cNvSpPr/>
          <p:nvPr/>
        </p:nvSpPr>
        <p:spPr>
          <a:xfrm>
            <a:off x="2177033" y="4299965"/>
            <a:ext cx="234950" cy="254635"/>
          </a:xfrm>
          <a:custGeom>
            <a:avLst/>
            <a:gdLst/>
            <a:ahLst/>
            <a:cxnLst/>
            <a:rect l="l" t="t" r="r" b="b"/>
            <a:pathLst>
              <a:path w="234950" h="254635">
                <a:moveTo>
                  <a:pt x="234696" y="0"/>
                </a:moveTo>
                <a:lnTo>
                  <a:pt x="117348" y="0"/>
                </a:lnTo>
                <a:lnTo>
                  <a:pt x="0" y="127253"/>
                </a:lnTo>
                <a:lnTo>
                  <a:pt x="117348" y="254507"/>
                </a:lnTo>
                <a:lnTo>
                  <a:pt x="234696" y="254507"/>
                </a:lnTo>
                <a:lnTo>
                  <a:pt x="117348" y="127253"/>
                </a:lnTo>
                <a:lnTo>
                  <a:pt x="234696" y="0"/>
                </a:lnTo>
                <a:close/>
              </a:path>
            </a:pathLst>
          </a:custGeom>
          <a:ln w="19812">
            <a:solidFill>
              <a:srgbClr val="6D5BAA"/>
            </a:solidFill>
          </a:ln>
        </p:spPr>
        <p:txBody>
          <a:bodyPr wrap="square" lIns="0" tIns="0" rIns="0" bIns="0" rtlCol="0"/>
          <a:lstStyle/>
          <a:p>
            <a:endParaRPr/>
          </a:p>
        </p:txBody>
      </p:sp>
      <p:sp>
        <p:nvSpPr>
          <p:cNvPr id="187" name="object 187"/>
          <p:cNvSpPr txBox="1"/>
          <p:nvPr/>
        </p:nvSpPr>
        <p:spPr>
          <a:xfrm>
            <a:off x="8693277" y="5154295"/>
            <a:ext cx="1496060" cy="634365"/>
          </a:xfrm>
          <a:prstGeom prst="rect">
            <a:avLst/>
          </a:prstGeom>
        </p:spPr>
        <p:txBody>
          <a:bodyPr vert="horz" wrap="square" lIns="0" tIns="12065" rIns="0" bIns="0" rtlCol="0">
            <a:spAutoFit/>
          </a:bodyPr>
          <a:lstStyle/>
          <a:p>
            <a:pPr marL="12700" marR="5080" algn="ctr">
              <a:lnSpc>
                <a:spcPct val="100000"/>
              </a:lnSpc>
              <a:spcBef>
                <a:spcPts val="95"/>
              </a:spcBef>
            </a:pPr>
            <a:r>
              <a:rPr sz="1000" b="1" spc="-10" dirty="0">
                <a:latin typeface="Century Gothic"/>
                <a:cs typeface="Century Gothic"/>
              </a:rPr>
              <a:t>SK-PH </a:t>
            </a:r>
            <a:r>
              <a:rPr sz="1000" b="1" spc="-5" dirty="0">
                <a:latin typeface="Century Gothic"/>
                <a:cs typeface="Century Gothic"/>
              </a:rPr>
              <a:t>sends</a:t>
            </a:r>
            <a:r>
              <a:rPr sz="1000" b="1" spc="-30" dirty="0">
                <a:latin typeface="Century Gothic"/>
                <a:cs typeface="Century Gothic"/>
              </a:rPr>
              <a:t> </a:t>
            </a:r>
            <a:r>
              <a:rPr sz="1000" b="1" spc="-5" dirty="0">
                <a:latin typeface="Century Gothic"/>
                <a:cs typeface="Century Gothic"/>
              </a:rPr>
              <a:t>information  </a:t>
            </a:r>
            <a:r>
              <a:rPr sz="1000" b="1" spc="-10" dirty="0">
                <a:latin typeface="Century Gothic"/>
                <a:cs typeface="Century Gothic"/>
              </a:rPr>
              <a:t>about </a:t>
            </a:r>
            <a:r>
              <a:rPr sz="1000" b="1" spc="-5" dirty="0">
                <a:latin typeface="Century Gothic"/>
                <a:cs typeface="Century Gothic"/>
              </a:rPr>
              <a:t>LTC to the MH of  </a:t>
            </a:r>
            <a:r>
              <a:rPr sz="1000" b="1" spc="-10" dirty="0">
                <a:latin typeface="Century Gothic"/>
                <a:cs typeface="Century Gothic"/>
              </a:rPr>
              <a:t>RK</a:t>
            </a:r>
            <a:endParaRPr sz="1000">
              <a:latin typeface="Century Gothic"/>
              <a:cs typeface="Century Gothic"/>
            </a:endParaRPr>
          </a:p>
          <a:p>
            <a:pPr marL="1270" algn="ctr">
              <a:lnSpc>
                <a:spcPct val="100000"/>
              </a:lnSpc>
            </a:pPr>
            <a:r>
              <a:rPr sz="1000" spc="-5" dirty="0">
                <a:latin typeface="Century Gothic"/>
                <a:cs typeface="Century Gothic"/>
              </a:rPr>
              <a:t>(according </a:t>
            </a:r>
            <a:r>
              <a:rPr sz="1000" dirty="0">
                <a:latin typeface="Century Gothic"/>
                <a:cs typeface="Century Gothic"/>
              </a:rPr>
              <a:t>to p.</a:t>
            </a:r>
            <a:r>
              <a:rPr sz="1000" spc="-15" dirty="0">
                <a:latin typeface="Century Gothic"/>
                <a:cs typeface="Century Gothic"/>
              </a:rPr>
              <a:t> </a:t>
            </a:r>
            <a:r>
              <a:rPr sz="1000" spc="-10" dirty="0">
                <a:latin typeface="Century Gothic"/>
                <a:cs typeface="Century Gothic"/>
              </a:rPr>
              <a:t>399)</a:t>
            </a:r>
            <a:endParaRPr sz="1000">
              <a:latin typeface="Century Gothic"/>
              <a:cs typeface="Century Gothic"/>
            </a:endParaRPr>
          </a:p>
        </p:txBody>
      </p:sp>
      <p:sp>
        <p:nvSpPr>
          <p:cNvPr id="188" name="object 188"/>
          <p:cNvSpPr/>
          <p:nvPr/>
        </p:nvSpPr>
        <p:spPr>
          <a:xfrm>
            <a:off x="8849868" y="5814059"/>
            <a:ext cx="1234452" cy="851928"/>
          </a:xfrm>
          <a:prstGeom prst="rect">
            <a:avLst/>
          </a:prstGeom>
          <a:blipFill>
            <a:blip r:embed="rId18" cstate="print"/>
            <a:stretch>
              <a:fillRect/>
            </a:stretch>
          </a:blipFill>
        </p:spPr>
        <p:txBody>
          <a:bodyPr wrap="square" lIns="0" tIns="0" rIns="0" bIns="0" rtlCol="0"/>
          <a:lstStyle/>
          <a:p>
            <a:endParaRPr/>
          </a:p>
        </p:txBody>
      </p:sp>
      <p:sp>
        <p:nvSpPr>
          <p:cNvPr id="189" name="object 189"/>
          <p:cNvSpPr/>
          <p:nvPr/>
        </p:nvSpPr>
        <p:spPr>
          <a:xfrm>
            <a:off x="8955023" y="5916167"/>
            <a:ext cx="1028700" cy="652780"/>
          </a:xfrm>
          <a:custGeom>
            <a:avLst/>
            <a:gdLst/>
            <a:ahLst/>
            <a:cxnLst/>
            <a:rect l="l" t="t" r="r" b="b"/>
            <a:pathLst>
              <a:path w="1028700" h="652779">
                <a:moveTo>
                  <a:pt x="514350" y="0"/>
                </a:moveTo>
                <a:lnTo>
                  <a:pt x="458300" y="1913"/>
                </a:lnTo>
                <a:lnTo>
                  <a:pt x="404000" y="7522"/>
                </a:lnTo>
                <a:lnTo>
                  <a:pt x="351763" y="16626"/>
                </a:lnTo>
                <a:lnTo>
                  <a:pt x="301903" y="29027"/>
                </a:lnTo>
                <a:lnTo>
                  <a:pt x="254733" y="44526"/>
                </a:lnTo>
                <a:lnTo>
                  <a:pt x="210568" y="62924"/>
                </a:lnTo>
                <a:lnTo>
                  <a:pt x="169719" y="84022"/>
                </a:lnTo>
                <a:lnTo>
                  <a:pt x="132502" y="107621"/>
                </a:lnTo>
                <a:lnTo>
                  <a:pt x="99230" y="133522"/>
                </a:lnTo>
                <a:lnTo>
                  <a:pt x="70216" y="161527"/>
                </a:lnTo>
                <a:lnTo>
                  <a:pt x="45775" y="191435"/>
                </a:lnTo>
                <a:lnTo>
                  <a:pt x="11861" y="256170"/>
                </a:lnTo>
                <a:lnTo>
                  <a:pt x="0" y="326135"/>
                </a:lnTo>
                <a:lnTo>
                  <a:pt x="3017" y="361672"/>
                </a:lnTo>
                <a:lnTo>
                  <a:pt x="26218" y="429221"/>
                </a:lnTo>
                <a:lnTo>
                  <a:pt x="70216" y="490744"/>
                </a:lnTo>
                <a:lnTo>
                  <a:pt x="99230" y="518749"/>
                </a:lnTo>
                <a:lnTo>
                  <a:pt x="132502" y="544650"/>
                </a:lnTo>
                <a:lnTo>
                  <a:pt x="169719" y="568249"/>
                </a:lnTo>
                <a:lnTo>
                  <a:pt x="210568" y="589347"/>
                </a:lnTo>
                <a:lnTo>
                  <a:pt x="254733" y="607745"/>
                </a:lnTo>
                <a:lnTo>
                  <a:pt x="301903" y="623244"/>
                </a:lnTo>
                <a:lnTo>
                  <a:pt x="351763" y="635645"/>
                </a:lnTo>
                <a:lnTo>
                  <a:pt x="404000" y="644749"/>
                </a:lnTo>
                <a:lnTo>
                  <a:pt x="458300" y="650358"/>
                </a:lnTo>
                <a:lnTo>
                  <a:pt x="514350" y="652271"/>
                </a:lnTo>
                <a:lnTo>
                  <a:pt x="570399" y="650358"/>
                </a:lnTo>
                <a:lnTo>
                  <a:pt x="624699" y="644749"/>
                </a:lnTo>
                <a:lnTo>
                  <a:pt x="676936" y="635645"/>
                </a:lnTo>
                <a:lnTo>
                  <a:pt x="726796" y="623244"/>
                </a:lnTo>
                <a:lnTo>
                  <a:pt x="773966" y="607745"/>
                </a:lnTo>
                <a:lnTo>
                  <a:pt x="818131" y="589347"/>
                </a:lnTo>
                <a:lnTo>
                  <a:pt x="858980" y="568249"/>
                </a:lnTo>
                <a:lnTo>
                  <a:pt x="896197" y="544650"/>
                </a:lnTo>
                <a:lnTo>
                  <a:pt x="929469" y="518749"/>
                </a:lnTo>
                <a:lnTo>
                  <a:pt x="958483" y="490744"/>
                </a:lnTo>
                <a:lnTo>
                  <a:pt x="982924" y="460836"/>
                </a:lnTo>
                <a:lnTo>
                  <a:pt x="1016838" y="396101"/>
                </a:lnTo>
                <a:lnTo>
                  <a:pt x="1028700" y="326135"/>
                </a:lnTo>
                <a:lnTo>
                  <a:pt x="1025682" y="290599"/>
                </a:lnTo>
                <a:lnTo>
                  <a:pt x="1002481" y="223050"/>
                </a:lnTo>
                <a:lnTo>
                  <a:pt x="958483" y="161527"/>
                </a:lnTo>
                <a:lnTo>
                  <a:pt x="929469" y="133522"/>
                </a:lnTo>
                <a:lnTo>
                  <a:pt x="896197" y="107621"/>
                </a:lnTo>
                <a:lnTo>
                  <a:pt x="858980" y="84022"/>
                </a:lnTo>
                <a:lnTo>
                  <a:pt x="818131" y="62924"/>
                </a:lnTo>
                <a:lnTo>
                  <a:pt x="773966" y="44526"/>
                </a:lnTo>
                <a:lnTo>
                  <a:pt x="726796" y="29027"/>
                </a:lnTo>
                <a:lnTo>
                  <a:pt x="676936" y="16626"/>
                </a:lnTo>
                <a:lnTo>
                  <a:pt x="624699" y="7522"/>
                </a:lnTo>
                <a:lnTo>
                  <a:pt x="570399" y="1913"/>
                </a:lnTo>
                <a:lnTo>
                  <a:pt x="514350" y="0"/>
                </a:lnTo>
                <a:close/>
              </a:path>
            </a:pathLst>
          </a:custGeom>
          <a:solidFill>
            <a:srgbClr val="FFFFFF"/>
          </a:solidFill>
        </p:spPr>
        <p:txBody>
          <a:bodyPr wrap="square" lIns="0" tIns="0" rIns="0" bIns="0" rtlCol="0"/>
          <a:lstStyle/>
          <a:p>
            <a:endParaRPr/>
          </a:p>
        </p:txBody>
      </p:sp>
      <p:sp>
        <p:nvSpPr>
          <p:cNvPr id="190" name="object 190"/>
          <p:cNvSpPr/>
          <p:nvPr/>
        </p:nvSpPr>
        <p:spPr>
          <a:xfrm>
            <a:off x="8955023" y="5916167"/>
            <a:ext cx="1028700" cy="652780"/>
          </a:xfrm>
          <a:custGeom>
            <a:avLst/>
            <a:gdLst/>
            <a:ahLst/>
            <a:cxnLst/>
            <a:rect l="l" t="t" r="r" b="b"/>
            <a:pathLst>
              <a:path w="1028700" h="652779">
                <a:moveTo>
                  <a:pt x="0" y="326135"/>
                </a:moveTo>
                <a:lnTo>
                  <a:pt x="11861" y="256170"/>
                </a:lnTo>
                <a:lnTo>
                  <a:pt x="45775" y="191435"/>
                </a:lnTo>
                <a:lnTo>
                  <a:pt x="70216" y="161527"/>
                </a:lnTo>
                <a:lnTo>
                  <a:pt x="99230" y="133522"/>
                </a:lnTo>
                <a:lnTo>
                  <a:pt x="132502" y="107621"/>
                </a:lnTo>
                <a:lnTo>
                  <a:pt x="169719" y="84022"/>
                </a:lnTo>
                <a:lnTo>
                  <a:pt x="210568" y="62924"/>
                </a:lnTo>
                <a:lnTo>
                  <a:pt x="254733" y="44526"/>
                </a:lnTo>
                <a:lnTo>
                  <a:pt x="301903" y="29027"/>
                </a:lnTo>
                <a:lnTo>
                  <a:pt x="351763" y="16626"/>
                </a:lnTo>
                <a:lnTo>
                  <a:pt x="404000" y="7522"/>
                </a:lnTo>
                <a:lnTo>
                  <a:pt x="458300" y="1913"/>
                </a:lnTo>
                <a:lnTo>
                  <a:pt x="514350" y="0"/>
                </a:lnTo>
                <a:lnTo>
                  <a:pt x="570399" y="1913"/>
                </a:lnTo>
                <a:lnTo>
                  <a:pt x="624699" y="7522"/>
                </a:lnTo>
                <a:lnTo>
                  <a:pt x="676936" y="16626"/>
                </a:lnTo>
                <a:lnTo>
                  <a:pt x="726796" y="29027"/>
                </a:lnTo>
                <a:lnTo>
                  <a:pt x="773966" y="44526"/>
                </a:lnTo>
                <a:lnTo>
                  <a:pt x="818131" y="62924"/>
                </a:lnTo>
                <a:lnTo>
                  <a:pt x="858980" y="84022"/>
                </a:lnTo>
                <a:lnTo>
                  <a:pt x="896197" y="107621"/>
                </a:lnTo>
                <a:lnTo>
                  <a:pt x="929469" y="133522"/>
                </a:lnTo>
                <a:lnTo>
                  <a:pt x="958483" y="161527"/>
                </a:lnTo>
                <a:lnTo>
                  <a:pt x="982924" y="191435"/>
                </a:lnTo>
                <a:lnTo>
                  <a:pt x="1016838" y="256170"/>
                </a:lnTo>
                <a:lnTo>
                  <a:pt x="1028700" y="326135"/>
                </a:lnTo>
                <a:lnTo>
                  <a:pt x="1025682" y="361672"/>
                </a:lnTo>
                <a:lnTo>
                  <a:pt x="1002481" y="429221"/>
                </a:lnTo>
                <a:lnTo>
                  <a:pt x="958483" y="490744"/>
                </a:lnTo>
                <a:lnTo>
                  <a:pt x="929469" y="518749"/>
                </a:lnTo>
                <a:lnTo>
                  <a:pt x="896197" y="544650"/>
                </a:lnTo>
                <a:lnTo>
                  <a:pt x="858980" y="568249"/>
                </a:lnTo>
                <a:lnTo>
                  <a:pt x="818131" y="589347"/>
                </a:lnTo>
                <a:lnTo>
                  <a:pt x="773966" y="607745"/>
                </a:lnTo>
                <a:lnTo>
                  <a:pt x="726796" y="623244"/>
                </a:lnTo>
                <a:lnTo>
                  <a:pt x="676936" y="635645"/>
                </a:lnTo>
                <a:lnTo>
                  <a:pt x="624699" y="644749"/>
                </a:lnTo>
                <a:lnTo>
                  <a:pt x="570399" y="650358"/>
                </a:lnTo>
                <a:lnTo>
                  <a:pt x="514350" y="652271"/>
                </a:lnTo>
                <a:lnTo>
                  <a:pt x="458300" y="650358"/>
                </a:lnTo>
                <a:lnTo>
                  <a:pt x="404000" y="644749"/>
                </a:lnTo>
                <a:lnTo>
                  <a:pt x="351763" y="635645"/>
                </a:lnTo>
                <a:lnTo>
                  <a:pt x="301903" y="623244"/>
                </a:lnTo>
                <a:lnTo>
                  <a:pt x="254733" y="607745"/>
                </a:lnTo>
                <a:lnTo>
                  <a:pt x="210568" y="589347"/>
                </a:lnTo>
                <a:lnTo>
                  <a:pt x="169719" y="568249"/>
                </a:lnTo>
                <a:lnTo>
                  <a:pt x="132502" y="544650"/>
                </a:lnTo>
                <a:lnTo>
                  <a:pt x="99230" y="518749"/>
                </a:lnTo>
                <a:lnTo>
                  <a:pt x="70216" y="490744"/>
                </a:lnTo>
                <a:lnTo>
                  <a:pt x="45775" y="460836"/>
                </a:lnTo>
                <a:lnTo>
                  <a:pt x="11861" y="396101"/>
                </a:lnTo>
                <a:lnTo>
                  <a:pt x="0" y="326135"/>
                </a:lnTo>
                <a:close/>
              </a:path>
            </a:pathLst>
          </a:custGeom>
          <a:ln w="57912">
            <a:solidFill>
              <a:srgbClr val="9DC3E6"/>
            </a:solidFill>
          </a:ln>
        </p:spPr>
        <p:txBody>
          <a:bodyPr wrap="square" lIns="0" tIns="0" rIns="0" bIns="0" rtlCol="0"/>
          <a:lstStyle/>
          <a:p>
            <a:endParaRPr/>
          </a:p>
        </p:txBody>
      </p:sp>
      <p:sp>
        <p:nvSpPr>
          <p:cNvPr id="191" name="object 191"/>
          <p:cNvSpPr txBox="1"/>
          <p:nvPr/>
        </p:nvSpPr>
        <p:spPr>
          <a:xfrm>
            <a:off x="9224009" y="6088786"/>
            <a:ext cx="49466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C00000"/>
                </a:solidFill>
                <a:latin typeface="Century Gothic"/>
                <a:cs typeface="Century Gothic"/>
              </a:rPr>
              <a:t>5</a:t>
            </a:r>
            <a:r>
              <a:rPr sz="1800" spc="-80" dirty="0">
                <a:solidFill>
                  <a:srgbClr val="C00000"/>
                </a:solidFill>
                <a:latin typeface="Century Gothic"/>
                <a:cs typeface="Century Gothic"/>
              </a:rPr>
              <a:t> </a:t>
            </a:r>
            <a:r>
              <a:rPr sz="1100" spc="-5" dirty="0">
                <a:solidFill>
                  <a:srgbClr val="3E3E3E"/>
                </a:solidFill>
                <a:latin typeface="Century Gothic"/>
                <a:cs typeface="Century Gothic"/>
              </a:rPr>
              <a:t>w.d</a:t>
            </a:r>
            <a:r>
              <a:rPr sz="800" spc="-5" dirty="0">
                <a:solidFill>
                  <a:srgbClr val="3E3E3E"/>
                </a:solidFill>
                <a:latin typeface="Century Gothic"/>
                <a:cs typeface="Century Gothic"/>
              </a:rPr>
              <a:t>.</a:t>
            </a:r>
            <a:endParaRPr sz="800">
              <a:latin typeface="Century Gothic"/>
              <a:cs typeface="Century Gothic"/>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104376" y="4002061"/>
            <a:ext cx="3087624" cy="285593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2226945" y="1086103"/>
            <a:ext cx="2127885" cy="239395"/>
          </a:xfrm>
          <a:prstGeom prst="rect">
            <a:avLst/>
          </a:prstGeom>
        </p:spPr>
        <p:txBody>
          <a:bodyPr vert="horz" wrap="square" lIns="0" tIns="13335" rIns="0" bIns="0" rtlCol="0">
            <a:spAutoFit/>
          </a:bodyPr>
          <a:lstStyle/>
          <a:p>
            <a:pPr marL="12700">
              <a:lnSpc>
                <a:spcPct val="100000"/>
              </a:lnSpc>
              <a:spcBef>
                <a:spcPts val="105"/>
              </a:spcBef>
            </a:pPr>
            <a:r>
              <a:rPr sz="1400" b="1" spc="-5" dirty="0">
                <a:solidFill>
                  <a:srgbClr val="001F5F"/>
                </a:solidFill>
                <a:latin typeface="Segoe UI"/>
                <a:cs typeface="Segoe UI"/>
              </a:rPr>
              <a:t>Investments </a:t>
            </a:r>
            <a:r>
              <a:rPr sz="1400" b="1" dirty="0">
                <a:solidFill>
                  <a:srgbClr val="001F5F"/>
                </a:solidFill>
                <a:latin typeface="Segoe UI"/>
                <a:cs typeface="Segoe UI"/>
              </a:rPr>
              <a:t>by</a:t>
            </a:r>
            <a:r>
              <a:rPr sz="1400" b="1" spc="-50" dirty="0">
                <a:solidFill>
                  <a:srgbClr val="001F5F"/>
                </a:solidFill>
                <a:latin typeface="Segoe UI"/>
                <a:cs typeface="Segoe UI"/>
              </a:rPr>
              <a:t> </a:t>
            </a:r>
            <a:r>
              <a:rPr sz="1400" b="1" spc="5" dirty="0">
                <a:solidFill>
                  <a:srgbClr val="001F5F"/>
                </a:solidFill>
                <a:latin typeface="Segoe UI"/>
                <a:cs typeface="Segoe UI"/>
              </a:rPr>
              <a:t>industry*</a:t>
            </a:r>
            <a:endParaRPr sz="1400">
              <a:latin typeface="Segoe UI"/>
              <a:cs typeface="Segoe UI"/>
            </a:endParaRPr>
          </a:p>
        </p:txBody>
      </p:sp>
      <p:sp>
        <p:nvSpPr>
          <p:cNvPr id="4" name="object 4"/>
          <p:cNvSpPr txBox="1">
            <a:spLocks noGrp="1"/>
          </p:cNvSpPr>
          <p:nvPr>
            <p:ph type="title"/>
          </p:nvPr>
        </p:nvSpPr>
        <p:spPr>
          <a:xfrm>
            <a:off x="395731" y="349377"/>
            <a:ext cx="2680335" cy="391160"/>
          </a:xfrm>
          <a:prstGeom prst="rect">
            <a:avLst/>
          </a:prstGeom>
        </p:spPr>
        <p:txBody>
          <a:bodyPr vert="horz" wrap="square" lIns="0" tIns="12700" rIns="0" bIns="0" rtlCol="0">
            <a:spAutoFit/>
          </a:bodyPr>
          <a:lstStyle/>
          <a:p>
            <a:pPr marL="12700">
              <a:lnSpc>
                <a:spcPct val="100000"/>
              </a:lnSpc>
              <a:spcBef>
                <a:spcPts val="100"/>
              </a:spcBef>
            </a:pPr>
            <a:r>
              <a:rPr sz="2400" spc="-5" dirty="0"/>
              <a:t>Portfolio</a:t>
            </a:r>
            <a:r>
              <a:rPr sz="2400" spc="-80" dirty="0"/>
              <a:t> </a:t>
            </a:r>
            <a:r>
              <a:rPr sz="2400" dirty="0"/>
              <a:t>structure</a:t>
            </a:r>
            <a:endParaRPr sz="2400"/>
          </a:p>
        </p:txBody>
      </p:sp>
      <p:sp>
        <p:nvSpPr>
          <p:cNvPr id="5" name="object 5"/>
          <p:cNvSpPr/>
          <p:nvPr/>
        </p:nvSpPr>
        <p:spPr>
          <a:xfrm>
            <a:off x="655319" y="4410455"/>
            <a:ext cx="5390515" cy="1181100"/>
          </a:xfrm>
          <a:custGeom>
            <a:avLst/>
            <a:gdLst/>
            <a:ahLst/>
            <a:cxnLst/>
            <a:rect l="l" t="t" r="r" b="b"/>
            <a:pathLst>
              <a:path w="5390515" h="1181100">
                <a:moveTo>
                  <a:pt x="0" y="1181100"/>
                </a:moveTo>
                <a:lnTo>
                  <a:pt x="5390388" y="1181100"/>
                </a:lnTo>
                <a:lnTo>
                  <a:pt x="5390388" y="0"/>
                </a:lnTo>
                <a:lnTo>
                  <a:pt x="0" y="0"/>
                </a:lnTo>
                <a:lnTo>
                  <a:pt x="0" y="1181100"/>
                </a:lnTo>
                <a:close/>
              </a:path>
            </a:pathLst>
          </a:custGeom>
          <a:solidFill>
            <a:srgbClr val="DEEBF7">
              <a:alpha val="49803"/>
            </a:srgbClr>
          </a:solidFill>
        </p:spPr>
        <p:txBody>
          <a:bodyPr wrap="square" lIns="0" tIns="0" rIns="0" bIns="0" rtlCol="0"/>
          <a:lstStyle/>
          <a:p>
            <a:endParaRPr/>
          </a:p>
        </p:txBody>
      </p:sp>
      <p:sp>
        <p:nvSpPr>
          <p:cNvPr id="6" name="object 6"/>
          <p:cNvSpPr txBox="1"/>
          <p:nvPr/>
        </p:nvSpPr>
        <p:spPr>
          <a:xfrm>
            <a:off x="655319" y="4535830"/>
            <a:ext cx="5390515" cy="897255"/>
          </a:xfrm>
          <a:prstGeom prst="rect">
            <a:avLst/>
          </a:prstGeom>
        </p:spPr>
        <p:txBody>
          <a:bodyPr vert="horz" wrap="square" lIns="0" tIns="35560" rIns="0" bIns="0" rtlCol="0">
            <a:spAutoFit/>
          </a:bodyPr>
          <a:lstStyle/>
          <a:p>
            <a:pPr marL="1193165">
              <a:lnSpc>
                <a:spcPct val="100000"/>
              </a:lnSpc>
              <a:spcBef>
                <a:spcPts val="280"/>
              </a:spcBef>
            </a:pPr>
            <a:r>
              <a:rPr sz="1600" b="1" spc="-5" dirty="0">
                <a:solidFill>
                  <a:srgbClr val="001F5F"/>
                </a:solidFill>
                <a:latin typeface="Segoe UI"/>
                <a:cs typeface="Segoe UI"/>
              </a:rPr>
              <a:t>61 </a:t>
            </a:r>
            <a:r>
              <a:rPr sz="1600" b="1" spc="-10" dirty="0">
                <a:solidFill>
                  <a:srgbClr val="001F5F"/>
                </a:solidFill>
                <a:latin typeface="Segoe UI"/>
                <a:cs typeface="Segoe UI"/>
              </a:rPr>
              <a:t>ongoing projects</a:t>
            </a:r>
            <a:endParaRPr sz="1600">
              <a:latin typeface="Segoe UI"/>
              <a:cs typeface="Segoe UI"/>
            </a:endParaRPr>
          </a:p>
          <a:p>
            <a:pPr marL="1193165">
              <a:lnSpc>
                <a:spcPct val="100000"/>
              </a:lnSpc>
              <a:spcBef>
                <a:spcPts val="180"/>
              </a:spcBef>
            </a:pPr>
            <a:r>
              <a:rPr sz="1600" b="1" spc="-5" dirty="0">
                <a:solidFill>
                  <a:srgbClr val="001F5F"/>
                </a:solidFill>
                <a:latin typeface="Segoe UI"/>
                <a:cs typeface="Segoe UI"/>
              </a:rPr>
              <a:t>(58 </a:t>
            </a:r>
            <a:r>
              <a:rPr sz="1600" b="1" spc="-10" dirty="0">
                <a:solidFill>
                  <a:srgbClr val="001F5F"/>
                </a:solidFill>
                <a:latin typeface="Segoe UI"/>
                <a:cs typeface="Segoe UI"/>
              </a:rPr>
              <a:t>projects </a:t>
            </a:r>
            <a:r>
              <a:rPr sz="1600" b="1" spc="-5" dirty="0">
                <a:solidFill>
                  <a:srgbClr val="001F5F"/>
                </a:solidFill>
                <a:latin typeface="Segoe UI"/>
                <a:cs typeface="Segoe UI"/>
              </a:rPr>
              <a:t>in </a:t>
            </a:r>
            <a:r>
              <a:rPr sz="1600" b="1" spc="-10" dirty="0">
                <a:solidFill>
                  <a:srgbClr val="001F5F"/>
                </a:solidFill>
                <a:latin typeface="Segoe UI"/>
                <a:cs typeface="Segoe UI"/>
              </a:rPr>
              <a:t>the Republic </a:t>
            </a:r>
            <a:r>
              <a:rPr sz="1600" b="1" spc="-20" dirty="0">
                <a:solidFill>
                  <a:srgbClr val="001F5F"/>
                </a:solidFill>
                <a:latin typeface="Segoe UI"/>
                <a:cs typeface="Segoe UI"/>
              </a:rPr>
              <a:t>of</a:t>
            </a:r>
            <a:r>
              <a:rPr sz="1600" b="1" spc="-25" dirty="0">
                <a:solidFill>
                  <a:srgbClr val="001F5F"/>
                </a:solidFill>
                <a:latin typeface="Segoe UI"/>
                <a:cs typeface="Segoe UI"/>
              </a:rPr>
              <a:t> </a:t>
            </a:r>
            <a:r>
              <a:rPr sz="1600" b="1" spc="-5" dirty="0">
                <a:solidFill>
                  <a:srgbClr val="001F5F"/>
                </a:solidFill>
                <a:latin typeface="Segoe UI"/>
                <a:cs typeface="Segoe UI"/>
              </a:rPr>
              <a:t>Kazakhstan)</a:t>
            </a:r>
            <a:endParaRPr sz="1600">
              <a:latin typeface="Segoe UI"/>
              <a:cs typeface="Segoe UI"/>
            </a:endParaRPr>
          </a:p>
          <a:p>
            <a:pPr marL="1185545">
              <a:lnSpc>
                <a:spcPct val="100000"/>
              </a:lnSpc>
              <a:spcBef>
                <a:spcPts val="740"/>
              </a:spcBef>
            </a:pPr>
            <a:r>
              <a:rPr sz="1600" spc="-5" dirty="0">
                <a:solidFill>
                  <a:srgbClr val="7C6850"/>
                </a:solidFill>
                <a:latin typeface="Segoe UI"/>
                <a:cs typeface="Segoe UI"/>
              </a:rPr>
              <a:t>in the </a:t>
            </a:r>
            <a:r>
              <a:rPr sz="1600" spc="-10" dirty="0">
                <a:solidFill>
                  <a:srgbClr val="7C6850"/>
                </a:solidFill>
                <a:latin typeface="Segoe UI"/>
                <a:cs typeface="Segoe UI"/>
              </a:rPr>
              <a:t>current QIC</a:t>
            </a:r>
            <a:r>
              <a:rPr sz="1600" spc="35" dirty="0">
                <a:solidFill>
                  <a:srgbClr val="7C6850"/>
                </a:solidFill>
                <a:latin typeface="Segoe UI"/>
                <a:cs typeface="Segoe UI"/>
              </a:rPr>
              <a:t> </a:t>
            </a:r>
            <a:r>
              <a:rPr sz="1600" dirty="0">
                <a:solidFill>
                  <a:srgbClr val="7C6850"/>
                </a:solidFill>
                <a:latin typeface="Segoe UI"/>
                <a:cs typeface="Segoe UI"/>
              </a:rPr>
              <a:t>portfolio</a:t>
            </a:r>
            <a:endParaRPr sz="1600">
              <a:latin typeface="Segoe UI"/>
              <a:cs typeface="Segoe UI"/>
            </a:endParaRPr>
          </a:p>
        </p:txBody>
      </p:sp>
      <p:sp>
        <p:nvSpPr>
          <p:cNvPr id="7" name="object 7"/>
          <p:cNvSpPr/>
          <p:nvPr/>
        </p:nvSpPr>
        <p:spPr>
          <a:xfrm>
            <a:off x="6376415" y="4410455"/>
            <a:ext cx="5389245" cy="1181100"/>
          </a:xfrm>
          <a:custGeom>
            <a:avLst/>
            <a:gdLst/>
            <a:ahLst/>
            <a:cxnLst/>
            <a:rect l="l" t="t" r="r" b="b"/>
            <a:pathLst>
              <a:path w="5389245" h="1181100">
                <a:moveTo>
                  <a:pt x="0" y="1181100"/>
                </a:moveTo>
                <a:lnTo>
                  <a:pt x="5388864" y="1181100"/>
                </a:lnTo>
                <a:lnTo>
                  <a:pt x="5388864" y="0"/>
                </a:lnTo>
                <a:lnTo>
                  <a:pt x="0" y="0"/>
                </a:lnTo>
                <a:lnTo>
                  <a:pt x="0" y="1181100"/>
                </a:lnTo>
                <a:close/>
              </a:path>
            </a:pathLst>
          </a:custGeom>
          <a:solidFill>
            <a:srgbClr val="DEEBF7">
              <a:alpha val="49803"/>
            </a:srgbClr>
          </a:solidFill>
        </p:spPr>
        <p:txBody>
          <a:bodyPr wrap="square" lIns="0" tIns="0" rIns="0" bIns="0" rtlCol="0"/>
          <a:lstStyle/>
          <a:p>
            <a:endParaRPr/>
          </a:p>
        </p:txBody>
      </p:sp>
      <p:sp>
        <p:nvSpPr>
          <p:cNvPr id="8" name="object 8"/>
          <p:cNvSpPr txBox="1"/>
          <p:nvPr/>
        </p:nvSpPr>
        <p:spPr>
          <a:xfrm>
            <a:off x="6376415" y="4653178"/>
            <a:ext cx="5389245" cy="650240"/>
          </a:xfrm>
          <a:prstGeom prst="rect">
            <a:avLst/>
          </a:prstGeom>
        </p:spPr>
        <p:txBody>
          <a:bodyPr vert="horz" wrap="square" lIns="0" tIns="81280" rIns="0" bIns="0" rtlCol="0">
            <a:spAutoFit/>
          </a:bodyPr>
          <a:lstStyle/>
          <a:p>
            <a:pPr marL="1160780">
              <a:lnSpc>
                <a:spcPct val="100000"/>
              </a:lnSpc>
              <a:spcBef>
                <a:spcPts val="640"/>
              </a:spcBef>
            </a:pPr>
            <a:r>
              <a:rPr sz="1600" b="1" spc="-5" dirty="0">
                <a:solidFill>
                  <a:srgbClr val="001F5F"/>
                </a:solidFill>
                <a:latin typeface="Segoe UI"/>
                <a:cs typeface="Segoe UI"/>
              </a:rPr>
              <a:t>$ 5.2 million / 2.3 </a:t>
            </a:r>
            <a:r>
              <a:rPr sz="1600" b="1" spc="-10" dirty="0">
                <a:solidFill>
                  <a:srgbClr val="001F5F"/>
                </a:solidFill>
                <a:latin typeface="Segoe UI"/>
                <a:cs typeface="Segoe UI"/>
              </a:rPr>
              <a:t>billion</a:t>
            </a:r>
            <a:r>
              <a:rPr sz="1600" b="1" spc="-50" dirty="0">
                <a:solidFill>
                  <a:srgbClr val="001F5F"/>
                </a:solidFill>
                <a:latin typeface="Segoe UI"/>
                <a:cs typeface="Segoe UI"/>
              </a:rPr>
              <a:t> </a:t>
            </a:r>
            <a:r>
              <a:rPr sz="1600" b="1" spc="-10" dirty="0">
                <a:solidFill>
                  <a:srgbClr val="001F5F"/>
                </a:solidFill>
                <a:latin typeface="Segoe UI"/>
                <a:cs typeface="Segoe UI"/>
              </a:rPr>
              <a:t>tenge**</a:t>
            </a:r>
            <a:endParaRPr sz="1600">
              <a:latin typeface="Segoe UI"/>
              <a:cs typeface="Segoe UI"/>
            </a:endParaRPr>
          </a:p>
          <a:p>
            <a:pPr marL="1160780">
              <a:lnSpc>
                <a:spcPct val="100000"/>
              </a:lnSpc>
              <a:spcBef>
                <a:spcPts val="540"/>
              </a:spcBef>
            </a:pPr>
            <a:r>
              <a:rPr sz="1600" spc="-5" dirty="0">
                <a:solidFill>
                  <a:srgbClr val="7C6850"/>
                </a:solidFill>
                <a:latin typeface="Segoe UI"/>
                <a:cs typeface="Segoe UI"/>
              </a:rPr>
              <a:t>average </a:t>
            </a:r>
            <a:r>
              <a:rPr sz="1600" spc="-15" dirty="0">
                <a:solidFill>
                  <a:srgbClr val="7C6850"/>
                </a:solidFill>
                <a:latin typeface="Segoe UI"/>
                <a:cs typeface="Segoe UI"/>
              </a:rPr>
              <a:t>ticket</a:t>
            </a:r>
            <a:r>
              <a:rPr sz="1600" spc="15" dirty="0">
                <a:solidFill>
                  <a:srgbClr val="7C6850"/>
                </a:solidFill>
                <a:latin typeface="Segoe UI"/>
                <a:cs typeface="Segoe UI"/>
              </a:rPr>
              <a:t> </a:t>
            </a:r>
            <a:r>
              <a:rPr sz="1600" spc="-10" dirty="0">
                <a:solidFill>
                  <a:srgbClr val="7C6850"/>
                </a:solidFill>
                <a:latin typeface="Segoe UI"/>
                <a:cs typeface="Segoe UI"/>
              </a:rPr>
              <a:t>size</a:t>
            </a:r>
            <a:endParaRPr sz="1600">
              <a:latin typeface="Segoe UI"/>
              <a:cs typeface="Segoe UI"/>
            </a:endParaRPr>
          </a:p>
        </p:txBody>
      </p:sp>
      <p:sp>
        <p:nvSpPr>
          <p:cNvPr id="9" name="object 9"/>
          <p:cNvSpPr/>
          <p:nvPr/>
        </p:nvSpPr>
        <p:spPr>
          <a:xfrm>
            <a:off x="926789" y="4975025"/>
            <a:ext cx="753110" cy="302260"/>
          </a:xfrm>
          <a:custGeom>
            <a:avLst/>
            <a:gdLst/>
            <a:ahLst/>
            <a:cxnLst/>
            <a:rect l="l" t="t" r="r" b="b"/>
            <a:pathLst>
              <a:path w="753110" h="302260">
                <a:moveTo>
                  <a:pt x="320041" y="0"/>
                </a:moveTo>
                <a:lnTo>
                  <a:pt x="0" y="0"/>
                </a:lnTo>
                <a:lnTo>
                  <a:pt x="0" y="264015"/>
                </a:lnTo>
                <a:lnTo>
                  <a:pt x="2970" y="278660"/>
                </a:lnTo>
                <a:lnTo>
                  <a:pt x="11060" y="290653"/>
                </a:lnTo>
                <a:lnTo>
                  <a:pt x="23032" y="298756"/>
                </a:lnTo>
                <a:lnTo>
                  <a:pt x="37651" y="301732"/>
                </a:lnTo>
                <a:lnTo>
                  <a:pt x="715402" y="301732"/>
                </a:lnTo>
                <a:lnTo>
                  <a:pt x="730022" y="298756"/>
                </a:lnTo>
                <a:lnTo>
                  <a:pt x="741994" y="290653"/>
                </a:lnTo>
                <a:lnTo>
                  <a:pt x="750083" y="278660"/>
                </a:lnTo>
                <a:lnTo>
                  <a:pt x="753054" y="264015"/>
                </a:lnTo>
                <a:lnTo>
                  <a:pt x="753054" y="56574"/>
                </a:lnTo>
                <a:lnTo>
                  <a:pt x="357693" y="56574"/>
                </a:lnTo>
                <a:lnTo>
                  <a:pt x="343073" y="53598"/>
                </a:lnTo>
                <a:lnTo>
                  <a:pt x="331101" y="45495"/>
                </a:lnTo>
                <a:lnTo>
                  <a:pt x="323012" y="33502"/>
                </a:lnTo>
                <a:lnTo>
                  <a:pt x="320041" y="18858"/>
                </a:lnTo>
                <a:lnTo>
                  <a:pt x="320041" y="0"/>
                </a:lnTo>
                <a:close/>
              </a:path>
              <a:path w="753110" h="302260">
                <a:moveTo>
                  <a:pt x="753054" y="0"/>
                </a:moveTo>
                <a:lnTo>
                  <a:pt x="432997" y="0"/>
                </a:lnTo>
                <a:lnTo>
                  <a:pt x="432997" y="18858"/>
                </a:lnTo>
                <a:lnTo>
                  <a:pt x="430026" y="33502"/>
                </a:lnTo>
                <a:lnTo>
                  <a:pt x="421937" y="45495"/>
                </a:lnTo>
                <a:lnTo>
                  <a:pt x="409964" y="53598"/>
                </a:lnTo>
                <a:lnTo>
                  <a:pt x="395345" y="56574"/>
                </a:lnTo>
                <a:lnTo>
                  <a:pt x="753054" y="56574"/>
                </a:lnTo>
                <a:lnTo>
                  <a:pt x="753054" y="0"/>
                </a:lnTo>
                <a:close/>
              </a:path>
            </a:pathLst>
          </a:custGeom>
          <a:solidFill>
            <a:srgbClr val="001F5F"/>
          </a:solidFill>
        </p:spPr>
        <p:txBody>
          <a:bodyPr wrap="square" lIns="0" tIns="0" rIns="0" bIns="0" rtlCol="0"/>
          <a:lstStyle/>
          <a:p>
            <a:endParaRPr/>
          </a:p>
        </p:txBody>
      </p:sp>
      <p:sp>
        <p:nvSpPr>
          <p:cNvPr id="10" name="object 10"/>
          <p:cNvSpPr/>
          <p:nvPr/>
        </p:nvSpPr>
        <p:spPr>
          <a:xfrm>
            <a:off x="926789" y="4621448"/>
            <a:ext cx="753110" cy="316230"/>
          </a:xfrm>
          <a:custGeom>
            <a:avLst/>
            <a:gdLst/>
            <a:ahLst/>
            <a:cxnLst/>
            <a:rect l="l" t="t" r="r" b="b"/>
            <a:pathLst>
              <a:path w="753110" h="316229">
                <a:moveTo>
                  <a:pt x="715402" y="127277"/>
                </a:moveTo>
                <a:lnTo>
                  <a:pt x="37651" y="127277"/>
                </a:lnTo>
                <a:lnTo>
                  <a:pt x="23032" y="130253"/>
                </a:lnTo>
                <a:lnTo>
                  <a:pt x="11060" y="138356"/>
                </a:lnTo>
                <a:lnTo>
                  <a:pt x="2970" y="150349"/>
                </a:lnTo>
                <a:lnTo>
                  <a:pt x="0" y="164994"/>
                </a:lnTo>
                <a:lnTo>
                  <a:pt x="0" y="315860"/>
                </a:lnTo>
                <a:lnTo>
                  <a:pt x="320041" y="315860"/>
                </a:lnTo>
                <a:lnTo>
                  <a:pt x="320041" y="297002"/>
                </a:lnTo>
                <a:lnTo>
                  <a:pt x="753054" y="297002"/>
                </a:lnTo>
                <a:lnTo>
                  <a:pt x="753054" y="164994"/>
                </a:lnTo>
                <a:lnTo>
                  <a:pt x="750083" y="150349"/>
                </a:lnTo>
                <a:lnTo>
                  <a:pt x="741994" y="138356"/>
                </a:lnTo>
                <a:lnTo>
                  <a:pt x="730022" y="130253"/>
                </a:lnTo>
                <a:lnTo>
                  <a:pt x="715402" y="127277"/>
                </a:lnTo>
                <a:close/>
              </a:path>
              <a:path w="753110" h="316229">
                <a:moveTo>
                  <a:pt x="753054" y="297002"/>
                </a:moveTo>
                <a:lnTo>
                  <a:pt x="432997" y="297002"/>
                </a:lnTo>
                <a:lnTo>
                  <a:pt x="432997" y="315860"/>
                </a:lnTo>
                <a:lnTo>
                  <a:pt x="753054" y="315860"/>
                </a:lnTo>
                <a:lnTo>
                  <a:pt x="753054" y="297002"/>
                </a:lnTo>
                <a:close/>
              </a:path>
              <a:path w="753110" h="316229">
                <a:moveTo>
                  <a:pt x="461236" y="0"/>
                </a:moveTo>
                <a:lnTo>
                  <a:pt x="291802" y="0"/>
                </a:lnTo>
                <a:lnTo>
                  <a:pt x="266019" y="5139"/>
                </a:lnTo>
                <a:lnTo>
                  <a:pt x="245090" y="19204"/>
                </a:lnTo>
                <a:lnTo>
                  <a:pt x="231044" y="40163"/>
                </a:lnTo>
                <a:lnTo>
                  <a:pt x="225911" y="65988"/>
                </a:lnTo>
                <a:lnTo>
                  <a:pt x="225911" y="127277"/>
                </a:lnTo>
                <a:lnTo>
                  <a:pt x="282389" y="127277"/>
                </a:lnTo>
                <a:lnTo>
                  <a:pt x="282389" y="60330"/>
                </a:lnTo>
                <a:lnTo>
                  <a:pt x="286154" y="56559"/>
                </a:lnTo>
                <a:lnTo>
                  <a:pt x="525252" y="56559"/>
                </a:lnTo>
                <a:lnTo>
                  <a:pt x="521994" y="40163"/>
                </a:lnTo>
                <a:lnTo>
                  <a:pt x="507948" y="19204"/>
                </a:lnTo>
                <a:lnTo>
                  <a:pt x="487019" y="5139"/>
                </a:lnTo>
                <a:lnTo>
                  <a:pt x="461236" y="0"/>
                </a:lnTo>
                <a:close/>
              </a:path>
              <a:path w="753110" h="316229">
                <a:moveTo>
                  <a:pt x="525252" y="56559"/>
                </a:moveTo>
                <a:lnTo>
                  <a:pt x="466884" y="56559"/>
                </a:lnTo>
                <a:lnTo>
                  <a:pt x="470649" y="60330"/>
                </a:lnTo>
                <a:lnTo>
                  <a:pt x="470649" y="127277"/>
                </a:lnTo>
                <a:lnTo>
                  <a:pt x="527127" y="127277"/>
                </a:lnTo>
                <a:lnTo>
                  <a:pt x="527127" y="65988"/>
                </a:lnTo>
                <a:lnTo>
                  <a:pt x="525252" y="56559"/>
                </a:lnTo>
                <a:close/>
              </a:path>
            </a:pathLst>
          </a:custGeom>
          <a:solidFill>
            <a:srgbClr val="001F5F"/>
          </a:solidFill>
        </p:spPr>
        <p:txBody>
          <a:bodyPr wrap="square" lIns="0" tIns="0" rIns="0" bIns="0" rtlCol="0"/>
          <a:lstStyle/>
          <a:p>
            <a:endParaRPr/>
          </a:p>
        </p:txBody>
      </p:sp>
      <p:sp>
        <p:nvSpPr>
          <p:cNvPr id="11" name="object 11"/>
          <p:cNvSpPr/>
          <p:nvPr/>
        </p:nvSpPr>
        <p:spPr>
          <a:xfrm>
            <a:off x="6716824" y="4616021"/>
            <a:ext cx="584200" cy="754380"/>
          </a:xfrm>
          <a:custGeom>
            <a:avLst/>
            <a:gdLst/>
            <a:ahLst/>
            <a:cxnLst/>
            <a:rect l="l" t="t" r="r" b="b"/>
            <a:pathLst>
              <a:path w="584200" h="754379">
                <a:moveTo>
                  <a:pt x="348280" y="0"/>
                </a:moveTo>
                <a:lnTo>
                  <a:pt x="0" y="0"/>
                </a:lnTo>
                <a:lnTo>
                  <a:pt x="0" y="754313"/>
                </a:lnTo>
                <a:lnTo>
                  <a:pt x="583605" y="754313"/>
                </a:lnTo>
                <a:lnTo>
                  <a:pt x="583605" y="697740"/>
                </a:lnTo>
                <a:lnTo>
                  <a:pt x="56478" y="697740"/>
                </a:lnTo>
                <a:lnTo>
                  <a:pt x="56477" y="56559"/>
                </a:lnTo>
                <a:lnTo>
                  <a:pt x="412446" y="56559"/>
                </a:lnTo>
                <a:lnTo>
                  <a:pt x="348280" y="0"/>
                </a:lnTo>
                <a:close/>
              </a:path>
              <a:path w="584200" h="754379">
                <a:moveTo>
                  <a:pt x="412446" y="56559"/>
                </a:moveTo>
                <a:lnTo>
                  <a:pt x="291802" y="56559"/>
                </a:lnTo>
                <a:lnTo>
                  <a:pt x="291802" y="254571"/>
                </a:lnTo>
                <a:lnTo>
                  <a:pt x="527127" y="254571"/>
                </a:lnTo>
                <a:lnTo>
                  <a:pt x="527127" y="697740"/>
                </a:lnTo>
                <a:lnTo>
                  <a:pt x="583605" y="697740"/>
                </a:lnTo>
                <a:lnTo>
                  <a:pt x="583605" y="207425"/>
                </a:lnTo>
                <a:lnTo>
                  <a:pt x="572907" y="197996"/>
                </a:lnTo>
                <a:lnTo>
                  <a:pt x="348280" y="197996"/>
                </a:lnTo>
                <a:lnTo>
                  <a:pt x="348280" y="80131"/>
                </a:lnTo>
                <a:lnTo>
                  <a:pt x="439190" y="80131"/>
                </a:lnTo>
                <a:lnTo>
                  <a:pt x="412446" y="56559"/>
                </a:lnTo>
                <a:close/>
              </a:path>
              <a:path w="584200" h="754379">
                <a:moveTo>
                  <a:pt x="439190" y="80131"/>
                </a:moveTo>
                <a:lnTo>
                  <a:pt x="348280" y="80131"/>
                </a:lnTo>
                <a:lnTo>
                  <a:pt x="465942" y="197996"/>
                </a:lnTo>
                <a:lnTo>
                  <a:pt x="572907" y="197996"/>
                </a:lnTo>
                <a:lnTo>
                  <a:pt x="439190" y="80131"/>
                </a:lnTo>
                <a:close/>
              </a:path>
            </a:pathLst>
          </a:custGeom>
          <a:solidFill>
            <a:srgbClr val="001F5F"/>
          </a:solidFill>
        </p:spPr>
        <p:txBody>
          <a:bodyPr wrap="square" lIns="0" tIns="0" rIns="0" bIns="0" rtlCol="0"/>
          <a:lstStyle/>
          <a:p>
            <a:endParaRPr/>
          </a:p>
        </p:txBody>
      </p:sp>
      <p:sp>
        <p:nvSpPr>
          <p:cNvPr id="12" name="object 12"/>
          <p:cNvSpPr/>
          <p:nvPr/>
        </p:nvSpPr>
        <p:spPr>
          <a:xfrm>
            <a:off x="6829780" y="4983741"/>
            <a:ext cx="358140" cy="0"/>
          </a:xfrm>
          <a:custGeom>
            <a:avLst/>
            <a:gdLst/>
            <a:ahLst/>
            <a:cxnLst/>
            <a:rect l="l" t="t" r="r" b="b"/>
            <a:pathLst>
              <a:path w="358140">
                <a:moveTo>
                  <a:pt x="0" y="0"/>
                </a:moveTo>
                <a:lnTo>
                  <a:pt x="357693" y="0"/>
                </a:lnTo>
              </a:path>
            </a:pathLst>
          </a:custGeom>
          <a:ln w="37716">
            <a:solidFill>
              <a:srgbClr val="001F5F"/>
            </a:solidFill>
          </a:ln>
        </p:spPr>
        <p:txBody>
          <a:bodyPr wrap="square" lIns="0" tIns="0" rIns="0" bIns="0" rtlCol="0"/>
          <a:lstStyle/>
          <a:p>
            <a:endParaRPr/>
          </a:p>
        </p:txBody>
      </p:sp>
      <p:sp>
        <p:nvSpPr>
          <p:cNvPr id="13" name="object 13"/>
          <p:cNvSpPr/>
          <p:nvPr/>
        </p:nvSpPr>
        <p:spPr>
          <a:xfrm>
            <a:off x="6829780" y="4908308"/>
            <a:ext cx="122555" cy="0"/>
          </a:xfrm>
          <a:custGeom>
            <a:avLst/>
            <a:gdLst/>
            <a:ahLst/>
            <a:cxnLst/>
            <a:rect l="l" t="t" r="r" b="b"/>
            <a:pathLst>
              <a:path w="122554">
                <a:moveTo>
                  <a:pt x="0" y="0"/>
                </a:moveTo>
                <a:lnTo>
                  <a:pt x="122368" y="0"/>
                </a:lnTo>
              </a:path>
            </a:pathLst>
          </a:custGeom>
          <a:ln w="37716">
            <a:solidFill>
              <a:srgbClr val="001F5F"/>
            </a:solidFill>
          </a:ln>
        </p:spPr>
        <p:txBody>
          <a:bodyPr wrap="square" lIns="0" tIns="0" rIns="0" bIns="0" rtlCol="0"/>
          <a:lstStyle/>
          <a:p>
            <a:endParaRPr/>
          </a:p>
        </p:txBody>
      </p:sp>
      <p:sp>
        <p:nvSpPr>
          <p:cNvPr id="14" name="object 14"/>
          <p:cNvSpPr/>
          <p:nvPr/>
        </p:nvSpPr>
        <p:spPr>
          <a:xfrm>
            <a:off x="6829780" y="5059174"/>
            <a:ext cx="358140" cy="0"/>
          </a:xfrm>
          <a:custGeom>
            <a:avLst/>
            <a:gdLst/>
            <a:ahLst/>
            <a:cxnLst/>
            <a:rect l="l" t="t" r="r" b="b"/>
            <a:pathLst>
              <a:path w="358140">
                <a:moveTo>
                  <a:pt x="0" y="0"/>
                </a:moveTo>
                <a:lnTo>
                  <a:pt x="357693" y="0"/>
                </a:lnTo>
              </a:path>
            </a:pathLst>
          </a:custGeom>
          <a:ln w="37716">
            <a:solidFill>
              <a:srgbClr val="001F5F"/>
            </a:solidFill>
          </a:ln>
        </p:spPr>
        <p:txBody>
          <a:bodyPr wrap="square" lIns="0" tIns="0" rIns="0" bIns="0" rtlCol="0"/>
          <a:lstStyle/>
          <a:p>
            <a:endParaRPr/>
          </a:p>
        </p:txBody>
      </p:sp>
      <p:sp>
        <p:nvSpPr>
          <p:cNvPr id="15" name="object 15"/>
          <p:cNvSpPr/>
          <p:nvPr/>
        </p:nvSpPr>
        <p:spPr>
          <a:xfrm>
            <a:off x="6829780" y="5134608"/>
            <a:ext cx="358140" cy="0"/>
          </a:xfrm>
          <a:custGeom>
            <a:avLst/>
            <a:gdLst/>
            <a:ahLst/>
            <a:cxnLst/>
            <a:rect l="l" t="t" r="r" b="b"/>
            <a:pathLst>
              <a:path w="358140">
                <a:moveTo>
                  <a:pt x="0" y="0"/>
                </a:moveTo>
                <a:lnTo>
                  <a:pt x="357693" y="0"/>
                </a:lnTo>
              </a:path>
            </a:pathLst>
          </a:custGeom>
          <a:ln w="37716">
            <a:solidFill>
              <a:srgbClr val="001F5F"/>
            </a:solidFill>
          </a:ln>
        </p:spPr>
        <p:txBody>
          <a:bodyPr wrap="square" lIns="0" tIns="0" rIns="0" bIns="0" rtlCol="0"/>
          <a:lstStyle/>
          <a:p>
            <a:endParaRPr/>
          </a:p>
        </p:txBody>
      </p:sp>
      <p:sp>
        <p:nvSpPr>
          <p:cNvPr id="16" name="object 16"/>
          <p:cNvSpPr/>
          <p:nvPr/>
        </p:nvSpPr>
        <p:spPr>
          <a:xfrm>
            <a:off x="6829780" y="5210041"/>
            <a:ext cx="358140" cy="0"/>
          </a:xfrm>
          <a:custGeom>
            <a:avLst/>
            <a:gdLst/>
            <a:ahLst/>
            <a:cxnLst/>
            <a:rect l="l" t="t" r="r" b="b"/>
            <a:pathLst>
              <a:path w="358140">
                <a:moveTo>
                  <a:pt x="0" y="0"/>
                </a:moveTo>
                <a:lnTo>
                  <a:pt x="357693" y="0"/>
                </a:lnTo>
              </a:path>
            </a:pathLst>
          </a:custGeom>
          <a:ln w="37716">
            <a:solidFill>
              <a:srgbClr val="001F5F"/>
            </a:solidFill>
          </a:ln>
        </p:spPr>
        <p:txBody>
          <a:bodyPr wrap="square" lIns="0" tIns="0" rIns="0" bIns="0" rtlCol="0"/>
          <a:lstStyle/>
          <a:p>
            <a:endParaRPr/>
          </a:p>
        </p:txBody>
      </p:sp>
      <p:sp>
        <p:nvSpPr>
          <p:cNvPr id="17" name="object 17"/>
          <p:cNvSpPr/>
          <p:nvPr/>
        </p:nvSpPr>
        <p:spPr>
          <a:xfrm>
            <a:off x="4123944" y="1502663"/>
            <a:ext cx="1178814" cy="1975885"/>
          </a:xfrm>
          <a:prstGeom prst="rect">
            <a:avLst/>
          </a:prstGeom>
          <a:blipFill>
            <a:blip r:embed="rId3" cstate="print"/>
            <a:stretch>
              <a:fillRect/>
            </a:stretch>
          </a:blipFill>
        </p:spPr>
        <p:txBody>
          <a:bodyPr wrap="square" lIns="0" tIns="0" rIns="0" bIns="0" rtlCol="0"/>
          <a:lstStyle/>
          <a:p>
            <a:endParaRPr/>
          </a:p>
        </p:txBody>
      </p:sp>
      <p:sp>
        <p:nvSpPr>
          <p:cNvPr id="18" name="object 18"/>
          <p:cNvSpPr/>
          <p:nvPr/>
        </p:nvSpPr>
        <p:spPr>
          <a:xfrm>
            <a:off x="3625596" y="3076943"/>
            <a:ext cx="1358646" cy="776490"/>
          </a:xfrm>
          <a:prstGeom prst="rect">
            <a:avLst/>
          </a:prstGeom>
          <a:blipFill>
            <a:blip r:embed="rId4" cstate="print"/>
            <a:stretch>
              <a:fillRect/>
            </a:stretch>
          </a:blipFill>
        </p:spPr>
        <p:txBody>
          <a:bodyPr wrap="square" lIns="0" tIns="0" rIns="0" bIns="0" rtlCol="0"/>
          <a:lstStyle/>
          <a:p>
            <a:endParaRPr/>
          </a:p>
        </p:txBody>
      </p:sp>
      <p:sp>
        <p:nvSpPr>
          <p:cNvPr id="19" name="object 19"/>
          <p:cNvSpPr/>
          <p:nvPr/>
        </p:nvSpPr>
        <p:spPr>
          <a:xfrm>
            <a:off x="2951988" y="2455164"/>
            <a:ext cx="928890" cy="1287018"/>
          </a:xfrm>
          <a:prstGeom prst="rect">
            <a:avLst/>
          </a:prstGeom>
          <a:blipFill>
            <a:blip r:embed="rId5" cstate="print"/>
            <a:stretch>
              <a:fillRect/>
            </a:stretch>
          </a:blipFill>
        </p:spPr>
        <p:txBody>
          <a:bodyPr wrap="square" lIns="0" tIns="0" rIns="0" bIns="0" rtlCol="0"/>
          <a:lstStyle/>
          <a:p>
            <a:endParaRPr/>
          </a:p>
        </p:txBody>
      </p:sp>
      <p:sp>
        <p:nvSpPr>
          <p:cNvPr id="20" name="object 20"/>
          <p:cNvSpPr/>
          <p:nvPr/>
        </p:nvSpPr>
        <p:spPr>
          <a:xfrm>
            <a:off x="2973323" y="1647431"/>
            <a:ext cx="874013" cy="922794"/>
          </a:xfrm>
          <a:prstGeom prst="rect">
            <a:avLst/>
          </a:prstGeom>
          <a:blipFill>
            <a:blip r:embed="rId6" cstate="print"/>
            <a:stretch>
              <a:fillRect/>
            </a:stretch>
          </a:blipFill>
        </p:spPr>
        <p:txBody>
          <a:bodyPr wrap="square" lIns="0" tIns="0" rIns="0" bIns="0" rtlCol="0"/>
          <a:lstStyle/>
          <a:p>
            <a:endParaRPr/>
          </a:p>
        </p:txBody>
      </p:sp>
      <p:sp>
        <p:nvSpPr>
          <p:cNvPr id="21" name="object 21"/>
          <p:cNvSpPr/>
          <p:nvPr/>
        </p:nvSpPr>
        <p:spPr>
          <a:xfrm>
            <a:off x="3560064" y="1539214"/>
            <a:ext cx="424446" cy="627151"/>
          </a:xfrm>
          <a:prstGeom prst="rect">
            <a:avLst/>
          </a:prstGeom>
          <a:blipFill>
            <a:blip r:embed="rId7" cstate="print"/>
            <a:stretch>
              <a:fillRect/>
            </a:stretch>
          </a:blipFill>
        </p:spPr>
        <p:txBody>
          <a:bodyPr wrap="square" lIns="0" tIns="0" rIns="0" bIns="0" rtlCol="0"/>
          <a:lstStyle/>
          <a:p>
            <a:endParaRPr/>
          </a:p>
        </p:txBody>
      </p:sp>
      <p:sp>
        <p:nvSpPr>
          <p:cNvPr id="22" name="object 22"/>
          <p:cNvSpPr/>
          <p:nvPr/>
        </p:nvSpPr>
        <p:spPr>
          <a:xfrm>
            <a:off x="3832859" y="1502651"/>
            <a:ext cx="296443" cy="610374"/>
          </a:xfrm>
          <a:prstGeom prst="rect">
            <a:avLst/>
          </a:prstGeom>
          <a:blipFill>
            <a:blip r:embed="rId8" cstate="print"/>
            <a:stretch>
              <a:fillRect/>
            </a:stretch>
          </a:blipFill>
        </p:spPr>
        <p:txBody>
          <a:bodyPr wrap="square" lIns="0" tIns="0" rIns="0" bIns="0" rtlCol="0"/>
          <a:lstStyle/>
          <a:p>
            <a:endParaRPr/>
          </a:p>
        </p:txBody>
      </p:sp>
      <p:sp>
        <p:nvSpPr>
          <p:cNvPr id="23" name="object 23"/>
          <p:cNvSpPr txBox="1"/>
          <p:nvPr/>
        </p:nvSpPr>
        <p:spPr>
          <a:xfrm>
            <a:off x="4718430" y="2198877"/>
            <a:ext cx="436880" cy="269240"/>
          </a:xfrm>
          <a:prstGeom prst="rect">
            <a:avLst/>
          </a:prstGeom>
        </p:spPr>
        <p:txBody>
          <a:bodyPr vert="horz" wrap="square" lIns="0" tIns="12065" rIns="0" bIns="0" rtlCol="0">
            <a:spAutoFit/>
          </a:bodyPr>
          <a:lstStyle/>
          <a:p>
            <a:pPr marL="12700">
              <a:lnSpc>
                <a:spcPct val="100000"/>
              </a:lnSpc>
              <a:spcBef>
                <a:spcPts val="95"/>
              </a:spcBef>
            </a:pPr>
            <a:r>
              <a:rPr sz="1600" b="1" dirty="0">
                <a:solidFill>
                  <a:srgbClr val="FFFFFF"/>
                </a:solidFill>
                <a:latin typeface="Segoe UI"/>
                <a:cs typeface="Segoe UI"/>
              </a:rPr>
              <a:t>37%</a:t>
            </a:r>
            <a:endParaRPr sz="1600">
              <a:latin typeface="Segoe UI"/>
              <a:cs typeface="Segoe UI"/>
            </a:endParaRPr>
          </a:p>
        </p:txBody>
      </p:sp>
      <p:sp>
        <p:nvSpPr>
          <p:cNvPr id="24" name="object 24"/>
          <p:cNvSpPr txBox="1"/>
          <p:nvPr/>
        </p:nvSpPr>
        <p:spPr>
          <a:xfrm>
            <a:off x="4075938" y="3412616"/>
            <a:ext cx="436880" cy="269240"/>
          </a:xfrm>
          <a:prstGeom prst="rect">
            <a:avLst/>
          </a:prstGeom>
        </p:spPr>
        <p:txBody>
          <a:bodyPr vert="horz" wrap="square" lIns="0" tIns="12065" rIns="0" bIns="0" rtlCol="0">
            <a:spAutoFit/>
          </a:bodyPr>
          <a:lstStyle/>
          <a:p>
            <a:pPr marL="12700">
              <a:lnSpc>
                <a:spcPct val="100000"/>
              </a:lnSpc>
              <a:spcBef>
                <a:spcPts val="95"/>
              </a:spcBef>
            </a:pPr>
            <a:r>
              <a:rPr sz="1600" b="1" dirty="0">
                <a:solidFill>
                  <a:srgbClr val="FFFFFF"/>
                </a:solidFill>
                <a:latin typeface="Segoe UI"/>
                <a:cs typeface="Segoe UI"/>
              </a:rPr>
              <a:t>20%</a:t>
            </a:r>
            <a:endParaRPr sz="1600">
              <a:latin typeface="Segoe UI"/>
              <a:cs typeface="Segoe UI"/>
            </a:endParaRPr>
          </a:p>
        </p:txBody>
      </p:sp>
      <p:sp>
        <p:nvSpPr>
          <p:cNvPr id="25" name="object 25"/>
          <p:cNvSpPr txBox="1"/>
          <p:nvPr/>
        </p:nvSpPr>
        <p:spPr>
          <a:xfrm>
            <a:off x="3127375" y="2947797"/>
            <a:ext cx="436880" cy="269240"/>
          </a:xfrm>
          <a:prstGeom prst="rect">
            <a:avLst/>
          </a:prstGeom>
        </p:spPr>
        <p:txBody>
          <a:bodyPr vert="horz" wrap="square" lIns="0" tIns="12065" rIns="0" bIns="0" rtlCol="0">
            <a:spAutoFit/>
          </a:bodyPr>
          <a:lstStyle/>
          <a:p>
            <a:pPr marL="12700">
              <a:lnSpc>
                <a:spcPct val="100000"/>
              </a:lnSpc>
              <a:spcBef>
                <a:spcPts val="95"/>
              </a:spcBef>
            </a:pPr>
            <a:r>
              <a:rPr sz="1600" b="1" dirty="0">
                <a:solidFill>
                  <a:srgbClr val="FFFFFF"/>
                </a:solidFill>
                <a:latin typeface="Segoe UI"/>
                <a:cs typeface="Segoe UI"/>
              </a:rPr>
              <a:t>21%</a:t>
            </a:r>
            <a:endParaRPr sz="1600">
              <a:latin typeface="Segoe UI"/>
              <a:cs typeface="Segoe UI"/>
            </a:endParaRPr>
          </a:p>
        </p:txBody>
      </p:sp>
      <p:sp>
        <p:nvSpPr>
          <p:cNvPr id="26" name="object 26"/>
          <p:cNvSpPr txBox="1"/>
          <p:nvPr/>
        </p:nvSpPr>
        <p:spPr>
          <a:xfrm>
            <a:off x="3199638" y="2031237"/>
            <a:ext cx="436880" cy="269240"/>
          </a:xfrm>
          <a:prstGeom prst="rect">
            <a:avLst/>
          </a:prstGeom>
        </p:spPr>
        <p:txBody>
          <a:bodyPr vert="horz" wrap="square" lIns="0" tIns="12065" rIns="0" bIns="0" rtlCol="0">
            <a:spAutoFit/>
          </a:bodyPr>
          <a:lstStyle/>
          <a:p>
            <a:pPr marL="12700">
              <a:lnSpc>
                <a:spcPct val="100000"/>
              </a:lnSpc>
              <a:spcBef>
                <a:spcPts val="95"/>
              </a:spcBef>
            </a:pPr>
            <a:r>
              <a:rPr sz="1600" b="1" dirty="0">
                <a:solidFill>
                  <a:srgbClr val="FFFFFF"/>
                </a:solidFill>
                <a:latin typeface="Segoe UI"/>
                <a:cs typeface="Segoe UI"/>
              </a:rPr>
              <a:t>14%</a:t>
            </a:r>
            <a:endParaRPr sz="1600">
              <a:latin typeface="Segoe UI"/>
              <a:cs typeface="Segoe UI"/>
            </a:endParaRPr>
          </a:p>
        </p:txBody>
      </p:sp>
      <p:sp>
        <p:nvSpPr>
          <p:cNvPr id="27" name="object 27"/>
          <p:cNvSpPr txBox="1"/>
          <p:nvPr/>
        </p:nvSpPr>
        <p:spPr>
          <a:xfrm>
            <a:off x="3645153" y="1730501"/>
            <a:ext cx="319405" cy="269240"/>
          </a:xfrm>
          <a:prstGeom prst="rect">
            <a:avLst/>
          </a:prstGeom>
        </p:spPr>
        <p:txBody>
          <a:bodyPr vert="horz" wrap="square" lIns="0" tIns="12065" rIns="0" bIns="0" rtlCol="0">
            <a:spAutoFit/>
          </a:bodyPr>
          <a:lstStyle/>
          <a:p>
            <a:pPr marL="12700">
              <a:lnSpc>
                <a:spcPct val="100000"/>
              </a:lnSpc>
              <a:spcBef>
                <a:spcPts val="95"/>
              </a:spcBef>
            </a:pPr>
            <a:r>
              <a:rPr sz="1600" b="1" dirty="0">
                <a:solidFill>
                  <a:srgbClr val="FFFFFF"/>
                </a:solidFill>
                <a:latin typeface="Segoe UI"/>
                <a:cs typeface="Segoe UI"/>
              </a:rPr>
              <a:t>4%</a:t>
            </a:r>
            <a:endParaRPr sz="1600">
              <a:latin typeface="Segoe UI"/>
              <a:cs typeface="Segoe UI"/>
            </a:endParaRPr>
          </a:p>
        </p:txBody>
      </p:sp>
      <p:sp>
        <p:nvSpPr>
          <p:cNvPr id="28" name="object 28"/>
          <p:cNvSpPr txBox="1"/>
          <p:nvPr/>
        </p:nvSpPr>
        <p:spPr>
          <a:xfrm>
            <a:off x="3883914" y="1548206"/>
            <a:ext cx="320040" cy="269240"/>
          </a:xfrm>
          <a:prstGeom prst="rect">
            <a:avLst/>
          </a:prstGeom>
        </p:spPr>
        <p:txBody>
          <a:bodyPr vert="horz" wrap="square" lIns="0" tIns="12065" rIns="0" bIns="0" rtlCol="0">
            <a:spAutoFit/>
          </a:bodyPr>
          <a:lstStyle/>
          <a:p>
            <a:pPr marL="12700">
              <a:lnSpc>
                <a:spcPct val="100000"/>
              </a:lnSpc>
              <a:spcBef>
                <a:spcPts val="95"/>
              </a:spcBef>
            </a:pPr>
            <a:r>
              <a:rPr sz="1600" b="1" dirty="0">
                <a:solidFill>
                  <a:srgbClr val="FFFFFF"/>
                </a:solidFill>
                <a:latin typeface="Segoe UI"/>
                <a:cs typeface="Segoe UI"/>
              </a:rPr>
              <a:t>4%</a:t>
            </a:r>
            <a:endParaRPr sz="1600">
              <a:latin typeface="Segoe UI"/>
              <a:cs typeface="Segoe UI"/>
            </a:endParaRPr>
          </a:p>
        </p:txBody>
      </p:sp>
      <p:sp>
        <p:nvSpPr>
          <p:cNvPr id="29" name="object 29"/>
          <p:cNvSpPr/>
          <p:nvPr/>
        </p:nvSpPr>
        <p:spPr>
          <a:xfrm>
            <a:off x="498435" y="1778595"/>
            <a:ext cx="116498" cy="116498"/>
          </a:xfrm>
          <a:prstGeom prst="rect">
            <a:avLst/>
          </a:prstGeom>
          <a:blipFill>
            <a:blip r:embed="rId9" cstate="print"/>
            <a:stretch>
              <a:fillRect/>
            </a:stretch>
          </a:blipFill>
        </p:spPr>
        <p:txBody>
          <a:bodyPr wrap="square" lIns="0" tIns="0" rIns="0" bIns="0" rtlCol="0"/>
          <a:lstStyle/>
          <a:p>
            <a:endParaRPr/>
          </a:p>
        </p:txBody>
      </p:sp>
      <p:sp>
        <p:nvSpPr>
          <p:cNvPr id="30" name="object 30"/>
          <p:cNvSpPr/>
          <p:nvPr/>
        </p:nvSpPr>
        <p:spPr>
          <a:xfrm>
            <a:off x="498435" y="2116923"/>
            <a:ext cx="116498" cy="116498"/>
          </a:xfrm>
          <a:prstGeom prst="rect">
            <a:avLst/>
          </a:prstGeom>
          <a:blipFill>
            <a:blip r:embed="rId10" cstate="print"/>
            <a:stretch>
              <a:fillRect/>
            </a:stretch>
          </a:blipFill>
        </p:spPr>
        <p:txBody>
          <a:bodyPr wrap="square" lIns="0" tIns="0" rIns="0" bIns="0" rtlCol="0"/>
          <a:lstStyle/>
          <a:p>
            <a:endParaRPr/>
          </a:p>
        </p:txBody>
      </p:sp>
      <p:sp>
        <p:nvSpPr>
          <p:cNvPr id="31" name="object 31"/>
          <p:cNvSpPr/>
          <p:nvPr/>
        </p:nvSpPr>
        <p:spPr>
          <a:xfrm>
            <a:off x="498435" y="2455193"/>
            <a:ext cx="116498" cy="115032"/>
          </a:xfrm>
          <a:prstGeom prst="rect">
            <a:avLst/>
          </a:prstGeom>
          <a:blipFill>
            <a:blip r:embed="rId11" cstate="print"/>
            <a:stretch>
              <a:fillRect/>
            </a:stretch>
          </a:blipFill>
        </p:spPr>
        <p:txBody>
          <a:bodyPr wrap="square" lIns="0" tIns="0" rIns="0" bIns="0" rtlCol="0"/>
          <a:lstStyle/>
          <a:p>
            <a:endParaRPr/>
          </a:p>
        </p:txBody>
      </p:sp>
      <p:sp>
        <p:nvSpPr>
          <p:cNvPr id="32" name="object 32"/>
          <p:cNvSpPr/>
          <p:nvPr/>
        </p:nvSpPr>
        <p:spPr>
          <a:xfrm>
            <a:off x="498435" y="2792055"/>
            <a:ext cx="116498" cy="116498"/>
          </a:xfrm>
          <a:prstGeom prst="rect">
            <a:avLst/>
          </a:prstGeom>
          <a:blipFill>
            <a:blip r:embed="rId12" cstate="print"/>
            <a:stretch>
              <a:fillRect/>
            </a:stretch>
          </a:blipFill>
        </p:spPr>
        <p:txBody>
          <a:bodyPr wrap="square" lIns="0" tIns="0" rIns="0" bIns="0" rtlCol="0"/>
          <a:lstStyle/>
          <a:p>
            <a:endParaRPr/>
          </a:p>
        </p:txBody>
      </p:sp>
      <p:sp>
        <p:nvSpPr>
          <p:cNvPr id="33" name="object 33"/>
          <p:cNvSpPr/>
          <p:nvPr/>
        </p:nvSpPr>
        <p:spPr>
          <a:xfrm>
            <a:off x="498435" y="3130383"/>
            <a:ext cx="116498" cy="116498"/>
          </a:xfrm>
          <a:prstGeom prst="rect">
            <a:avLst/>
          </a:prstGeom>
          <a:blipFill>
            <a:blip r:embed="rId13" cstate="print"/>
            <a:stretch>
              <a:fillRect/>
            </a:stretch>
          </a:blipFill>
        </p:spPr>
        <p:txBody>
          <a:bodyPr wrap="square" lIns="0" tIns="0" rIns="0" bIns="0" rtlCol="0"/>
          <a:lstStyle/>
          <a:p>
            <a:endParaRPr/>
          </a:p>
        </p:txBody>
      </p:sp>
      <p:sp>
        <p:nvSpPr>
          <p:cNvPr id="34" name="object 34"/>
          <p:cNvSpPr/>
          <p:nvPr/>
        </p:nvSpPr>
        <p:spPr>
          <a:xfrm>
            <a:off x="498435" y="3468711"/>
            <a:ext cx="116498" cy="116498"/>
          </a:xfrm>
          <a:prstGeom prst="rect">
            <a:avLst/>
          </a:prstGeom>
          <a:blipFill>
            <a:blip r:embed="rId14" cstate="print"/>
            <a:stretch>
              <a:fillRect/>
            </a:stretch>
          </a:blipFill>
        </p:spPr>
        <p:txBody>
          <a:bodyPr wrap="square" lIns="0" tIns="0" rIns="0" bIns="0" rtlCol="0"/>
          <a:lstStyle/>
          <a:p>
            <a:endParaRPr/>
          </a:p>
        </p:txBody>
      </p:sp>
      <p:sp>
        <p:nvSpPr>
          <p:cNvPr id="35" name="object 35"/>
          <p:cNvSpPr txBox="1"/>
          <p:nvPr/>
        </p:nvSpPr>
        <p:spPr>
          <a:xfrm>
            <a:off x="650849" y="1586229"/>
            <a:ext cx="2054860" cy="2053589"/>
          </a:xfrm>
          <a:prstGeom prst="rect">
            <a:avLst/>
          </a:prstGeom>
        </p:spPr>
        <p:txBody>
          <a:bodyPr vert="horz" wrap="square" lIns="0" tIns="12700" rIns="0" bIns="0" rtlCol="0">
            <a:spAutoFit/>
          </a:bodyPr>
          <a:lstStyle/>
          <a:p>
            <a:pPr marL="12700" marR="5080">
              <a:lnSpc>
                <a:spcPct val="147800"/>
              </a:lnSpc>
              <a:spcBef>
                <a:spcPts val="100"/>
              </a:spcBef>
            </a:pPr>
            <a:r>
              <a:rPr sz="1500" spc="-5" dirty="0">
                <a:solidFill>
                  <a:srgbClr val="001F5F"/>
                </a:solidFill>
                <a:latin typeface="Segoe UI"/>
                <a:cs typeface="Segoe UI"/>
              </a:rPr>
              <a:t>Transport </a:t>
            </a:r>
            <a:r>
              <a:rPr sz="1500" dirty="0">
                <a:solidFill>
                  <a:srgbClr val="001F5F"/>
                </a:solidFill>
                <a:latin typeface="Segoe UI"/>
                <a:cs typeface="Segoe UI"/>
              </a:rPr>
              <a:t>and </a:t>
            </a:r>
            <a:r>
              <a:rPr sz="1500" spc="-5" dirty="0">
                <a:solidFill>
                  <a:srgbClr val="001F5F"/>
                </a:solidFill>
                <a:latin typeface="Segoe UI"/>
                <a:cs typeface="Segoe UI"/>
              </a:rPr>
              <a:t>logistics  Agro-industrial </a:t>
            </a:r>
            <a:r>
              <a:rPr sz="1500" dirty="0">
                <a:solidFill>
                  <a:srgbClr val="001F5F"/>
                </a:solidFill>
                <a:latin typeface="Segoe UI"/>
                <a:cs typeface="Segoe UI"/>
              </a:rPr>
              <a:t>complex  </a:t>
            </a:r>
            <a:r>
              <a:rPr sz="1500" spc="-5" dirty="0">
                <a:solidFill>
                  <a:srgbClr val="001F5F"/>
                </a:solidFill>
                <a:latin typeface="Segoe UI"/>
                <a:cs typeface="Segoe UI"/>
              </a:rPr>
              <a:t>Manufacturing industry  </a:t>
            </a:r>
            <a:r>
              <a:rPr sz="1500" dirty="0">
                <a:solidFill>
                  <a:srgbClr val="001F5F"/>
                </a:solidFill>
                <a:latin typeface="Segoe UI"/>
                <a:cs typeface="Segoe UI"/>
              </a:rPr>
              <a:t>Energy</a:t>
            </a:r>
            <a:r>
              <a:rPr sz="1500" spc="-5" dirty="0">
                <a:solidFill>
                  <a:srgbClr val="001F5F"/>
                </a:solidFill>
                <a:latin typeface="Segoe UI"/>
                <a:cs typeface="Segoe UI"/>
              </a:rPr>
              <a:t> industry</a:t>
            </a:r>
            <a:endParaRPr sz="1500">
              <a:latin typeface="Segoe UI"/>
              <a:cs typeface="Segoe UI"/>
            </a:endParaRPr>
          </a:p>
          <a:p>
            <a:pPr marL="12700" marR="641985">
              <a:lnSpc>
                <a:spcPct val="147900"/>
              </a:lnSpc>
            </a:pPr>
            <a:r>
              <a:rPr sz="1500" dirty="0">
                <a:solidFill>
                  <a:srgbClr val="001F5F"/>
                </a:solidFill>
                <a:latin typeface="Segoe UI"/>
                <a:cs typeface="Segoe UI"/>
              </a:rPr>
              <a:t>Medical</a:t>
            </a:r>
            <a:r>
              <a:rPr sz="1500" spc="-80" dirty="0">
                <a:solidFill>
                  <a:srgbClr val="001F5F"/>
                </a:solidFill>
                <a:latin typeface="Segoe UI"/>
                <a:cs typeface="Segoe UI"/>
              </a:rPr>
              <a:t> </a:t>
            </a:r>
            <a:r>
              <a:rPr sz="1500" spc="-5" dirty="0">
                <a:solidFill>
                  <a:srgbClr val="001F5F"/>
                </a:solidFill>
                <a:latin typeface="Segoe UI"/>
                <a:cs typeface="Segoe UI"/>
              </a:rPr>
              <a:t>industry  </a:t>
            </a:r>
            <a:r>
              <a:rPr sz="1500" dirty="0">
                <a:solidFill>
                  <a:srgbClr val="001F5F"/>
                </a:solidFill>
                <a:latin typeface="Segoe UI"/>
                <a:cs typeface="Segoe UI"/>
              </a:rPr>
              <a:t>Other</a:t>
            </a:r>
            <a:endParaRPr sz="1500">
              <a:latin typeface="Segoe UI"/>
              <a:cs typeface="Segoe UI"/>
            </a:endParaRPr>
          </a:p>
        </p:txBody>
      </p:sp>
      <p:sp>
        <p:nvSpPr>
          <p:cNvPr id="36" name="object 36"/>
          <p:cNvSpPr/>
          <p:nvPr/>
        </p:nvSpPr>
        <p:spPr>
          <a:xfrm>
            <a:off x="7709916" y="1598675"/>
            <a:ext cx="2269998" cy="2268474"/>
          </a:xfrm>
          <a:prstGeom prst="rect">
            <a:avLst/>
          </a:prstGeom>
          <a:blipFill>
            <a:blip r:embed="rId15" cstate="print"/>
            <a:stretch>
              <a:fillRect/>
            </a:stretch>
          </a:blipFill>
        </p:spPr>
        <p:txBody>
          <a:bodyPr wrap="square" lIns="0" tIns="0" rIns="0" bIns="0" rtlCol="0"/>
          <a:lstStyle/>
          <a:p>
            <a:endParaRPr/>
          </a:p>
        </p:txBody>
      </p:sp>
      <p:sp>
        <p:nvSpPr>
          <p:cNvPr id="37" name="object 37"/>
          <p:cNvSpPr/>
          <p:nvPr/>
        </p:nvSpPr>
        <p:spPr>
          <a:xfrm>
            <a:off x="8622792" y="1598675"/>
            <a:ext cx="226312" cy="582929"/>
          </a:xfrm>
          <a:prstGeom prst="rect">
            <a:avLst/>
          </a:prstGeom>
          <a:blipFill>
            <a:blip r:embed="rId16" cstate="print"/>
            <a:stretch>
              <a:fillRect/>
            </a:stretch>
          </a:blipFill>
        </p:spPr>
        <p:txBody>
          <a:bodyPr wrap="square" lIns="0" tIns="0" rIns="0" bIns="0" rtlCol="0"/>
          <a:lstStyle/>
          <a:p>
            <a:endParaRPr/>
          </a:p>
        </p:txBody>
      </p:sp>
      <p:sp>
        <p:nvSpPr>
          <p:cNvPr id="38" name="object 38"/>
          <p:cNvSpPr/>
          <p:nvPr/>
        </p:nvSpPr>
        <p:spPr>
          <a:xfrm>
            <a:off x="8173211" y="1575816"/>
            <a:ext cx="579120" cy="314325"/>
          </a:xfrm>
          <a:custGeom>
            <a:avLst/>
            <a:gdLst/>
            <a:ahLst/>
            <a:cxnLst/>
            <a:rect l="l" t="t" r="r" b="b"/>
            <a:pathLst>
              <a:path w="579120" h="314325">
                <a:moveTo>
                  <a:pt x="579120" y="313944"/>
                </a:moveTo>
                <a:lnTo>
                  <a:pt x="56388" y="0"/>
                </a:lnTo>
                <a:lnTo>
                  <a:pt x="0" y="0"/>
                </a:lnTo>
              </a:path>
            </a:pathLst>
          </a:custGeom>
          <a:ln w="9144">
            <a:solidFill>
              <a:srgbClr val="A6A6A6"/>
            </a:solidFill>
          </a:ln>
        </p:spPr>
        <p:txBody>
          <a:bodyPr wrap="square" lIns="0" tIns="0" rIns="0" bIns="0" rtlCol="0"/>
          <a:lstStyle/>
          <a:p>
            <a:endParaRPr/>
          </a:p>
        </p:txBody>
      </p:sp>
      <p:sp>
        <p:nvSpPr>
          <p:cNvPr id="39" name="object 39"/>
          <p:cNvSpPr/>
          <p:nvPr/>
        </p:nvSpPr>
        <p:spPr>
          <a:xfrm>
            <a:off x="8836152" y="1629155"/>
            <a:ext cx="608330" cy="256540"/>
          </a:xfrm>
          <a:custGeom>
            <a:avLst/>
            <a:gdLst/>
            <a:ahLst/>
            <a:cxnLst/>
            <a:rect l="l" t="t" r="r" b="b"/>
            <a:pathLst>
              <a:path w="608329" h="256539">
                <a:moveTo>
                  <a:pt x="0" y="256032"/>
                </a:moveTo>
                <a:lnTo>
                  <a:pt x="550164" y="0"/>
                </a:lnTo>
                <a:lnTo>
                  <a:pt x="608076" y="0"/>
                </a:lnTo>
              </a:path>
            </a:pathLst>
          </a:custGeom>
          <a:ln w="9144">
            <a:solidFill>
              <a:srgbClr val="A6A6A6"/>
            </a:solidFill>
          </a:ln>
        </p:spPr>
        <p:txBody>
          <a:bodyPr wrap="square" lIns="0" tIns="0" rIns="0" bIns="0" rtlCol="0"/>
          <a:lstStyle/>
          <a:p>
            <a:endParaRPr/>
          </a:p>
        </p:txBody>
      </p:sp>
      <p:sp>
        <p:nvSpPr>
          <p:cNvPr id="40" name="object 40"/>
          <p:cNvSpPr txBox="1"/>
          <p:nvPr/>
        </p:nvSpPr>
        <p:spPr>
          <a:xfrm>
            <a:off x="8737854" y="3462273"/>
            <a:ext cx="384175" cy="239395"/>
          </a:xfrm>
          <a:prstGeom prst="rect">
            <a:avLst/>
          </a:prstGeom>
        </p:spPr>
        <p:txBody>
          <a:bodyPr vert="horz" wrap="square" lIns="0" tIns="13335" rIns="0" bIns="0" rtlCol="0">
            <a:spAutoFit/>
          </a:bodyPr>
          <a:lstStyle/>
          <a:p>
            <a:pPr marL="12700">
              <a:lnSpc>
                <a:spcPct val="100000"/>
              </a:lnSpc>
              <a:spcBef>
                <a:spcPts val="105"/>
              </a:spcBef>
            </a:pPr>
            <a:r>
              <a:rPr sz="1400" b="1" spc="-5" dirty="0">
                <a:solidFill>
                  <a:srgbClr val="FFFFFF"/>
                </a:solidFill>
                <a:latin typeface="Segoe UI"/>
                <a:cs typeface="Segoe UI"/>
              </a:rPr>
              <a:t>97%</a:t>
            </a:r>
            <a:endParaRPr sz="1400">
              <a:latin typeface="Segoe UI"/>
              <a:cs typeface="Segoe UI"/>
            </a:endParaRPr>
          </a:p>
        </p:txBody>
      </p:sp>
      <p:sp>
        <p:nvSpPr>
          <p:cNvPr id="41" name="object 41"/>
          <p:cNvSpPr txBox="1"/>
          <p:nvPr/>
        </p:nvSpPr>
        <p:spPr>
          <a:xfrm>
            <a:off x="7370826" y="1445513"/>
            <a:ext cx="607695" cy="2692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Segoe UI"/>
                <a:cs typeface="Segoe UI"/>
              </a:rPr>
              <a:t>2,70%</a:t>
            </a:r>
            <a:endParaRPr sz="1600">
              <a:latin typeface="Segoe UI"/>
              <a:cs typeface="Segoe UI"/>
            </a:endParaRPr>
          </a:p>
        </p:txBody>
      </p:sp>
      <p:sp>
        <p:nvSpPr>
          <p:cNvPr id="42" name="object 42"/>
          <p:cNvSpPr txBox="1"/>
          <p:nvPr/>
        </p:nvSpPr>
        <p:spPr>
          <a:xfrm>
            <a:off x="8203183" y="1092453"/>
            <a:ext cx="2213610" cy="675005"/>
          </a:xfrm>
          <a:prstGeom prst="rect">
            <a:avLst/>
          </a:prstGeom>
        </p:spPr>
        <p:txBody>
          <a:bodyPr vert="horz" wrap="square" lIns="0" tIns="13335" rIns="0" bIns="0" rtlCol="0">
            <a:spAutoFit/>
          </a:bodyPr>
          <a:lstStyle/>
          <a:p>
            <a:pPr marL="12700">
              <a:lnSpc>
                <a:spcPct val="100000"/>
              </a:lnSpc>
              <a:spcBef>
                <a:spcPts val="105"/>
              </a:spcBef>
            </a:pPr>
            <a:r>
              <a:rPr sz="1400" b="1" spc="-5" dirty="0">
                <a:solidFill>
                  <a:srgbClr val="001F5F"/>
                </a:solidFill>
                <a:latin typeface="Segoe UI"/>
                <a:cs typeface="Segoe UI"/>
              </a:rPr>
              <a:t>Investments </a:t>
            </a:r>
            <a:r>
              <a:rPr sz="1400" b="1" dirty="0">
                <a:solidFill>
                  <a:srgbClr val="001F5F"/>
                </a:solidFill>
                <a:latin typeface="Segoe UI"/>
                <a:cs typeface="Segoe UI"/>
              </a:rPr>
              <a:t>by</a:t>
            </a:r>
            <a:r>
              <a:rPr sz="1400" b="1" spc="-25" dirty="0">
                <a:solidFill>
                  <a:srgbClr val="001F5F"/>
                </a:solidFill>
                <a:latin typeface="Segoe UI"/>
                <a:cs typeface="Segoe UI"/>
              </a:rPr>
              <a:t> </a:t>
            </a:r>
            <a:r>
              <a:rPr sz="1400" b="1" spc="5" dirty="0">
                <a:solidFill>
                  <a:srgbClr val="001F5F"/>
                </a:solidFill>
                <a:latin typeface="Segoe UI"/>
                <a:cs typeface="Segoe UI"/>
              </a:rPr>
              <a:t>country*</a:t>
            </a:r>
            <a:endParaRPr sz="1400">
              <a:latin typeface="Segoe UI"/>
              <a:cs typeface="Segoe UI"/>
            </a:endParaRPr>
          </a:p>
          <a:p>
            <a:pPr marR="5080" algn="r">
              <a:lnSpc>
                <a:spcPct val="100000"/>
              </a:lnSpc>
              <a:spcBef>
                <a:spcPts val="1505"/>
              </a:spcBef>
            </a:pPr>
            <a:r>
              <a:rPr sz="1600" b="1" spc="-5" dirty="0">
                <a:latin typeface="Segoe UI"/>
                <a:cs typeface="Segoe UI"/>
              </a:rPr>
              <a:t>0,40%</a:t>
            </a:r>
            <a:endParaRPr sz="1600">
              <a:latin typeface="Segoe UI"/>
              <a:cs typeface="Segoe UI"/>
            </a:endParaRPr>
          </a:p>
        </p:txBody>
      </p:sp>
      <p:sp>
        <p:nvSpPr>
          <p:cNvPr id="43" name="object 43"/>
          <p:cNvSpPr/>
          <p:nvPr/>
        </p:nvSpPr>
        <p:spPr>
          <a:xfrm>
            <a:off x="10599508" y="2328759"/>
            <a:ext cx="116498" cy="116498"/>
          </a:xfrm>
          <a:prstGeom prst="rect">
            <a:avLst/>
          </a:prstGeom>
          <a:blipFill>
            <a:blip r:embed="rId9" cstate="print"/>
            <a:stretch>
              <a:fillRect/>
            </a:stretch>
          </a:blipFill>
        </p:spPr>
        <p:txBody>
          <a:bodyPr wrap="square" lIns="0" tIns="0" rIns="0" bIns="0" rtlCol="0"/>
          <a:lstStyle/>
          <a:p>
            <a:endParaRPr/>
          </a:p>
        </p:txBody>
      </p:sp>
      <p:sp>
        <p:nvSpPr>
          <p:cNvPr id="44" name="object 44"/>
          <p:cNvSpPr/>
          <p:nvPr/>
        </p:nvSpPr>
        <p:spPr>
          <a:xfrm>
            <a:off x="10599508" y="2564979"/>
            <a:ext cx="116498" cy="116498"/>
          </a:xfrm>
          <a:prstGeom prst="rect">
            <a:avLst/>
          </a:prstGeom>
          <a:blipFill>
            <a:blip r:embed="rId17" cstate="print"/>
            <a:stretch>
              <a:fillRect/>
            </a:stretch>
          </a:blipFill>
        </p:spPr>
        <p:txBody>
          <a:bodyPr wrap="square" lIns="0" tIns="0" rIns="0" bIns="0" rtlCol="0"/>
          <a:lstStyle/>
          <a:p>
            <a:endParaRPr/>
          </a:p>
        </p:txBody>
      </p:sp>
      <p:sp>
        <p:nvSpPr>
          <p:cNvPr id="45" name="object 45"/>
          <p:cNvSpPr/>
          <p:nvPr/>
        </p:nvSpPr>
        <p:spPr>
          <a:xfrm>
            <a:off x="10599508" y="2801199"/>
            <a:ext cx="116498" cy="116498"/>
          </a:xfrm>
          <a:prstGeom prst="rect">
            <a:avLst/>
          </a:prstGeom>
          <a:blipFill>
            <a:blip r:embed="rId18" cstate="print"/>
            <a:stretch>
              <a:fillRect/>
            </a:stretch>
          </a:blipFill>
        </p:spPr>
        <p:txBody>
          <a:bodyPr wrap="square" lIns="0" tIns="0" rIns="0" bIns="0" rtlCol="0"/>
          <a:lstStyle/>
          <a:p>
            <a:endParaRPr/>
          </a:p>
        </p:txBody>
      </p:sp>
      <p:sp>
        <p:nvSpPr>
          <p:cNvPr id="46" name="object 46"/>
          <p:cNvSpPr txBox="1"/>
          <p:nvPr/>
        </p:nvSpPr>
        <p:spPr>
          <a:xfrm>
            <a:off x="10753090" y="2245867"/>
            <a:ext cx="967740" cy="726440"/>
          </a:xfrm>
          <a:prstGeom prst="rect">
            <a:avLst/>
          </a:prstGeom>
        </p:spPr>
        <p:txBody>
          <a:bodyPr vert="horz" wrap="square" lIns="0" tIns="5080" rIns="0" bIns="0" rtlCol="0">
            <a:spAutoFit/>
          </a:bodyPr>
          <a:lstStyle/>
          <a:p>
            <a:pPr marL="12700" marR="5080">
              <a:lnSpc>
                <a:spcPct val="103299"/>
              </a:lnSpc>
              <a:spcBef>
                <a:spcPts val="40"/>
              </a:spcBef>
            </a:pPr>
            <a:r>
              <a:rPr sz="1500" dirty="0">
                <a:solidFill>
                  <a:srgbClr val="001F5F"/>
                </a:solidFill>
                <a:latin typeface="Segoe UI"/>
                <a:cs typeface="Segoe UI"/>
              </a:rPr>
              <a:t>K</a:t>
            </a:r>
            <a:r>
              <a:rPr sz="1500" spc="-10" dirty="0">
                <a:solidFill>
                  <a:srgbClr val="001F5F"/>
                </a:solidFill>
                <a:latin typeface="Segoe UI"/>
                <a:cs typeface="Segoe UI"/>
              </a:rPr>
              <a:t>a</a:t>
            </a:r>
            <a:r>
              <a:rPr sz="1500" dirty="0">
                <a:solidFill>
                  <a:srgbClr val="001F5F"/>
                </a:solidFill>
                <a:latin typeface="Segoe UI"/>
                <a:cs typeface="Segoe UI"/>
              </a:rPr>
              <a:t>z</a:t>
            </a:r>
            <a:r>
              <a:rPr sz="1500" spc="-10" dirty="0">
                <a:solidFill>
                  <a:srgbClr val="001F5F"/>
                </a:solidFill>
                <a:latin typeface="Segoe UI"/>
                <a:cs typeface="Segoe UI"/>
              </a:rPr>
              <a:t>a</a:t>
            </a:r>
            <a:r>
              <a:rPr sz="1500" spc="-5" dirty="0">
                <a:solidFill>
                  <a:srgbClr val="001F5F"/>
                </a:solidFill>
                <a:latin typeface="Segoe UI"/>
                <a:cs typeface="Segoe UI"/>
              </a:rPr>
              <a:t>khstan  China  Other</a:t>
            </a:r>
            <a:endParaRPr sz="1500">
              <a:latin typeface="Segoe UI"/>
              <a:cs typeface="Segoe UI"/>
            </a:endParaRPr>
          </a:p>
        </p:txBody>
      </p:sp>
      <p:sp>
        <p:nvSpPr>
          <p:cNvPr id="47" name="object 47"/>
          <p:cNvSpPr txBox="1"/>
          <p:nvPr/>
        </p:nvSpPr>
        <p:spPr>
          <a:xfrm>
            <a:off x="11608689" y="6522211"/>
            <a:ext cx="103505" cy="188595"/>
          </a:xfrm>
          <a:prstGeom prst="rect">
            <a:avLst/>
          </a:prstGeom>
        </p:spPr>
        <p:txBody>
          <a:bodyPr vert="horz" wrap="square" lIns="0" tIns="14604" rIns="0" bIns="0" rtlCol="0">
            <a:spAutoFit/>
          </a:bodyPr>
          <a:lstStyle/>
          <a:p>
            <a:pPr marL="12700">
              <a:lnSpc>
                <a:spcPct val="100000"/>
              </a:lnSpc>
              <a:spcBef>
                <a:spcPts val="114"/>
              </a:spcBef>
            </a:pPr>
            <a:r>
              <a:rPr sz="1050" b="1" spc="10" dirty="0">
                <a:solidFill>
                  <a:srgbClr val="888888"/>
                </a:solidFill>
                <a:latin typeface="Segoe UI"/>
                <a:cs typeface="Segoe UI"/>
              </a:rPr>
              <a:t>4</a:t>
            </a:r>
            <a:endParaRPr sz="1050">
              <a:latin typeface="Segoe UI"/>
              <a:cs typeface="Segoe UI"/>
            </a:endParaRPr>
          </a:p>
        </p:txBody>
      </p:sp>
      <p:sp>
        <p:nvSpPr>
          <p:cNvPr id="48" name="object 48"/>
          <p:cNvSpPr txBox="1"/>
          <p:nvPr/>
        </p:nvSpPr>
        <p:spPr>
          <a:xfrm>
            <a:off x="606348" y="6406083"/>
            <a:ext cx="7930515" cy="391795"/>
          </a:xfrm>
          <a:prstGeom prst="rect">
            <a:avLst/>
          </a:prstGeom>
        </p:spPr>
        <p:txBody>
          <a:bodyPr vert="horz" wrap="square" lIns="0" tIns="12700" rIns="0" bIns="0" rtlCol="0">
            <a:spAutoFit/>
          </a:bodyPr>
          <a:lstStyle/>
          <a:p>
            <a:pPr marL="12700">
              <a:lnSpc>
                <a:spcPct val="100000"/>
              </a:lnSpc>
              <a:spcBef>
                <a:spcPts val="100"/>
              </a:spcBef>
            </a:pPr>
            <a:r>
              <a:rPr sz="1200" i="1" spc="-5" dirty="0">
                <a:solidFill>
                  <a:srgbClr val="001F5F"/>
                </a:solidFill>
                <a:latin typeface="Segoe UI"/>
                <a:cs typeface="Segoe UI"/>
              </a:rPr>
              <a:t>*excluding</a:t>
            </a:r>
            <a:r>
              <a:rPr sz="1200" i="1" spc="-15" dirty="0">
                <a:solidFill>
                  <a:srgbClr val="001F5F"/>
                </a:solidFill>
                <a:latin typeface="Segoe UI"/>
                <a:cs typeface="Segoe UI"/>
              </a:rPr>
              <a:t> </a:t>
            </a:r>
            <a:r>
              <a:rPr sz="1200" i="1" spc="-5" dirty="0">
                <a:solidFill>
                  <a:srgbClr val="001F5F"/>
                </a:solidFill>
                <a:latin typeface="Segoe UI"/>
                <a:cs typeface="Segoe UI"/>
              </a:rPr>
              <a:t>startups</a:t>
            </a:r>
            <a:endParaRPr sz="1200">
              <a:latin typeface="Segoe UI"/>
              <a:cs typeface="Segoe UI"/>
            </a:endParaRPr>
          </a:p>
          <a:p>
            <a:pPr marL="12700">
              <a:lnSpc>
                <a:spcPct val="100000"/>
              </a:lnSpc>
            </a:pPr>
            <a:r>
              <a:rPr sz="1200" i="1" spc="-5" dirty="0">
                <a:solidFill>
                  <a:srgbClr val="001F5F"/>
                </a:solidFill>
                <a:latin typeface="Segoe UI"/>
                <a:cs typeface="Segoe UI"/>
              </a:rPr>
              <a:t>**historical </a:t>
            </a:r>
            <a:r>
              <a:rPr sz="1200" i="1" dirty="0">
                <a:solidFill>
                  <a:srgbClr val="001F5F"/>
                </a:solidFill>
                <a:latin typeface="Segoe UI"/>
                <a:cs typeface="Segoe UI"/>
              </a:rPr>
              <a:t>FX </a:t>
            </a:r>
            <a:r>
              <a:rPr sz="1200" i="1" spc="-10" dirty="0">
                <a:solidFill>
                  <a:srgbClr val="001F5F"/>
                </a:solidFill>
                <a:latin typeface="Segoe UI"/>
                <a:cs typeface="Segoe UI"/>
              </a:rPr>
              <a:t>rate, </a:t>
            </a:r>
            <a:r>
              <a:rPr sz="1200" i="1" dirty="0">
                <a:solidFill>
                  <a:srgbClr val="001F5F"/>
                </a:solidFill>
                <a:latin typeface="Segoe UI"/>
                <a:cs typeface="Segoe UI"/>
              </a:rPr>
              <a:t>excluding </a:t>
            </a:r>
            <a:r>
              <a:rPr sz="1200" i="1" spc="-5" dirty="0">
                <a:solidFill>
                  <a:srgbClr val="001F5F"/>
                </a:solidFill>
                <a:latin typeface="Segoe UI"/>
                <a:cs typeface="Segoe UI"/>
              </a:rPr>
              <a:t>an outlier investment </a:t>
            </a:r>
            <a:r>
              <a:rPr sz="1200" i="1" dirty="0">
                <a:solidFill>
                  <a:srgbClr val="001F5F"/>
                </a:solidFill>
                <a:latin typeface="Segoe UI"/>
                <a:cs typeface="Segoe UI"/>
              </a:rPr>
              <a:t>in </a:t>
            </a:r>
            <a:r>
              <a:rPr sz="1200" i="1" spc="-5" dirty="0">
                <a:solidFill>
                  <a:srgbClr val="001F5F"/>
                </a:solidFill>
                <a:latin typeface="Segoe UI"/>
                <a:cs typeface="Segoe UI"/>
              </a:rPr>
              <a:t>AstanaGaz </a:t>
            </a:r>
            <a:r>
              <a:rPr sz="1200" i="1" spc="-10" dirty="0">
                <a:solidFill>
                  <a:srgbClr val="001F5F"/>
                </a:solidFill>
                <a:latin typeface="Segoe UI"/>
                <a:cs typeface="Segoe UI"/>
              </a:rPr>
              <a:t>(BVF) </a:t>
            </a:r>
            <a:r>
              <a:rPr sz="1200" i="1" dirty="0">
                <a:solidFill>
                  <a:srgbClr val="001F5F"/>
                </a:solidFill>
                <a:latin typeface="Segoe UI"/>
                <a:cs typeface="Segoe UI"/>
              </a:rPr>
              <a:t>- </a:t>
            </a:r>
            <a:r>
              <a:rPr sz="1200" i="1" spc="-5" dirty="0">
                <a:solidFill>
                  <a:srgbClr val="001F5F"/>
                </a:solidFill>
                <a:latin typeface="Segoe UI"/>
                <a:cs typeface="Segoe UI"/>
              </a:rPr>
              <a:t>intra-group </a:t>
            </a:r>
            <a:r>
              <a:rPr sz="1200" i="1" dirty="0">
                <a:solidFill>
                  <a:srgbClr val="001F5F"/>
                </a:solidFill>
                <a:latin typeface="Segoe UI"/>
                <a:cs typeface="Segoe UI"/>
              </a:rPr>
              <a:t>loan </a:t>
            </a:r>
            <a:r>
              <a:rPr sz="1200" i="1" spc="-5" dirty="0">
                <a:solidFill>
                  <a:srgbClr val="001F5F"/>
                </a:solidFill>
                <a:latin typeface="Segoe UI"/>
                <a:cs typeface="Segoe UI"/>
              </a:rPr>
              <a:t>for 40 </a:t>
            </a:r>
            <a:r>
              <a:rPr sz="1200" i="1" dirty="0">
                <a:solidFill>
                  <a:srgbClr val="001F5F"/>
                </a:solidFill>
                <a:latin typeface="Segoe UI"/>
                <a:cs typeface="Segoe UI"/>
              </a:rPr>
              <a:t>bln </a:t>
            </a:r>
            <a:r>
              <a:rPr sz="1200" i="1" spc="5" dirty="0">
                <a:solidFill>
                  <a:srgbClr val="001F5F"/>
                </a:solidFill>
                <a:latin typeface="Segoe UI"/>
                <a:cs typeface="Segoe UI"/>
              </a:rPr>
              <a:t>KZT </a:t>
            </a:r>
            <a:r>
              <a:rPr sz="1200" i="1" spc="-5" dirty="0">
                <a:solidFill>
                  <a:srgbClr val="001F5F"/>
                </a:solidFill>
                <a:latin typeface="Segoe UI"/>
                <a:cs typeface="Segoe UI"/>
              </a:rPr>
              <a:t>~100 </a:t>
            </a:r>
            <a:r>
              <a:rPr sz="1200" i="1" dirty="0">
                <a:solidFill>
                  <a:srgbClr val="001F5F"/>
                </a:solidFill>
                <a:latin typeface="Segoe UI"/>
                <a:cs typeface="Segoe UI"/>
              </a:rPr>
              <a:t>mln</a:t>
            </a:r>
            <a:r>
              <a:rPr sz="1200" i="1" spc="25" dirty="0">
                <a:solidFill>
                  <a:srgbClr val="001F5F"/>
                </a:solidFill>
                <a:latin typeface="Segoe UI"/>
                <a:cs typeface="Segoe UI"/>
              </a:rPr>
              <a:t> </a:t>
            </a:r>
            <a:r>
              <a:rPr sz="1200" i="1" dirty="0">
                <a:solidFill>
                  <a:srgbClr val="001F5F"/>
                </a:solidFill>
                <a:latin typeface="Segoe UI"/>
                <a:cs typeface="Segoe UI"/>
              </a:rPr>
              <a:t>USD</a:t>
            </a:r>
            <a:endParaRPr sz="1200">
              <a:latin typeface="Segoe UI"/>
              <a:cs typeface="Segoe UI"/>
            </a:endParaRPr>
          </a:p>
        </p:txBody>
      </p:sp>
    </p:spTree>
    <p:extLst>
      <p:ext uri="{BB962C8B-B14F-4D97-AF65-F5344CB8AC3E}">
        <p14:creationId xmlns:p14="http://schemas.microsoft.com/office/powerpoint/2010/main" val="122808463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Рисунок 6">
            <a:extLst>
              <a:ext uri="{FF2B5EF4-FFF2-40B4-BE49-F238E27FC236}">
                <a16:creationId xmlns:a16="http://schemas.microsoft.com/office/drawing/2014/main" id="{0E8968CE-850D-4D98-85C3-4FF09086A2BE}"/>
              </a:ext>
            </a:extLst>
          </p:cNvPr>
          <p:cNvPicPr>
            <a:picLocks noChangeAspect="1"/>
          </p:cNvPicPr>
          <p:nvPr/>
        </p:nvPicPr>
        <p:blipFill>
          <a:blip r:embed="rId2">
            <a:extLst>
              <a:ext uri="{28A0092B-C50C-407E-A947-70E740481C1C}">
                <a14:useLocalDpi xmlns:a14="http://schemas.microsoft.com/office/drawing/2010/main" val="0"/>
              </a:ext>
            </a:extLst>
          </a:blip>
          <a:srcRect r="14755" b="21246"/>
          <a:stretch>
            <a:fillRect/>
          </a:stretch>
        </p:blipFill>
        <p:spPr bwMode="auto">
          <a:xfrm>
            <a:off x="8718463" y="4263345"/>
            <a:ext cx="3087687" cy="285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Заголовок 1">
            <a:extLst>
              <a:ext uri="{FF2B5EF4-FFF2-40B4-BE49-F238E27FC236}">
                <a16:creationId xmlns:a16="http://schemas.microsoft.com/office/drawing/2014/main" id="{40C45544-B904-444F-80BF-386B3ED81F9D}"/>
              </a:ext>
            </a:extLst>
          </p:cNvPr>
          <p:cNvSpPr txBox="1"/>
          <p:nvPr/>
        </p:nvSpPr>
        <p:spPr>
          <a:xfrm>
            <a:off x="275635" y="301622"/>
            <a:ext cx="8375469" cy="505732"/>
          </a:xfrm>
          <a:prstGeom prst="rect">
            <a:avLst/>
          </a:prstGeom>
        </p:spPr>
        <p:txBody>
          <a:bodyPr anchor="ctr"/>
          <a:lstStyle>
            <a:lvl1pPr algn="l" defTabSz="914400" rtl="0" eaLnBrk="1" latinLnBrk="0" hangingPunct="1">
              <a:lnSpc>
                <a:spcPct val="90000"/>
              </a:lnSpc>
              <a:spcBef>
                <a:spcPct val="0"/>
              </a:spcBef>
              <a:buNone/>
              <a:defRPr sz="2400" b="1" i="0" kern="1200">
                <a:solidFill>
                  <a:srgbClr val="18254F"/>
                </a:solidFill>
                <a:latin typeface="Open Sans "/>
                <a:ea typeface="+mj-ea"/>
                <a:cs typeface="+mj-cs"/>
              </a:defRPr>
            </a:lvl1pPr>
          </a:lstStyle>
          <a:p>
            <a:pPr>
              <a:defRPr/>
            </a:pPr>
            <a:r>
              <a:rPr lang="en-US" dirty="0">
                <a:solidFill>
                  <a:srgbClr val="082C53"/>
                </a:solidFill>
                <a:highlight>
                  <a:srgbClr val="000000">
                    <a:alpha val="0"/>
                  </a:srgbClr>
                </a:highlight>
              </a:rPr>
              <a:t>Investments in Kazakhstani projects</a:t>
            </a:r>
            <a:endParaRPr lang="ru-RU" dirty="0">
              <a:solidFill>
                <a:srgbClr val="082C53"/>
              </a:solidFill>
              <a:highlight>
                <a:srgbClr val="000000">
                  <a:alpha val="0"/>
                </a:srgbClr>
              </a:highlight>
            </a:endParaRPr>
          </a:p>
        </p:txBody>
      </p:sp>
      <p:sp>
        <p:nvSpPr>
          <p:cNvPr id="6" name="TextBox 5">
            <a:extLst>
              <a:ext uri="{FF2B5EF4-FFF2-40B4-BE49-F238E27FC236}">
                <a16:creationId xmlns:a16="http://schemas.microsoft.com/office/drawing/2014/main" id="{21E98CF5-1F96-462F-8B2D-D7C1A6389402}"/>
              </a:ext>
            </a:extLst>
          </p:cNvPr>
          <p:cNvSpPr txBox="1"/>
          <p:nvPr/>
        </p:nvSpPr>
        <p:spPr>
          <a:xfrm>
            <a:off x="378207" y="3635960"/>
            <a:ext cx="5348879" cy="2008242"/>
          </a:xfrm>
          <a:prstGeom prst="rect">
            <a:avLst/>
          </a:prstGeom>
          <a:solidFill>
            <a:schemeClr val="bg1">
              <a:lumMod val="85000"/>
              <a:alpha val="23000"/>
            </a:schemeClr>
          </a:solidFill>
          <a:effectLst>
            <a:softEdge rad="31750"/>
          </a:effectLst>
        </p:spPr>
        <p:txBody>
          <a:bodyPr wrap="square" rtlCol="0">
            <a:spAutoFit/>
          </a:bodyPr>
          <a:lstStyle/>
          <a:p>
            <a:pPr algn="just">
              <a:spcAft>
                <a:spcPts val="300"/>
              </a:spcAft>
              <a:tabLst>
                <a:tab pos="630587" algn="l"/>
              </a:tabLst>
            </a:pPr>
            <a:r>
              <a:rPr lang="en-US" sz="1400" b="1" dirty="0">
                <a:solidFill>
                  <a:srgbClr val="082C53"/>
                </a:solidFill>
                <a:latin typeface="Open Sans" panose="020B0606030504020204" pitchFamily="34" charset="0"/>
                <a:ea typeface="Open Sans" panose="020B0606030504020204" pitchFamily="34" charset="0"/>
                <a:cs typeface="Open Sans" panose="020B0606030504020204" pitchFamily="34" charset="0"/>
              </a:rPr>
              <a:t>Requirements for the project structure:</a:t>
            </a:r>
            <a:endParaRPr lang="ru-KZ" sz="1400" dirty="0">
              <a:solidFill>
                <a:srgbClr val="082C53"/>
              </a:solidFill>
              <a:latin typeface="Open Sans" panose="020B0606030504020204" pitchFamily="34" charset="0"/>
              <a:ea typeface="Open Sans" panose="020B0606030504020204" pitchFamily="34" charset="0"/>
              <a:cs typeface="Open Sans" panose="020B0606030504020204" pitchFamily="34" charset="0"/>
            </a:endParaRPr>
          </a:p>
          <a:p>
            <a:pPr marL="342917" algn="just">
              <a:spcAft>
                <a:spcPts val="300"/>
              </a:spcAft>
              <a:buFont typeface="Wingdings" panose="05000000000000000000" pitchFamily="2" charset="2"/>
              <a:buChar char=""/>
              <a:tabLst>
                <a:tab pos="630587" algn="l"/>
              </a:tabLst>
            </a:pPr>
            <a:r>
              <a:rPr lang="ru-RU" sz="1400" dirty="0">
                <a:solidFill>
                  <a:srgbClr val="082C53"/>
                </a:solidFill>
                <a:latin typeface="Open Sans" panose="020B0606030504020204" pitchFamily="34" charset="0"/>
                <a:ea typeface="Open Sans" panose="020B0606030504020204" pitchFamily="34" charset="0"/>
                <a:cs typeface="Open Sans" panose="020B0606030504020204" pitchFamily="34" charset="0"/>
              </a:rPr>
              <a:t> </a:t>
            </a:r>
            <a:r>
              <a:rPr lang="en-US" sz="1400" dirty="0">
                <a:solidFill>
                  <a:srgbClr val="082C53"/>
                </a:solidFill>
                <a:latin typeface="Open Sans" panose="020B0606030504020204" pitchFamily="34" charset="0"/>
                <a:ea typeface="Open Sans" panose="020B0606030504020204" pitchFamily="34" charset="0"/>
                <a:cs typeface="Open Sans" panose="020B0606030504020204" pitchFamily="34" charset="0"/>
              </a:rPr>
              <a:t>Projects implemented by strong teams with leading positions in the market</a:t>
            </a:r>
          </a:p>
          <a:p>
            <a:pPr marL="342917" algn="just">
              <a:spcAft>
                <a:spcPts val="300"/>
              </a:spcAft>
              <a:buFont typeface="Wingdings" panose="05000000000000000000" pitchFamily="2" charset="2"/>
              <a:buChar char=""/>
              <a:tabLst>
                <a:tab pos="630587" algn="l"/>
              </a:tabLst>
            </a:pPr>
            <a:r>
              <a:rPr lang="en-US" sz="1400" dirty="0">
                <a:solidFill>
                  <a:srgbClr val="082C53"/>
                </a:solidFill>
                <a:latin typeface="Open Sans" panose="020B0606030504020204" pitchFamily="34" charset="0"/>
                <a:ea typeface="Open Sans" panose="020B0606030504020204" pitchFamily="34" charset="0"/>
                <a:cs typeface="Open Sans" panose="020B0606030504020204" pitchFamily="34" charset="0"/>
              </a:rPr>
              <a:t> Export-oriented projects</a:t>
            </a:r>
          </a:p>
          <a:p>
            <a:pPr marL="342917" algn="just">
              <a:spcAft>
                <a:spcPts val="300"/>
              </a:spcAft>
              <a:buFont typeface="Wingdings" panose="05000000000000000000" pitchFamily="2" charset="2"/>
              <a:buChar char=""/>
              <a:tabLst>
                <a:tab pos="630587" algn="l"/>
              </a:tabLst>
            </a:pPr>
            <a:r>
              <a:rPr lang="en-US" sz="1400" dirty="0">
                <a:solidFill>
                  <a:srgbClr val="082C53"/>
                </a:solidFill>
                <a:latin typeface="Open Sans" panose="020B0606030504020204" pitchFamily="34" charset="0"/>
                <a:ea typeface="Open Sans" panose="020B0606030504020204" pitchFamily="34" charset="0"/>
                <a:cs typeface="Open Sans" panose="020B0606030504020204" pitchFamily="34" charset="0"/>
              </a:rPr>
              <a:t> Projects of companies that exceed industry averages in terms of revenue growth rates and margin levels</a:t>
            </a:r>
          </a:p>
          <a:p>
            <a:pPr marL="342917" algn="just">
              <a:spcAft>
                <a:spcPts val="300"/>
              </a:spcAft>
              <a:buFont typeface="Wingdings" panose="05000000000000000000" pitchFamily="2" charset="2"/>
              <a:buChar char=""/>
              <a:tabLst>
                <a:tab pos="630587" algn="l"/>
              </a:tabLst>
            </a:pPr>
            <a:r>
              <a:rPr lang="en-US" sz="1400" dirty="0">
                <a:solidFill>
                  <a:srgbClr val="082C53"/>
                </a:solidFill>
                <a:latin typeface="Open Sans" panose="020B0606030504020204" pitchFamily="34" charset="0"/>
                <a:ea typeface="Open Sans" panose="020B0606030504020204" pitchFamily="34" charset="0"/>
                <a:cs typeface="Open Sans" panose="020B0606030504020204" pitchFamily="34" charset="0"/>
              </a:rPr>
              <a:t> High degree of project development</a:t>
            </a:r>
          </a:p>
          <a:p>
            <a:pPr marL="342917" algn="just">
              <a:spcAft>
                <a:spcPts val="300"/>
              </a:spcAft>
              <a:buFont typeface="Wingdings" panose="05000000000000000000" pitchFamily="2" charset="2"/>
              <a:buChar char=""/>
              <a:tabLst>
                <a:tab pos="630587" algn="l"/>
              </a:tabLst>
            </a:pPr>
            <a:r>
              <a:rPr lang="en-US" sz="1400" dirty="0">
                <a:solidFill>
                  <a:srgbClr val="082C53"/>
                </a:solidFill>
                <a:latin typeface="Open Sans" panose="020B0606030504020204" pitchFamily="34" charset="0"/>
                <a:ea typeface="Open Sans" panose="020B0606030504020204" pitchFamily="34" charset="0"/>
                <a:cs typeface="Open Sans" panose="020B0606030504020204" pitchFamily="34" charset="0"/>
              </a:rPr>
              <a:t> Low risks in sales</a:t>
            </a:r>
            <a:endParaRPr lang="ru-RU" sz="1400" dirty="0">
              <a:solidFill>
                <a:srgbClr val="082C5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Прямоугольник: скругленные углы 12">
            <a:extLst>
              <a:ext uri="{FF2B5EF4-FFF2-40B4-BE49-F238E27FC236}">
                <a16:creationId xmlns:a16="http://schemas.microsoft.com/office/drawing/2014/main" id="{154FA983-9B1E-41F5-8853-9C1CD183174C}"/>
              </a:ext>
            </a:extLst>
          </p:cNvPr>
          <p:cNvSpPr/>
          <p:nvPr/>
        </p:nvSpPr>
        <p:spPr>
          <a:xfrm>
            <a:off x="523210" y="1863566"/>
            <a:ext cx="3801534" cy="31162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082C53"/>
                </a:solidFill>
                <a:latin typeface="Open Sans" panose="020B0606030504020204" pitchFamily="34" charset="0"/>
                <a:ea typeface="Open Sans" panose="020B0606030504020204" pitchFamily="34" charset="0"/>
                <a:cs typeface="Open Sans" panose="020B0606030504020204" pitchFamily="34" charset="0"/>
              </a:rPr>
              <a:t>Main debt financing (loans, etc.)</a:t>
            </a:r>
            <a:endParaRPr lang="ru-KZ" sz="1100" dirty="0">
              <a:solidFill>
                <a:srgbClr val="082C5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Прямоугольник: скругленные углы 16">
            <a:extLst>
              <a:ext uri="{FF2B5EF4-FFF2-40B4-BE49-F238E27FC236}">
                <a16:creationId xmlns:a16="http://schemas.microsoft.com/office/drawing/2014/main" id="{33EEB3D8-1FA8-46B7-BD4D-1BB1AAD6839F}"/>
              </a:ext>
            </a:extLst>
          </p:cNvPr>
          <p:cNvSpPr/>
          <p:nvPr/>
        </p:nvSpPr>
        <p:spPr>
          <a:xfrm>
            <a:off x="4324744" y="1863564"/>
            <a:ext cx="1195122" cy="311624"/>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082C53"/>
                </a:solidFill>
                <a:latin typeface="Open Sans" panose="020B0606030504020204" pitchFamily="34" charset="0"/>
                <a:ea typeface="Open Sans" panose="020B0606030504020204" pitchFamily="34" charset="0"/>
                <a:cs typeface="Open Sans" panose="020B0606030504020204" pitchFamily="34" charset="0"/>
              </a:rPr>
              <a:t>QIC funds</a:t>
            </a:r>
            <a:endParaRPr lang="ru-KZ" sz="1100" dirty="0">
              <a:solidFill>
                <a:srgbClr val="082C5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Прямоугольник: скругленные углы 18">
            <a:extLst>
              <a:ext uri="{FF2B5EF4-FFF2-40B4-BE49-F238E27FC236}">
                <a16:creationId xmlns:a16="http://schemas.microsoft.com/office/drawing/2014/main" id="{199452C9-DD87-431D-B625-15DC9C33D7E8}"/>
              </a:ext>
            </a:extLst>
          </p:cNvPr>
          <p:cNvSpPr/>
          <p:nvPr/>
        </p:nvSpPr>
        <p:spPr>
          <a:xfrm>
            <a:off x="5519866" y="1863564"/>
            <a:ext cx="1236136" cy="311624"/>
          </a:xfrm>
          <a:prstGeom prst="roundRect">
            <a:avLst/>
          </a:prstGeom>
          <a:solidFill>
            <a:srgbClr val="082C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Funds of initiators</a:t>
            </a:r>
            <a:endParaRPr lang="ru-KZ" sz="1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Правая фигурная скобка 15">
            <a:extLst>
              <a:ext uri="{FF2B5EF4-FFF2-40B4-BE49-F238E27FC236}">
                <a16:creationId xmlns:a16="http://schemas.microsoft.com/office/drawing/2014/main" id="{37A80721-5AD6-49D3-8BF0-8A5DE66CB5FF}"/>
              </a:ext>
            </a:extLst>
          </p:cNvPr>
          <p:cNvSpPr/>
          <p:nvPr/>
        </p:nvSpPr>
        <p:spPr>
          <a:xfrm rot="5400000">
            <a:off x="4812455" y="1721896"/>
            <a:ext cx="219696" cy="1195120"/>
          </a:xfrm>
          <a:prstGeom prst="righ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ru-KZ"/>
          </a:p>
        </p:txBody>
      </p:sp>
      <p:sp>
        <p:nvSpPr>
          <p:cNvPr id="20" name="TextBox 19">
            <a:extLst>
              <a:ext uri="{FF2B5EF4-FFF2-40B4-BE49-F238E27FC236}">
                <a16:creationId xmlns:a16="http://schemas.microsoft.com/office/drawing/2014/main" id="{19EC540D-7BEC-4F00-9CB9-620F96307F25}"/>
              </a:ext>
            </a:extLst>
          </p:cNvPr>
          <p:cNvSpPr txBox="1"/>
          <p:nvPr/>
        </p:nvSpPr>
        <p:spPr>
          <a:xfrm>
            <a:off x="4117521" y="2564013"/>
            <a:ext cx="1609565" cy="246221"/>
          </a:xfrm>
          <a:prstGeom prst="rect">
            <a:avLst/>
          </a:prstGeom>
          <a:noFill/>
        </p:spPr>
        <p:txBody>
          <a:bodyPr wrap="square" rtlCol="0">
            <a:spAutoFit/>
          </a:bodyPr>
          <a:lstStyle/>
          <a:p>
            <a:pPr algn="ctr"/>
            <a:r>
              <a:rPr lang="en-US" sz="1000" dirty="0">
                <a:solidFill>
                  <a:schemeClr val="tx2"/>
                </a:solidFill>
                <a:latin typeface="Open Sans" panose="020B0606030504020204" pitchFamily="34" charset="0"/>
                <a:ea typeface="Open Sans" panose="020B0606030504020204" pitchFamily="34" charset="0"/>
                <a:cs typeface="Open Sans" panose="020B0606030504020204" pitchFamily="34" charset="0"/>
              </a:rPr>
              <a:t>0-30% financing</a:t>
            </a:r>
            <a:endParaRPr lang="ru-KZ" sz="10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38FE3AC-F16A-443A-88FA-583AC0C28399}"/>
              </a:ext>
            </a:extLst>
          </p:cNvPr>
          <p:cNvSpPr txBox="1"/>
          <p:nvPr/>
        </p:nvSpPr>
        <p:spPr>
          <a:xfrm>
            <a:off x="7027720" y="1920815"/>
            <a:ext cx="4705886" cy="646331"/>
          </a:xfrm>
          <a:prstGeom prst="rect">
            <a:avLst/>
          </a:prstGeom>
          <a:solidFill>
            <a:schemeClr val="bg1">
              <a:lumMod val="85000"/>
              <a:alpha val="23000"/>
            </a:schemeClr>
          </a:solidFill>
          <a:effectLst>
            <a:softEdge rad="31750"/>
          </a:effectLst>
        </p:spPr>
        <p:txBody>
          <a:bodyPr wrap="square" rtlCol="0">
            <a:spAutoFit/>
          </a:bodyPr>
          <a:lstStyle>
            <a:defPPr>
              <a:defRPr lang="ru-RU"/>
            </a:defPPr>
            <a:lvl1pPr algn="just">
              <a:spcAft>
                <a:spcPts val="100"/>
              </a:spcAft>
              <a:tabLst>
                <a:tab pos="630555" algn="l"/>
              </a:tabLst>
              <a:defRPr sz="1400">
                <a:solidFill>
                  <a:srgbClr val="264478"/>
                </a:solidFill>
                <a:effectLst/>
                <a:latin typeface="Open Sans" panose="020B0606030504020204" pitchFamily="34" charset="0"/>
                <a:ea typeface="Open Sans" panose="020B0606030504020204" pitchFamily="34" charset="0"/>
                <a:cs typeface="Open Sans" panose="020B0606030504020204" pitchFamily="34" charset="0"/>
              </a:defRPr>
            </a:lvl1pPr>
          </a:lstStyle>
          <a:p>
            <a:r>
              <a:rPr lang="en-US" sz="1200" b="1" dirty="0">
                <a:solidFill>
                  <a:srgbClr val="082C53"/>
                </a:solidFill>
              </a:rPr>
              <a:t>QIC instruments that form their own participation allow increasing the financial leverage of companies, providing a multiplier effect when attracting funding for projects.</a:t>
            </a:r>
            <a:endParaRPr lang="ru-RU" sz="1200" b="1" dirty="0">
              <a:solidFill>
                <a:srgbClr val="082C53"/>
              </a:solidFill>
            </a:endParaRPr>
          </a:p>
        </p:txBody>
      </p:sp>
      <p:sp>
        <p:nvSpPr>
          <p:cNvPr id="21" name="Прямоугольник 20">
            <a:extLst>
              <a:ext uri="{FF2B5EF4-FFF2-40B4-BE49-F238E27FC236}">
                <a16:creationId xmlns:a16="http://schemas.microsoft.com/office/drawing/2014/main" id="{FFD84CAD-DC34-4BE5-BF7F-5A8D72C495B2}"/>
              </a:ext>
            </a:extLst>
          </p:cNvPr>
          <p:cNvSpPr/>
          <p:nvPr/>
        </p:nvSpPr>
        <p:spPr>
          <a:xfrm>
            <a:off x="400060" y="1695008"/>
            <a:ext cx="11391880" cy="1156978"/>
          </a:xfrm>
          <a:prstGeom prst="rect">
            <a:avLst/>
          </a:prstGeom>
          <a:noFill/>
          <a:ln>
            <a:solidFill>
              <a:srgbClr val="264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24" name="Прямоугольник 23">
            <a:extLst>
              <a:ext uri="{FF2B5EF4-FFF2-40B4-BE49-F238E27FC236}">
                <a16:creationId xmlns:a16="http://schemas.microsoft.com/office/drawing/2014/main" id="{FA28C40E-F989-4EA4-B428-1DB9D17A17CE}"/>
              </a:ext>
            </a:extLst>
          </p:cNvPr>
          <p:cNvSpPr/>
          <p:nvPr/>
        </p:nvSpPr>
        <p:spPr>
          <a:xfrm>
            <a:off x="402446" y="2932765"/>
            <a:ext cx="11403704" cy="354183"/>
          </a:xfrm>
          <a:prstGeom prst="rect">
            <a:avLst/>
          </a:prstGeom>
          <a:solidFill>
            <a:srgbClr val="264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0238" algn="ctr">
              <a:lnSpc>
                <a:spcPct val="107000"/>
              </a:lnSpc>
              <a:spcAft>
                <a:spcPts val="800"/>
              </a:spcAft>
              <a:tabLst>
                <a:tab pos="630587" algn="l"/>
              </a:tabLst>
            </a:pP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The expected value of the QIC instruments multiplier for the country's economy is 6.7 (from 3 to 20).</a:t>
            </a:r>
            <a:endParaRPr lang="ru-RU"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Прямоугольник 21">
            <a:extLst>
              <a:ext uri="{FF2B5EF4-FFF2-40B4-BE49-F238E27FC236}">
                <a16:creationId xmlns:a16="http://schemas.microsoft.com/office/drawing/2014/main" id="{F724C0FD-FA95-485D-8DB5-F8F53B631847}"/>
              </a:ext>
            </a:extLst>
          </p:cNvPr>
          <p:cNvSpPr/>
          <p:nvPr/>
        </p:nvSpPr>
        <p:spPr>
          <a:xfrm>
            <a:off x="166754" y="2676699"/>
            <a:ext cx="11420299" cy="1743237"/>
          </a:xfrm>
          <a:prstGeom prst="rect">
            <a:avLst/>
          </a:prstGeom>
        </p:spPr>
        <p:txBody>
          <a:bodyPr/>
          <a:lstStyle/>
          <a:p>
            <a:pPr marL="285764" indent="-285764" algn="just">
              <a:spcAft>
                <a:spcPts val="600"/>
              </a:spcAft>
              <a:buFont typeface="Wingdings" panose="05000000000000000000" pitchFamily="2" charset="2"/>
              <a:buChar char="v"/>
              <a:defRPr/>
            </a:pPr>
            <a:endParaRPr lang="ru-KZ" sz="16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pPr marL="285764" indent="-285764" algn="just">
              <a:spcAft>
                <a:spcPts val="600"/>
              </a:spcAft>
              <a:buFont typeface="Wingdings" panose="05000000000000000000" pitchFamily="2" charset="2"/>
              <a:buChar char="v"/>
              <a:defRPr/>
            </a:pPr>
            <a:endParaRPr lang="ru" sz="1600" b="1" dirty="0">
              <a:solidFill>
                <a:srgbClr val="0F3966"/>
              </a:solidFill>
              <a:highlight>
                <a:srgbClr val="000000">
                  <a:alpha val="0"/>
                </a:srgbClr>
              </a:highlight>
              <a:latin typeface="Open Sans"/>
              <a:ea typeface="Open Sans"/>
              <a:cs typeface="Open Sans"/>
            </a:endParaRPr>
          </a:p>
        </p:txBody>
      </p:sp>
      <p:sp>
        <p:nvSpPr>
          <p:cNvPr id="25" name="Заголовок 1">
            <a:extLst>
              <a:ext uri="{FF2B5EF4-FFF2-40B4-BE49-F238E27FC236}">
                <a16:creationId xmlns:a16="http://schemas.microsoft.com/office/drawing/2014/main" id="{A7B79C73-5FAC-436D-87A4-52E051B4013B}"/>
              </a:ext>
            </a:extLst>
          </p:cNvPr>
          <p:cNvSpPr txBox="1"/>
          <p:nvPr/>
        </p:nvSpPr>
        <p:spPr>
          <a:xfrm>
            <a:off x="231631" y="948200"/>
            <a:ext cx="11457000" cy="637091"/>
          </a:xfrm>
          <a:prstGeom prst="rect">
            <a:avLst/>
          </a:prstGeom>
        </p:spPr>
        <p:txBody>
          <a:bodyPr anchor="ctr"/>
          <a:lstStyle>
            <a:lvl1pPr algn="l" defTabSz="914400" rtl="0" eaLnBrk="1" latinLnBrk="0" hangingPunct="1">
              <a:lnSpc>
                <a:spcPct val="90000"/>
              </a:lnSpc>
              <a:spcBef>
                <a:spcPct val="0"/>
              </a:spcBef>
              <a:buNone/>
              <a:defRPr sz="2400" b="1" i="0" kern="1200">
                <a:solidFill>
                  <a:srgbClr val="18254F"/>
                </a:solidFill>
                <a:latin typeface="Open Sans "/>
                <a:ea typeface="+mj-ea"/>
                <a:cs typeface="+mj-cs"/>
              </a:defRPr>
            </a:lvl1pPr>
          </a:lstStyle>
          <a:p>
            <a:pPr algn="just">
              <a:defRPr/>
            </a:pPr>
            <a:r>
              <a:rPr lang="en-US" sz="1600" dirty="0">
                <a:solidFill>
                  <a:srgbClr val="082C53"/>
                </a:solidFill>
              </a:rPr>
              <a:t>QIC’s niche is to finance projects in the Republic of Kazakhstan through instruments that form the projects’ own participation: equity capital (including the use of options) and subordinated debt (including mezzanine financing)</a:t>
            </a:r>
            <a:endParaRPr lang="ru" sz="1600" b="0" dirty="0">
              <a:solidFill>
                <a:srgbClr val="082C53"/>
              </a:solidFill>
              <a:highlight>
                <a:srgbClr val="000000">
                  <a:alpha val="0"/>
                </a:srgbClr>
              </a:highlight>
            </a:endParaRPr>
          </a:p>
        </p:txBody>
      </p:sp>
      <p:sp>
        <p:nvSpPr>
          <p:cNvPr id="23" name="TextBox 22">
            <a:extLst>
              <a:ext uri="{FF2B5EF4-FFF2-40B4-BE49-F238E27FC236}">
                <a16:creationId xmlns:a16="http://schemas.microsoft.com/office/drawing/2014/main" id="{BE24A86A-DAED-4BBF-A26E-95DB68567A11}"/>
              </a:ext>
            </a:extLst>
          </p:cNvPr>
          <p:cNvSpPr txBox="1"/>
          <p:nvPr/>
        </p:nvSpPr>
        <p:spPr>
          <a:xfrm>
            <a:off x="5960131" y="3655782"/>
            <a:ext cx="5728500" cy="2428485"/>
          </a:xfrm>
          <a:prstGeom prst="rect">
            <a:avLst/>
          </a:prstGeom>
          <a:solidFill>
            <a:schemeClr val="bg1">
              <a:lumMod val="85000"/>
              <a:alpha val="23000"/>
            </a:schemeClr>
          </a:solidFill>
          <a:effectLst>
            <a:softEdge rad="31750"/>
          </a:effectLst>
        </p:spPr>
        <p:txBody>
          <a:bodyPr wrap="square" rtlCol="0">
            <a:spAutoFit/>
          </a:bodyPr>
          <a:lstStyle/>
          <a:p>
            <a:pPr algn="just">
              <a:spcAft>
                <a:spcPts val="300"/>
              </a:spcAft>
              <a:tabLst>
                <a:tab pos="630587" algn="l"/>
              </a:tabLst>
            </a:pPr>
            <a:r>
              <a:rPr lang="en-US" sz="1400" b="1" dirty="0">
                <a:solidFill>
                  <a:srgbClr val="082C53"/>
                </a:solidFill>
                <a:latin typeface="Open Sans" panose="020B0606030504020204" pitchFamily="34" charset="0"/>
                <a:ea typeface="Open Sans" panose="020B0606030504020204" pitchFamily="34" charset="0"/>
                <a:cs typeface="Open Sans" panose="020B0606030504020204" pitchFamily="34" charset="0"/>
              </a:rPr>
              <a:t>Advantages of QIC Tools</a:t>
            </a:r>
            <a:endParaRPr lang="ru-KZ" sz="1400" dirty="0">
              <a:solidFill>
                <a:srgbClr val="082C53"/>
              </a:solidFill>
              <a:latin typeface="Open Sans" panose="020B0606030504020204" pitchFamily="34" charset="0"/>
              <a:ea typeface="Open Sans" panose="020B0606030504020204" pitchFamily="34" charset="0"/>
              <a:cs typeface="Open Sans" panose="020B0606030504020204" pitchFamily="34" charset="0"/>
            </a:endParaRPr>
          </a:p>
          <a:p>
            <a:pPr marL="571529" indent="-228611" algn="just">
              <a:spcBef>
                <a:spcPts val="800"/>
              </a:spcBef>
              <a:spcAft>
                <a:spcPts val="300"/>
              </a:spcAft>
              <a:buFont typeface="Wingdings" panose="05000000000000000000" pitchFamily="2" charset="2"/>
              <a:buChar char="ü"/>
              <a:tabLst>
                <a:tab pos="630587" algn="l"/>
              </a:tabLst>
            </a:pPr>
            <a:r>
              <a:rPr lang="ru-RU" sz="1400" dirty="0">
                <a:solidFill>
                  <a:srgbClr val="082C53"/>
                </a:solidFill>
                <a:latin typeface="Open Sans" panose="020B0606030504020204" pitchFamily="34" charset="0"/>
                <a:ea typeface="Open Sans" panose="020B0606030504020204" pitchFamily="34" charset="0"/>
                <a:cs typeface="Open Sans" panose="020B0606030504020204" pitchFamily="34" charset="0"/>
              </a:rPr>
              <a:t> </a:t>
            </a:r>
            <a:r>
              <a:rPr lang="en-US" sz="1533" dirty="0">
                <a:solidFill>
                  <a:srgbClr val="203864"/>
                </a:solidFill>
              </a:rPr>
              <a:t>access to long-term financing</a:t>
            </a:r>
          </a:p>
          <a:p>
            <a:pPr marL="571529" indent="-228611" algn="just">
              <a:spcBef>
                <a:spcPts val="800"/>
              </a:spcBef>
              <a:spcAft>
                <a:spcPts val="300"/>
              </a:spcAft>
              <a:buFont typeface="Wingdings" panose="05000000000000000000" pitchFamily="2" charset="2"/>
              <a:buChar char="ü"/>
              <a:tabLst>
                <a:tab pos="630587" algn="l"/>
              </a:tabLst>
            </a:pPr>
            <a:r>
              <a:rPr lang="en-US" sz="1533" dirty="0">
                <a:solidFill>
                  <a:srgbClr val="203864"/>
                </a:solidFill>
              </a:rPr>
              <a:t> flexible approach to providing</a:t>
            </a:r>
          </a:p>
          <a:p>
            <a:pPr marL="571529" indent="-228611" algn="just">
              <a:spcBef>
                <a:spcPts val="800"/>
              </a:spcBef>
              <a:spcAft>
                <a:spcPts val="300"/>
              </a:spcAft>
              <a:buFont typeface="Wingdings" panose="05000000000000000000" pitchFamily="2" charset="2"/>
              <a:buChar char="ü"/>
              <a:tabLst>
                <a:tab pos="630587" algn="l"/>
              </a:tabLst>
            </a:pPr>
            <a:r>
              <a:rPr lang="en-US" sz="1533" dirty="0">
                <a:solidFill>
                  <a:srgbClr val="203864"/>
                </a:solidFill>
              </a:rPr>
              <a:t> increasing the financial leverage of the company</a:t>
            </a:r>
          </a:p>
          <a:p>
            <a:pPr marL="571529" indent="-228611" algn="just">
              <a:spcBef>
                <a:spcPts val="800"/>
              </a:spcBef>
              <a:spcAft>
                <a:spcPts val="300"/>
              </a:spcAft>
              <a:buFont typeface="Wingdings" panose="05000000000000000000" pitchFamily="2" charset="2"/>
              <a:buChar char="ü"/>
              <a:tabLst>
                <a:tab pos="630587" algn="l"/>
              </a:tabLst>
            </a:pPr>
            <a:r>
              <a:rPr lang="en-US" sz="1533" dirty="0">
                <a:solidFill>
                  <a:srgbClr val="203864"/>
                </a:solidFill>
              </a:rPr>
              <a:t>sharing of risks</a:t>
            </a:r>
          </a:p>
          <a:p>
            <a:pPr marL="571529" indent="-228611" algn="just">
              <a:spcBef>
                <a:spcPts val="800"/>
              </a:spcBef>
              <a:spcAft>
                <a:spcPts val="300"/>
              </a:spcAft>
              <a:buFont typeface="Wingdings" panose="05000000000000000000" pitchFamily="2" charset="2"/>
              <a:buChar char="ü"/>
              <a:tabLst>
                <a:tab pos="630587" algn="l"/>
              </a:tabLst>
            </a:pPr>
            <a:r>
              <a:rPr lang="en-US" sz="1533" dirty="0">
                <a:solidFill>
                  <a:srgbClr val="203864"/>
                </a:solidFill>
              </a:rPr>
              <a:t>obtaining information, expert knowledge, introducing best corporate governance practices</a:t>
            </a:r>
            <a:endParaRPr lang="ru-RU" sz="1400" dirty="0">
              <a:solidFill>
                <a:srgbClr val="082C53"/>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2132385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Рисунок 6">
            <a:extLst>
              <a:ext uri="{FF2B5EF4-FFF2-40B4-BE49-F238E27FC236}">
                <a16:creationId xmlns:a16="http://schemas.microsoft.com/office/drawing/2014/main" id="{0E8968CE-850D-4D98-85C3-4FF09086A2BE}"/>
              </a:ext>
            </a:extLst>
          </p:cNvPr>
          <p:cNvPicPr>
            <a:picLocks noChangeAspect="1"/>
          </p:cNvPicPr>
          <p:nvPr/>
        </p:nvPicPr>
        <p:blipFill>
          <a:blip r:embed="rId2">
            <a:extLst>
              <a:ext uri="{28A0092B-C50C-407E-A947-70E740481C1C}">
                <a14:useLocalDpi xmlns:a14="http://schemas.microsoft.com/office/drawing/2010/main" val="0"/>
              </a:ext>
            </a:extLst>
          </a:blip>
          <a:srcRect r="14755" b="21246"/>
          <a:stretch>
            <a:fillRect/>
          </a:stretch>
        </p:blipFill>
        <p:spPr bwMode="auto">
          <a:xfrm>
            <a:off x="9104314" y="4002088"/>
            <a:ext cx="3087687" cy="285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22894A8F-5C44-4E58-8D7A-5493EA750E6E}"/>
              </a:ext>
            </a:extLst>
          </p:cNvPr>
          <p:cNvSpPr txBox="1"/>
          <p:nvPr/>
        </p:nvSpPr>
        <p:spPr>
          <a:xfrm>
            <a:off x="251535" y="919557"/>
            <a:ext cx="11403704" cy="1164220"/>
          </a:xfrm>
          <a:prstGeom prst="rect">
            <a:avLst/>
          </a:prstGeom>
          <a:noFill/>
        </p:spPr>
        <p:txBody>
          <a:bodyPr/>
          <a:lstStyle/>
          <a:p>
            <a:pPr algn="just">
              <a:defRPr/>
            </a:pPr>
            <a:r>
              <a:rPr lang="en-US" sz="1600" b="1" dirty="0">
                <a:solidFill>
                  <a:srgbClr val="082C53"/>
                </a:solidFill>
                <a:latin typeface="Open Sans"/>
                <a:ea typeface="Open Sans"/>
                <a:cs typeface="Open Sans"/>
              </a:rPr>
              <a:t>QIC as an agency ensuring the launch of projects with foreign participation</a:t>
            </a:r>
          </a:p>
          <a:p>
            <a:pPr algn="just">
              <a:defRPr/>
            </a:pPr>
            <a:r>
              <a:rPr lang="en-US" sz="1600" b="1" dirty="0">
                <a:solidFill>
                  <a:srgbClr val="082C53"/>
                </a:solidFill>
                <a:latin typeface="Open Sans"/>
                <a:ea typeface="Open Sans"/>
                <a:cs typeface="Open Sans"/>
              </a:rPr>
              <a:t>Such a focus will ensure that QIC will implement advanced projects with a high complexity index, developed technologies, and high labor productivity</a:t>
            </a:r>
            <a:endParaRPr lang="en-US" sz="1600" b="1" dirty="0">
              <a:solidFill>
                <a:srgbClr val="082C53"/>
              </a:solidFill>
              <a:highlight>
                <a:srgbClr val="000000">
                  <a:alpha val="0"/>
                </a:srgbClr>
              </a:highlight>
              <a:latin typeface="Open Sans" panose="020B0606030504020204" pitchFamily="34" charset="0"/>
              <a:ea typeface="Open Sans" panose="020B0606030504020204" pitchFamily="34" charset="0"/>
              <a:cs typeface="Open Sans" panose="020B0606030504020204" pitchFamily="34" charset="0"/>
            </a:endParaRPr>
          </a:p>
        </p:txBody>
      </p:sp>
      <p:sp>
        <p:nvSpPr>
          <p:cNvPr id="8" name="Заголовок 1">
            <a:extLst>
              <a:ext uri="{FF2B5EF4-FFF2-40B4-BE49-F238E27FC236}">
                <a16:creationId xmlns:a16="http://schemas.microsoft.com/office/drawing/2014/main" id="{AAEB2DE6-3526-427F-8278-B7FEF8ACBFB7}"/>
              </a:ext>
            </a:extLst>
          </p:cNvPr>
          <p:cNvSpPr txBox="1"/>
          <p:nvPr/>
        </p:nvSpPr>
        <p:spPr>
          <a:xfrm>
            <a:off x="4148138" y="5851844"/>
            <a:ext cx="8374062" cy="504825"/>
          </a:xfrm>
          <a:prstGeom prst="rect">
            <a:avLst/>
          </a:prstGeom>
        </p:spPr>
        <p:txBody>
          <a:bodyPr anchor="ctr"/>
          <a:lstStyle>
            <a:lvl1pPr algn="l" defTabSz="914400" rtl="0" eaLnBrk="1" latinLnBrk="0" hangingPunct="1">
              <a:lnSpc>
                <a:spcPct val="90000"/>
              </a:lnSpc>
              <a:spcBef>
                <a:spcPct val="0"/>
              </a:spcBef>
              <a:buNone/>
              <a:defRPr sz="2400" b="1" i="0" kern="1200">
                <a:solidFill>
                  <a:srgbClr val="18254F"/>
                </a:solidFill>
                <a:latin typeface="Open Sans "/>
                <a:ea typeface="+mj-ea"/>
                <a:cs typeface="+mj-cs"/>
              </a:defRPr>
            </a:lvl1pPr>
          </a:lstStyle>
          <a:p>
            <a:pPr>
              <a:defRPr/>
            </a:pPr>
            <a:endParaRPr lang="en">
              <a:solidFill>
                <a:srgbClr val="082C53"/>
              </a:solidFill>
              <a:highlight>
                <a:srgbClr val="000000">
                  <a:alpha val="0"/>
                </a:srgbClr>
              </a:highlight>
              <a:latin typeface="Open Sans" panose="020B0606030504020204" pitchFamily="34" charset="0"/>
              <a:ea typeface="Open Sans" panose="020B0606030504020204" pitchFamily="34" charset="0"/>
              <a:cs typeface="Open Sans" panose="020B0606030504020204" pitchFamily="34" charset="0"/>
            </a:endParaRPr>
          </a:p>
        </p:txBody>
      </p:sp>
      <p:sp>
        <p:nvSpPr>
          <p:cNvPr id="6" name="Номер слайда 2">
            <a:extLst>
              <a:ext uri="{FF2B5EF4-FFF2-40B4-BE49-F238E27FC236}">
                <a16:creationId xmlns:a16="http://schemas.microsoft.com/office/drawing/2014/main" id="{EFED37EC-CE6C-4C70-84D5-56F6371BAEA7}"/>
              </a:ext>
            </a:extLst>
          </p:cNvPr>
          <p:cNvSpPr>
            <a:spLocks noGrp="1"/>
          </p:cNvSpPr>
          <p:nvPr>
            <p:ph type="sldNum" sz="quarter" idx="4294967295"/>
          </p:nvPr>
        </p:nvSpPr>
        <p:spPr>
          <a:xfrm>
            <a:off x="9167356" y="6478948"/>
            <a:ext cx="2716412" cy="365125"/>
          </a:xfrm>
        </p:spPr>
        <p:txBody>
          <a:bodyPr rtlCol="0">
            <a:noAutofit/>
          </a:bodyPr>
          <a:lstStyle/>
          <a:p>
            <a:pPr>
              <a:defRPr/>
            </a:pPr>
            <a:r>
              <a:rPr lang="ru" dirty="0">
                <a:solidFill>
                  <a:schemeClr val="tx1">
                    <a:tint val="75000"/>
                  </a:schemeClr>
                </a:solidFill>
                <a:highlight>
                  <a:srgbClr val="000000">
                    <a:alpha val="0"/>
                  </a:srgbClr>
                </a:highlight>
                <a:latin typeface="Calibri"/>
                <a:cs typeface="+mn-cs"/>
              </a:rPr>
              <a:t>27</a:t>
            </a:r>
          </a:p>
        </p:txBody>
      </p:sp>
      <p:sp>
        <p:nvSpPr>
          <p:cNvPr id="9" name="Заголовок 1">
            <a:extLst>
              <a:ext uri="{FF2B5EF4-FFF2-40B4-BE49-F238E27FC236}">
                <a16:creationId xmlns:a16="http://schemas.microsoft.com/office/drawing/2014/main" id="{40C45544-B904-444F-80BF-386B3ED81F9D}"/>
              </a:ext>
            </a:extLst>
          </p:cNvPr>
          <p:cNvSpPr txBox="1"/>
          <p:nvPr/>
        </p:nvSpPr>
        <p:spPr>
          <a:xfrm>
            <a:off x="275635" y="301622"/>
            <a:ext cx="8375469" cy="505732"/>
          </a:xfrm>
          <a:prstGeom prst="rect">
            <a:avLst/>
          </a:prstGeom>
        </p:spPr>
        <p:txBody>
          <a:bodyPr anchor="ctr"/>
          <a:lstStyle>
            <a:lvl1pPr algn="l" defTabSz="914400" rtl="0" eaLnBrk="1" latinLnBrk="0" hangingPunct="1">
              <a:lnSpc>
                <a:spcPct val="90000"/>
              </a:lnSpc>
              <a:spcBef>
                <a:spcPct val="0"/>
              </a:spcBef>
              <a:buNone/>
              <a:defRPr sz="2400" b="1" i="0" kern="1200">
                <a:solidFill>
                  <a:srgbClr val="18254F"/>
                </a:solidFill>
                <a:latin typeface="Open Sans "/>
                <a:ea typeface="+mj-ea"/>
                <a:cs typeface="+mj-cs"/>
              </a:defRPr>
            </a:lvl1pPr>
          </a:lstStyle>
          <a:p>
            <a:pPr>
              <a:defRPr/>
            </a:pPr>
            <a:r>
              <a:rPr lang="en-US" dirty="0">
                <a:solidFill>
                  <a:srgbClr val="082C53"/>
                </a:solidFill>
                <a:highlight>
                  <a:srgbClr val="000000">
                    <a:alpha val="0"/>
                  </a:srgbClr>
                </a:highlight>
              </a:rPr>
              <a:t>Special focus on projects with foreign participation</a:t>
            </a:r>
            <a:endParaRPr lang="ru" dirty="0">
              <a:solidFill>
                <a:srgbClr val="082C53"/>
              </a:solidFill>
              <a:highlight>
                <a:srgbClr val="000000">
                  <a:alpha val="0"/>
                </a:srgbClr>
              </a:highlight>
            </a:endParaRPr>
          </a:p>
        </p:txBody>
      </p:sp>
      <p:sp>
        <p:nvSpPr>
          <p:cNvPr id="10" name="TextBox 9">
            <a:extLst>
              <a:ext uri="{FF2B5EF4-FFF2-40B4-BE49-F238E27FC236}">
                <a16:creationId xmlns:a16="http://schemas.microsoft.com/office/drawing/2014/main" id="{6F59BCB2-9894-4691-8FFD-E857BFFB4510}"/>
              </a:ext>
            </a:extLst>
          </p:cNvPr>
          <p:cNvSpPr txBox="1"/>
          <p:nvPr/>
        </p:nvSpPr>
        <p:spPr>
          <a:xfrm>
            <a:off x="297182" y="3270217"/>
            <a:ext cx="11403704" cy="3282920"/>
          </a:xfrm>
          <a:prstGeom prst="rect">
            <a:avLst/>
          </a:prstGeom>
          <a:noFill/>
        </p:spPr>
        <p:txBody>
          <a:bodyPr/>
          <a:lstStyle/>
          <a:p>
            <a:pPr algn="just">
              <a:defRPr/>
            </a:pPr>
            <a:r>
              <a:rPr lang="en-US" sz="1600" dirty="0">
                <a:solidFill>
                  <a:srgbClr val="082C53"/>
                </a:solidFill>
                <a:latin typeface="Open Sans"/>
                <a:ea typeface="Open Sans"/>
                <a:cs typeface="Open Sans"/>
              </a:rPr>
              <a:t>QIC, as a professional financial market participant and development institution, is an attractive Kazakhstani partner for joint participation in the project in the eyes of foreign investors</a:t>
            </a:r>
          </a:p>
          <a:p>
            <a:pPr algn="just">
              <a:defRPr/>
            </a:pPr>
            <a:endParaRPr lang="en-US" sz="1050" dirty="0">
              <a:solidFill>
                <a:srgbClr val="082C53"/>
              </a:solidFill>
              <a:latin typeface="Open Sans"/>
              <a:ea typeface="Open Sans"/>
              <a:cs typeface="Open Sans"/>
            </a:endParaRPr>
          </a:p>
          <a:p>
            <a:pPr algn="just">
              <a:spcAft>
                <a:spcPts val="600"/>
              </a:spcAft>
              <a:defRPr/>
            </a:pPr>
            <a:r>
              <a:rPr lang="en-US" sz="1600" dirty="0">
                <a:solidFill>
                  <a:srgbClr val="082C53"/>
                </a:solidFill>
                <a:latin typeface="Open Sans"/>
                <a:ea typeface="Open Sans"/>
                <a:cs typeface="Open Sans"/>
              </a:rPr>
              <a:t>QIC's participation in this role, in addition to providing co-financing, will ensure:</a:t>
            </a:r>
          </a:p>
          <a:p>
            <a:pPr algn="just">
              <a:spcAft>
                <a:spcPts val="600"/>
              </a:spcAft>
              <a:defRPr/>
            </a:pPr>
            <a:r>
              <a:rPr lang="en-US" sz="1600" dirty="0">
                <a:solidFill>
                  <a:srgbClr val="082C53"/>
                </a:solidFill>
                <a:latin typeface="Open Sans"/>
                <a:ea typeface="Open Sans"/>
                <a:cs typeface="Open Sans"/>
              </a:rPr>
              <a:t>Positioning QIC as a single local partner in terms of structuring and managing the project in Kazakhstan with the preparation of a reliable project implementation plan</a:t>
            </a:r>
          </a:p>
          <a:p>
            <a:pPr marL="800140" lvl="1" indent="-342917" algn="just">
              <a:spcAft>
                <a:spcPts val="600"/>
              </a:spcAft>
              <a:buFont typeface="+mj-lt"/>
              <a:buAutoNum type="arabicParenR"/>
              <a:defRPr/>
            </a:pPr>
            <a:r>
              <a:rPr lang="en-US" sz="1400" dirty="0">
                <a:solidFill>
                  <a:srgbClr val="082C53"/>
                </a:solidFill>
                <a:latin typeface="Open Sans"/>
                <a:ea typeface="Open Sans"/>
                <a:cs typeface="Open Sans"/>
              </a:rPr>
              <a:t>Assistance in reducing legal and tax risks</a:t>
            </a:r>
          </a:p>
          <a:p>
            <a:pPr marL="800140" lvl="1" indent="-342917" algn="just">
              <a:spcAft>
                <a:spcPts val="600"/>
              </a:spcAft>
              <a:buFont typeface="+mj-lt"/>
              <a:buAutoNum type="arabicParenR"/>
              <a:defRPr/>
            </a:pPr>
            <a:r>
              <a:rPr lang="en-US" sz="1400" b="1" dirty="0">
                <a:solidFill>
                  <a:srgbClr val="082C53"/>
                </a:solidFill>
                <a:latin typeface="Open Sans"/>
                <a:ea typeface="Open Sans"/>
                <a:cs typeface="Open Sans"/>
              </a:rPr>
              <a:t>Submitting, including problematic issues, for consideration by investment support bodies at a high level</a:t>
            </a:r>
            <a:endParaRPr lang="ru-RU" sz="1400" dirty="0">
              <a:solidFill>
                <a:srgbClr val="082C53"/>
              </a:solidFill>
              <a:latin typeface="Open Sans"/>
              <a:ea typeface="Open Sans"/>
              <a:cs typeface="Open Sans"/>
            </a:endParaRPr>
          </a:p>
          <a:p>
            <a:pPr marL="800140" lvl="1" indent="-342917" algn="just">
              <a:spcAft>
                <a:spcPts val="600"/>
              </a:spcAft>
              <a:buFont typeface="+mj-lt"/>
              <a:buAutoNum type="arabicParenR"/>
              <a:defRPr/>
            </a:pPr>
            <a:r>
              <a:rPr lang="en-US" sz="1400" dirty="0">
                <a:solidFill>
                  <a:srgbClr val="082C53"/>
                </a:solidFill>
                <a:latin typeface="Open Sans"/>
                <a:ea typeface="Open Sans"/>
                <a:cs typeface="Open Sans"/>
              </a:rPr>
              <a:t>Increasing access to government support measures and programs</a:t>
            </a:r>
          </a:p>
          <a:p>
            <a:pPr marL="800140" lvl="1" indent="-342917" algn="just">
              <a:spcAft>
                <a:spcPts val="600"/>
              </a:spcAft>
              <a:buFont typeface="+mj-lt"/>
              <a:buAutoNum type="arabicParenR"/>
              <a:defRPr/>
            </a:pPr>
            <a:r>
              <a:rPr lang="en-US" sz="1400" dirty="0">
                <a:solidFill>
                  <a:srgbClr val="082C53"/>
                </a:solidFill>
                <a:latin typeface="Open Sans"/>
                <a:ea typeface="Open Sans"/>
                <a:cs typeface="Open Sans"/>
              </a:rPr>
              <a:t>Access to an extensive network of business contacts and availability of industry information</a:t>
            </a:r>
            <a:endParaRPr lang="en-US" sz="1600" b="1" dirty="0">
              <a:solidFill>
                <a:srgbClr val="082C53"/>
              </a:solidFill>
              <a:highlight>
                <a:srgbClr val="000000">
                  <a:alpha val="0"/>
                </a:srgbClr>
              </a:highlight>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9BDC07F8-4EBB-478C-9C7A-A9953AA9712E}"/>
              </a:ext>
            </a:extLst>
          </p:cNvPr>
          <p:cNvSpPr txBox="1"/>
          <p:nvPr/>
        </p:nvSpPr>
        <p:spPr>
          <a:xfrm>
            <a:off x="251535" y="1816273"/>
            <a:ext cx="11403704" cy="1164220"/>
          </a:xfrm>
          <a:prstGeom prst="rect">
            <a:avLst/>
          </a:prstGeom>
          <a:noFill/>
        </p:spPr>
        <p:txBody>
          <a:bodyPr/>
          <a:lstStyle/>
          <a:p>
            <a:pPr algn="just">
              <a:defRPr/>
            </a:pPr>
            <a:r>
              <a:rPr lang="en-US" sz="1600" dirty="0">
                <a:solidFill>
                  <a:srgbClr val="082C53"/>
                </a:solidFill>
                <a:latin typeface="Open Sans"/>
                <a:ea typeface="Open Sans"/>
                <a:cs typeface="Open Sans"/>
              </a:rPr>
              <a:t>Some problem aspects to be solved</a:t>
            </a:r>
            <a:endParaRPr lang="en-US" sz="1600" b="1" dirty="0">
              <a:solidFill>
                <a:srgbClr val="082C53"/>
              </a:solidFill>
              <a:highlight>
                <a:srgbClr val="000000">
                  <a:alpha val="0"/>
                </a:srgbClr>
              </a:highlight>
              <a:latin typeface="Open Sans" panose="020B0606030504020204" pitchFamily="34" charset="0"/>
              <a:ea typeface="Open Sans" panose="020B0606030504020204" pitchFamily="34" charset="0"/>
              <a:cs typeface="Open Sans" panose="020B0606030504020204" pitchFamily="34" charset="0"/>
            </a:endParaRPr>
          </a:p>
        </p:txBody>
      </p:sp>
      <p:sp>
        <p:nvSpPr>
          <p:cNvPr id="2" name="Прямоугольник 1">
            <a:extLst>
              <a:ext uri="{FF2B5EF4-FFF2-40B4-BE49-F238E27FC236}">
                <a16:creationId xmlns:a16="http://schemas.microsoft.com/office/drawing/2014/main" id="{A6BE1852-702F-4D9F-A422-5FAFD9367BED}"/>
              </a:ext>
            </a:extLst>
          </p:cNvPr>
          <p:cNvSpPr/>
          <p:nvPr/>
        </p:nvSpPr>
        <p:spPr>
          <a:xfrm>
            <a:off x="322938" y="2190733"/>
            <a:ext cx="2590931" cy="701685"/>
          </a:xfrm>
          <a:prstGeom prst="rect">
            <a:avLst/>
          </a:prstGeom>
          <a:solidFill>
            <a:srgbClr val="003975"/>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dirty="0"/>
              <a:t>Necessity of interaction with multiple government departments</a:t>
            </a:r>
            <a:endParaRPr lang="ru-RU" sz="1400" dirty="0"/>
          </a:p>
        </p:txBody>
      </p:sp>
      <p:sp>
        <p:nvSpPr>
          <p:cNvPr id="13" name="Прямоугольник 12">
            <a:extLst>
              <a:ext uri="{FF2B5EF4-FFF2-40B4-BE49-F238E27FC236}">
                <a16:creationId xmlns:a16="http://schemas.microsoft.com/office/drawing/2014/main" id="{3280B257-4AA4-4FCA-A9D8-8312FA06531D}"/>
              </a:ext>
            </a:extLst>
          </p:cNvPr>
          <p:cNvSpPr/>
          <p:nvPr/>
        </p:nvSpPr>
        <p:spPr>
          <a:xfrm>
            <a:off x="3345086" y="2192647"/>
            <a:ext cx="2236565" cy="701684"/>
          </a:xfrm>
          <a:prstGeom prst="rect">
            <a:avLst/>
          </a:prstGeom>
          <a:solidFill>
            <a:srgbClr val="003975"/>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dirty="0"/>
              <a:t>Lack of transparency and understandable algorithms</a:t>
            </a:r>
            <a:endParaRPr lang="ru-RU" sz="1400" dirty="0"/>
          </a:p>
        </p:txBody>
      </p:sp>
      <p:sp>
        <p:nvSpPr>
          <p:cNvPr id="14" name="Прямоугольник 13">
            <a:extLst>
              <a:ext uri="{FF2B5EF4-FFF2-40B4-BE49-F238E27FC236}">
                <a16:creationId xmlns:a16="http://schemas.microsoft.com/office/drawing/2014/main" id="{C4ED384B-D73A-431A-8E03-D24F441F87D4}"/>
              </a:ext>
            </a:extLst>
          </p:cNvPr>
          <p:cNvSpPr/>
          <p:nvPr/>
        </p:nvSpPr>
        <p:spPr>
          <a:xfrm>
            <a:off x="6177280" y="2192648"/>
            <a:ext cx="2590931" cy="701683"/>
          </a:xfrm>
          <a:prstGeom prst="rect">
            <a:avLst/>
          </a:prstGeom>
          <a:solidFill>
            <a:srgbClr val="003975"/>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dirty="0"/>
              <a:t>Duplication of functions by different departments</a:t>
            </a:r>
            <a:endParaRPr lang="ru-RU" sz="1400" dirty="0"/>
          </a:p>
        </p:txBody>
      </p:sp>
      <p:sp>
        <p:nvSpPr>
          <p:cNvPr id="3" name="Прямоугольник: скругленные углы 2">
            <a:extLst>
              <a:ext uri="{FF2B5EF4-FFF2-40B4-BE49-F238E27FC236}">
                <a16:creationId xmlns:a16="http://schemas.microsoft.com/office/drawing/2014/main" id="{967AD872-1EB5-49F0-8D53-75F5B5CD0FC7}"/>
              </a:ext>
            </a:extLst>
          </p:cNvPr>
          <p:cNvSpPr/>
          <p:nvPr/>
        </p:nvSpPr>
        <p:spPr>
          <a:xfrm>
            <a:off x="114300" y="1816274"/>
            <a:ext cx="11769468" cy="1214535"/>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a:extLst>
              <a:ext uri="{FF2B5EF4-FFF2-40B4-BE49-F238E27FC236}">
                <a16:creationId xmlns:a16="http://schemas.microsoft.com/office/drawing/2014/main" id="{471514ED-A719-452E-9A65-2B7BEA11E873}"/>
              </a:ext>
            </a:extLst>
          </p:cNvPr>
          <p:cNvSpPr/>
          <p:nvPr/>
        </p:nvSpPr>
        <p:spPr>
          <a:xfrm>
            <a:off x="9167356" y="2192648"/>
            <a:ext cx="2487883" cy="701683"/>
          </a:xfrm>
          <a:prstGeom prst="rect">
            <a:avLst/>
          </a:prstGeom>
          <a:solidFill>
            <a:srgbClr val="003975"/>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dirty="0"/>
              <a:t>Lack of coordination</a:t>
            </a:r>
            <a:endParaRPr lang="ru-RU" sz="1400" dirty="0"/>
          </a:p>
        </p:txBody>
      </p:sp>
      <p:sp>
        <p:nvSpPr>
          <p:cNvPr id="4" name="Прямоугольник 3">
            <a:extLst>
              <a:ext uri="{FF2B5EF4-FFF2-40B4-BE49-F238E27FC236}">
                <a16:creationId xmlns:a16="http://schemas.microsoft.com/office/drawing/2014/main" id="{DC15D11D-ED13-4DEF-A9EC-5A7A1269BB98}"/>
              </a:ext>
            </a:extLst>
          </p:cNvPr>
          <p:cNvSpPr/>
          <p:nvPr/>
        </p:nvSpPr>
        <p:spPr>
          <a:xfrm>
            <a:off x="512662" y="6091252"/>
            <a:ext cx="11927840" cy="685059"/>
          </a:xfrm>
          <a:prstGeom prst="rect">
            <a:avLst/>
          </a:prstGeom>
        </p:spPr>
        <p:txBody>
          <a:bodyPr wrap="square">
            <a:spAutoFit/>
          </a:bodyPr>
          <a:lstStyle/>
          <a:p>
            <a:pPr indent="450238">
              <a:lnSpc>
                <a:spcPct val="107000"/>
              </a:lnSpc>
              <a:spcAft>
                <a:spcPts val="600"/>
              </a:spcAft>
              <a:tabLst>
                <a:tab pos="630587" algn="l"/>
              </a:tabLst>
            </a:pPr>
            <a:r>
              <a:rPr lang="en-US" b="1" i="1" dirty="0">
                <a:solidFill>
                  <a:srgbClr val="003975"/>
                </a:solidFill>
                <a:latin typeface="Times New Roman" panose="02020603050405020304" pitchFamily="18" charset="0"/>
                <a:ea typeface="Calibri" panose="020F0502020204030204" pitchFamily="34" charset="0"/>
                <a:cs typeface="Times New Roman" panose="02020603050405020304" pitchFamily="18" charset="0"/>
              </a:rPr>
              <a:t>Thus, QIC’s participation in the project will provide a more comfortable investment environment for foreign investors and reduce the risks of disruption to project implementation.</a:t>
            </a:r>
            <a:endParaRPr lang="ru-RU" sz="1600" dirty="0">
              <a:solidFill>
                <a:srgbClr val="003975"/>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2691535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Заголовок 1">
            <a:extLst>
              <a:ext uri="{FF2B5EF4-FFF2-40B4-BE49-F238E27FC236}">
                <a16:creationId xmlns:a16="http://schemas.microsoft.com/office/drawing/2014/main" id="{348D9E01-F808-4257-B197-2C01679C5438}"/>
              </a:ext>
            </a:extLst>
          </p:cNvPr>
          <p:cNvSpPr txBox="1"/>
          <p:nvPr/>
        </p:nvSpPr>
        <p:spPr>
          <a:xfrm>
            <a:off x="296534" y="239912"/>
            <a:ext cx="9369981" cy="5464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18254F"/>
                </a:solidFill>
                <a:latin typeface="Open Sans "/>
                <a:ea typeface="+mj-ea"/>
                <a:cs typeface="+mj-cs"/>
              </a:defRPr>
            </a:lvl1pPr>
          </a:lstStyle>
          <a:p>
            <a:pPr defTabSz="914446"/>
            <a:r>
              <a:rPr lang="en-US" dirty="0">
                <a:solidFill>
                  <a:srgbClr val="082C53"/>
                </a:solidFill>
              </a:rPr>
              <a:t>Advantages of QIC financing instruments</a:t>
            </a:r>
          </a:p>
        </p:txBody>
      </p:sp>
      <p:sp>
        <p:nvSpPr>
          <p:cNvPr id="54" name="Номер слайда 2">
            <a:extLst>
              <a:ext uri="{FF2B5EF4-FFF2-40B4-BE49-F238E27FC236}">
                <a16:creationId xmlns:a16="http://schemas.microsoft.com/office/drawing/2014/main" id="{A9232731-C003-4C15-BE11-82D5D18CB3CC}"/>
              </a:ext>
            </a:extLst>
          </p:cNvPr>
          <p:cNvSpPr>
            <a:spLocks noGrp="1"/>
          </p:cNvSpPr>
          <p:nvPr>
            <p:ph type="sldNum" sz="quarter" idx="12"/>
          </p:nvPr>
        </p:nvSpPr>
        <p:spPr>
          <a:xfrm>
            <a:off x="9339470" y="6453247"/>
            <a:ext cx="2743200" cy="365125"/>
          </a:xfrm>
        </p:spPr>
        <p:txBody>
          <a:bodyPr/>
          <a:lstStyle/>
          <a:p>
            <a:pPr defTabSz="914446">
              <a:defRPr/>
            </a:pPr>
            <a:fld id="{0161DE72-5E33-4A0D-AE4E-E16E14FA4E9B}" type="slidenum">
              <a:rPr lang="en-GB">
                <a:solidFill>
                  <a:prstClr val="black">
                    <a:tint val="75000"/>
                  </a:prstClr>
                </a:solidFill>
                <a:latin typeface="Calibri" panose="020F0502020204030204"/>
              </a:rPr>
              <a:pPr defTabSz="914446">
                <a:defRPr/>
              </a:pPr>
              <a:t>133</a:t>
            </a:fld>
            <a:endParaRPr lang="en-GB" dirty="0">
              <a:solidFill>
                <a:prstClr val="black">
                  <a:tint val="75000"/>
                </a:prstClr>
              </a:solidFill>
              <a:latin typeface="Calibri" panose="020F0502020204030204"/>
            </a:endParaRPr>
          </a:p>
        </p:txBody>
      </p:sp>
      <p:pic>
        <p:nvPicPr>
          <p:cNvPr id="55" name="Рисунок 54">
            <a:extLst>
              <a:ext uri="{FF2B5EF4-FFF2-40B4-BE49-F238E27FC236}">
                <a16:creationId xmlns:a16="http://schemas.microsoft.com/office/drawing/2014/main" id="{2E518B38-62F6-41D5-9B9E-10D12AA0710C}"/>
              </a:ext>
            </a:extLst>
          </p:cNvPr>
          <p:cNvPicPr>
            <a:picLocks noChangeAspect="1"/>
          </p:cNvPicPr>
          <p:nvPr/>
        </p:nvPicPr>
        <p:blipFill rotWithShape="1">
          <a:blip r:embed="rId2">
            <a:extLst>
              <a:ext uri="{28A0092B-C50C-407E-A947-70E740481C1C}">
                <a14:useLocalDpi xmlns:a14="http://schemas.microsoft.com/office/drawing/2010/main" val="0"/>
              </a:ext>
            </a:extLst>
          </a:blip>
          <a:srcRect r="14755" b="21247"/>
          <a:stretch/>
        </p:blipFill>
        <p:spPr>
          <a:xfrm>
            <a:off x="9168127" y="4038158"/>
            <a:ext cx="3087019" cy="2856706"/>
          </a:xfrm>
          <a:prstGeom prst="rect">
            <a:avLst/>
          </a:prstGeom>
        </p:spPr>
      </p:pic>
      <p:sp>
        <p:nvSpPr>
          <p:cNvPr id="104" name="TextBox 103">
            <a:extLst>
              <a:ext uri="{FF2B5EF4-FFF2-40B4-BE49-F238E27FC236}">
                <a16:creationId xmlns:a16="http://schemas.microsoft.com/office/drawing/2014/main" id="{9C2014CA-FE16-439D-BB51-DAA1FE433583}"/>
              </a:ext>
            </a:extLst>
          </p:cNvPr>
          <p:cNvSpPr txBox="1"/>
          <p:nvPr/>
        </p:nvSpPr>
        <p:spPr>
          <a:xfrm>
            <a:off x="7958613" y="959454"/>
            <a:ext cx="3415804" cy="276999"/>
          </a:xfrm>
          <a:prstGeom prst="rect">
            <a:avLst/>
          </a:prstGeom>
          <a:noFill/>
        </p:spPr>
        <p:txBody>
          <a:bodyPr wrap="square">
            <a:spAutoFit/>
          </a:bodyPr>
          <a:lstStyle/>
          <a:p>
            <a:pPr algn="ctr" defTabSz="914446"/>
            <a:r>
              <a:rPr lang="en-US" sz="1200" b="1" dirty="0">
                <a:solidFill>
                  <a:srgbClr val="44546A"/>
                </a:solidFill>
                <a:latin typeface="Arial Black" panose="020B0A04020102020204" pitchFamily="34" charset="0"/>
                <a:cs typeface="Arial" panose="020B0604020202020204" pitchFamily="34" charset="0"/>
              </a:rPr>
              <a:t>FINANCING STRUCTURE</a:t>
            </a:r>
            <a:endParaRPr lang="ru-RU" sz="1200" b="1" dirty="0">
              <a:solidFill>
                <a:srgbClr val="44546A"/>
              </a:solidFill>
              <a:latin typeface="Arial" panose="020B0604020202020204" pitchFamily="34" charset="0"/>
              <a:cs typeface="Arial" panose="020B0604020202020204" pitchFamily="34" charset="0"/>
            </a:endParaRPr>
          </a:p>
        </p:txBody>
      </p:sp>
      <p:sp>
        <p:nvSpPr>
          <p:cNvPr id="106" name="TextBox 105">
            <a:extLst>
              <a:ext uri="{FF2B5EF4-FFF2-40B4-BE49-F238E27FC236}">
                <a16:creationId xmlns:a16="http://schemas.microsoft.com/office/drawing/2014/main" id="{F499C040-B053-416B-B018-718FBFEC4175}"/>
              </a:ext>
            </a:extLst>
          </p:cNvPr>
          <p:cNvSpPr txBox="1"/>
          <p:nvPr/>
        </p:nvSpPr>
        <p:spPr>
          <a:xfrm>
            <a:off x="8266429" y="2075474"/>
            <a:ext cx="748088" cy="415498"/>
          </a:xfrm>
          <a:prstGeom prst="rect">
            <a:avLst/>
          </a:prstGeom>
          <a:noFill/>
        </p:spPr>
        <p:txBody>
          <a:bodyPr wrap="square" rtlCol="0">
            <a:spAutoFit/>
          </a:bodyPr>
          <a:lstStyle/>
          <a:p>
            <a:pPr algn="ctr" defTabSz="914446"/>
            <a:r>
              <a:rPr lang="en-US" sz="1050" dirty="0">
                <a:solidFill>
                  <a:srgbClr val="002060"/>
                </a:solidFill>
                <a:latin typeface="Arial" panose="020B0604020202020204" pitchFamily="34" charset="0"/>
                <a:cs typeface="Arial" panose="020B0604020202020204" pitchFamily="34" charset="0"/>
              </a:rPr>
              <a:t>up to 50%</a:t>
            </a:r>
            <a:endParaRPr lang="ru-RU" sz="1050" dirty="0">
              <a:solidFill>
                <a:srgbClr val="002060"/>
              </a:solidFill>
              <a:latin typeface="Arial" panose="020B0604020202020204" pitchFamily="34" charset="0"/>
              <a:cs typeface="Arial" panose="020B0604020202020204" pitchFamily="34" charset="0"/>
            </a:endParaRPr>
          </a:p>
        </p:txBody>
      </p:sp>
      <p:sp>
        <p:nvSpPr>
          <p:cNvPr id="108" name="Прямоугольник 26">
            <a:extLst>
              <a:ext uri="{FF2B5EF4-FFF2-40B4-BE49-F238E27FC236}">
                <a16:creationId xmlns:a16="http://schemas.microsoft.com/office/drawing/2014/main" id="{B39EFF12-76BD-4F37-A692-4223F1ED2588}"/>
              </a:ext>
            </a:extLst>
          </p:cNvPr>
          <p:cNvSpPr/>
          <p:nvPr/>
        </p:nvSpPr>
        <p:spPr>
          <a:xfrm>
            <a:off x="10552926" y="1379314"/>
            <a:ext cx="1118750" cy="712017"/>
          </a:xfrm>
          <a:prstGeom prst="rect">
            <a:avLst/>
          </a:prstGeom>
          <a:noFill/>
          <a:ln w="12700" cap="flat" cmpd="sng" algn="ctr">
            <a:solidFill>
              <a:srgbClr val="5B9BD5">
                <a:shade val="50000"/>
              </a:srgbClr>
            </a:solidFill>
            <a:prstDash val="dashDot"/>
            <a:miter lim="800000"/>
          </a:ln>
          <a:effectLst/>
        </p:spPr>
        <p:txBody>
          <a:bodyPr rtlCol="0" anchor="ctr"/>
          <a:lstStyle/>
          <a:p>
            <a:pPr algn="ctr" defTabSz="914446">
              <a:defRPr/>
            </a:pPr>
            <a:r>
              <a:rPr lang="en-US" sz="1100" b="1" kern="0" dirty="0">
                <a:solidFill>
                  <a:srgbClr val="002060"/>
                </a:solidFill>
                <a:latin typeface="Arial" panose="020B0604020202020204" pitchFamily="34" charset="0"/>
                <a:cs typeface="Arial" panose="020B0604020202020204" pitchFamily="34" charset="0"/>
              </a:rPr>
              <a:t>Participants / Shareholders of the project</a:t>
            </a:r>
            <a:endParaRPr lang="ru-RU" sz="1100" b="1" kern="0" dirty="0">
              <a:solidFill>
                <a:srgbClr val="002060"/>
              </a:solidFill>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FC6DF666-E434-43D7-80EA-8B765B02D1C9}"/>
              </a:ext>
            </a:extLst>
          </p:cNvPr>
          <p:cNvSpPr txBox="1"/>
          <p:nvPr/>
        </p:nvSpPr>
        <p:spPr>
          <a:xfrm>
            <a:off x="8691191" y="2761382"/>
            <a:ext cx="2280883" cy="369332"/>
          </a:xfrm>
          <a:prstGeom prst="rect">
            <a:avLst/>
          </a:prstGeom>
          <a:noFill/>
        </p:spPr>
        <p:txBody>
          <a:bodyPr wrap="square" rtlCol="0">
            <a:spAutoFit/>
          </a:bodyPr>
          <a:lstStyle/>
          <a:p>
            <a:pPr algn="ctr" defTabSz="914446"/>
            <a:r>
              <a:rPr lang="en-US" sz="900" i="1" dirty="0">
                <a:solidFill>
                  <a:srgbClr val="002060"/>
                </a:solidFill>
                <a:latin typeface="Arial" panose="020B0604020202020204" pitchFamily="34" charset="0"/>
                <a:cs typeface="Arial" panose="020B0604020202020204" pitchFamily="34" charset="0"/>
              </a:rPr>
              <a:t>contribution to the authorized/share capital</a:t>
            </a:r>
            <a:endParaRPr lang="ru-RU" sz="900" i="1" dirty="0">
              <a:solidFill>
                <a:srgbClr val="002060"/>
              </a:solidFill>
              <a:latin typeface="Arial" panose="020B0604020202020204" pitchFamily="34" charset="0"/>
              <a:cs typeface="Arial" panose="020B0604020202020204" pitchFamily="34" charset="0"/>
            </a:endParaRPr>
          </a:p>
        </p:txBody>
      </p:sp>
      <p:sp>
        <p:nvSpPr>
          <p:cNvPr id="146" name="Скругленный прямоугольник 68">
            <a:extLst>
              <a:ext uri="{FF2B5EF4-FFF2-40B4-BE49-F238E27FC236}">
                <a16:creationId xmlns:a16="http://schemas.microsoft.com/office/drawing/2014/main" id="{FCB2A62F-4F1E-432E-BEAA-1A2D9D1300E9}"/>
              </a:ext>
            </a:extLst>
          </p:cNvPr>
          <p:cNvSpPr/>
          <p:nvPr/>
        </p:nvSpPr>
        <p:spPr>
          <a:xfrm>
            <a:off x="8061506" y="1360058"/>
            <a:ext cx="1259368" cy="717970"/>
          </a:xfrm>
          <a:prstGeom prst="roundRect">
            <a:avLst/>
          </a:prstGeom>
          <a:solidFill>
            <a:sysClr val="window" lastClr="FFFFFF"/>
          </a:solidFill>
          <a:ln w="28575" cap="flat" cmpd="dbl" algn="ctr">
            <a:solidFill>
              <a:sysClr val="window" lastClr="FFFFFF">
                <a:lumMod val="50000"/>
              </a:sysClr>
            </a:solidFill>
            <a:prstDash val="solid"/>
            <a:miter lim="800000"/>
          </a:ln>
          <a:effectLst/>
        </p:spPr>
        <p:txBody>
          <a:bodyPr rtlCol="0" anchor="ctr"/>
          <a:lstStyle/>
          <a:p>
            <a:pPr algn="ctr" defTabSz="914446">
              <a:defRPr/>
            </a:pPr>
            <a:endParaRPr lang="ru-RU" kern="0" dirty="0">
              <a:solidFill>
                <a:srgbClr val="5B9BD5">
                  <a:lumMod val="75000"/>
                </a:srgbClr>
              </a:solidFill>
              <a:latin typeface="Calibri" panose="020F0502020204030204"/>
            </a:endParaRPr>
          </a:p>
        </p:txBody>
      </p:sp>
      <p:pic>
        <p:nvPicPr>
          <p:cNvPr id="151" name="Рисунок 150">
            <a:extLst>
              <a:ext uri="{FF2B5EF4-FFF2-40B4-BE49-F238E27FC236}">
                <a16:creationId xmlns:a16="http://schemas.microsoft.com/office/drawing/2014/main" id="{4F19D6E0-7EAB-41DB-9805-5D74402DBF21}"/>
              </a:ext>
            </a:extLst>
          </p:cNvPr>
          <p:cNvPicPr>
            <a:picLocks noChangeAspect="1"/>
          </p:cNvPicPr>
          <p:nvPr/>
        </p:nvPicPr>
        <p:blipFill>
          <a:blip r:embed="rId3"/>
          <a:stretch>
            <a:fillRect/>
          </a:stretch>
        </p:blipFill>
        <p:spPr>
          <a:xfrm>
            <a:off x="8144835" y="1438268"/>
            <a:ext cx="1065295" cy="511501"/>
          </a:xfrm>
          <a:prstGeom prst="rect">
            <a:avLst/>
          </a:prstGeom>
        </p:spPr>
      </p:pic>
      <p:grpSp>
        <p:nvGrpSpPr>
          <p:cNvPr id="154" name="Группа 153">
            <a:extLst>
              <a:ext uri="{FF2B5EF4-FFF2-40B4-BE49-F238E27FC236}">
                <a16:creationId xmlns:a16="http://schemas.microsoft.com/office/drawing/2014/main" id="{C666146F-E273-4E86-8AA4-CFFD909BB180}"/>
              </a:ext>
            </a:extLst>
          </p:cNvPr>
          <p:cNvGrpSpPr/>
          <p:nvPr/>
        </p:nvGrpSpPr>
        <p:grpSpPr>
          <a:xfrm>
            <a:off x="9269151" y="4093584"/>
            <a:ext cx="1144370" cy="862886"/>
            <a:chOff x="10233647" y="2481407"/>
            <a:chExt cx="1144370" cy="862886"/>
          </a:xfrm>
        </p:grpSpPr>
        <p:sp>
          <p:nvSpPr>
            <p:cNvPr id="155" name="Скругленный прямоугольник 68">
              <a:extLst>
                <a:ext uri="{FF2B5EF4-FFF2-40B4-BE49-F238E27FC236}">
                  <a16:creationId xmlns:a16="http://schemas.microsoft.com/office/drawing/2014/main" id="{6ED67428-B498-49C0-AC78-F708007DDB1A}"/>
                </a:ext>
              </a:extLst>
            </p:cNvPr>
            <p:cNvSpPr/>
            <p:nvPr/>
          </p:nvSpPr>
          <p:spPr>
            <a:xfrm>
              <a:off x="10314161" y="2481407"/>
              <a:ext cx="1007050" cy="862886"/>
            </a:xfrm>
            <a:prstGeom prst="roundRect">
              <a:avLst/>
            </a:prstGeom>
            <a:solidFill>
              <a:sysClr val="window" lastClr="FFFFFF"/>
            </a:solidFill>
            <a:ln w="28575" cap="flat" cmpd="dbl" algn="ctr">
              <a:solidFill>
                <a:srgbClr val="7D6850"/>
              </a:solidFill>
              <a:prstDash val="solid"/>
              <a:miter lim="800000"/>
            </a:ln>
            <a:effectLst/>
          </p:spPr>
          <p:txBody>
            <a:bodyPr rtlCol="0" anchor="ctr"/>
            <a:lstStyle/>
            <a:p>
              <a:pPr algn="ctr" defTabSz="914446">
                <a:defRPr/>
              </a:pPr>
              <a:endParaRPr lang="ru-RU" sz="1400" kern="0" dirty="0">
                <a:solidFill>
                  <a:srgbClr val="5B9BD5">
                    <a:lumMod val="75000"/>
                  </a:srgbClr>
                </a:solidFill>
                <a:latin typeface="Calibri" panose="020F0502020204030204"/>
              </a:endParaRPr>
            </a:p>
          </p:txBody>
        </p:sp>
        <p:sp>
          <p:nvSpPr>
            <p:cNvPr id="156" name="TextBox 155">
              <a:extLst>
                <a:ext uri="{FF2B5EF4-FFF2-40B4-BE49-F238E27FC236}">
                  <a16:creationId xmlns:a16="http://schemas.microsoft.com/office/drawing/2014/main" id="{8C6000A1-7595-41A1-B245-73042026F7C4}"/>
                </a:ext>
              </a:extLst>
            </p:cNvPr>
            <p:cNvSpPr txBox="1"/>
            <p:nvPr/>
          </p:nvSpPr>
          <p:spPr>
            <a:xfrm>
              <a:off x="10233647" y="2490625"/>
              <a:ext cx="1144370" cy="215442"/>
            </a:xfrm>
            <a:prstGeom prst="rect">
              <a:avLst/>
            </a:prstGeom>
            <a:noFill/>
            <a:ln>
              <a:noFill/>
            </a:ln>
          </p:spPr>
          <p:txBody>
            <a:bodyPr wrap="square" lIns="91436" tIns="45719" rIns="91436" bIns="45719" rtlCol="0">
              <a:spAutoFit/>
            </a:bodyPr>
            <a:lstStyle/>
            <a:p>
              <a:pPr algn="ctr" defTabSz="914446">
                <a:defRPr/>
              </a:pPr>
              <a:r>
                <a:rPr lang="en-US" sz="800" kern="0" dirty="0">
                  <a:solidFill>
                    <a:srgbClr val="4472C4">
                      <a:lumMod val="50000"/>
                    </a:srgbClr>
                  </a:solidFill>
                  <a:latin typeface="Arial Black" pitchFamily="34" charset="0"/>
                  <a:cs typeface="Arial" panose="020B0604020202020204" pitchFamily="34" charset="0"/>
                </a:rPr>
                <a:t>Project company</a:t>
              </a:r>
              <a:endParaRPr lang="ru-RU" sz="800" kern="0" dirty="0">
                <a:solidFill>
                  <a:srgbClr val="4472C4">
                    <a:lumMod val="50000"/>
                  </a:srgbClr>
                </a:solidFill>
                <a:latin typeface="Arial Black" pitchFamily="34" charset="0"/>
                <a:cs typeface="Arial" panose="020B0604020202020204" pitchFamily="34" charset="0"/>
              </a:endParaRPr>
            </a:p>
          </p:txBody>
        </p:sp>
      </p:grpSp>
      <p:pic>
        <p:nvPicPr>
          <p:cNvPr id="157" name="Рисунок 156">
            <a:extLst>
              <a:ext uri="{FF2B5EF4-FFF2-40B4-BE49-F238E27FC236}">
                <a16:creationId xmlns:a16="http://schemas.microsoft.com/office/drawing/2014/main" id="{F2A363F9-75BB-4E84-9190-B63F98D6947C}"/>
              </a:ext>
            </a:extLst>
          </p:cNvPr>
          <p:cNvPicPr>
            <a:picLocks noChangeAspect="1"/>
          </p:cNvPicPr>
          <p:nvPr/>
        </p:nvPicPr>
        <p:blipFill>
          <a:blip r:embed="rId4"/>
          <a:stretch>
            <a:fillRect/>
          </a:stretch>
        </p:blipFill>
        <p:spPr>
          <a:xfrm>
            <a:off x="9492390" y="4348563"/>
            <a:ext cx="603556" cy="597460"/>
          </a:xfrm>
          <a:prstGeom prst="rect">
            <a:avLst/>
          </a:prstGeom>
        </p:spPr>
      </p:pic>
      <p:cxnSp>
        <p:nvCxnSpPr>
          <p:cNvPr id="37" name="Соединительная линия уступом 41">
            <a:extLst>
              <a:ext uri="{FF2B5EF4-FFF2-40B4-BE49-F238E27FC236}">
                <a16:creationId xmlns:a16="http://schemas.microsoft.com/office/drawing/2014/main" id="{67292EBE-8426-43D6-8225-3EBBCC1A2485}"/>
              </a:ext>
            </a:extLst>
          </p:cNvPr>
          <p:cNvCxnSpPr>
            <a:cxnSpLocks/>
          </p:cNvCxnSpPr>
          <p:nvPr/>
        </p:nvCxnSpPr>
        <p:spPr>
          <a:xfrm rot="16200000" flipH="1">
            <a:off x="8468772" y="2735828"/>
            <a:ext cx="2012681" cy="706197"/>
          </a:xfrm>
          <a:prstGeom prst="bentConnector3">
            <a:avLst>
              <a:gd name="adj1" fmla="val 50000"/>
            </a:avLst>
          </a:prstGeom>
          <a:noFill/>
          <a:ln w="6350" cap="flat" cmpd="sng" algn="ctr">
            <a:solidFill>
              <a:sysClr val="windowText" lastClr="000000"/>
            </a:solidFill>
            <a:prstDash val="solid"/>
            <a:miter lim="800000"/>
            <a:headEnd type="none" w="med" len="med"/>
            <a:tailEnd type="none" w="med" len="med"/>
          </a:ln>
          <a:effectLst/>
        </p:spPr>
      </p:cxnSp>
      <p:sp>
        <p:nvSpPr>
          <p:cNvPr id="36" name="Прямоугольник 35">
            <a:extLst>
              <a:ext uri="{FF2B5EF4-FFF2-40B4-BE49-F238E27FC236}">
                <a16:creationId xmlns:a16="http://schemas.microsoft.com/office/drawing/2014/main" id="{2CFC18D3-2DFC-496C-9440-C347A64506BF}"/>
              </a:ext>
            </a:extLst>
          </p:cNvPr>
          <p:cNvSpPr/>
          <p:nvPr/>
        </p:nvSpPr>
        <p:spPr>
          <a:xfrm>
            <a:off x="344784" y="889000"/>
            <a:ext cx="6261642" cy="3213801"/>
          </a:xfrm>
          <a:prstGeom prst="rect">
            <a:avLst/>
          </a:prstGeom>
          <a:noFill/>
          <a:ln w="190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6" indent="-114306" algn="just">
              <a:lnSpc>
                <a:spcPct val="150000"/>
              </a:lnSpc>
              <a:buFont typeface="Wingdings" panose="05000000000000000000" pitchFamily="2" charset="2"/>
              <a:buChar char="ü"/>
            </a:pPr>
            <a:r>
              <a:rPr lang="en-US" sz="1533" b="1" dirty="0">
                <a:solidFill>
                  <a:srgbClr val="203864"/>
                </a:solidFill>
              </a:rPr>
              <a:t>access to long-term financing</a:t>
            </a:r>
          </a:p>
          <a:p>
            <a:pPr marL="114306" indent="-114306" algn="just">
              <a:lnSpc>
                <a:spcPct val="150000"/>
              </a:lnSpc>
              <a:buFont typeface="Wingdings" panose="05000000000000000000" pitchFamily="2" charset="2"/>
              <a:buChar char="ü"/>
            </a:pPr>
            <a:r>
              <a:rPr lang="en-US" sz="1533" b="1" dirty="0">
                <a:solidFill>
                  <a:srgbClr val="203864"/>
                </a:solidFill>
              </a:rPr>
              <a:t> no collateral required</a:t>
            </a:r>
          </a:p>
          <a:p>
            <a:pPr marL="114306" indent="-114306" algn="just">
              <a:lnSpc>
                <a:spcPct val="150000"/>
              </a:lnSpc>
              <a:buFont typeface="Wingdings" panose="05000000000000000000" pitchFamily="2" charset="2"/>
              <a:buChar char="ü"/>
            </a:pPr>
            <a:r>
              <a:rPr lang="en-US" sz="1533" b="1" dirty="0">
                <a:solidFill>
                  <a:srgbClr val="203864"/>
                </a:solidFill>
              </a:rPr>
              <a:t> increasing the company's financial leverage</a:t>
            </a:r>
          </a:p>
          <a:p>
            <a:pPr marL="114306" indent="-114306" algn="just">
              <a:lnSpc>
                <a:spcPct val="150000"/>
              </a:lnSpc>
              <a:buFont typeface="Wingdings" panose="05000000000000000000" pitchFamily="2" charset="2"/>
              <a:buChar char="ü"/>
            </a:pPr>
            <a:r>
              <a:rPr lang="en-US" sz="1533" b="1" dirty="0">
                <a:solidFill>
                  <a:srgbClr val="203864"/>
                </a:solidFill>
              </a:rPr>
              <a:t>risk sharing</a:t>
            </a:r>
          </a:p>
          <a:p>
            <a:pPr marL="114306" indent="-114306" algn="just">
              <a:lnSpc>
                <a:spcPct val="150000"/>
              </a:lnSpc>
              <a:buFont typeface="Wingdings" panose="05000000000000000000" pitchFamily="2" charset="2"/>
              <a:buChar char="ü"/>
            </a:pPr>
            <a:r>
              <a:rPr lang="en-US" sz="1533" b="1" dirty="0">
                <a:solidFill>
                  <a:srgbClr val="203864"/>
                </a:solidFill>
              </a:rPr>
              <a:t>obtaining information, expert knowledge, introducing best corporate governance practices</a:t>
            </a:r>
            <a:endParaRPr lang="ru-RU" sz="1533" b="1" dirty="0">
              <a:solidFill>
                <a:srgbClr val="203864"/>
              </a:solidFill>
            </a:endParaRPr>
          </a:p>
        </p:txBody>
      </p:sp>
      <p:cxnSp>
        <p:nvCxnSpPr>
          <p:cNvPr id="47" name="Соединительная линия уступом 41">
            <a:extLst>
              <a:ext uri="{FF2B5EF4-FFF2-40B4-BE49-F238E27FC236}">
                <a16:creationId xmlns:a16="http://schemas.microsoft.com/office/drawing/2014/main" id="{41E0AA12-6A4F-4B4D-A60F-64C322A8FE3D}"/>
              </a:ext>
            </a:extLst>
          </p:cNvPr>
          <p:cNvCxnSpPr>
            <a:cxnSpLocks/>
          </p:cNvCxnSpPr>
          <p:nvPr/>
        </p:nvCxnSpPr>
        <p:spPr>
          <a:xfrm rot="5400000">
            <a:off x="9263993" y="2660358"/>
            <a:ext cx="1982996" cy="854559"/>
          </a:xfrm>
          <a:prstGeom prst="bentConnector3">
            <a:avLst>
              <a:gd name="adj1" fmla="val 50000"/>
            </a:avLst>
          </a:prstGeom>
          <a:noFill/>
          <a:ln w="6350" cap="flat" cmpd="sng" algn="ctr">
            <a:solidFill>
              <a:sysClr val="windowText" lastClr="000000"/>
            </a:solidFill>
            <a:prstDash val="solid"/>
            <a:miter lim="800000"/>
            <a:headEnd type="none" w="med" len="med"/>
            <a:tailEnd type="none" w="med" len="med"/>
          </a:ln>
          <a:effectLst/>
        </p:spPr>
      </p:cxnSp>
      <p:pic>
        <p:nvPicPr>
          <p:cNvPr id="4" name="Рисунок 3">
            <a:extLst>
              <a:ext uri="{FF2B5EF4-FFF2-40B4-BE49-F238E27FC236}">
                <a16:creationId xmlns:a16="http://schemas.microsoft.com/office/drawing/2014/main" id="{DFCD94F1-982A-4E1D-BC35-09BCC83C9B0A}"/>
              </a:ext>
            </a:extLst>
          </p:cNvPr>
          <p:cNvPicPr>
            <a:picLocks noChangeAspect="1"/>
          </p:cNvPicPr>
          <p:nvPr/>
        </p:nvPicPr>
        <p:blipFill>
          <a:blip r:embed="rId5"/>
          <a:stretch>
            <a:fillRect/>
          </a:stretch>
        </p:blipFill>
        <p:spPr>
          <a:xfrm>
            <a:off x="9291951" y="5536179"/>
            <a:ext cx="1211500" cy="696132"/>
          </a:xfrm>
          <a:prstGeom prst="rect">
            <a:avLst/>
          </a:prstGeom>
        </p:spPr>
      </p:pic>
      <p:pic>
        <p:nvPicPr>
          <p:cNvPr id="5" name="Рисунок 4">
            <a:extLst>
              <a:ext uri="{FF2B5EF4-FFF2-40B4-BE49-F238E27FC236}">
                <a16:creationId xmlns:a16="http://schemas.microsoft.com/office/drawing/2014/main" id="{C6774D85-6088-4AC1-9EB8-80AE43504F9A}"/>
              </a:ext>
            </a:extLst>
          </p:cNvPr>
          <p:cNvPicPr>
            <a:picLocks noChangeAspect="1"/>
          </p:cNvPicPr>
          <p:nvPr/>
        </p:nvPicPr>
        <p:blipFill>
          <a:blip r:embed="rId6"/>
          <a:stretch>
            <a:fillRect/>
          </a:stretch>
        </p:blipFill>
        <p:spPr>
          <a:xfrm>
            <a:off x="9414688" y="5657863"/>
            <a:ext cx="971734" cy="473659"/>
          </a:xfrm>
          <a:prstGeom prst="rect">
            <a:avLst/>
          </a:prstGeom>
        </p:spPr>
      </p:pic>
      <p:pic>
        <p:nvPicPr>
          <p:cNvPr id="6" name="Рисунок 5">
            <a:extLst>
              <a:ext uri="{FF2B5EF4-FFF2-40B4-BE49-F238E27FC236}">
                <a16:creationId xmlns:a16="http://schemas.microsoft.com/office/drawing/2014/main" id="{29EC3B3D-5C67-419B-943A-9B37B3DDBAB6}"/>
              </a:ext>
            </a:extLst>
          </p:cNvPr>
          <p:cNvPicPr>
            <a:picLocks noChangeAspect="1"/>
          </p:cNvPicPr>
          <p:nvPr/>
        </p:nvPicPr>
        <p:blipFill>
          <a:blip r:embed="rId7"/>
          <a:stretch>
            <a:fillRect/>
          </a:stretch>
        </p:blipFill>
        <p:spPr>
          <a:xfrm>
            <a:off x="9800352" y="4904048"/>
            <a:ext cx="138153" cy="621685"/>
          </a:xfrm>
          <a:prstGeom prst="rect">
            <a:avLst/>
          </a:prstGeom>
        </p:spPr>
      </p:pic>
      <p:pic>
        <p:nvPicPr>
          <p:cNvPr id="7" name="Рисунок 6">
            <a:extLst>
              <a:ext uri="{FF2B5EF4-FFF2-40B4-BE49-F238E27FC236}">
                <a16:creationId xmlns:a16="http://schemas.microsoft.com/office/drawing/2014/main" id="{2387BE68-73E0-40FB-A98E-FF772DA291FA}"/>
              </a:ext>
            </a:extLst>
          </p:cNvPr>
          <p:cNvPicPr>
            <a:picLocks noChangeAspect="1"/>
          </p:cNvPicPr>
          <p:nvPr/>
        </p:nvPicPr>
        <p:blipFill>
          <a:blip r:embed="rId8"/>
          <a:stretch>
            <a:fillRect/>
          </a:stretch>
        </p:blipFill>
        <p:spPr>
          <a:xfrm>
            <a:off x="8865756" y="5089201"/>
            <a:ext cx="1063008" cy="408741"/>
          </a:xfrm>
          <a:prstGeom prst="rect">
            <a:avLst/>
          </a:prstGeom>
        </p:spPr>
      </p:pic>
      <p:graphicFrame>
        <p:nvGraphicFramePr>
          <p:cNvPr id="27" name="Таблица 26">
            <a:extLst>
              <a:ext uri="{FF2B5EF4-FFF2-40B4-BE49-F238E27FC236}">
                <a16:creationId xmlns:a16="http://schemas.microsoft.com/office/drawing/2014/main" id="{841C4ACB-5341-4E56-BFD8-A332144CEDE8}"/>
              </a:ext>
            </a:extLst>
          </p:cNvPr>
          <p:cNvGraphicFramePr>
            <a:graphicFrameLocks noGrp="1"/>
          </p:cNvGraphicFramePr>
          <p:nvPr>
            <p:extLst>
              <p:ext uri="{D42A27DB-BD31-4B8C-83A1-F6EECF244321}">
                <p14:modId xmlns:p14="http://schemas.microsoft.com/office/powerpoint/2010/main" val="2286124617"/>
              </p:ext>
            </p:extLst>
          </p:nvPr>
        </p:nvGraphicFramePr>
        <p:xfrm>
          <a:off x="340048" y="4647293"/>
          <a:ext cx="6511438" cy="1849159"/>
        </p:xfrm>
        <a:graphic>
          <a:graphicData uri="http://schemas.openxmlformats.org/drawingml/2006/table">
            <a:tbl>
              <a:tblPr firstRow="1" bandRow="1">
                <a:tableStyleId>{3B4B98B0-60AC-42C2-AFA5-B58CD77FA1E5}</a:tableStyleId>
              </a:tblPr>
              <a:tblGrid>
                <a:gridCol w="2481709">
                  <a:extLst>
                    <a:ext uri="{9D8B030D-6E8A-4147-A177-3AD203B41FA5}">
                      <a16:colId xmlns:a16="http://schemas.microsoft.com/office/drawing/2014/main" val="3088072629"/>
                    </a:ext>
                  </a:extLst>
                </a:gridCol>
                <a:gridCol w="4029729">
                  <a:extLst>
                    <a:ext uri="{9D8B030D-6E8A-4147-A177-3AD203B41FA5}">
                      <a16:colId xmlns:a16="http://schemas.microsoft.com/office/drawing/2014/main" val="762040866"/>
                    </a:ext>
                  </a:extLst>
                </a:gridCol>
              </a:tblGrid>
              <a:tr h="264160">
                <a:tc>
                  <a:txBody>
                    <a:bodyPr/>
                    <a:lstStyle/>
                    <a:p>
                      <a:pPr algn="l"/>
                      <a:r>
                        <a:rPr lang="en-US" sz="1300" b="1" dirty="0">
                          <a:solidFill>
                            <a:schemeClr val="tx1"/>
                          </a:solidFill>
                          <a:latin typeface="+mn-lt"/>
                        </a:rPr>
                        <a:t>Amount of investment</a:t>
                      </a:r>
                      <a:endParaRPr lang="ru-RU" sz="1300" b="1" dirty="0">
                        <a:solidFill>
                          <a:schemeClr val="tx1"/>
                        </a:solidFill>
                        <a:latin typeface="+mn-lt"/>
                      </a:endParaRPr>
                    </a:p>
                  </a:txBody>
                  <a:tcPr marL="60960" marR="60960" marT="30480" marB="30480">
                    <a:lnL>
                      <a:noFill/>
                    </a:lnL>
                    <a:lnR>
                      <a:noFill/>
                    </a:lnR>
                    <a:lnT w="12700" cap="flat" cmpd="sng" algn="ctr">
                      <a:solidFill>
                        <a:schemeClr val="accent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300" b="0" dirty="0">
                          <a:solidFill>
                            <a:schemeClr val="tx1"/>
                          </a:solidFill>
                          <a:latin typeface="+mn-lt"/>
                        </a:rPr>
                        <a:t> </a:t>
                      </a:r>
                      <a:r>
                        <a:rPr lang="en-US" sz="1300" b="0" u="none" strike="noStrike" dirty="0">
                          <a:solidFill>
                            <a:schemeClr val="tx1"/>
                          </a:solidFill>
                          <a:effectLst/>
                          <a:latin typeface="+mn-lt"/>
                        </a:rPr>
                        <a:t>from 1 to 10 billion tenge</a:t>
                      </a:r>
                      <a:endParaRPr lang="ru-RU" sz="1300" b="0" i="0" u="none" strike="noStrike" dirty="0">
                        <a:solidFill>
                          <a:schemeClr val="tx1"/>
                        </a:solidFill>
                        <a:effectLst/>
                        <a:latin typeface="+mn-lt"/>
                      </a:endParaRPr>
                    </a:p>
                  </a:txBody>
                  <a:tcPr marL="60960" marR="60960" marT="30480" marB="30480">
                    <a:lnL>
                      <a:noFill/>
                    </a:lnL>
                    <a:lnR>
                      <a:noFill/>
                    </a:lnR>
                    <a:lnT w="12700" cap="flat" cmpd="sng" algn="ctr">
                      <a:solidFill>
                        <a:schemeClr val="accent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69670975"/>
                  </a:ext>
                </a:extLst>
              </a:tr>
              <a:tr h="264160">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300" b="1" u="none" strike="noStrike" dirty="0">
                          <a:solidFill>
                            <a:schemeClr val="tx1"/>
                          </a:solidFill>
                          <a:effectLst/>
                          <a:latin typeface="+mn-lt"/>
                        </a:rPr>
                        <a:t>Investment term</a:t>
                      </a:r>
                      <a:endParaRPr lang="ru-RU" sz="1300" b="1" i="0" u="none" strike="noStrike" dirty="0">
                        <a:solidFill>
                          <a:schemeClr val="tx1"/>
                        </a:solidFill>
                        <a:effectLst/>
                        <a:latin typeface="+mn-lt"/>
                      </a:endParaRPr>
                    </a:p>
                  </a:txBody>
                  <a:tcPr marL="60960" marR="60960" marT="30480" marB="30480">
                    <a:lnT w="12700" cmpd="sng">
                      <a:noFill/>
                    </a:lnT>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300" b="0" u="none" strike="noStrike" dirty="0">
                          <a:solidFill>
                            <a:schemeClr val="tx1"/>
                          </a:solidFill>
                          <a:effectLst/>
                          <a:latin typeface="+mn-lt"/>
                        </a:rPr>
                        <a:t>up to 15 years</a:t>
                      </a:r>
                      <a:endParaRPr lang="ru-RU" sz="1300" b="0" i="0" u="none" strike="noStrike" dirty="0">
                        <a:solidFill>
                          <a:schemeClr val="tx1"/>
                        </a:solidFill>
                        <a:effectLst/>
                        <a:latin typeface="+mn-lt"/>
                      </a:endParaRPr>
                    </a:p>
                  </a:txBody>
                  <a:tcPr marL="60960" marR="60960" marT="30480" marB="30480">
                    <a:lnT w="12700" cmpd="sng">
                      <a:noFill/>
                    </a:lnT>
                  </a:tcPr>
                </a:tc>
                <a:extLst>
                  <a:ext uri="{0D108BD9-81ED-4DB2-BD59-A6C34878D82A}">
                    <a16:rowId xmlns:a16="http://schemas.microsoft.com/office/drawing/2014/main" val="1332398709"/>
                  </a:ext>
                </a:extLst>
              </a:tr>
              <a:tr h="467360">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300" b="1" u="none" strike="noStrike" dirty="0">
                          <a:solidFill>
                            <a:schemeClr val="tx1"/>
                          </a:solidFill>
                          <a:effectLst/>
                          <a:latin typeface="+mn-lt"/>
                        </a:rPr>
                        <a:t>Intended purpose</a:t>
                      </a:r>
                      <a:endParaRPr lang="ru-RU" sz="1300" b="1" i="0" u="none" strike="noStrike" dirty="0">
                        <a:solidFill>
                          <a:schemeClr val="tx1"/>
                        </a:solidFill>
                        <a:effectLst/>
                        <a:latin typeface="+mn-lt"/>
                      </a:endParaRPr>
                    </a:p>
                  </a:txBody>
                  <a:tcPr marL="60960" marR="60960" marT="30480" marB="30480"/>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300" b="0" u="none" strike="noStrike" dirty="0">
                          <a:solidFill>
                            <a:schemeClr val="tx1"/>
                          </a:solidFill>
                          <a:effectLst/>
                          <a:latin typeface="+mn-lt"/>
                        </a:rPr>
                        <a:t>Financing investment objectives</a:t>
                      </a:r>
                      <a:endParaRPr lang="ru-RU" sz="1300" b="0" u="none" strike="noStrike" dirty="0">
                        <a:solidFill>
                          <a:schemeClr val="tx1"/>
                        </a:solidFill>
                        <a:effectLst/>
                        <a:latin typeface="+mn-lt"/>
                      </a:endParaRPr>
                    </a:p>
                  </a:txBody>
                  <a:tcPr marL="60960" marR="60960" marT="30480" marB="30480"/>
                </a:tc>
                <a:extLst>
                  <a:ext uri="{0D108BD9-81ED-4DB2-BD59-A6C34878D82A}">
                    <a16:rowId xmlns:a16="http://schemas.microsoft.com/office/drawing/2014/main" val="1566087692"/>
                  </a:ext>
                </a:extLst>
              </a:tr>
              <a:tr h="467360">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300" b="1" i="0" u="none" strike="noStrike" dirty="0">
                          <a:solidFill>
                            <a:schemeClr val="tx1"/>
                          </a:solidFill>
                          <a:effectLst/>
                          <a:latin typeface="+mn-lt"/>
                        </a:rPr>
                        <a:t>Share of private equity participation in the capital of enterprises</a:t>
                      </a:r>
                      <a:endParaRPr lang="ru-RU" sz="1300" b="1" i="0" u="none" strike="noStrike" dirty="0">
                        <a:solidFill>
                          <a:schemeClr val="tx1"/>
                        </a:solidFill>
                        <a:effectLst/>
                        <a:latin typeface="+mn-lt"/>
                      </a:endParaRPr>
                    </a:p>
                  </a:txBody>
                  <a:tcPr marL="60960" marR="60960" marT="30480" marB="30480"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300" b="0" dirty="0">
                          <a:solidFill>
                            <a:schemeClr val="tx1"/>
                          </a:solidFill>
                          <a:latin typeface="+mn-lt"/>
                        </a:rPr>
                        <a:t>Up to 50%</a:t>
                      </a:r>
                      <a:endParaRPr lang="ru-RU" sz="1300" b="0" i="0" u="none" strike="noStrike" dirty="0">
                        <a:solidFill>
                          <a:schemeClr val="tx1"/>
                        </a:solidFill>
                        <a:effectLst/>
                        <a:latin typeface="+mn-lt"/>
                      </a:endParaRPr>
                    </a:p>
                  </a:txBody>
                  <a:tcPr marL="60960" marR="60960" marT="30480" marB="30480" anchor="ctr"/>
                </a:tc>
                <a:extLst>
                  <a:ext uri="{0D108BD9-81ED-4DB2-BD59-A6C34878D82A}">
                    <a16:rowId xmlns:a16="http://schemas.microsoft.com/office/drawing/2014/main" val="2636029473"/>
                  </a:ext>
                </a:extLst>
              </a:tr>
              <a:tr h="198159">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endParaRPr lang="ru-RU" sz="800" b="1" i="0" u="none" strike="noStrike" dirty="0">
                        <a:solidFill>
                          <a:schemeClr val="tx1"/>
                        </a:solidFill>
                        <a:effectLst/>
                        <a:latin typeface="+mn-lt"/>
                      </a:endParaRPr>
                    </a:p>
                  </a:txBody>
                  <a:tcPr marL="60960" marR="60960" marT="30480" marB="30480"/>
                </a:tc>
                <a:tc>
                  <a:txBody>
                    <a:bodyPr/>
                    <a:lstStyle/>
                    <a:p>
                      <a:pPr algn="ctr"/>
                      <a:endParaRPr lang="ru-RU" sz="800" b="0" dirty="0">
                        <a:solidFill>
                          <a:schemeClr val="tx1"/>
                        </a:solidFill>
                        <a:latin typeface="+mn-lt"/>
                      </a:endParaRPr>
                    </a:p>
                  </a:txBody>
                  <a:tcPr marL="60960" marR="60960" marT="30480" marB="30480"/>
                </a:tc>
                <a:extLst>
                  <a:ext uri="{0D108BD9-81ED-4DB2-BD59-A6C34878D82A}">
                    <a16:rowId xmlns:a16="http://schemas.microsoft.com/office/drawing/2014/main" val="2927491968"/>
                  </a:ext>
                </a:extLst>
              </a:tr>
            </a:tbl>
          </a:graphicData>
        </a:graphic>
      </p:graphicFrame>
    </p:spTree>
    <p:extLst>
      <p:ext uri="{BB962C8B-B14F-4D97-AF65-F5344CB8AC3E}">
        <p14:creationId xmlns:p14="http://schemas.microsoft.com/office/powerpoint/2010/main" val="134117784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Заголовок 1">
            <a:extLst>
              <a:ext uri="{FF2B5EF4-FFF2-40B4-BE49-F238E27FC236}">
                <a16:creationId xmlns:a16="http://schemas.microsoft.com/office/drawing/2014/main" id="{348D9E01-F808-4257-B197-2C01679C5438}"/>
              </a:ext>
            </a:extLst>
          </p:cNvPr>
          <p:cNvSpPr txBox="1"/>
          <p:nvPr/>
        </p:nvSpPr>
        <p:spPr>
          <a:xfrm>
            <a:off x="296534" y="239912"/>
            <a:ext cx="9369981" cy="5464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18254F"/>
                </a:solidFill>
                <a:latin typeface="Open Sans "/>
                <a:ea typeface="+mj-ea"/>
                <a:cs typeface="+mj-cs"/>
              </a:defRPr>
            </a:lvl1pPr>
          </a:lstStyle>
          <a:p>
            <a:pPr defTabSz="914446">
              <a:defRPr/>
            </a:pPr>
            <a:r>
              <a:rPr lang="en-US" dirty="0">
                <a:solidFill>
                  <a:srgbClr val="082C53"/>
                </a:solidFill>
              </a:rPr>
              <a:t>Industry priorities</a:t>
            </a:r>
          </a:p>
        </p:txBody>
      </p:sp>
      <p:sp>
        <p:nvSpPr>
          <p:cNvPr id="54" name="Номер слайда 2">
            <a:extLst>
              <a:ext uri="{FF2B5EF4-FFF2-40B4-BE49-F238E27FC236}">
                <a16:creationId xmlns:a16="http://schemas.microsoft.com/office/drawing/2014/main" id="{A9232731-C003-4C15-BE11-82D5D18CB3CC}"/>
              </a:ext>
            </a:extLst>
          </p:cNvPr>
          <p:cNvSpPr>
            <a:spLocks noGrp="1"/>
          </p:cNvSpPr>
          <p:nvPr>
            <p:ph type="sldNum" sz="quarter" idx="12"/>
          </p:nvPr>
        </p:nvSpPr>
        <p:spPr>
          <a:xfrm>
            <a:off x="9339470" y="6453247"/>
            <a:ext cx="2743200" cy="365125"/>
          </a:xfrm>
        </p:spPr>
        <p:txBody>
          <a:bodyPr/>
          <a:lstStyle/>
          <a:p>
            <a:pPr defTabSz="914446">
              <a:defRPr/>
            </a:pPr>
            <a:fld id="{0161DE72-5E33-4A0D-AE4E-E16E14FA4E9B}" type="slidenum">
              <a:rPr lang="en-GB">
                <a:solidFill>
                  <a:prstClr val="black">
                    <a:tint val="75000"/>
                  </a:prstClr>
                </a:solidFill>
                <a:latin typeface="Calibri" panose="020F0502020204030204"/>
              </a:rPr>
              <a:pPr defTabSz="914446">
                <a:defRPr/>
              </a:pPr>
              <a:t>134</a:t>
            </a:fld>
            <a:endParaRPr lang="en-GB" dirty="0">
              <a:solidFill>
                <a:prstClr val="black">
                  <a:tint val="75000"/>
                </a:prstClr>
              </a:solidFill>
              <a:latin typeface="Calibri" panose="020F0502020204030204"/>
            </a:endParaRPr>
          </a:p>
        </p:txBody>
      </p:sp>
      <p:pic>
        <p:nvPicPr>
          <p:cNvPr id="55" name="Рисунок 54">
            <a:extLst>
              <a:ext uri="{FF2B5EF4-FFF2-40B4-BE49-F238E27FC236}">
                <a16:creationId xmlns:a16="http://schemas.microsoft.com/office/drawing/2014/main" id="{2E518B38-62F6-41D5-9B9E-10D12AA0710C}"/>
              </a:ext>
            </a:extLst>
          </p:cNvPr>
          <p:cNvPicPr>
            <a:picLocks noChangeAspect="1"/>
          </p:cNvPicPr>
          <p:nvPr/>
        </p:nvPicPr>
        <p:blipFill rotWithShape="1">
          <a:blip r:embed="rId2">
            <a:extLst>
              <a:ext uri="{28A0092B-C50C-407E-A947-70E740481C1C}">
                <a14:useLocalDpi xmlns:a14="http://schemas.microsoft.com/office/drawing/2010/main" val="0"/>
              </a:ext>
            </a:extLst>
          </a:blip>
          <a:srcRect r="14755" b="21247"/>
          <a:stretch/>
        </p:blipFill>
        <p:spPr>
          <a:xfrm>
            <a:off x="9168127" y="4038158"/>
            <a:ext cx="3087019" cy="2856706"/>
          </a:xfrm>
          <a:prstGeom prst="rect">
            <a:avLst/>
          </a:prstGeom>
        </p:spPr>
      </p:pic>
      <p:sp>
        <p:nvSpPr>
          <p:cNvPr id="10" name="TextBox 9">
            <a:extLst>
              <a:ext uri="{FF2B5EF4-FFF2-40B4-BE49-F238E27FC236}">
                <a16:creationId xmlns:a16="http://schemas.microsoft.com/office/drawing/2014/main" id="{C4B9BD93-8BD2-4C0B-9FF7-EADB8F74F9E2}"/>
              </a:ext>
            </a:extLst>
          </p:cNvPr>
          <p:cNvSpPr txBox="1"/>
          <p:nvPr/>
        </p:nvSpPr>
        <p:spPr>
          <a:xfrm>
            <a:off x="296533" y="812750"/>
            <a:ext cx="11133467" cy="3539430"/>
          </a:xfrm>
          <a:prstGeom prst="rect">
            <a:avLst/>
          </a:prstGeom>
          <a:noFill/>
        </p:spPr>
        <p:txBody>
          <a:bodyPr wrap="square">
            <a:spAutoFit/>
          </a:bodyPr>
          <a:lstStyle/>
          <a:p>
            <a:pPr marL="190510" indent="-190510">
              <a:buFont typeface="Arial" panose="020B0604020202020204" pitchFamily="34" charset="0"/>
              <a:buChar char="•"/>
            </a:pPr>
            <a:r>
              <a:rPr lang="en-US" sz="1600" b="1" dirty="0">
                <a:solidFill>
                  <a:srgbClr val="203864"/>
                </a:solidFill>
              </a:rPr>
              <a:t>projects for medium and high processing in metallurgy</a:t>
            </a:r>
          </a:p>
          <a:p>
            <a:pPr marL="190510" indent="-190510">
              <a:buFont typeface="Arial" panose="020B0604020202020204" pitchFamily="34" charset="0"/>
              <a:buChar char="•"/>
            </a:pPr>
            <a:endParaRPr lang="en-US" sz="1600" b="1" dirty="0">
              <a:solidFill>
                <a:srgbClr val="203864"/>
              </a:solidFill>
            </a:endParaRPr>
          </a:p>
          <a:p>
            <a:pPr marL="190510" indent="-190510">
              <a:buFont typeface="Arial" panose="020B0604020202020204" pitchFamily="34" charset="0"/>
              <a:buChar char="•"/>
            </a:pPr>
            <a:r>
              <a:rPr lang="en-US" sz="1600" b="1" dirty="0">
                <a:solidFill>
                  <a:srgbClr val="203864"/>
                </a:solidFill>
              </a:rPr>
              <a:t>projects for medium and high processing in petrochemicals</a:t>
            </a:r>
          </a:p>
          <a:p>
            <a:pPr marL="190510" indent="-190510">
              <a:buFont typeface="Arial" panose="020B0604020202020204" pitchFamily="34" charset="0"/>
              <a:buChar char="•"/>
            </a:pPr>
            <a:endParaRPr lang="en-US" sz="1600" b="1" dirty="0">
              <a:solidFill>
                <a:srgbClr val="203864"/>
              </a:solidFill>
            </a:endParaRPr>
          </a:p>
          <a:p>
            <a:pPr marL="190510" indent="-190510">
              <a:buFont typeface="Arial" panose="020B0604020202020204" pitchFamily="34" charset="0"/>
              <a:buChar char="•"/>
            </a:pPr>
            <a:r>
              <a:rPr lang="en-US" sz="1600" b="1" dirty="0">
                <a:solidFill>
                  <a:srgbClr val="203864"/>
                </a:solidFill>
              </a:rPr>
              <a:t>processing projects and consolidation projects in the agro-industrial complex (as part of the message of the President of the Republic of Kazakhstan dated September 1, 2023)</a:t>
            </a:r>
          </a:p>
          <a:p>
            <a:pPr marL="190510" indent="-190510">
              <a:buFont typeface="Arial" panose="020B0604020202020204" pitchFamily="34" charset="0"/>
              <a:buChar char="•"/>
            </a:pPr>
            <a:endParaRPr lang="en-US" sz="1600" b="1" dirty="0">
              <a:solidFill>
                <a:srgbClr val="203864"/>
              </a:solidFill>
            </a:endParaRPr>
          </a:p>
          <a:p>
            <a:pPr marL="190510" indent="-190510">
              <a:buFont typeface="Arial" panose="020B0604020202020204" pitchFamily="34" charset="0"/>
              <a:buChar char="•"/>
            </a:pPr>
            <a:r>
              <a:rPr lang="en-US" sz="1600" b="1" dirty="0">
                <a:solidFill>
                  <a:srgbClr val="203864"/>
                </a:solidFill>
              </a:rPr>
              <a:t>projects for medium and high processing of other types of raw materials (including in the chemical industry)</a:t>
            </a:r>
          </a:p>
          <a:p>
            <a:pPr marL="190510" indent="-190510">
              <a:buFont typeface="Arial" panose="020B0604020202020204" pitchFamily="34" charset="0"/>
              <a:buChar char="•"/>
            </a:pPr>
            <a:endParaRPr lang="en-US" sz="1600" b="1" dirty="0">
              <a:solidFill>
                <a:srgbClr val="203864"/>
              </a:solidFill>
            </a:endParaRPr>
          </a:p>
          <a:p>
            <a:pPr marL="190510" indent="-190510">
              <a:buFont typeface="Arial" panose="020B0604020202020204" pitchFamily="34" charset="0"/>
              <a:buChar char="•"/>
            </a:pPr>
            <a:r>
              <a:rPr lang="en-US" sz="1600" b="1" dirty="0">
                <a:solidFill>
                  <a:srgbClr val="203864"/>
                </a:solidFill>
              </a:rPr>
              <a:t>projects in the manufacturing industry with above-average labor productivity levels</a:t>
            </a:r>
          </a:p>
          <a:p>
            <a:pPr marL="190510" indent="-190510">
              <a:buFont typeface="Arial" panose="020B0604020202020204" pitchFamily="34" charset="0"/>
              <a:buChar char="•"/>
            </a:pPr>
            <a:endParaRPr lang="en-US" sz="1600" b="1" dirty="0">
              <a:solidFill>
                <a:srgbClr val="203864"/>
              </a:solidFill>
            </a:endParaRPr>
          </a:p>
          <a:p>
            <a:pPr marL="190510" indent="-190510">
              <a:buFont typeface="Arial" panose="020B0604020202020204" pitchFamily="34" charset="0"/>
              <a:buChar char="•"/>
            </a:pPr>
            <a:r>
              <a:rPr lang="en-US" sz="1600" b="1" dirty="0">
                <a:solidFill>
                  <a:srgbClr val="203864"/>
                </a:solidFill>
              </a:rPr>
              <a:t>Agriculture</a:t>
            </a:r>
          </a:p>
          <a:p>
            <a:pPr marL="190510" indent="-190510">
              <a:buFont typeface="Arial" panose="020B0604020202020204" pitchFamily="34" charset="0"/>
              <a:buChar char="•"/>
            </a:pPr>
            <a:endParaRPr lang="en-US" sz="1600" b="1" dirty="0">
              <a:solidFill>
                <a:srgbClr val="203864"/>
              </a:solidFill>
            </a:endParaRPr>
          </a:p>
          <a:p>
            <a:pPr marL="190510" indent="-190510">
              <a:buFont typeface="Arial" panose="020B0604020202020204" pitchFamily="34" charset="0"/>
              <a:buChar char="•"/>
            </a:pPr>
            <a:r>
              <a:rPr lang="en-US" sz="1600" b="1" dirty="0">
                <a:solidFill>
                  <a:srgbClr val="203864"/>
                </a:solidFill>
              </a:rPr>
              <a:t>infrastructure and energy</a:t>
            </a:r>
            <a:endParaRPr lang="ru-RU" sz="1600" b="1" dirty="0">
              <a:solidFill>
                <a:srgbClr val="203864"/>
              </a:solidFill>
            </a:endParaRPr>
          </a:p>
        </p:txBody>
      </p:sp>
    </p:spTree>
    <p:extLst>
      <p:ext uri="{BB962C8B-B14F-4D97-AF65-F5344CB8AC3E}">
        <p14:creationId xmlns:p14="http://schemas.microsoft.com/office/powerpoint/2010/main" val="124796828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028933" y="6477914"/>
            <a:ext cx="233679" cy="152400"/>
          </a:xfrm>
          <a:prstGeom prst="rect">
            <a:avLst/>
          </a:prstGeom>
        </p:spPr>
        <p:txBody>
          <a:bodyPr vert="horz" wrap="square" lIns="0" tIns="0" rIns="0" bIns="0" rtlCol="0">
            <a:spAutoFit/>
          </a:bodyPr>
          <a:lstStyle/>
          <a:p>
            <a:pPr>
              <a:lnSpc>
                <a:spcPts val="1140"/>
              </a:lnSpc>
            </a:pPr>
            <a:r>
              <a:rPr sz="1200" dirty="0">
                <a:solidFill>
                  <a:srgbClr val="888888"/>
                </a:solidFill>
                <a:latin typeface="Calibri"/>
                <a:cs typeface="Calibri"/>
              </a:rPr>
              <a:t>106</a:t>
            </a:r>
            <a:endParaRPr sz="1200">
              <a:latin typeface="Calibri"/>
              <a:cs typeface="Calibri"/>
            </a:endParaRPr>
          </a:p>
        </p:txBody>
      </p:sp>
      <p:graphicFrame>
        <p:nvGraphicFramePr>
          <p:cNvPr id="3" name="object 3"/>
          <p:cNvGraphicFramePr>
            <a:graphicFrameLocks noGrp="1"/>
          </p:cNvGraphicFramePr>
          <p:nvPr/>
        </p:nvGraphicFramePr>
        <p:xfrm>
          <a:off x="297548" y="588644"/>
          <a:ext cx="11583670" cy="5486397"/>
        </p:xfrm>
        <a:graphic>
          <a:graphicData uri="http://schemas.openxmlformats.org/drawingml/2006/table">
            <a:tbl>
              <a:tblPr firstRow="1" bandRow="1">
                <a:tableStyleId>{2D5ABB26-0587-4C30-8999-92F81FD0307C}</a:tableStyleId>
              </a:tblPr>
              <a:tblGrid>
                <a:gridCol w="3576320">
                  <a:extLst>
                    <a:ext uri="{9D8B030D-6E8A-4147-A177-3AD203B41FA5}">
                      <a16:colId xmlns:a16="http://schemas.microsoft.com/office/drawing/2014/main" val="20000"/>
                    </a:ext>
                  </a:extLst>
                </a:gridCol>
                <a:gridCol w="5638800">
                  <a:extLst>
                    <a:ext uri="{9D8B030D-6E8A-4147-A177-3AD203B41FA5}">
                      <a16:colId xmlns:a16="http://schemas.microsoft.com/office/drawing/2014/main" val="20001"/>
                    </a:ext>
                  </a:extLst>
                </a:gridCol>
                <a:gridCol w="2368550">
                  <a:extLst>
                    <a:ext uri="{9D8B030D-6E8A-4147-A177-3AD203B41FA5}">
                      <a16:colId xmlns:a16="http://schemas.microsoft.com/office/drawing/2014/main" val="20002"/>
                    </a:ext>
                  </a:extLst>
                </a:gridCol>
              </a:tblGrid>
              <a:tr h="274319">
                <a:tc>
                  <a:txBody>
                    <a:bodyPr/>
                    <a:lstStyle/>
                    <a:p>
                      <a:pPr algn="ctr">
                        <a:lnSpc>
                          <a:spcPct val="100000"/>
                        </a:lnSpc>
                        <a:spcBef>
                          <a:spcPts val="290"/>
                        </a:spcBef>
                      </a:pPr>
                      <a:r>
                        <a:rPr sz="1200" b="1" spc="-5" dirty="0">
                          <a:latin typeface="Calibri"/>
                          <a:cs typeface="Calibri"/>
                        </a:rPr>
                        <a:t>Organizations</a:t>
                      </a:r>
                      <a:endParaRPr sz="1200" dirty="0">
                        <a:latin typeface="Calibri"/>
                        <a:cs typeface="Calibri"/>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tc>
                  <a:txBody>
                    <a:bodyPr/>
                    <a:lstStyle/>
                    <a:p>
                      <a:pPr algn="ctr">
                        <a:lnSpc>
                          <a:spcPct val="100000"/>
                        </a:lnSpc>
                        <a:spcBef>
                          <a:spcPts val="290"/>
                        </a:spcBef>
                      </a:pPr>
                      <a:r>
                        <a:rPr sz="1200" b="1" spc="-5" dirty="0">
                          <a:latin typeface="Calibri"/>
                          <a:cs typeface="Calibri"/>
                        </a:rPr>
                        <a:t>Contact telephone,</a:t>
                      </a:r>
                      <a:r>
                        <a:rPr sz="1200" b="1" dirty="0">
                          <a:latin typeface="Calibri"/>
                          <a:cs typeface="Calibri"/>
                        </a:rPr>
                        <a:t> </a:t>
                      </a:r>
                      <a:r>
                        <a:rPr sz="1200" b="1" spc="-5" dirty="0">
                          <a:latin typeface="Calibri"/>
                          <a:cs typeface="Calibri"/>
                        </a:rPr>
                        <a:t>address</a:t>
                      </a:r>
                      <a:endParaRPr sz="1200" dirty="0">
                        <a:latin typeface="Calibri"/>
                        <a:cs typeface="Calibri"/>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tc>
                  <a:txBody>
                    <a:bodyPr/>
                    <a:lstStyle/>
                    <a:p>
                      <a:pPr marL="677545">
                        <a:lnSpc>
                          <a:spcPct val="100000"/>
                        </a:lnSpc>
                        <a:spcBef>
                          <a:spcPts val="290"/>
                        </a:spcBef>
                      </a:pPr>
                      <a:r>
                        <a:rPr sz="1200" b="1" spc="-5" dirty="0">
                          <a:latin typeface="Calibri"/>
                          <a:cs typeface="Calibri"/>
                        </a:rPr>
                        <a:t>E-mail,</a:t>
                      </a:r>
                      <a:r>
                        <a:rPr sz="1200" b="1" spc="-10" dirty="0">
                          <a:latin typeface="Calibri"/>
                          <a:cs typeface="Calibri"/>
                        </a:rPr>
                        <a:t> </a:t>
                      </a:r>
                      <a:r>
                        <a:rPr sz="1200" b="1" spc="-5" dirty="0">
                          <a:latin typeface="Calibri"/>
                          <a:cs typeface="Calibri"/>
                        </a:rPr>
                        <a:t>web-site</a:t>
                      </a:r>
                      <a:endParaRPr sz="1200" dirty="0">
                        <a:latin typeface="Calibri"/>
                        <a:cs typeface="Calibri"/>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extLst>
                  <a:ext uri="{0D108BD9-81ED-4DB2-BD59-A6C34878D82A}">
                    <a16:rowId xmlns:a16="http://schemas.microsoft.com/office/drawing/2014/main" val="10000"/>
                  </a:ext>
                </a:extLst>
              </a:tr>
              <a:tr h="1005839">
                <a:tc>
                  <a:txBody>
                    <a:bodyPr/>
                    <a:lstStyle/>
                    <a:p>
                      <a:pPr>
                        <a:lnSpc>
                          <a:spcPct val="100000"/>
                        </a:lnSpc>
                      </a:pPr>
                      <a:endParaRPr sz="1200">
                        <a:latin typeface="Times New Roman"/>
                        <a:cs typeface="Times New Roman"/>
                      </a:endParaRPr>
                    </a:p>
                    <a:p>
                      <a:pPr>
                        <a:lnSpc>
                          <a:spcPct val="100000"/>
                        </a:lnSpc>
                        <a:spcBef>
                          <a:spcPts val="5"/>
                        </a:spcBef>
                      </a:pPr>
                      <a:endParaRPr sz="1550">
                        <a:latin typeface="Times New Roman"/>
                        <a:cs typeface="Times New Roman"/>
                      </a:endParaRPr>
                    </a:p>
                    <a:p>
                      <a:pPr marL="90805">
                        <a:lnSpc>
                          <a:spcPct val="100000"/>
                        </a:lnSpc>
                      </a:pPr>
                      <a:r>
                        <a:rPr sz="1200" spc="-5" dirty="0">
                          <a:latin typeface="Calibri"/>
                          <a:cs typeface="Calibri"/>
                        </a:rPr>
                        <a:t>«SK-Pharmaceuticals»</a:t>
                      </a:r>
                      <a:r>
                        <a:rPr sz="1200" spc="-30" dirty="0">
                          <a:latin typeface="Calibri"/>
                          <a:cs typeface="Calibri"/>
                        </a:rPr>
                        <a:t> </a:t>
                      </a:r>
                      <a:r>
                        <a:rPr sz="1200" spc="-5" dirty="0">
                          <a:latin typeface="Calibri"/>
                          <a:cs typeface="Calibri"/>
                        </a:rPr>
                        <a:t>LLP</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2DEEE"/>
                    </a:solidFill>
                  </a:tcPr>
                </a:tc>
                <a:tc>
                  <a:txBody>
                    <a:bodyPr/>
                    <a:lstStyle/>
                    <a:p>
                      <a:pPr marL="91440" marR="363855">
                        <a:lnSpc>
                          <a:spcPct val="100000"/>
                        </a:lnSpc>
                        <a:spcBef>
                          <a:spcPts val="290"/>
                        </a:spcBef>
                      </a:pPr>
                      <a:r>
                        <a:rPr lang="ru-RU" sz="1200" b="0" i="0" u="none" kern="1200" dirty="0">
                          <a:solidFill>
                            <a:schemeClr val="tx1"/>
                          </a:solidFill>
                          <a:effectLst/>
                          <a:latin typeface="Times New Roman" panose="02020603050405020304" pitchFamily="18" charset="0"/>
                          <a:ea typeface="+mn-ea"/>
                          <a:cs typeface="Times New Roman" panose="02020603050405020304" pitchFamily="18" charset="0"/>
                        </a:rPr>
                        <a:t>+7 (7172) 95</a:t>
                      </a:r>
                      <a:r>
                        <a:rPr lang="en-US" sz="1200" b="0" i="0" u="none"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ru-RU" sz="1200" b="0" i="0" u="none" kern="1200" baseline="0" dirty="0">
                          <a:solidFill>
                            <a:schemeClr val="tx1"/>
                          </a:solidFill>
                          <a:effectLst/>
                          <a:latin typeface="Times New Roman" panose="02020603050405020304" pitchFamily="18" charset="0"/>
                          <a:ea typeface="+mn-ea"/>
                          <a:cs typeface="Times New Roman" panose="02020603050405020304" pitchFamily="18" charset="0"/>
                        </a:rPr>
                        <a:t>98 06</a:t>
                      </a:r>
                      <a:r>
                        <a:rPr lang="ru-RU" sz="1200" b="0" i="0" u="none" kern="1200" dirty="0">
                          <a:solidFill>
                            <a:schemeClr val="tx1"/>
                          </a:solidFill>
                          <a:effectLst/>
                          <a:latin typeface="Times New Roman" panose="02020603050405020304" pitchFamily="18" charset="0"/>
                          <a:ea typeface="+mn-ea"/>
                          <a:cs typeface="Times New Roman" panose="02020603050405020304" pitchFamily="18" charset="0"/>
                        </a:rPr>
                        <a:t> </a:t>
                      </a:r>
                      <a:r>
                        <a:rPr sz="1200" dirty="0">
                          <a:latin typeface="Times New Roman" panose="02020603050405020304" pitchFamily="18" charset="0"/>
                          <a:cs typeface="Times New Roman" panose="02020603050405020304" pitchFamily="18" charset="0"/>
                        </a:rPr>
                        <a:t>- </a:t>
                      </a:r>
                      <a:r>
                        <a:rPr lang="en-US" sz="1200" spc="-5" dirty="0">
                          <a:latin typeface="Times New Roman" panose="02020603050405020304" pitchFamily="18" charset="0"/>
                          <a:cs typeface="Times New Roman" panose="02020603050405020304" pitchFamily="18" charset="0"/>
                        </a:rPr>
                        <a:t>Head of Investment Projects Department </a:t>
                      </a:r>
                      <a:r>
                        <a:rPr lang="ru-RU" sz="1200" spc="-5" dirty="0">
                          <a:latin typeface="Times New Roman" panose="02020603050405020304" pitchFamily="18" charset="0"/>
                          <a:cs typeface="Times New Roman" panose="02020603050405020304" pitchFamily="18" charset="0"/>
                        </a:rPr>
                        <a:t> </a:t>
                      </a:r>
                      <a:r>
                        <a:rPr sz="1200" spc="-5" dirty="0">
                          <a:latin typeface="Times New Roman" panose="02020603050405020304" pitchFamily="18" charset="0"/>
                          <a:cs typeface="Times New Roman" panose="02020603050405020304" pitchFamily="18" charset="0"/>
                        </a:rPr>
                        <a:t>(</a:t>
                      </a:r>
                      <a:r>
                        <a:rPr lang="en-US" sz="1200" spc="-5" dirty="0">
                          <a:latin typeface="Times New Roman" panose="02020603050405020304" pitchFamily="18" charset="0"/>
                          <a:cs typeface="Times New Roman" panose="02020603050405020304" pitchFamily="18" charset="0"/>
                        </a:rPr>
                        <a:t>N.</a:t>
                      </a:r>
                      <a:r>
                        <a:rPr lang="en-US" sz="1200" spc="-5" baseline="0" dirty="0">
                          <a:latin typeface="Times New Roman" panose="02020603050405020304" pitchFamily="18" charset="0"/>
                          <a:cs typeface="Times New Roman" panose="02020603050405020304" pitchFamily="18" charset="0"/>
                        </a:rPr>
                        <a:t> </a:t>
                      </a:r>
                      <a:r>
                        <a:rPr lang="en-US" sz="1200" spc="-5" baseline="0" dirty="0" err="1">
                          <a:latin typeface="Times New Roman" panose="02020603050405020304" pitchFamily="18" charset="0"/>
                          <a:cs typeface="Times New Roman" panose="02020603050405020304" pitchFamily="18" charset="0"/>
                        </a:rPr>
                        <a:t>Kuzina</a:t>
                      </a:r>
                      <a:r>
                        <a:rPr sz="1200" spc="-10" dirty="0">
                          <a:latin typeface="Times New Roman" panose="02020603050405020304" pitchFamily="18" charset="0"/>
                          <a:cs typeface="Times New Roman" panose="02020603050405020304" pitchFamily="18" charset="0"/>
                        </a:rPr>
                        <a:t>)</a:t>
                      </a:r>
                      <a:endParaRPr sz="1200" dirty="0">
                        <a:latin typeface="Times New Roman" panose="02020603050405020304" pitchFamily="18" charset="0"/>
                        <a:cs typeface="Times New Roman" panose="02020603050405020304" pitchFamily="18" charset="0"/>
                      </a:endParaRPr>
                    </a:p>
                    <a:p>
                      <a:pPr marL="91440">
                        <a:lnSpc>
                          <a:spcPct val="100000"/>
                        </a:lnSpc>
                      </a:pPr>
                      <a:r>
                        <a:rPr sz="1200" spc="-5" dirty="0">
                          <a:latin typeface="Times New Roman" panose="02020603050405020304" pitchFamily="18" charset="0"/>
                          <a:cs typeface="Times New Roman" panose="02020603050405020304" pitchFamily="18" charset="0"/>
                        </a:rPr>
                        <a:t>+7 (7172) </a:t>
                      </a:r>
                      <a:r>
                        <a:rPr sz="1200" dirty="0">
                          <a:latin typeface="Times New Roman" panose="02020603050405020304" pitchFamily="18" charset="0"/>
                          <a:cs typeface="Times New Roman" panose="02020603050405020304" pitchFamily="18" charset="0"/>
                        </a:rPr>
                        <a:t>559247 - </a:t>
                      </a:r>
                      <a:r>
                        <a:rPr sz="1200" spc="-5" dirty="0">
                          <a:latin typeface="Times New Roman" panose="02020603050405020304" pitchFamily="18" charset="0"/>
                          <a:cs typeface="Times New Roman" panose="02020603050405020304" pitchFamily="18" charset="0"/>
                        </a:rPr>
                        <a:t>Head of Medical Equipment </a:t>
                      </a:r>
                      <a:r>
                        <a:rPr sz="1200" dirty="0">
                          <a:latin typeface="Times New Roman" panose="02020603050405020304" pitchFamily="18" charset="0"/>
                          <a:cs typeface="Times New Roman" panose="02020603050405020304" pitchFamily="18" charset="0"/>
                        </a:rPr>
                        <a:t>Supply Department </a:t>
                      </a:r>
                      <a:r>
                        <a:rPr sz="1200" spc="-10" dirty="0">
                          <a:latin typeface="Times New Roman" panose="02020603050405020304" pitchFamily="18" charset="0"/>
                          <a:cs typeface="Times New Roman" panose="02020603050405020304" pitchFamily="18" charset="0"/>
                        </a:rPr>
                        <a:t>(Palinka</a:t>
                      </a:r>
                      <a:r>
                        <a:rPr sz="1200" spc="-40" dirty="0">
                          <a:latin typeface="Times New Roman" panose="02020603050405020304" pitchFamily="18" charset="0"/>
                          <a:cs typeface="Times New Roman" panose="02020603050405020304" pitchFamily="18" charset="0"/>
                        </a:rPr>
                        <a:t> </a:t>
                      </a:r>
                      <a:r>
                        <a:rPr sz="1200" spc="-5" dirty="0">
                          <a:latin typeface="Times New Roman" panose="02020603050405020304" pitchFamily="18" charset="0"/>
                          <a:cs typeface="Times New Roman" panose="02020603050405020304" pitchFamily="18" charset="0"/>
                        </a:rPr>
                        <a:t>N.,)</a:t>
                      </a:r>
                      <a:endParaRPr sz="1200" dirty="0">
                        <a:latin typeface="Times New Roman" panose="02020603050405020304" pitchFamily="18" charset="0"/>
                        <a:cs typeface="Times New Roman" panose="02020603050405020304" pitchFamily="18" charset="0"/>
                      </a:endParaRPr>
                    </a:p>
                    <a:p>
                      <a:pPr>
                        <a:lnSpc>
                          <a:spcPct val="100000"/>
                        </a:lnSpc>
                      </a:pPr>
                      <a:endParaRPr sz="1250" dirty="0">
                        <a:latin typeface="Times New Roman" panose="02020603050405020304" pitchFamily="18" charset="0"/>
                        <a:cs typeface="Times New Roman" panose="02020603050405020304" pitchFamily="18" charset="0"/>
                      </a:endParaRPr>
                    </a:p>
                    <a:p>
                      <a:pPr marL="91440">
                        <a:lnSpc>
                          <a:spcPct val="100000"/>
                        </a:lnSpc>
                      </a:pPr>
                      <a:r>
                        <a:rPr sz="1200" spc="-5" dirty="0">
                          <a:latin typeface="Times New Roman" panose="02020603050405020304" pitchFamily="18" charset="0"/>
                          <a:cs typeface="Times New Roman" panose="02020603050405020304" pitchFamily="18" charset="0"/>
                        </a:rPr>
                        <a:t>Nur-Sultan </a:t>
                      </a:r>
                      <a:r>
                        <a:rPr sz="1200" spc="-20" dirty="0">
                          <a:latin typeface="Times New Roman" panose="02020603050405020304" pitchFamily="18" charset="0"/>
                          <a:cs typeface="Times New Roman" panose="02020603050405020304" pitchFamily="18" charset="0"/>
                        </a:rPr>
                        <a:t>city, </a:t>
                      </a:r>
                      <a:r>
                        <a:rPr sz="1200" spc="-5" dirty="0">
                          <a:latin typeface="Times New Roman" panose="02020603050405020304" pitchFamily="18" charset="0"/>
                          <a:cs typeface="Times New Roman" panose="02020603050405020304" pitchFamily="18" charset="0"/>
                        </a:rPr>
                        <a:t>Dostyk</a:t>
                      </a:r>
                      <a:r>
                        <a:rPr sz="1200" spc="-20" dirty="0">
                          <a:latin typeface="Times New Roman" panose="02020603050405020304" pitchFamily="18" charset="0"/>
                          <a:cs typeface="Times New Roman" panose="02020603050405020304" pitchFamily="18" charset="0"/>
                        </a:rPr>
                        <a:t> str.13/3</a:t>
                      </a:r>
                      <a:endParaRPr sz="1200" dirty="0">
                        <a:latin typeface="Times New Roman" panose="02020603050405020304" pitchFamily="18" charset="0"/>
                        <a:cs typeface="Times New Roman" panose="02020603050405020304" pitchFamily="18" charset="0"/>
                      </a:endParaRPr>
                    </a:p>
                  </a:txBody>
                  <a:tcPr marL="0" marR="0" marT="3683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2DEEE"/>
                    </a:solidFill>
                  </a:tcPr>
                </a:tc>
                <a:tc>
                  <a:txBody>
                    <a:bodyPr/>
                    <a:lstStyle/>
                    <a:p>
                      <a:pPr>
                        <a:lnSpc>
                          <a:spcPct val="100000"/>
                        </a:lnSpc>
                      </a:pPr>
                      <a:endParaRPr sz="1200">
                        <a:latin typeface="Times New Roman"/>
                        <a:cs typeface="Times New Roman"/>
                      </a:endParaRPr>
                    </a:p>
                    <a:p>
                      <a:pPr marL="92075" marR="788035" indent="34925">
                        <a:lnSpc>
                          <a:spcPct val="100000"/>
                        </a:lnSpc>
                        <a:spcBef>
                          <a:spcPts val="1070"/>
                        </a:spcBef>
                      </a:pPr>
                      <a:r>
                        <a:rPr sz="1200" u="sng" spc="-10" dirty="0">
                          <a:solidFill>
                            <a:srgbClr val="0462C1"/>
                          </a:solidFill>
                          <a:uFill>
                            <a:solidFill>
                              <a:srgbClr val="0462C1"/>
                            </a:solidFill>
                          </a:uFill>
                          <a:latin typeface="Calibri"/>
                          <a:cs typeface="Calibri"/>
                          <a:hlinkClick r:id="rId2"/>
                        </a:rPr>
                        <a:t>info@sk-pharmacy.kz </a:t>
                      </a:r>
                      <a:r>
                        <a:rPr sz="1200" spc="-10" dirty="0">
                          <a:solidFill>
                            <a:srgbClr val="0462C1"/>
                          </a:solidFill>
                          <a:latin typeface="Calibri"/>
                          <a:cs typeface="Calibri"/>
                        </a:rPr>
                        <a:t> </a:t>
                      </a:r>
                      <a:r>
                        <a:rPr sz="1200" u="sng" spc="-10" dirty="0">
                          <a:solidFill>
                            <a:srgbClr val="0462C1"/>
                          </a:solidFill>
                          <a:uFill>
                            <a:solidFill>
                              <a:srgbClr val="0462C1"/>
                            </a:solidFill>
                          </a:uFill>
                          <a:latin typeface="Calibri"/>
                          <a:cs typeface="Calibri"/>
                          <a:hlinkClick r:id="rId3"/>
                        </a:rPr>
                        <a:t>ht</a:t>
                      </a:r>
                      <a:r>
                        <a:rPr sz="1200" u="sng" dirty="0">
                          <a:solidFill>
                            <a:srgbClr val="0462C1"/>
                          </a:solidFill>
                          <a:uFill>
                            <a:solidFill>
                              <a:srgbClr val="0462C1"/>
                            </a:solidFill>
                          </a:uFill>
                          <a:latin typeface="Calibri"/>
                          <a:cs typeface="Calibri"/>
                          <a:hlinkClick r:id="rId3"/>
                        </a:rPr>
                        <a:t>t</a:t>
                      </a:r>
                      <a:r>
                        <a:rPr sz="1200" u="sng" spc="-10" dirty="0">
                          <a:solidFill>
                            <a:srgbClr val="0462C1"/>
                          </a:solidFill>
                          <a:uFill>
                            <a:solidFill>
                              <a:srgbClr val="0462C1"/>
                            </a:solidFill>
                          </a:uFill>
                          <a:latin typeface="Calibri"/>
                          <a:cs typeface="Calibri"/>
                          <a:hlinkClick r:id="rId3"/>
                        </a:rPr>
                        <a:t>p</a:t>
                      </a:r>
                      <a:r>
                        <a:rPr sz="1200" u="sng" spc="-5" dirty="0">
                          <a:solidFill>
                            <a:srgbClr val="0462C1"/>
                          </a:solidFill>
                          <a:uFill>
                            <a:solidFill>
                              <a:srgbClr val="0462C1"/>
                            </a:solidFill>
                          </a:uFill>
                          <a:latin typeface="Calibri"/>
                          <a:cs typeface="Calibri"/>
                          <a:hlinkClick r:id="rId3"/>
                        </a:rPr>
                        <a:t>s:</a:t>
                      </a:r>
                      <a:r>
                        <a:rPr sz="1200" u="sng" dirty="0">
                          <a:solidFill>
                            <a:srgbClr val="0462C1"/>
                          </a:solidFill>
                          <a:uFill>
                            <a:solidFill>
                              <a:srgbClr val="0462C1"/>
                            </a:solidFill>
                          </a:uFill>
                          <a:latin typeface="Calibri"/>
                          <a:cs typeface="Calibri"/>
                          <a:hlinkClick r:id="rId3"/>
                        </a:rPr>
                        <a:t>/</a:t>
                      </a:r>
                      <a:r>
                        <a:rPr sz="1200" u="sng" spc="-20" dirty="0">
                          <a:solidFill>
                            <a:srgbClr val="0462C1"/>
                          </a:solidFill>
                          <a:uFill>
                            <a:solidFill>
                              <a:srgbClr val="0462C1"/>
                            </a:solidFill>
                          </a:uFill>
                          <a:latin typeface="Calibri"/>
                          <a:cs typeface="Calibri"/>
                          <a:hlinkClick r:id="rId3"/>
                        </a:rPr>
                        <a:t>/</a:t>
                      </a:r>
                      <a:r>
                        <a:rPr sz="1200" u="sng" spc="-5" dirty="0">
                          <a:solidFill>
                            <a:srgbClr val="0462C1"/>
                          </a:solidFill>
                          <a:uFill>
                            <a:solidFill>
                              <a:srgbClr val="0462C1"/>
                            </a:solidFill>
                          </a:uFill>
                          <a:latin typeface="Calibri"/>
                          <a:cs typeface="Calibri"/>
                          <a:hlinkClick r:id="rId3"/>
                        </a:rPr>
                        <a:t>sk</a:t>
                      </a:r>
                      <a:r>
                        <a:rPr sz="1200" u="sng" dirty="0">
                          <a:solidFill>
                            <a:srgbClr val="0462C1"/>
                          </a:solidFill>
                          <a:uFill>
                            <a:solidFill>
                              <a:srgbClr val="0462C1"/>
                            </a:solidFill>
                          </a:uFill>
                          <a:latin typeface="Calibri"/>
                          <a:cs typeface="Calibri"/>
                          <a:hlinkClick r:id="rId3"/>
                        </a:rPr>
                        <a:t>-p</a:t>
                      </a:r>
                      <a:r>
                        <a:rPr sz="1200" u="sng" spc="-10" dirty="0">
                          <a:solidFill>
                            <a:srgbClr val="0462C1"/>
                          </a:solidFill>
                          <a:uFill>
                            <a:solidFill>
                              <a:srgbClr val="0462C1"/>
                            </a:solidFill>
                          </a:uFill>
                          <a:latin typeface="Calibri"/>
                          <a:cs typeface="Calibri"/>
                          <a:hlinkClick r:id="rId3"/>
                        </a:rPr>
                        <a:t>h</a:t>
                      </a:r>
                      <a:r>
                        <a:rPr sz="1200" u="sng" dirty="0">
                          <a:solidFill>
                            <a:srgbClr val="0462C1"/>
                          </a:solidFill>
                          <a:uFill>
                            <a:solidFill>
                              <a:srgbClr val="0462C1"/>
                            </a:solidFill>
                          </a:uFill>
                          <a:latin typeface="Calibri"/>
                          <a:cs typeface="Calibri"/>
                          <a:hlinkClick r:id="rId3"/>
                        </a:rPr>
                        <a:t>a</a:t>
                      </a:r>
                      <a:r>
                        <a:rPr sz="1200" u="sng" spc="-10" dirty="0">
                          <a:solidFill>
                            <a:srgbClr val="0462C1"/>
                          </a:solidFill>
                          <a:uFill>
                            <a:solidFill>
                              <a:srgbClr val="0462C1"/>
                            </a:solidFill>
                          </a:uFill>
                          <a:latin typeface="Calibri"/>
                          <a:cs typeface="Calibri"/>
                          <a:hlinkClick r:id="rId3"/>
                        </a:rPr>
                        <a:t>r</a:t>
                      </a:r>
                      <a:r>
                        <a:rPr sz="1200" u="sng" dirty="0">
                          <a:solidFill>
                            <a:srgbClr val="0462C1"/>
                          </a:solidFill>
                          <a:uFill>
                            <a:solidFill>
                              <a:srgbClr val="0462C1"/>
                            </a:solidFill>
                          </a:uFill>
                          <a:latin typeface="Calibri"/>
                          <a:cs typeface="Calibri"/>
                          <a:hlinkClick r:id="rId3"/>
                        </a:rPr>
                        <a:t>mac</a:t>
                      </a:r>
                      <a:r>
                        <a:rPr sz="1200" u="sng" spc="-90" dirty="0">
                          <a:solidFill>
                            <a:srgbClr val="0462C1"/>
                          </a:solidFill>
                          <a:uFill>
                            <a:solidFill>
                              <a:srgbClr val="0462C1"/>
                            </a:solidFill>
                          </a:uFill>
                          <a:latin typeface="Calibri"/>
                          <a:cs typeface="Calibri"/>
                          <a:hlinkClick r:id="rId3"/>
                        </a:rPr>
                        <a:t>y</a:t>
                      </a:r>
                      <a:r>
                        <a:rPr sz="1200" u="sng" spc="-5" dirty="0">
                          <a:solidFill>
                            <a:srgbClr val="0462C1"/>
                          </a:solidFill>
                          <a:uFill>
                            <a:solidFill>
                              <a:srgbClr val="0462C1"/>
                            </a:solidFill>
                          </a:uFill>
                          <a:latin typeface="Calibri"/>
                          <a:cs typeface="Calibri"/>
                          <a:hlinkClick r:id="rId3"/>
                        </a:rPr>
                        <a:t>.</a:t>
                      </a:r>
                      <a:r>
                        <a:rPr sz="1200" u="sng" spc="-10" dirty="0">
                          <a:solidFill>
                            <a:srgbClr val="0462C1"/>
                          </a:solidFill>
                          <a:uFill>
                            <a:solidFill>
                              <a:srgbClr val="0462C1"/>
                            </a:solidFill>
                          </a:uFill>
                          <a:latin typeface="Calibri"/>
                          <a:cs typeface="Calibri"/>
                          <a:hlinkClick r:id="rId3"/>
                        </a:rPr>
                        <a:t>k</a:t>
                      </a:r>
                      <a:r>
                        <a:rPr sz="1200" u="sng" dirty="0">
                          <a:solidFill>
                            <a:srgbClr val="0462C1"/>
                          </a:solidFill>
                          <a:uFill>
                            <a:solidFill>
                              <a:srgbClr val="0462C1"/>
                            </a:solidFill>
                          </a:uFill>
                          <a:latin typeface="Calibri"/>
                          <a:cs typeface="Calibri"/>
                          <a:hlinkClick r:id="rId3"/>
                        </a:rPr>
                        <a:t>z/</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2DEEE"/>
                    </a:solidFill>
                  </a:tcPr>
                </a:tc>
                <a:extLst>
                  <a:ext uri="{0D108BD9-81ED-4DB2-BD59-A6C34878D82A}">
                    <a16:rowId xmlns:a16="http://schemas.microsoft.com/office/drawing/2014/main" val="10001"/>
                  </a:ext>
                </a:extLst>
              </a:tr>
              <a:tr h="457200">
                <a:tc>
                  <a:txBody>
                    <a:bodyPr/>
                    <a:lstStyle/>
                    <a:p>
                      <a:pPr marL="90805">
                        <a:lnSpc>
                          <a:spcPct val="100000"/>
                        </a:lnSpc>
                        <a:spcBef>
                          <a:spcPts val="1010"/>
                        </a:spcBef>
                      </a:pPr>
                      <a:r>
                        <a:rPr sz="1200" dirty="0">
                          <a:latin typeface="Calibri"/>
                          <a:cs typeface="Calibri"/>
                        </a:rPr>
                        <a:t>JSC </a:t>
                      </a:r>
                      <a:r>
                        <a:rPr sz="1200" spc="-5" dirty="0">
                          <a:latin typeface="Calibri"/>
                          <a:cs typeface="Calibri"/>
                        </a:rPr>
                        <a:t>“National Company "KAZAKH</a:t>
                      </a:r>
                      <a:r>
                        <a:rPr sz="1200" spc="-25" dirty="0">
                          <a:latin typeface="Calibri"/>
                          <a:cs typeface="Calibri"/>
                        </a:rPr>
                        <a:t> </a:t>
                      </a:r>
                      <a:r>
                        <a:rPr sz="1200" spc="-5" dirty="0">
                          <a:latin typeface="Calibri"/>
                          <a:cs typeface="Calibri"/>
                        </a:rPr>
                        <a:t>INVEST"</a:t>
                      </a:r>
                      <a:endParaRPr sz="1200" dirty="0">
                        <a:latin typeface="Calibri"/>
                        <a:cs typeface="Calibri"/>
                      </a:endParaRPr>
                    </a:p>
                  </a:txBody>
                  <a:tcPr marL="0" marR="0" marT="1282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marL="91440">
                        <a:lnSpc>
                          <a:spcPct val="100000"/>
                        </a:lnSpc>
                        <a:spcBef>
                          <a:spcPts val="290"/>
                        </a:spcBef>
                      </a:pPr>
                      <a:r>
                        <a:rPr sz="1200" spc="-5" dirty="0">
                          <a:latin typeface="Calibri"/>
                          <a:cs typeface="Calibri"/>
                        </a:rPr>
                        <a:t>+7 (7172) </a:t>
                      </a:r>
                      <a:r>
                        <a:rPr sz="1200" dirty="0">
                          <a:latin typeface="Calibri"/>
                          <a:cs typeface="Calibri"/>
                        </a:rPr>
                        <a:t>620</a:t>
                      </a:r>
                      <a:r>
                        <a:rPr sz="1200" spc="15" dirty="0">
                          <a:latin typeface="Calibri"/>
                          <a:cs typeface="Calibri"/>
                        </a:rPr>
                        <a:t> </a:t>
                      </a:r>
                      <a:r>
                        <a:rPr sz="1200" dirty="0">
                          <a:latin typeface="Calibri"/>
                          <a:cs typeface="Calibri"/>
                        </a:rPr>
                        <a:t>620</a:t>
                      </a:r>
                      <a:endParaRPr sz="1200">
                        <a:latin typeface="Calibri"/>
                        <a:cs typeface="Calibri"/>
                      </a:endParaRPr>
                    </a:p>
                    <a:p>
                      <a:pPr marL="91440">
                        <a:lnSpc>
                          <a:spcPct val="100000"/>
                        </a:lnSpc>
                      </a:pPr>
                      <a:r>
                        <a:rPr sz="1200" spc="-5" dirty="0">
                          <a:latin typeface="Calibri"/>
                          <a:cs typeface="Calibri"/>
                        </a:rPr>
                        <a:t>Nur-Sultan </a:t>
                      </a:r>
                      <a:r>
                        <a:rPr sz="1200" spc="-20" dirty="0">
                          <a:latin typeface="Calibri"/>
                          <a:cs typeface="Calibri"/>
                        </a:rPr>
                        <a:t>city, </a:t>
                      </a:r>
                      <a:r>
                        <a:rPr sz="1200" dirty="0">
                          <a:latin typeface="Calibri"/>
                          <a:cs typeface="Calibri"/>
                        </a:rPr>
                        <a:t>Mangilik </a:t>
                      </a:r>
                      <a:r>
                        <a:rPr sz="1200" spc="-5" dirty="0">
                          <a:latin typeface="Calibri"/>
                          <a:cs typeface="Calibri"/>
                        </a:rPr>
                        <a:t>yel, </a:t>
                      </a:r>
                      <a:r>
                        <a:rPr sz="1200" dirty="0">
                          <a:latin typeface="Calibri"/>
                          <a:cs typeface="Calibri"/>
                        </a:rPr>
                        <a:t>bld. 55/20, block С</a:t>
                      </a:r>
                      <a:r>
                        <a:rPr sz="1200" spc="-65" dirty="0">
                          <a:latin typeface="Calibri"/>
                          <a:cs typeface="Calibri"/>
                        </a:rPr>
                        <a:t> </a:t>
                      </a:r>
                      <a:r>
                        <a:rPr sz="1200" dirty="0">
                          <a:latin typeface="Calibri"/>
                          <a:cs typeface="Calibri"/>
                        </a:rPr>
                        <a:t>4.1</a:t>
                      </a:r>
                      <a:endParaRPr sz="1200">
                        <a:latin typeface="Calibri"/>
                        <a:cs typeface="Calibri"/>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marL="92075" marR="953135">
                        <a:lnSpc>
                          <a:spcPct val="100000"/>
                        </a:lnSpc>
                        <a:spcBef>
                          <a:spcPts val="290"/>
                        </a:spcBef>
                      </a:pPr>
                      <a:r>
                        <a:rPr sz="1200" u="sng" spc="-15" dirty="0">
                          <a:solidFill>
                            <a:srgbClr val="0462C1"/>
                          </a:solidFill>
                          <a:uFill>
                            <a:solidFill>
                              <a:srgbClr val="0462C1"/>
                            </a:solidFill>
                          </a:uFill>
                          <a:latin typeface="Calibri"/>
                          <a:cs typeface="Calibri"/>
                          <a:hlinkClick r:id="rId4"/>
                        </a:rPr>
                        <a:t>info@invest.gov.kz </a:t>
                      </a:r>
                      <a:r>
                        <a:rPr sz="1200" spc="-15" dirty="0">
                          <a:solidFill>
                            <a:srgbClr val="0462C1"/>
                          </a:solidFill>
                          <a:latin typeface="Calibri"/>
                          <a:cs typeface="Calibri"/>
                        </a:rPr>
                        <a:t> </a:t>
                      </a:r>
                      <a:r>
                        <a:rPr sz="1200" u="sng" spc="-15" dirty="0">
                          <a:solidFill>
                            <a:srgbClr val="0462C1"/>
                          </a:solidFill>
                          <a:uFill>
                            <a:solidFill>
                              <a:srgbClr val="0462C1"/>
                            </a:solidFill>
                          </a:uFill>
                          <a:latin typeface="Calibri"/>
                          <a:cs typeface="Calibri"/>
                          <a:hlinkClick r:id="rId5"/>
                        </a:rPr>
                        <a:t>https://invest.gov.kz/</a:t>
                      </a:r>
                      <a:endParaRPr sz="1200">
                        <a:latin typeface="Calibri"/>
                        <a:cs typeface="Calibri"/>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extLst>
                  <a:ext uri="{0D108BD9-81ED-4DB2-BD59-A6C34878D82A}">
                    <a16:rowId xmlns:a16="http://schemas.microsoft.com/office/drawing/2014/main" val="10002"/>
                  </a:ext>
                </a:extLst>
              </a:tr>
              <a:tr h="640080">
                <a:tc>
                  <a:txBody>
                    <a:bodyPr/>
                    <a:lstStyle/>
                    <a:p>
                      <a:pPr>
                        <a:lnSpc>
                          <a:spcPct val="100000"/>
                        </a:lnSpc>
                        <a:spcBef>
                          <a:spcPts val="5"/>
                        </a:spcBef>
                      </a:pPr>
                      <a:endParaRPr sz="1500">
                        <a:latin typeface="Times New Roman"/>
                        <a:cs typeface="Times New Roman"/>
                      </a:endParaRPr>
                    </a:p>
                    <a:p>
                      <a:pPr marL="90805">
                        <a:lnSpc>
                          <a:spcPct val="100000"/>
                        </a:lnSpc>
                      </a:pPr>
                      <a:r>
                        <a:rPr sz="1200" dirty="0">
                          <a:latin typeface="Calibri"/>
                          <a:cs typeface="Calibri"/>
                        </a:rPr>
                        <a:t>JSC</a:t>
                      </a:r>
                      <a:r>
                        <a:rPr sz="1200" spc="-5" dirty="0">
                          <a:latin typeface="Calibri"/>
                          <a:cs typeface="Calibri"/>
                        </a:rPr>
                        <a:t> «Qazindustry»</a:t>
                      </a:r>
                      <a:endParaRPr sz="1200">
                        <a:latin typeface="Calibri"/>
                        <a:cs typeface="Calibri"/>
                      </a:endParaRPr>
                    </a:p>
                  </a:txBody>
                  <a:tcPr marL="0" marR="0" marT="6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tc>
                  <a:txBody>
                    <a:bodyPr/>
                    <a:lstStyle/>
                    <a:p>
                      <a:pPr marL="91440">
                        <a:lnSpc>
                          <a:spcPct val="100000"/>
                        </a:lnSpc>
                        <a:spcBef>
                          <a:spcPts val="1010"/>
                        </a:spcBef>
                      </a:pPr>
                      <a:r>
                        <a:rPr sz="1200" dirty="0">
                          <a:latin typeface="Calibri"/>
                          <a:cs typeface="Calibri"/>
                        </a:rPr>
                        <a:t>+ 7 </a:t>
                      </a:r>
                      <a:r>
                        <a:rPr sz="1200" spc="-5" dirty="0">
                          <a:latin typeface="Calibri"/>
                          <a:cs typeface="Calibri"/>
                        </a:rPr>
                        <a:t>(7172) </a:t>
                      </a:r>
                      <a:r>
                        <a:rPr sz="1200" dirty="0">
                          <a:latin typeface="Calibri"/>
                          <a:cs typeface="Calibri"/>
                        </a:rPr>
                        <a:t>79 33</a:t>
                      </a:r>
                      <a:r>
                        <a:rPr sz="1200" spc="20" dirty="0">
                          <a:latin typeface="Calibri"/>
                          <a:cs typeface="Calibri"/>
                        </a:rPr>
                        <a:t> </a:t>
                      </a:r>
                      <a:r>
                        <a:rPr sz="1200" dirty="0">
                          <a:latin typeface="Calibri"/>
                          <a:cs typeface="Calibri"/>
                        </a:rPr>
                        <a:t>99</a:t>
                      </a:r>
                      <a:endParaRPr sz="1200">
                        <a:latin typeface="Calibri"/>
                        <a:cs typeface="Calibri"/>
                      </a:endParaRPr>
                    </a:p>
                    <a:p>
                      <a:pPr marL="91440">
                        <a:lnSpc>
                          <a:spcPct val="100000"/>
                        </a:lnSpc>
                      </a:pPr>
                      <a:r>
                        <a:rPr sz="1200" spc="-5" dirty="0">
                          <a:latin typeface="Calibri"/>
                          <a:cs typeface="Calibri"/>
                        </a:rPr>
                        <a:t>Nur-Sultan </a:t>
                      </a:r>
                      <a:r>
                        <a:rPr sz="1200" spc="-20" dirty="0">
                          <a:latin typeface="Calibri"/>
                          <a:cs typeface="Calibri"/>
                        </a:rPr>
                        <a:t>city, </a:t>
                      </a:r>
                      <a:r>
                        <a:rPr sz="1200" spc="-5" dirty="0">
                          <a:latin typeface="Calibri"/>
                          <a:cs typeface="Calibri"/>
                        </a:rPr>
                        <a:t>Kabanbay batyr </a:t>
                      </a:r>
                      <a:r>
                        <a:rPr sz="1200" spc="-10" dirty="0">
                          <a:latin typeface="Calibri"/>
                          <a:cs typeface="Calibri"/>
                        </a:rPr>
                        <a:t>ave., </a:t>
                      </a:r>
                      <a:r>
                        <a:rPr sz="1200" spc="-5" dirty="0">
                          <a:latin typeface="Calibri"/>
                          <a:cs typeface="Calibri"/>
                        </a:rPr>
                        <a:t>17,(Block Е), </a:t>
                      </a:r>
                      <a:r>
                        <a:rPr sz="1200" dirty="0">
                          <a:latin typeface="Calibri"/>
                          <a:cs typeface="Calibri"/>
                        </a:rPr>
                        <a:t>4-5</a:t>
                      </a:r>
                      <a:r>
                        <a:rPr sz="1200" spc="-20" dirty="0">
                          <a:latin typeface="Calibri"/>
                          <a:cs typeface="Calibri"/>
                        </a:rPr>
                        <a:t> </a:t>
                      </a:r>
                      <a:r>
                        <a:rPr sz="1200" spc="-5" dirty="0">
                          <a:latin typeface="Calibri"/>
                          <a:cs typeface="Calibri"/>
                        </a:rPr>
                        <a:t>levels</a:t>
                      </a:r>
                      <a:endParaRPr sz="1200">
                        <a:latin typeface="Calibri"/>
                        <a:cs typeface="Calibri"/>
                      </a:endParaRPr>
                    </a:p>
                  </a:txBody>
                  <a:tcPr marL="0" marR="0" marT="1282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tc>
                  <a:txBody>
                    <a:bodyPr/>
                    <a:lstStyle/>
                    <a:p>
                      <a:pPr marL="92075" marR="611505">
                        <a:lnSpc>
                          <a:spcPct val="100000"/>
                        </a:lnSpc>
                        <a:spcBef>
                          <a:spcPts val="290"/>
                        </a:spcBef>
                      </a:pPr>
                      <a:r>
                        <a:rPr sz="1200" u="sng" spc="-15" dirty="0">
                          <a:solidFill>
                            <a:srgbClr val="0462C1"/>
                          </a:solidFill>
                          <a:uFill>
                            <a:solidFill>
                              <a:srgbClr val="0462C1"/>
                            </a:solidFill>
                          </a:uFill>
                          <a:latin typeface="Calibri"/>
                          <a:cs typeface="Calibri"/>
                          <a:hlinkClick r:id="rId6"/>
                        </a:rPr>
                        <a:t>info@qazindustry.gov.kz </a:t>
                      </a:r>
                      <a:r>
                        <a:rPr sz="1200" spc="-15" dirty="0">
                          <a:solidFill>
                            <a:srgbClr val="0462C1"/>
                          </a:solidFill>
                          <a:latin typeface="Calibri"/>
                          <a:cs typeface="Calibri"/>
                        </a:rPr>
                        <a:t> </a:t>
                      </a:r>
                      <a:r>
                        <a:rPr sz="1200" u="sng" spc="-15" dirty="0">
                          <a:solidFill>
                            <a:srgbClr val="0462C1"/>
                          </a:solidFill>
                          <a:uFill>
                            <a:solidFill>
                              <a:srgbClr val="0462C1"/>
                            </a:solidFill>
                          </a:uFill>
                          <a:latin typeface="Calibri"/>
                          <a:cs typeface="Calibri"/>
                          <a:hlinkClick r:id="rId7"/>
                        </a:rPr>
                        <a:t>https://qazindustry.gov.kz/</a:t>
                      </a:r>
                      <a:endParaRPr sz="1200">
                        <a:latin typeface="Calibri"/>
                        <a:cs typeface="Calibri"/>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extLst>
                  <a:ext uri="{0D108BD9-81ED-4DB2-BD59-A6C34878D82A}">
                    <a16:rowId xmlns:a16="http://schemas.microsoft.com/office/drawing/2014/main" val="10003"/>
                  </a:ext>
                </a:extLst>
              </a:tr>
              <a:tr h="822959">
                <a:tc>
                  <a:txBody>
                    <a:bodyPr/>
                    <a:lstStyle/>
                    <a:p>
                      <a:pPr>
                        <a:lnSpc>
                          <a:spcPct val="100000"/>
                        </a:lnSpc>
                        <a:spcBef>
                          <a:spcPts val="5"/>
                        </a:spcBef>
                      </a:pPr>
                      <a:endParaRPr sz="1500">
                        <a:latin typeface="Times New Roman"/>
                        <a:cs typeface="Times New Roman"/>
                      </a:endParaRPr>
                    </a:p>
                    <a:p>
                      <a:pPr marL="90805">
                        <a:lnSpc>
                          <a:spcPct val="100000"/>
                        </a:lnSpc>
                      </a:pPr>
                      <a:r>
                        <a:rPr sz="1200" spc="-5" dirty="0">
                          <a:latin typeface="Calibri"/>
                          <a:cs typeface="Calibri"/>
                        </a:rPr>
                        <a:t>Ministry of Industry </a:t>
                      </a:r>
                      <a:r>
                        <a:rPr sz="1200" dirty="0">
                          <a:latin typeface="Calibri"/>
                          <a:cs typeface="Calibri"/>
                        </a:rPr>
                        <a:t>and </a:t>
                      </a:r>
                      <a:r>
                        <a:rPr sz="1200" spc="-10" dirty="0">
                          <a:latin typeface="Calibri"/>
                          <a:cs typeface="Calibri"/>
                        </a:rPr>
                        <a:t>infrastructural</a:t>
                      </a:r>
                      <a:r>
                        <a:rPr sz="1200" spc="-85" dirty="0">
                          <a:latin typeface="Calibri"/>
                          <a:cs typeface="Calibri"/>
                        </a:rPr>
                        <a:t> </a:t>
                      </a:r>
                      <a:r>
                        <a:rPr sz="1200" spc="-5" dirty="0">
                          <a:latin typeface="Calibri"/>
                          <a:cs typeface="Calibri"/>
                        </a:rPr>
                        <a:t>development</a:t>
                      </a:r>
                      <a:endParaRPr sz="1200">
                        <a:latin typeface="Calibri"/>
                        <a:cs typeface="Calibri"/>
                      </a:endParaRPr>
                    </a:p>
                    <a:p>
                      <a:pPr marL="90805">
                        <a:lnSpc>
                          <a:spcPct val="100000"/>
                        </a:lnSpc>
                        <a:spcBef>
                          <a:spcPts val="5"/>
                        </a:spcBef>
                      </a:pPr>
                      <a:r>
                        <a:rPr sz="1200" spc="-5" dirty="0">
                          <a:latin typeface="Calibri"/>
                          <a:cs typeface="Calibri"/>
                        </a:rPr>
                        <a:t>of </a:t>
                      </a:r>
                      <a:r>
                        <a:rPr sz="1200" dirty="0">
                          <a:latin typeface="Calibri"/>
                          <a:cs typeface="Calibri"/>
                        </a:rPr>
                        <a:t>the </a:t>
                      </a:r>
                      <a:r>
                        <a:rPr sz="1200" spc="-5" dirty="0">
                          <a:latin typeface="Calibri"/>
                          <a:cs typeface="Calibri"/>
                        </a:rPr>
                        <a:t>Republic of</a:t>
                      </a:r>
                      <a:r>
                        <a:rPr sz="1200" spc="-25" dirty="0">
                          <a:latin typeface="Calibri"/>
                          <a:cs typeface="Calibri"/>
                        </a:rPr>
                        <a:t> </a:t>
                      </a:r>
                      <a:r>
                        <a:rPr sz="1200" spc="-10" dirty="0">
                          <a:latin typeface="Calibri"/>
                          <a:cs typeface="Calibri"/>
                        </a:rPr>
                        <a:t>Kazakhstan</a:t>
                      </a:r>
                      <a:endParaRPr sz="1200">
                        <a:latin typeface="Calibri"/>
                        <a:cs typeface="Calibri"/>
                      </a:endParaRPr>
                    </a:p>
                  </a:txBody>
                  <a:tcPr marL="0" marR="0" marT="6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a:lnSpc>
                          <a:spcPct val="100000"/>
                        </a:lnSpc>
                        <a:spcBef>
                          <a:spcPts val="5"/>
                        </a:spcBef>
                      </a:pPr>
                      <a:endParaRPr sz="1500">
                        <a:latin typeface="Times New Roman"/>
                        <a:cs typeface="Times New Roman"/>
                      </a:endParaRPr>
                    </a:p>
                    <a:p>
                      <a:pPr marL="91440">
                        <a:lnSpc>
                          <a:spcPct val="100000"/>
                        </a:lnSpc>
                      </a:pPr>
                      <a:r>
                        <a:rPr sz="1200" spc="-5" dirty="0">
                          <a:latin typeface="Calibri"/>
                          <a:cs typeface="Calibri"/>
                        </a:rPr>
                        <a:t>+7 (7172)</a:t>
                      </a:r>
                      <a:r>
                        <a:rPr sz="1200" dirty="0">
                          <a:latin typeface="Calibri"/>
                          <a:cs typeface="Calibri"/>
                        </a:rPr>
                        <a:t> 983-135</a:t>
                      </a:r>
                      <a:endParaRPr sz="1200">
                        <a:latin typeface="Calibri"/>
                        <a:cs typeface="Calibri"/>
                      </a:endParaRPr>
                    </a:p>
                    <a:p>
                      <a:pPr marL="127000">
                        <a:lnSpc>
                          <a:spcPct val="100000"/>
                        </a:lnSpc>
                        <a:spcBef>
                          <a:spcPts val="5"/>
                        </a:spcBef>
                      </a:pPr>
                      <a:r>
                        <a:rPr sz="1200" spc="-5" dirty="0">
                          <a:latin typeface="Calibri"/>
                          <a:cs typeface="Calibri"/>
                        </a:rPr>
                        <a:t>Nur-Sultan </a:t>
                      </a:r>
                      <a:r>
                        <a:rPr sz="1200" spc="-20" dirty="0">
                          <a:latin typeface="Calibri"/>
                          <a:cs typeface="Calibri"/>
                        </a:rPr>
                        <a:t>city, </a:t>
                      </a:r>
                      <a:r>
                        <a:rPr sz="1200" spc="-5" dirty="0">
                          <a:latin typeface="Calibri"/>
                          <a:cs typeface="Calibri"/>
                        </a:rPr>
                        <a:t>Kabanbay batyr </a:t>
                      </a:r>
                      <a:r>
                        <a:rPr sz="1200" spc="-10" dirty="0">
                          <a:latin typeface="Calibri"/>
                          <a:cs typeface="Calibri"/>
                        </a:rPr>
                        <a:t>ave., </a:t>
                      </a:r>
                      <a:r>
                        <a:rPr sz="1200" dirty="0">
                          <a:latin typeface="Calibri"/>
                          <a:cs typeface="Calibri"/>
                        </a:rPr>
                        <a:t>32/1, </a:t>
                      </a:r>
                      <a:r>
                        <a:rPr sz="1200" spc="-5" dirty="0">
                          <a:latin typeface="Calibri"/>
                          <a:cs typeface="Calibri"/>
                        </a:rPr>
                        <a:t>entrance </a:t>
                      </a:r>
                      <a:r>
                        <a:rPr sz="1200" spc="-10" dirty="0">
                          <a:latin typeface="Calibri"/>
                          <a:cs typeface="Calibri"/>
                        </a:rPr>
                        <a:t>from </a:t>
                      </a:r>
                      <a:r>
                        <a:rPr sz="1200" dirty="0">
                          <a:latin typeface="Calibri"/>
                          <a:cs typeface="Calibri"/>
                        </a:rPr>
                        <a:t>the </a:t>
                      </a:r>
                      <a:r>
                        <a:rPr sz="1200" spc="-5" dirty="0">
                          <a:latin typeface="Calibri"/>
                          <a:cs typeface="Calibri"/>
                        </a:rPr>
                        <a:t>side of Kunaev</a:t>
                      </a:r>
                      <a:r>
                        <a:rPr sz="1200" spc="-85" dirty="0">
                          <a:latin typeface="Calibri"/>
                          <a:cs typeface="Calibri"/>
                        </a:rPr>
                        <a:t> </a:t>
                      </a:r>
                      <a:r>
                        <a:rPr sz="1200" spc="-35" dirty="0">
                          <a:latin typeface="Calibri"/>
                          <a:cs typeface="Calibri"/>
                        </a:rPr>
                        <a:t>str.</a:t>
                      </a:r>
                      <a:endParaRPr sz="1200">
                        <a:latin typeface="Calibri"/>
                        <a:cs typeface="Calibri"/>
                      </a:endParaRPr>
                    </a:p>
                  </a:txBody>
                  <a:tcPr marL="0" marR="0" marT="6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a:lnSpc>
                          <a:spcPct val="100000"/>
                        </a:lnSpc>
                        <a:spcBef>
                          <a:spcPts val="5"/>
                        </a:spcBef>
                      </a:pPr>
                      <a:endParaRPr sz="1500">
                        <a:latin typeface="Times New Roman"/>
                        <a:cs typeface="Times New Roman"/>
                      </a:endParaRPr>
                    </a:p>
                    <a:p>
                      <a:pPr marL="92075">
                        <a:lnSpc>
                          <a:spcPct val="100000"/>
                        </a:lnSpc>
                      </a:pPr>
                      <a:r>
                        <a:rPr sz="1200" u="sng" spc="-10" dirty="0">
                          <a:solidFill>
                            <a:srgbClr val="0462C1"/>
                          </a:solidFill>
                          <a:uFill>
                            <a:solidFill>
                              <a:srgbClr val="0462C1"/>
                            </a:solidFill>
                          </a:uFill>
                          <a:latin typeface="Calibri"/>
                          <a:cs typeface="Calibri"/>
                          <a:hlinkClick r:id="rId8"/>
                        </a:rPr>
                        <a:t>miid@miid.gov.kz</a:t>
                      </a:r>
                      <a:endParaRPr sz="1200">
                        <a:latin typeface="Calibri"/>
                        <a:cs typeface="Calibri"/>
                      </a:endParaRPr>
                    </a:p>
                    <a:p>
                      <a:pPr marL="92075">
                        <a:lnSpc>
                          <a:spcPct val="100000"/>
                        </a:lnSpc>
                        <a:spcBef>
                          <a:spcPts val="5"/>
                        </a:spcBef>
                      </a:pPr>
                      <a:r>
                        <a:rPr sz="1200" u="sng" spc="-15" dirty="0">
                          <a:solidFill>
                            <a:srgbClr val="0462C1"/>
                          </a:solidFill>
                          <a:uFill>
                            <a:solidFill>
                              <a:srgbClr val="0462C1"/>
                            </a:solidFill>
                          </a:uFill>
                          <a:latin typeface="Calibri"/>
                          <a:cs typeface="Calibri"/>
                          <a:hlinkClick r:id="rId8"/>
                        </a:rPr>
                        <a:t>https://www.gov.kz/</a:t>
                      </a:r>
                      <a:endParaRPr sz="1200">
                        <a:latin typeface="Calibri"/>
                        <a:cs typeface="Calibri"/>
                      </a:endParaRPr>
                    </a:p>
                  </a:txBody>
                  <a:tcPr marL="0" marR="0" marT="6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extLst>
                  <a:ext uri="{0D108BD9-81ED-4DB2-BD59-A6C34878D82A}">
                    <a16:rowId xmlns:a16="http://schemas.microsoft.com/office/drawing/2014/main" val="10004"/>
                  </a:ext>
                </a:extLst>
              </a:tr>
              <a:tr h="822960">
                <a:tc>
                  <a:txBody>
                    <a:bodyPr/>
                    <a:lstStyle/>
                    <a:p>
                      <a:pPr marL="90805" marR="193675">
                        <a:lnSpc>
                          <a:spcPct val="100000"/>
                        </a:lnSpc>
                        <a:spcBef>
                          <a:spcPts val="295"/>
                        </a:spcBef>
                      </a:pPr>
                      <a:r>
                        <a:rPr sz="1200" spc="-5" dirty="0">
                          <a:latin typeface="Calibri"/>
                          <a:cs typeface="Calibri"/>
                        </a:rPr>
                        <a:t>Republican </a:t>
                      </a:r>
                      <a:r>
                        <a:rPr sz="1200" spc="-10" dirty="0">
                          <a:latin typeface="Calibri"/>
                          <a:cs typeface="Calibri"/>
                        </a:rPr>
                        <a:t>State </a:t>
                      </a:r>
                      <a:r>
                        <a:rPr sz="1200" spc="-5" dirty="0">
                          <a:latin typeface="Calibri"/>
                          <a:cs typeface="Calibri"/>
                        </a:rPr>
                        <a:t>Enterprise on </a:t>
                      </a:r>
                      <a:r>
                        <a:rPr sz="1200" dirty="0">
                          <a:latin typeface="Calibri"/>
                          <a:cs typeface="Calibri"/>
                        </a:rPr>
                        <a:t>the </a:t>
                      </a:r>
                      <a:r>
                        <a:rPr sz="1200" spc="-5" dirty="0">
                          <a:latin typeface="Calibri"/>
                          <a:cs typeface="Calibri"/>
                        </a:rPr>
                        <a:t>Right of Economic  Management "National Center </a:t>
                      </a:r>
                      <a:r>
                        <a:rPr sz="1200" spc="-10" dirty="0">
                          <a:latin typeface="Calibri"/>
                          <a:cs typeface="Calibri"/>
                        </a:rPr>
                        <a:t>for </a:t>
                      </a:r>
                      <a:r>
                        <a:rPr sz="1200" spc="-5" dirty="0">
                          <a:latin typeface="Calibri"/>
                          <a:cs typeface="Calibri"/>
                        </a:rPr>
                        <a:t>Expertise of  </a:t>
                      </a:r>
                      <a:r>
                        <a:rPr sz="1200" dirty="0">
                          <a:latin typeface="Calibri"/>
                          <a:cs typeface="Calibri"/>
                        </a:rPr>
                        <a:t>Medicines and </a:t>
                      </a:r>
                      <a:r>
                        <a:rPr sz="1200" spc="-5" dirty="0">
                          <a:latin typeface="Calibri"/>
                          <a:cs typeface="Calibri"/>
                        </a:rPr>
                        <a:t>Medical </a:t>
                      </a:r>
                      <a:r>
                        <a:rPr sz="1200" dirty="0">
                          <a:latin typeface="Calibri"/>
                          <a:cs typeface="Calibri"/>
                        </a:rPr>
                        <a:t>Devices" </a:t>
                      </a:r>
                      <a:r>
                        <a:rPr sz="1200" spc="-5" dirty="0">
                          <a:latin typeface="Calibri"/>
                          <a:cs typeface="Calibri"/>
                        </a:rPr>
                        <a:t>of </a:t>
                      </a:r>
                      <a:r>
                        <a:rPr sz="1200" dirty="0">
                          <a:latin typeface="Calibri"/>
                          <a:cs typeface="Calibri"/>
                        </a:rPr>
                        <a:t>the </a:t>
                      </a:r>
                      <a:r>
                        <a:rPr sz="1200" spc="-5" dirty="0">
                          <a:latin typeface="Calibri"/>
                          <a:cs typeface="Calibri"/>
                        </a:rPr>
                        <a:t>Ministry of  </a:t>
                      </a:r>
                      <a:r>
                        <a:rPr sz="1200" dirty="0">
                          <a:latin typeface="Calibri"/>
                          <a:cs typeface="Calibri"/>
                        </a:rPr>
                        <a:t>Health </a:t>
                      </a:r>
                      <a:r>
                        <a:rPr sz="1200" spc="-5" dirty="0">
                          <a:latin typeface="Calibri"/>
                          <a:cs typeface="Calibri"/>
                        </a:rPr>
                        <a:t>of </a:t>
                      </a:r>
                      <a:r>
                        <a:rPr sz="1200" dirty="0">
                          <a:latin typeface="Calibri"/>
                          <a:cs typeface="Calibri"/>
                        </a:rPr>
                        <a:t>the</a:t>
                      </a:r>
                      <a:r>
                        <a:rPr sz="1200" spc="-25" dirty="0">
                          <a:latin typeface="Calibri"/>
                          <a:cs typeface="Calibri"/>
                        </a:rPr>
                        <a:t> </a:t>
                      </a:r>
                      <a:r>
                        <a:rPr sz="1200" dirty="0">
                          <a:latin typeface="Calibri"/>
                          <a:cs typeface="Calibri"/>
                        </a:rPr>
                        <a:t>RK</a:t>
                      </a:r>
                      <a:endParaRPr sz="12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tc>
                  <a:txBody>
                    <a:bodyPr/>
                    <a:lstStyle/>
                    <a:p>
                      <a:pPr>
                        <a:lnSpc>
                          <a:spcPct val="100000"/>
                        </a:lnSpc>
                        <a:spcBef>
                          <a:spcPts val="10"/>
                        </a:spcBef>
                      </a:pPr>
                      <a:endParaRPr sz="1500">
                        <a:latin typeface="Times New Roman"/>
                        <a:cs typeface="Times New Roman"/>
                      </a:endParaRPr>
                    </a:p>
                    <a:p>
                      <a:pPr marL="91440">
                        <a:lnSpc>
                          <a:spcPct val="100000"/>
                        </a:lnSpc>
                      </a:pPr>
                      <a:r>
                        <a:rPr sz="1200" spc="-5" dirty="0">
                          <a:latin typeface="Calibri"/>
                          <a:cs typeface="Calibri"/>
                        </a:rPr>
                        <a:t>+7 (7172)</a:t>
                      </a:r>
                      <a:r>
                        <a:rPr sz="1200" spc="5" dirty="0">
                          <a:latin typeface="Calibri"/>
                          <a:cs typeface="Calibri"/>
                        </a:rPr>
                        <a:t> </a:t>
                      </a:r>
                      <a:r>
                        <a:rPr sz="1200" dirty="0">
                          <a:latin typeface="Calibri"/>
                          <a:cs typeface="Calibri"/>
                        </a:rPr>
                        <a:t>78-99-07</a:t>
                      </a:r>
                      <a:endParaRPr sz="1200">
                        <a:latin typeface="Calibri"/>
                        <a:cs typeface="Calibri"/>
                      </a:endParaRPr>
                    </a:p>
                    <a:p>
                      <a:pPr marL="91440">
                        <a:lnSpc>
                          <a:spcPct val="100000"/>
                        </a:lnSpc>
                      </a:pPr>
                      <a:r>
                        <a:rPr sz="1200" spc="-5" dirty="0">
                          <a:latin typeface="Calibri"/>
                          <a:cs typeface="Calibri"/>
                        </a:rPr>
                        <a:t>Nur-Sultan </a:t>
                      </a:r>
                      <a:r>
                        <a:rPr sz="1200" spc="-20" dirty="0">
                          <a:latin typeface="Calibri"/>
                          <a:cs typeface="Calibri"/>
                        </a:rPr>
                        <a:t>city, </a:t>
                      </a:r>
                      <a:r>
                        <a:rPr sz="1200" dirty="0">
                          <a:latin typeface="Calibri"/>
                          <a:cs typeface="Calibri"/>
                        </a:rPr>
                        <a:t>010000, Bauyrzhan </a:t>
                      </a:r>
                      <a:r>
                        <a:rPr sz="1200" spc="-10" dirty="0">
                          <a:latin typeface="Calibri"/>
                          <a:cs typeface="Calibri"/>
                        </a:rPr>
                        <a:t>Momyshuly ave.,</a:t>
                      </a:r>
                      <a:r>
                        <a:rPr sz="1200" spc="-60" dirty="0">
                          <a:latin typeface="Calibri"/>
                          <a:cs typeface="Calibri"/>
                        </a:rPr>
                        <a:t> </a:t>
                      </a:r>
                      <a:r>
                        <a:rPr sz="1200" dirty="0">
                          <a:latin typeface="Calibri"/>
                          <a:cs typeface="Calibri"/>
                        </a:rPr>
                        <a:t>2/3</a:t>
                      </a:r>
                      <a:endParaRPr sz="1200">
                        <a:latin typeface="Calibri"/>
                        <a:cs typeface="Calibri"/>
                      </a:endParaRPr>
                    </a:p>
                  </a:txBody>
                  <a:tcPr marL="0" marR="0" marT="12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tc>
                  <a:txBody>
                    <a:bodyPr/>
                    <a:lstStyle/>
                    <a:p>
                      <a:pPr marL="92075" marR="894080">
                        <a:lnSpc>
                          <a:spcPct val="100000"/>
                        </a:lnSpc>
                        <a:spcBef>
                          <a:spcPts val="295"/>
                        </a:spcBef>
                      </a:pPr>
                      <a:r>
                        <a:rPr sz="1200" u="sng" spc="-10" dirty="0">
                          <a:solidFill>
                            <a:srgbClr val="0462C1"/>
                          </a:solidFill>
                          <a:uFill>
                            <a:solidFill>
                              <a:srgbClr val="0462C1"/>
                            </a:solidFill>
                          </a:uFill>
                          <a:latin typeface="Calibri"/>
                          <a:cs typeface="Calibri"/>
                          <a:hlinkClick r:id="rId9"/>
                        </a:rPr>
                        <a:t>ht</a:t>
                      </a:r>
                      <a:r>
                        <a:rPr sz="1200" u="sng" dirty="0">
                          <a:solidFill>
                            <a:srgbClr val="0462C1"/>
                          </a:solidFill>
                          <a:uFill>
                            <a:solidFill>
                              <a:srgbClr val="0462C1"/>
                            </a:solidFill>
                          </a:uFill>
                          <a:latin typeface="Calibri"/>
                          <a:cs typeface="Calibri"/>
                          <a:hlinkClick r:id="rId9"/>
                        </a:rPr>
                        <a:t>t</a:t>
                      </a:r>
                      <a:r>
                        <a:rPr sz="1200" u="sng" spc="-10" dirty="0">
                          <a:solidFill>
                            <a:srgbClr val="0462C1"/>
                          </a:solidFill>
                          <a:uFill>
                            <a:solidFill>
                              <a:srgbClr val="0462C1"/>
                            </a:solidFill>
                          </a:uFill>
                          <a:latin typeface="Calibri"/>
                          <a:cs typeface="Calibri"/>
                          <a:hlinkClick r:id="rId9"/>
                        </a:rPr>
                        <a:t>p</a:t>
                      </a:r>
                      <a:r>
                        <a:rPr sz="1200" u="sng" spc="-5" dirty="0">
                          <a:solidFill>
                            <a:srgbClr val="0462C1"/>
                          </a:solidFill>
                          <a:uFill>
                            <a:solidFill>
                              <a:srgbClr val="0462C1"/>
                            </a:solidFill>
                          </a:uFill>
                          <a:latin typeface="Calibri"/>
                          <a:cs typeface="Calibri"/>
                          <a:hlinkClick r:id="rId9"/>
                        </a:rPr>
                        <a:t>s:</a:t>
                      </a:r>
                      <a:r>
                        <a:rPr sz="1200" u="sng" dirty="0">
                          <a:solidFill>
                            <a:srgbClr val="0462C1"/>
                          </a:solidFill>
                          <a:uFill>
                            <a:solidFill>
                              <a:srgbClr val="0462C1"/>
                            </a:solidFill>
                          </a:uFill>
                          <a:latin typeface="Calibri"/>
                          <a:cs typeface="Calibri"/>
                          <a:hlinkClick r:id="rId9"/>
                        </a:rPr>
                        <a:t>//</a:t>
                      </a:r>
                      <a:r>
                        <a:rPr sz="1200" u="sng" spc="-10" dirty="0">
                          <a:solidFill>
                            <a:srgbClr val="0462C1"/>
                          </a:solidFill>
                          <a:uFill>
                            <a:solidFill>
                              <a:srgbClr val="0462C1"/>
                            </a:solidFill>
                          </a:uFill>
                          <a:latin typeface="Calibri"/>
                          <a:cs typeface="Calibri"/>
                          <a:hlinkClick r:id="rId9"/>
                        </a:rPr>
                        <a:t>ww</a:t>
                      </a:r>
                      <a:r>
                        <a:rPr sz="1200" u="sng" spc="-80" dirty="0">
                          <a:solidFill>
                            <a:srgbClr val="0462C1"/>
                          </a:solidFill>
                          <a:uFill>
                            <a:solidFill>
                              <a:srgbClr val="0462C1"/>
                            </a:solidFill>
                          </a:uFill>
                          <a:latin typeface="Calibri"/>
                          <a:cs typeface="Calibri"/>
                          <a:hlinkClick r:id="rId9"/>
                        </a:rPr>
                        <a:t>w</a:t>
                      </a:r>
                      <a:r>
                        <a:rPr sz="1200" u="sng" spc="-5" dirty="0">
                          <a:solidFill>
                            <a:srgbClr val="0462C1"/>
                          </a:solidFill>
                          <a:uFill>
                            <a:solidFill>
                              <a:srgbClr val="0462C1"/>
                            </a:solidFill>
                          </a:uFill>
                          <a:latin typeface="Calibri"/>
                          <a:cs typeface="Calibri"/>
                          <a:hlinkClick r:id="rId9"/>
                        </a:rPr>
                        <a:t>.</a:t>
                      </a:r>
                      <a:r>
                        <a:rPr sz="1200" u="sng" dirty="0">
                          <a:solidFill>
                            <a:srgbClr val="0462C1"/>
                          </a:solidFill>
                          <a:uFill>
                            <a:solidFill>
                              <a:srgbClr val="0462C1"/>
                            </a:solidFill>
                          </a:uFill>
                          <a:latin typeface="Calibri"/>
                          <a:cs typeface="Calibri"/>
                          <a:hlinkClick r:id="rId9"/>
                        </a:rPr>
                        <a:t>ndda.</a:t>
                      </a:r>
                      <a:r>
                        <a:rPr sz="1200" u="sng" spc="-10" dirty="0">
                          <a:solidFill>
                            <a:srgbClr val="0462C1"/>
                          </a:solidFill>
                          <a:uFill>
                            <a:solidFill>
                              <a:srgbClr val="0462C1"/>
                            </a:solidFill>
                          </a:uFill>
                          <a:latin typeface="Calibri"/>
                          <a:cs typeface="Calibri"/>
                          <a:hlinkClick r:id="rId9"/>
                        </a:rPr>
                        <a:t>k</a:t>
                      </a:r>
                      <a:r>
                        <a:rPr sz="1200" u="sng" dirty="0">
                          <a:solidFill>
                            <a:srgbClr val="0462C1"/>
                          </a:solidFill>
                          <a:uFill>
                            <a:solidFill>
                              <a:srgbClr val="0462C1"/>
                            </a:solidFill>
                          </a:uFill>
                          <a:latin typeface="Calibri"/>
                          <a:cs typeface="Calibri"/>
                          <a:hlinkClick r:id="rId9"/>
                        </a:rPr>
                        <a:t>z/ </a:t>
                      </a:r>
                      <a:r>
                        <a:rPr sz="1200" dirty="0">
                          <a:solidFill>
                            <a:srgbClr val="0462C1"/>
                          </a:solidFill>
                          <a:latin typeface="Calibri"/>
                          <a:cs typeface="Calibri"/>
                        </a:rPr>
                        <a:t> </a:t>
                      </a:r>
                      <a:r>
                        <a:rPr sz="1200" u="sng" spc="-5" dirty="0">
                          <a:solidFill>
                            <a:srgbClr val="0462C1"/>
                          </a:solidFill>
                          <a:uFill>
                            <a:solidFill>
                              <a:srgbClr val="0462C1"/>
                            </a:solidFill>
                          </a:uFill>
                          <a:latin typeface="Calibri"/>
                          <a:cs typeface="Calibri"/>
                          <a:hlinkClick r:id="rId9"/>
                        </a:rPr>
                        <a:t>farm@dari.kz </a:t>
                      </a:r>
                      <a:r>
                        <a:rPr sz="1200" spc="-5" dirty="0">
                          <a:solidFill>
                            <a:srgbClr val="0462C1"/>
                          </a:solidFill>
                          <a:latin typeface="Calibri"/>
                          <a:cs typeface="Calibri"/>
                        </a:rPr>
                        <a:t> </a:t>
                      </a:r>
                      <a:r>
                        <a:rPr sz="1200" u="sng" spc="-5" dirty="0">
                          <a:solidFill>
                            <a:srgbClr val="0462C1"/>
                          </a:solidFill>
                          <a:uFill>
                            <a:solidFill>
                              <a:srgbClr val="0462C1"/>
                            </a:solidFill>
                          </a:uFill>
                          <a:latin typeface="Calibri"/>
                          <a:cs typeface="Calibri"/>
                          <a:hlinkClick r:id="rId10"/>
                        </a:rPr>
                        <a:t>support@dari.kz</a:t>
                      </a:r>
                      <a:endParaRPr sz="12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extLst>
                  <a:ext uri="{0D108BD9-81ED-4DB2-BD59-A6C34878D82A}">
                    <a16:rowId xmlns:a16="http://schemas.microsoft.com/office/drawing/2014/main" val="10005"/>
                  </a:ext>
                </a:extLst>
              </a:tr>
              <a:tr h="640080">
                <a:tc>
                  <a:txBody>
                    <a:bodyPr/>
                    <a:lstStyle/>
                    <a:p>
                      <a:pPr>
                        <a:lnSpc>
                          <a:spcPct val="100000"/>
                        </a:lnSpc>
                        <a:spcBef>
                          <a:spcPts val="10"/>
                        </a:spcBef>
                      </a:pPr>
                      <a:endParaRPr sz="1500" dirty="0">
                        <a:latin typeface="Times New Roman"/>
                        <a:cs typeface="Times New Roman"/>
                      </a:endParaRPr>
                    </a:p>
                    <a:p>
                      <a:pPr marL="90805">
                        <a:lnSpc>
                          <a:spcPct val="100000"/>
                        </a:lnSpc>
                      </a:pPr>
                      <a:r>
                        <a:rPr sz="1200" b="1" spc="-20" dirty="0">
                          <a:solidFill>
                            <a:srgbClr val="1F4E79"/>
                          </a:solidFill>
                          <a:latin typeface="Calibri"/>
                          <a:cs typeface="Calibri"/>
                        </a:rPr>
                        <a:t>ASTANA </a:t>
                      </a:r>
                      <a:r>
                        <a:rPr sz="1200" b="1" spc="-10" dirty="0">
                          <a:solidFill>
                            <a:srgbClr val="1F4E79"/>
                          </a:solidFill>
                          <a:latin typeface="Calibri"/>
                          <a:cs typeface="Calibri"/>
                        </a:rPr>
                        <a:t>INTERNATIONAL </a:t>
                      </a:r>
                      <a:r>
                        <a:rPr sz="1200" b="1" dirty="0">
                          <a:solidFill>
                            <a:srgbClr val="1F4E79"/>
                          </a:solidFill>
                          <a:latin typeface="Calibri"/>
                          <a:cs typeface="Calibri"/>
                        </a:rPr>
                        <a:t>FINANCIAL</a:t>
                      </a:r>
                      <a:r>
                        <a:rPr sz="1200" b="1" spc="-30" dirty="0">
                          <a:solidFill>
                            <a:srgbClr val="1F4E79"/>
                          </a:solidFill>
                          <a:latin typeface="Calibri"/>
                          <a:cs typeface="Calibri"/>
                        </a:rPr>
                        <a:t> </a:t>
                      </a:r>
                      <a:r>
                        <a:rPr sz="1200" b="1" spc="-5" dirty="0">
                          <a:solidFill>
                            <a:srgbClr val="1F4E79"/>
                          </a:solidFill>
                          <a:latin typeface="Calibri"/>
                          <a:cs typeface="Calibri"/>
                        </a:rPr>
                        <a:t>CENTRE</a:t>
                      </a:r>
                      <a:endParaRPr sz="1200" dirty="0">
                        <a:latin typeface="Calibri"/>
                        <a:cs typeface="Calibri"/>
                      </a:endParaRPr>
                    </a:p>
                  </a:txBody>
                  <a:tcPr marL="0" marR="0" marT="1270" marB="0">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rgbClr val="D2DEEE"/>
                    </a:solidFill>
                  </a:tcPr>
                </a:tc>
                <a:tc>
                  <a:txBody>
                    <a:bodyPr/>
                    <a:lstStyle/>
                    <a:p>
                      <a:pPr marL="91440" marR="301625">
                        <a:lnSpc>
                          <a:spcPct val="100000"/>
                        </a:lnSpc>
                        <a:spcBef>
                          <a:spcPts val="1015"/>
                        </a:spcBef>
                      </a:pPr>
                      <a:r>
                        <a:rPr sz="1200" spc="-5" dirty="0">
                          <a:latin typeface="Calibri"/>
                          <a:cs typeface="Calibri"/>
                        </a:rPr>
                        <a:t>+7 </a:t>
                      </a:r>
                      <a:r>
                        <a:rPr sz="1200" dirty="0">
                          <a:latin typeface="Calibri"/>
                          <a:cs typeface="Calibri"/>
                        </a:rPr>
                        <a:t>707 111 30 04 - </a:t>
                      </a:r>
                      <a:r>
                        <a:rPr sz="1200" spc="-5" dirty="0">
                          <a:latin typeface="Calibri"/>
                          <a:cs typeface="Calibri"/>
                        </a:rPr>
                        <a:t>Senior Manager of </a:t>
                      </a:r>
                      <a:r>
                        <a:rPr sz="1200" dirty="0">
                          <a:latin typeface="Calibri"/>
                          <a:cs typeface="Calibri"/>
                        </a:rPr>
                        <a:t>the </a:t>
                      </a:r>
                      <a:r>
                        <a:rPr sz="1200" spc="-10" dirty="0">
                          <a:latin typeface="Calibri"/>
                          <a:cs typeface="Calibri"/>
                        </a:rPr>
                        <a:t>Investment Attraction </a:t>
                      </a:r>
                      <a:r>
                        <a:rPr sz="1200" spc="-5" dirty="0">
                          <a:latin typeface="Calibri"/>
                          <a:cs typeface="Calibri"/>
                        </a:rPr>
                        <a:t>Department (Е. </a:t>
                      </a:r>
                      <a:r>
                        <a:rPr sz="1200" spc="-25" dirty="0">
                          <a:latin typeface="Calibri"/>
                          <a:cs typeface="Calibri"/>
                        </a:rPr>
                        <a:t>Ten)  </a:t>
                      </a:r>
                      <a:r>
                        <a:rPr sz="1200" spc="-5" dirty="0">
                          <a:latin typeface="Calibri"/>
                          <a:cs typeface="Calibri"/>
                        </a:rPr>
                        <a:t>Nur-Sultan </a:t>
                      </a:r>
                      <a:r>
                        <a:rPr sz="1200" spc="-20" dirty="0">
                          <a:latin typeface="Calibri"/>
                          <a:cs typeface="Calibri"/>
                        </a:rPr>
                        <a:t>city, </a:t>
                      </a:r>
                      <a:r>
                        <a:rPr sz="1200" dirty="0">
                          <a:latin typeface="Calibri"/>
                          <a:cs typeface="Calibri"/>
                        </a:rPr>
                        <a:t>010000 </a:t>
                      </a:r>
                      <a:r>
                        <a:rPr sz="1200" spc="-10" dirty="0">
                          <a:latin typeface="Calibri"/>
                          <a:cs typeface="Calibri"/>
                        </a:rPr>
                        <a:t>Ave. </a:t>
                      </a:r>
                      <a:r>
                        <a:rPr sz="1200" dirty="0">
                          <a:latin typeface="Calibri"/>
                          <a:cs typeface="Calibri"/>
                        </a:rPr>
                        <a:t>Мәңгілік </a:t>
                      </a:r>
                      <a:r>
                        <a:rPr sz="1200" spc="-25" dirty="0">
                          <a:latin typeface="Calibri"/>
                          <a:cs typeface="Calibri"/>
                        </a:rPr>
                        <a:t>Yel, </a:t>
                      </a:r>
                      <a:r>
                        <a:rPr sz="1200" dirty="0">
                          <a:latin typeface="Calibri"/>
                          <a:cs typeface="Calibri"/>
                        </a:rPr>
                        <a:t>55/18, </a:t>
                      </a:r>
                      <a:r>
                        <a:rPr sz="1200" spc="-10" dirty="0">
                          <a:latin typeface="Calibri"/>
                          <a:cs typeface="Calibri"/>
                        </a:rPr>
                        <a:t>Pavilion</a:t>
                      </a:r>
                      <a:r>
                        <a:rPr sz="1200" spc="10" dirty="0">
                          <a:latin typeface="Calibri"/>
                          <a:cs typeface="Calibri"/>
                        </a:rPr>
                        <a:t> </a:t>
                      </a:r>
                      <a:r>
                        <a:rPr sz="1200" dirty="0">
                          <a:latin typeface="Calibri"/>
                          <a:cs typeface="Calibri"/>
                        </a:rPr>
                        <a:t>3.3</a:t>
                      </a:r>
                      <a:endParaRPr sz="1200">
                        <a:latin typeface="Calibri"/>
                        <a:cs typeface="Calibri"/>
                      </a:endParaRPr>
                    </a:p>
                  </a:txBody>
                  <a:tcPr marL="0" marR="0" marT="12890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rgbClr val="D2DEEE"/>
                    </a:solidFill>
                  </a:tcPr>
                </a:tc>
                <a:tc>
                  <a:txBody>
                    <a:bodyPr/>
                    <a:lstStyle/>
                    <a:p>
                      <a:pPr marL="92075" marR="1329055">
                        <a:lnSpc>
                          <a:spcPct val="100000"/>
                        </a:lnSpc>
                        <a:spcBef>
                          <a:spcPts val="295"/>
                        </a:spcBef>
                      </a:pPr>
                      <a:r>
                        <a:rPr sz="1200" u="sng" spc="-10" dirty="0">
                          <a:solidFill>
                            <a:srgbClr val="0462C1"/>
                          </a:solidFill>
                          <a:uFill>
                            <a:solidFill>
                              <a:srgbClr val="0462C1"/>
                            </a:solidFill>
                          </a:uFill>
                          <a:latin typeface="Calibri"/>
                          <a:cs typeface="Calibri"/>
                          <a:hlinkClick r:id="rId11"/>
                        </a:rPr>
                        <a:t>https://aifc.kz/ </a:t>
                      </a:r>
                      <a:r>
                        <a:rPr sz="1200" spc="-10" dirty="0">
                          <a:solidFill>
                            <a:srgbClr val="0462C1"/>
                          </a:solidFill>
                          <a:latin typeface="Calibri"/>
                          <a:cs typeface="Calibri"/>
                        </a:rPr>
                        <a:t> </a:t>
                      </a:r>
                      <a:r>
                        <a:rPr sz="1200" u="sng" spc="-10" dirty="0">
                          <a:solidFill>
                            <a:srgbClr val="0462C1"/>
                          </a:solidFill>
                          <a:uFill>
                            <a:solidFill>
                              <a:srgbClr val="0462C1"/>
                            </a:solidFill>
                          </a:uFill>
                          <a:latin typeface="Calibri"/>
                          <a:cs typeface="Calibri"/>
                          <a:hlinkClick r:id="rId11"/>
                        </a:rPr>
                        <a:t>info@aifc.kz </a:t>
                      </a:r>
                      <a:r>
                        <a:rPr sz="1200" spc="-10" dirty="0">
                          <a:solidFill>
                            <a:srgbClr val="0462C1"/>
                          </a:solidFill>
                          <a:latin typeface="Calibri"/>
                          <a:cs typeface="Calibri"/>
                        </a:rPr>
                        <a:t> </a:t>
                      </a:r>
                      <a:r>
                        <a:rPr sz="1200" u="sng" spc="-25" dirty="0">
                          <a:solidFill>
                            <a:srgbClr val="0462C1"/>
                          </a:solidFill>
                          <a:uFill>
                            <a:solidFill>
                              <a:srgbClr val="0462C1"/>
                            </a:solidFill>
                          </a:uFill>
                          <a:latin typeface="Calibri"/>
                          <a:cs typeface="Calibri"/>
                          <a:hlinkClick r:id="rId12"/>
                        </a:rPr>
                        <a:t>Ye.Ten@aifc.kz</a:t>
                      </a:r>
                      <a:endParaRPr sz="1200" dirty="0">
                        <a:latin typeface="Calibri"/>
                        <a:cs typeface="Calibri"/>
                      </a:endParaRPr>
                    </a:p>
                  </a:txBody>
                  <a:tcPr marL="0" marR="0" marT="37465" marB="0">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a:solidFill>
                        <a:srgbClr val="FFFFFF"/>
                      </a:solidFill>
                      <a:prstDash val="solid"/>
                    </a:lnB>
                    <a:solidFill>
                      <a:srgbClr val="D2DEEE"/>
                    </a:solidFill>
                  </a:tcPr>
                </a:tc>
                <a:extLst>
                  <a:ext uri="{0D108BD9-81ED-4DB2-BD59-A6C34878D82A}">
                    <a16:rowId xmlns:a16="http://schemas.microsoft.com/office/drawing/2014/main" val="10007"/>
                  </a:ext>
                </a:extLst>
              </a:tr>
              <a:tr h="822960">
                <a:tc>
                  <a:txBody>
                    <a:bodyPr/>
                    <a:lstStyle/>
                    <a:p>
                      <a:pPr>
                        <a:lnSpc>
                          <a:spcPct val="100000"/>
                        </a:lnSpc>
                      </a:pPr>
                      <a:endParaRPr sz="1200" dirty="0">
                        <a:latin typeface="Times New Roman"/>
                        <a:cs typeface="Times New Roman"/>
                      </a:endParaRPr>
                    </a:p>
                    <a:p>
                      <a:pPr marL="90805">
                        <a:lnSpc>
                          <a:spcPct val="100000"/>
                        </a:lnSpc>
                        <a:spcBef>
                          <a:spcPts val="1075"/>
                        </a:spcBef>
                      </a:pPr>
                      <a:r>
                        <a:rPr sz="1200" b="1" spc="-5" dirty="0">
                          <a:solidFill>
                            <a:srgbClr val="1F4E79"/>
                          </a:solidFill>
                          <a:latin typeface="Calibri"/>
                          <a:cs typeface="Calibri"/>
                        </a:rPr>
                        <a:t>"BAITEREK"</a:t>
                      </a:r>
                      <a:r>
                        <a:rPr sz="1200" b="1" spc="5" dirty="0">
                          <a:solidFill>
                            <a:srgbClr val="1F4E79"/>
                          </a:solidFill>
                          <a:latin typeface="Calibri"/>
                          <a:cs typeface="Calibri"/>
                        </a:rPr>
                        <a:t> </a:t>
                      </a:r>
                      <a:r>
                        <a:rPr sz="1200" b="1" spc="-5" dirty="0">
                          <a:solidFill>
                            <a:srgbClr val="1F4E79"/>
                          </a:solidFill>
                          <a:latin typeface="Calibri"/>
                          <a:cs typeface="Calibri"/>
                        </a:rPr>
                        <a:t>HOLDING</a:t>
                      </a:r>
                      <a:endParaRPr sz="1200" dirty="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marL="91440">
                        <a:lnSpc>
                          <a:spcPct val="100000"/>
                        </a:lnSpc>
                        <a:spcBef>
                          <a:spcPts val="295"/>
                        </a:spcBef>
                      </a:pPr>
                      <a:r>
                        <a:rPr sz="1200" spc="-5" dirty="0">
                          <a:latin typeface="Calibri"/>
                          <a:cs typeface="Calibri"/>
                        </a:rPr>
                        <a:t>+7 (7172) </a:t>
                      </a:r>
                      <a:r>
                        <a:rPr sz="1200" dirty="0">
                          <a:latin typeface="Calibri"/>
                          <a:cs typeface="Calibri"/>
                        </a:rPr>
                        <a:t>907 800; 8 </a:t>
                      </a:r>
                      <a:r>
                        <a:rPr sz="1200" spc="-5" dirty="0">
                          <a:latin typeface="Calibri"/>
                          <a:cs typeface="Calibri"/>
                        </a:rPr>
                        <a:t>(7172) </a:t>
                      </a:r>
                      <a:r>
                        <a:rPr sz="1200" dirty="0">
                          <a:latin typeface="Calibri"/>
                          <a:cs typeface="Calibri"/>
                        </a:rPr>
                        <a:t>919 111; </a:t>
                      </a:r>
                      <a:r>
                        <a:rPr sz="1200" spc="-5" dirty="0">
                          <a:latin typeface="Calibri"/>
                          <a:cs typeface="Calibri"/>
                        </a:rPr>
                        <a:t>+7 (7172) </a:t>
                      </a:r>
                      <a:r>
                        <a:rPr sz="1200" dirty="0">
                          <a:latin typeface="Calibri"/>
                          <a:cs typeface="Calibri"/>
                        </a:rPr>
                        <a:t>919</a:t>
                      </a:r>
                      <a:r>
                        <a:rPr sz="1200" spc="95" dirty="0">
                          <a:latin typeface="Calibri"/>
                          <a:cs typeface="Calibri"/>
                        </a:rPr>
                        <a:t> </a:t>
                      </a:r>
                      <a:r>
                        <a:rPr sz="1200" dirty="0">
                          <a:latin typeface="Calibri"/>
                          <a:cs typeface="Calibri"/>
                        </a:rPr>
                        <a:t>110</a:t>
                      </a:r>
                      <a:endParaRPr sz="1200">
                        <a:latin typeface="Calibri"/>
                        <a:cs typeface="Calibri"/>
                      </a:endParaRPr>
                    </a:p>
                    <a:p>
                      <a:pPr marL="91440">
                        <a:lnSpc>
                          <a:spcPct val="100000"/>
                        </a:lnSpc>
                      </a:pPr>
                      <a:r>
                        <a:rPr sz="1200" spc="-5" dirty="0">
                          <a:latin typeface="Calibri"/>
                          <a:cs typeface="Calibri"/>
                        </a:rPr>
                        <a:t>+7 (7172) </a:t>
                      </a:r>
                      <a:r>
                        <a:rPr sz="1200" dirty="0">
                          <a:latin typeface="Calibri"/>
                          <a:cs typeface="Calibri"/>
                        </a:rPr>
                        <a:t>270 416 </a:t>
                      </a:r>
                      <a:r>
                        <a:rPr sz="1200" spc="-5" dirty="0">
                          <a:latin typeface="Calibri"/>
                          <a:cs typeface="Calibri"/>
                        </a:rPr>
                        <a:t>(0416); +7 </a:t>
                      </a:r>
                      <a:r>
                        <a:rPr sz="1200" dirty="0">
                          <a:latin typeface="Calibri"/>
                          <a:cs typeface="Calibri"/>
                        </a:rPr>
                        <a:t>778 964 90 41 - </a:t>
                      </a:r>
                      <a:r>
                        <a:rPr sz="1200" spc="-5" dirty="0">
                          <a:latin typeface="Calibri"/>
                          <a:cs typeface="Calibri"/>
                        </a:rPr>
                        <a:t>Director of </a:t>
                      </a:r>
                      <a:r>
                        <a:rPr sz="1200" dirty="0">
                          <a:latin typeface="Calibri"/>
                          <a:cs typeface="Calibri"/>
                        </a:rPr>
                        <a:t>the </a:t>
                      </a:r>
                      <a:r>
                        <a:rPr sz="1200" spc="-5" dirty="0">
                          <a:latin typeface="Calibri"/>
                          <a:cs typeface="Calibri"/>
                        </a:rPr>
                        <a:t>Project</a:t>
                      </a:r>
                      <a:r>
                        <a:rPr sz="1200" spc="95" dirty="0">
                          <a:latin typeface="Calibri"/>
                          <a:cs typeface="Calibri"/>
                        </a:rPr>
                        <a:t> </a:t>
                      </a:r>
                      <a:r>
                        <a:rPr sz="1200" spc="-5" dirty="0">
                          <a:latin typeface="Calibri"/>
                          <a:cs typeface="Calibri"/>
                        </a:rPr>
                        <a:t>Finance</a:t>
                      </a:r>
                      <a:endParaRPr sz="1200">
                        <a:latin typeface="Calibri"/>
                        <a:cs typeface="Calibri"/>
                      </a:endParaRPr>
                    </a:p>
                    <a:p>
                      <a:pPr marL="91440">
                        <a:lnSpc>
                          <a:spcPct val="100000"/>
                        </a:lnSpc>
                        <a:spcBef>
                          <a:spcPts val="5"/>
                        </a:spcBef>
                      </a:pPr>
                      <a:r>
                        <a:rPr sz="1200" dirty="0">
                          <a:latin typeface="Calibri"/>
                          <a:cs typeface="Calibri"/>
                        </a:rPr>
                        <a:t>Department </a:t>
                      </a:r>
                      <a:r>
                        <a:rPr sz="1200" spc="-5" dirty="0">
                          <a:latin typeface="Calibri"/>
                          <a:cs typeface="Calibri"/>
                        </a:rPr>
                        <a:t>(A.E.</a:t>
                      </a:r>
                      <a:r>
                        <a:rPr sz="1200" spc="-40" dirty="0">
                          <a:latin typeface="Calibri"/>
                          <a:cs typeface="Calibri"/>
                        </a:rPr>
                        <a:t> </a:t>
                      </a:r>
                      <a:r>
                        <a:rPr sz="1200" spc="-15" dirty="0">
                          <a:latin typeface="Calibri"/>
                          <a:cs typeface="Calibri"/>
                        </a:rPr>
                        <a:t>Tazhikenov).</a:t>
                      </a:r>
                      <a:endParaRPr sz="1200">
                        <a:latin typeface="Calibri"/>
                        <a:cs typeface="Calibri"/>
                      </a:endParaRPr>
                    </a:p>
                    <a:p>
                      <a:pPr marL="91440">
                        <a:lnSpc>
                          <a:spcPct val="100000"/>
                        </a:lnSpc>
                      </a:pPr>
                      <a:r>
                        <a:rPr sz="1200" spc="-5" dirty="0">
                          <a:latin typeface="Calibri"/>
                          <a:cs typeface="Calibri"/>
                        </a:rPr>
                        <a:t>Nur-Sultan </a:t>
                      </a:r>
                      <a:r>
                        <a:rPr sz="1200" spc="-20" dirty="0">
                          <a:latin typeface="Calibri"/>
                          <a:cs typeface="Calibri"/>
                        </a:rPr>
                        <a:t>city, </a:t>
                      </a:r>
                      <a:r>
                        <a:rPr sz="1200" dirty="0">
                          <a:latin typeface="Calibri"/>
                          <a:cs typeface="Calibri"/>
                        </a:rPr>
                        <a:t>010000, </a:t>
                      </a:r>
                      <a:r>
                        <a:rPr sz="1200" spc="-20" dirty="0">
                          <a:latin typeface="Calibri"/>
                          <a:cs typeface="Calibri"/>
                        </a:rPr>
                        <a:t>Yesil </a:t>
                      </a:r>
                      <a:r>
                        <a:rPr sz="1200" spc="-5" dirty="0">
                          <a:latin typeface="Calibri"/>
                          <a:cs typeface="Calibri"/>
                        </a:rPr>
                        <a:t>district, </a:t>
                      </a:r>
                      <a:r>
                        <a:rPr sz="1200" dirty="0">
                          <a:latin typeface="Calibri"/>
                          <a:cs typeface="Calibri"/>
                        </a:rPr>
                        <a:t>Mangilik </a:t>
                      </a:r>
                      <a:r>
                        <a:rPr sz="1200" spc="-30" dirty="0">
                          <a:latin typeface="Calibri"/>
                          <a:cs typeface="Calibri"/>
                        </a:rPr>
                        <a:t>Yel </a:t>
                      </a:r>
                      <a:r>
                        <a:rPr sz="1200" spc="-10" dirty="0">
                          <a:latin typeface="Calibri"/>
                          <a:cs typeface="Calibri"/>
                        </a:rPr>
                        <a:t>Ave.</a:t>
                      </a:r>
                      <a:r>
                        <a:rPr sz="1200" spc="25" dirty="0">
                          <a:latin typeface="Calibri"/>
                          <a:cs typeface="Calibri"/>
                        </a:rPr>
                        <a:t> </a:t>
                      </a:r>
                      <a:r>
                        <a:rPr sz="1200" dirty="0">
                          <a:latin typeface="Calibri"/>
                          <a:cs typeface="Calibri"/>
                        </a:rPr>
                        <a:t>55А</a:t>
                      </a:r>
                      <a:endParaRPr sz="12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marL="92075">
                        <a:lnSpc>
                          <a:spcPct val="100000"/>
                        </a:lnSpc>
                        <a:spcBef>
                          <a:spcPts val="1015"/>
                        </a:spcBef>
                      </a:pPr>
                      <a:r>
                        <a:rPr sz="1200" u="sng" spc="-10" dirty="0">
                          <a:solidFill>
                            <a:srgbClr val="0462C1"/>
                          </a:solidFill>
                          <a:uFill>
                            <a:solidFill>
                              <a:srgbClr val="0462C1"/>
                            </a:solidFill>
                          </a:uFill>
                          <a:latin typeface="Calibri"/>
                          <a:cs typeface="Calibri"/>
                          <a:hlinkClick r:id="rId13"/>
                        </a:rPr>
                        <a:t>kense@baiterek.gov.kz</a:t>
                      </a:r>
                      <a:endParaRPr sz="1200" dirty="0">
                        <a:latin typeface="Calibri"/>
                        <a:cs typeface="Calibri"/>
                      </a:endParaRPr>
                    </a:p>
                    <a:p>
                      <a:pPr marL="92075">
                        <a:lnSpc>
                          <a:spcPct val="100000"/>
                        </a:lnSpc>
                      </a:pPr>
                      <a:r>
                        <a:rPr sz="1200" u="sng" spc="-10" dirty="0">
                          <a:solidFill>
                            <a:srgbClr val="0462C1"/>
                          </a:solidFill>
                          <a:uFill>
                            <a:solidFill>
                              <a:srgbClr val="0462C1"/>
                            </a:solidFill>
                          </a:uFill>
                          <a:latin typeface="Calibri"/>
                          <a:cs typeface="Calibri"/>
                          <a:hlinkClick r:id="rId14"/>
                        </a:rPr>
                        <a:t>A.tazhikenov@baiterek.gov.kz</a:t>
                      </a:r>
                      <a:endParaRPr sz="1200" dirty="0">
                        <a:latin typeface="Calibri"/>
                        <a:cs typeface="Calibri"/>
                      </a:endParaRPr>
                    </a:p>
                  </a:txBody>
                  <a:tcPr marL="0" marR="0" marT="1289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extLst>
                  <a:ext uri="{0D108BD9-81ED-4DB2-BD59-A6C34878D82A}">
                    <a16:rowId xmlns:a16="http://schemas.microsoft.com/office/drawing/2014/main" val="10008"/>
                  </a:ext>
                </a:extLst>
              </a:tr>
            </a:tbl>
          </a:graphicData>
        </a:graphic>
      </p:graphicFrame>
      <p:sp>
        <p:nvSpPr>
          <p:cNvPr id="4" name="object 4"/>
          <p:cNvSpPr txBox="1">
            <a:spLocks noGrp="1"/>
          </p:cNvSpPr>
          <p:nvPr>
            <p:ph type="title"/>
          </p:nvPr>
        </p:nvSpPr>
        <p:spPr>
          <a:xfrm>
            <a:off x="4848605" y="43053"/>
            <a:ext cx="2216150" cy="391160"/>
          </a:xfrm>
          <a:prstGeom prst="rect">
            <a:avLst/>
          </a:prstGeom>
        </p:spPr>
        <p:txBody>
          <a:bodyPr vert="horz" wrap="square" lIns="0" tIns="12700" rIns="0" bIns="0" rtlCol="0">
            <a:spAutoFit/>
          </a:bodyPr>
          <a:lstStyle/>
          <a:p>
            <a:pPr marL="12700">
              <a:lnSpc>
                <a:spcPct val="100000"/>
              </a:lnSpc>
              <a:spcBef>
                <a:spcPts val="100"/>
              </a:spcBef>
            </a:pPr>
            <a:r>
              <a:rPr sz="2400" u="heavy" dirty="0">
                <a:uFill>
                  <a:solidFill>
                    <a:srgbClr val="000000"/>
                  </a:solidFill>
                </a:uFill>
              </a:rPr>
              <a:t>CONTACTS</a:t>
            </a:r>
            <a:r>
              <a:rPr sz="2400" u="heavy" spc="-80" dirty="0">
                <a:uFill>
                  <a:solidFill>
                    <a:srgbClr val="000000"/>
                  </a:solidFill>
                </a:uFill>
              </a:rPr>
              <a:t> </a:t>
            </a:r>
            <a:r>
              <a:rPr sz="2400" u="heavy" dirty="0">
                <a:uFill>
                  <a:solidFill>
                    <a:srgbClr val="000000"/>
                  </a:solidFill>
                </a:uFill>
              </a:rPr>
              <a:t>LIST</a:t>
            </a:r>
            <a:endParaRPr sz="2400"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nvGraphicFramePr>
        <p:xfrm>
          <a:off x="147484" y="598911"/>
          <a:ext cx="11969077" cy="3347132"/>
        </p:xfrm>
        <a:graphic>
          <a:graphicData uri="http://schemas.openxmlformats.org/drawingml/2006/table">
            <a:tbl>
              <a:tblPr firstRow="1" bandRow="1">
                <a:tableStyleId>{5C22544A-7EE6-4342-B048-85BDC9FD1C3A}</a:tableStyleId>
              </a:tblPr>
              <a:tblGrid>
                <a:gridCol w="3695152">
                  <a:extLst>
                    <a:ext uri="{9D8B030D-6E8A-4147-A177-3AD203B41FA5}">
                      <a16:colId xmlns:a16="http://schemas.microsoft.com/office/drawing/2014/main" val="2969417463"/>
                    </a:ext>
                  </a:extLst>
                </a:gridCol>
                <a:gridCol w="5953782">
                  <a:extLst>
                    <a:ext uri="{9D8B030D-6E8A-4147-A177-3AD203B41FA5}">
                      <a16:colId xmlns:a16="http://schemas.microsoft.com/office/drawing/2014/main" val="469868999"/>
                    </a:ext>
                  </a:extLst>
                </a:gridCol>
                <a:gridCol w="2320143">
                  <a:extLst>
                    <a:ext uri="{9D8B030D-6E8A-4147-A177-3AD203B41FA5}">
                      <a16:colId xmlns:a16="http://schemas.microsoft.com/office/drawing/2014/main" val="240644814"/>
                    </a:ext>
                  </a:extLst>
                </a:gridCol>
              </a:tblGrid>
              <a:tr h="522212">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400" b="1" spc="-5" dirty="0">
                          <a:solidFill>
                            <a:schemeClr val="tx2">
                              <a:lumMod val="50000"/>
                            </a:schemeClr>
                          </a:solidFill>
                          <a:latin typeface="+mn-lt"/>
                          <a:cs typeface="Calibri"/>
                        </a:rPr>
                        <a:t>Organizations</a:t>
                      </a:r>
                      <a:endParaRPr lang="en-US" sz="1400" b="1" dirty="0">
                        <a:solidFill>
                          <a:schemeClr val="tx2">
                            <a:lumMod val="50000"/>
                          </a:schemeClr>
                        </a:solidFill>
                        <a:latin typeface="+mn-lt"/>
                        <a:cs typeface="Calibri"/>
                      </a:endParaRPr>
                    </a:p>
                    <a:p>
                      <a:pPr algn="ctr"/>
                      <a:endParaRPr lang="ru-RU" sz="1400" b="1" u="none" dirty="0">
                        <a:solidFill>
                          <a:schemeClr val="tx2">
                            <a:lumMod val="50000"/>
                          </a:schemeClr>
                        </a:solidFill>
                        <a:latin typeface="Century" panose="02040604050505020304" pitchFamily="18" charset="0"/>
                      </a:endParaRPr>
                    </a:p>
                  </a:txBody>
                  <a:tcPr anchor="ct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400" b="1" spc="-5" dirty="0">
                          <a:solidFill>
                            <a:schemeClr val="tx2">
                              <a:lumMod val="50000"/>
                            </a:schemeClr>
                          </a:solidFill>
                          <a:latin typeface="+mn-lt"/>
                          <a:cs typeface="Calibri"/>
                        </a:rPr>
                        <a:t>Contact telephone,</a:t>
                      </a:r>
                      <a:r>
                        <a:rPr lang="en-US" sz="1400" b="1" dirty="0">
                          <a:solidFill>
                            <a:schemeClr val="tx2">
                              <a:lumMod val="50000"/>
                            </a:schemeClr>
                          </a:solidFill>
                          <a:latin typeface="+mn-lt"/>
                          <a:cs typeface="Calibri"/>
                        </a:rPr>
                        <a:t> </a:t>
                      </a:r>
                      <a:r>
                        <a:rPr lang="en-US" sz="1400" b="1" spc="-5" dirty="0">
                          <a:solidFill>
                            <a:schemeClr val="tx2">
                              <a:lumMod val="50000"/>
                            </a:schemeClr>
                          </a:solidFill>
                          <a:latin typeface="+mn-lt"/>
                          <a:cs typeface="Calibri"/>
                        </a:rPr>
                        <a:t>address</a:t>
                      </a:r>
                      <a:endParaRPr lang="en-US" sz="1400" b="1" dirty="0">
                        <a:solidFill>
                          <a:schemeClr val="tx2">
                            <a:lumMod val="50000"/>
                          </a:schemeClr>
                        </a:solidFill>
                        <a:latin typeface="+mn-lt"/>
                        <a:cs typeface="Calibri"/>
                      </a:endParaRPr>
                    </a:p>
                    <a:p>
                      <a:pPr algn="ctr"/>
                      <a:endParaRPr lang="ru-RU" sz="1400" b="1" u="none" dirty="0">
                        <a:solidFill>
                          <a:schemeClr val="tx2">
                            <a:lumMod val="50000"/>
                          </a:schemeClr>
                        </a:solidFill>
                        <a:latin typeface="Century" panose="02040604050505020304" pitchFamily="18" charset="0"/>
                      </a:endParaRPr>
                    </a:p>
                  </a:txBody>
                  <a:tcPr anchor="ct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400" b="1" spc="-5" dirty="0">
                          <a:solidFill>
                            <a:schemeClr val="tx2">
                              <a:lumMod val="50000"/>
                            </a:schemeClr>
                          </a:solidFill>
                          <a:latin typeface="+mn-lt"/>
                          <a:cs typeface="Calibri"/>
                        </a:rPr>
                        <a:t>E-mail,</a:t>
                      </a:r>
                      <a:r>
                        <a:rPr lang="en-US" sz="1400" b="1" spc="-10" dirty="0">
                          <a:solidFill>
                            <a:schemeClr val="tx2">
                              <a:lumMod val="50000"/>
                            </a:schemeClr>
                          </a:solidFill>
                          <a:latin typeface="+mn-lt"/>
                          <a:cs typeface="Calibri"/>
                        </a:rPr>
                        <a:t> </a:t>
                      </a:r>
                      <a:r>
                        <a:rPr lang="en-US" sz="1400" b="1" spc="-5" dirty="0">
                          <a:solidFill>
                            <a:schemeClr val="tx2">
                              <a:lumMod val="50000"/>
                            </a:schemeClr>
                          </a:solidFill>
                          <a:latin typeface="+mn-lt"/>
                          <a:cs typeface="Calibri"/>
                        </a:rPr>
                        <a:t>web-site</a:t>
                      </a:r>
                      <a:endParaRPr lang="en-US" sz="1400" b="1" dirty="0">
                        <a:solidFill>
                          <a:schemeClr val="tx2">
                            <a:lumMod val="50000"/>
                          </a:schemeClr>
                        </a:solidFill>
                        <a:latin typeface="+mn-lt"/>
                        <a:cs typeface="Calibri"/>
                      </a:endParaRPr>
                    </a:p>
                    <a:p>
                      <a:pPr algn="ctr"/>
                      <a:endParaRPr lang="ru-RU" sz="1400" b="1" u="none" dirty="0">
                        <a:solidFill>
                          <a:schemeClr val="tx2">
                            <a:lumMod val="50000"/>
                          </a:schemeClr>
                        </a:solidFill>
                        <a:latin typeface="Century" panose="02040604050505020304" pitchFamily="18" charset="0"/>
                      </a:endParaRPr>
                    </a:p>
                  </a:txBody>
                  <a:tcPr anchor="ctr"/>
                </a:tc>
                <a:extLst>
                  <a:ext uri="{0D108BD9-81ED-4DB2-BD59-A6C34878D82A}">
                    <a16:rowId xmlns:a16="http://schemas.microsoft.com/office/drawing/2014/main" val="4242955757"/>
                  </a:ext>
                </a:extLst>
              </a:tr>
              <a:tr h="1260546">
                <a:tc>
                  <a:txBody>
                    <a:bodyPr/>
                    <a:lstStyle/>
                    <a:p>
                      <a:r>
                        <a:rPr lang="en-US" sz="1200" dirty="0">
                          <a:latin typeface="+mn-lt"/>
                          <a:cs typeface="Calibri"/>
                        </a:rPr>
                        <a:t>JSC </a:t>
                      </a:r>
                      <a:r>
                        <a:rPr lang="en-US" sz="1200" b="0" u="none" baseline="0" dirty="0">
                          <a:solidFill>
                            <a:schemeClr val="tx1"/>
                          </a:solidFill>
                          <a:latin typeface="Century" panose="02040604050505020304" pitchFamily="18" charset="0"/>
                        </a:rPr>
                        <a:t> </a:t>
                      </a:r>
                      <a:r>
                        <a:rPr lang="ru-RU" sz="1200" b="0" u="none" baseline="0" dirty="0">
                          <a:solidFill>
                            <a:schemeClr val="tx1"/>
                          </a:solidFill>
                          <a:latin typeface="Century" panose="02040604050505020304" pitchFamily="18" charset="0"/>
                        </a:rPr>
                        <a:t>«К</a:t>
                      </a:r>
                      <a:r>
                        <a:rPr lang="en-US" sz="1200" b="0" u="none" baseline="0" dirty="0">
                          <a:solidFill>
                            <a:schemeClr val="tx1"/>
                          </a:solidFill>
                          <a:latin typeface="Century" panose="02040604050505020304" pitchFamily="18" charset="0"/>
                        </a:rPr>
                        <a:t>AZA</a:t>
                      </a:r>
                      <a:r>
                        <a:rPr lang="ru-RU" sz="1200" b="0" u="none" baseline="0" dirty="0">
                          <a:solidFill>
                            <a:schemeClr val="tx1"/>
                          </a:solidFill>
                          <a:latin typeface="Century" panose="02040604050505020304" pitchFamily="18" charset="0"/>
                        </a:rPr>
                        <a:t>К</a:t>
                      </a:r>
                      <a:r>
                        <a:rPr lang="en-US" sz="1200" b="0" u="none" baseline="0" dirty="0">
                          <a:solidFill>
                            <a:schemeClr val="tx1"/>
                          </a:solidFill>
                          <a:latin typeface="Century" panose="02040604050505020304" pitchFamily="18" charset="0"/>
                        </a:rPr>
                        <a:t>H EXPORT</a:t>
                      </a:r>
                      <a:r>
                        <a:rPr lang="ru-RU" sz="1200" b="0" u="none" baseline="0" dirty="0">
                          <a:solidFill>
                            <a:schemeClr val="tx1"/>
                          </a:solidFill>
                          <a:latin typeface="Century" panose="02040604050505020304" pitchFamily="18" charset="0"/>
                        </a:rPr>
                        <a:t>»</a:t>
                      </a:r>
                      <a:endParaRPr lang="ru-RU" sz="1200" b="0" u="none" dirty="0">
                        <a:solidFill>
                          <a:schemeClr val="tx1"/>
                        </a:solidFill>
                        <a:latin typeface="Century" panose="02040604050505020304" pitchFamily="18" charset="0"/>
                      </a:endParaRPr>
                    </a:p>
                  </a:txBody>
                  <a:tcPr anchor="ctr"/>
                </a:tc>
                <a:tc>
                  <a:txBody>
                    <a:bodyPr/>
                    <a:lstStyle/>
                    <a:p>
                      <a:pPr marL="0" algn="l" defTabSz="914400" rtl="0" eaLnBrk="1" latinLnBrk="0" hangingPunct="1"/>
                      <a:r>
                        <a:rPr lang="ru-RU" sz="1200" b="0" i="0" u="none" kern="1200" dirty="0">
                          <a:solidFill>
                            <a:schemeClr val="tx1"/>
                          </a:solidFill>
                          <a:effectLst/>
                          <a:latin typeface="Century" panose="02040604050505020304" pitchFamily="18" charset="0"/>
                          <a:ea typeface="+mn-ea"/>
                          <a:cs typeface="+mn-cs"/>
                        </a:rPr>
                        <a:t>+7 (7172) 95 56 56</a:t>
                      </a:r>
                    </a:p>
                    <a:p>
                      <a:pPr marL="0" algn="l" defTabSz="914400" rtl="0" eaLnBrk="1" latinLnBrk="0" hangingPunct="1"/>
                      <a:r>
                        <a:rPr lang="ru-RU" sz="1200" b="0" i="0" u="none" kern="1200" dirty="0">
                          <a:solidFill>
                            <a:schemeClr val="tx1"/>
                          </a:solidFill>
                          <a:effectLst/>
                          <a:latin typeface="Century" panose="02040604050505020304" pitchFamily="18" charset="0"/>
                          <a:ea typeface="+mn-ea"/>
                          <a:cs typeface="+mn-cs"/>
                        </a:rPr>
                        <a:t>Z05T3E2, </a:t>
                      </a:r>
                      <a:r>
                        <a:rPr lang="en-US" sz="1200" b="0" i="0" u="none" kern="1200" dirty="0">
                          <a:solidFill>
                            <a:schemeClr val="tx1"/>
                          </a:solidFill>
                          <a:effectLst/>
                          <a:latin typeface="Century" panose="02040604050505020304" pitchFamily="18" charset="0"/>
                          <a:ea typeface="+mn-ea"/>
                          <a:cs typeface="+mn-cs"/>
                        </a:rPr>
                        <a:t>Astana</a:t>
                      </a:r>
                      <a:r>
                        <a:rPr lang="en-US" sz="1200" b="0" i="0" u="none" kern="1200" baseline="0" dirty="0">
                          <a:solidFill>
                            <a:schemeClr val="tx1"/>
                          </a:solidFill>
                          <a:effectLst/>
                          <a:latin typeface="Century" panose="02040604050505020304" pitchFamily="18" charset="0"/>
                          <a:ea typeface="+mn-ea"/>
                          <a:cs typeface="+mn-cs"/>
                        </a:rPr>
                        <a:t> c</a:t>
                      </a:r>
                      <a:r>
                        <a:rPr lang="ru-RU" sz="1200" b="0" i="0" u="none" kern="1200" baseline="0" dirty="0">
                          <a:solidFill>
                            <a:schemeClr val="tx1"/>
                          </a:solidFill>
                          <a:effectLst/>
                          <a:latin typeface="Century" panose="02040604050505020304" pitchFamily="18" charset="0"/>
                          <a:ea typeface="+mn-ea"/>
                          <a:cs typeface="+mn-cs"/>
                        </a:rPr>
                        <a:t>.</a:t>
                      </a:r>
                      <a:r>
                        <a:rPr lang="ru-RU" sz="1200" b="0" i="0" u="none" kern="1200" dirty="0">
                          <a:solidFill>
                            <a:schemeClr val="tx1"/>
                          </a:solidFill>
                          <a:effectLst/>
                          <a:latin typeface="Century" panose="02040604050505020304" pitchFamily="18" charset="0"/>
                          <a:ea typeface="+mn-ea"/>
                          <a:cs typeface="+mn-cs"/>
                        </a:rPr>
                        <a:t>, </a:t>
                      </a:r>
                    </a:p>
                    <a:p>
                      <a:pPr marL="0" algn="l" defTabSz="914400" rtl="0" eaLnBrk="1" latinLnBrk="0" hangingPunct="1"/>
                      <a:r>
                        <a:rPr lang="en-US" sz="1200" b="0" i="0" u="none" kern="1200" dirty="0">
                          <a:solidFill>
                            <a:schemeClr val="tx1"/>
                          </a:solidFill>
                          <a:effectLst/>
                          <a:latin typeface="Century" panose="02040604050505020304" pitchFamily="18" charset="0"/>
                          <a:ea typeface="+mn-ea"/>
                          <a:cs typeface="+mn-cs"/>
                        </a:rPr>
                        <a:t>55 "A" </a:t>
                      </a:r>
                      <a:r>
                        <a:rPr lang="en-US" sz="1200" b="0" i="0" u="none" kern="1200" dirty="0" err="1">
                          <a:solidFill>
                            <a:schemeClr val="tx1"/>
                          </a:solidFill>
                          <a:effectLst/>
                          <a:latin typeface="Century" panose="02040604050505020304" pitchFamily="18" charset="0"/>
                          <a:ea typeface="+mn-ea"/>
                          <a:cs typeface="+mn-cs"/>
                        </a:rPr>
                        <a:t>Mangilik</a:t>
                      </a:r>
                      <a:r>
                        <a:rPr lang="en-US" sz="1200" b="0" i="0" u="none" kern="1200" dirty="0">
                          <a:solidFill>
                            <a:schemeClr val="tx1"/>
                          </a:solidFill>
                          <a:effectLst/>
                          <a:latin typeface="Century" panose="02040604050505020304" pitchFamily="18" charset="0"/>
                          <a:ea typeface="+mn-ea"/>
                          <a:cs typeface="+mn-cs"/>
                        </a:rPr>
                        <a:t> El Ave, 11th floor</a:t>
                      </a:r>
                      <a:endParaRPr lang="ru-RU" sz="1200" b="0" i="0" u="none" kern="1200" dirty="0">
                        <a:solidFill>
                          <a:schemeClr val="tx1"/>
                        </a:solidFill>
                        <a:effectLst/>
                        <a:latin typeface="Century" panose="02040604050505020304" pitchFamily="18" charset="0"/>
                        <a:ea typeface="+mn-ea"/>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b="0" i="0" u="sng" strike="noStrike" kern="1200" dirty="0">
                          <a:solidFill>
                            <a:schemeClr val="accent5">
                              <a:lumMod val="75000"/>
                            </a:schemeClr>
                          </a:solidFill>
                          <a:effectLst/>
                          <a:latin typeface="Century" panose="02040604050505020304" pitchFamily="18" charset="0"/>
                          <a:ea typeface="+mn-ea"/>
                          <a:cs typeface="+mn-cs"/>
                        </a:rPr>
                        <a:t>info@kazakhexport.kz</a:t>
                      </a:r>
                    </a:p>
                    <a:p>
                      <a:pPr marL="0" marR="0" indent="0" algn="l" defTabSz="914400" rtl="0" eaLnBrk="1" fontAlgn="auto" latinLnBrk="0" hangingPunct="1">
                        <a:lnSpc>
                          <a:spcPct val="100000"/>
                        </a:lnSpc>
                        <a:spcBef>
                          <a:spcPts val="0"/>
                        </a:spcBef>
                        <a:spcAft>
                          <a:spcPts val="0"/>
                        </a:spcAft>
                        <a:buClrTx/>
                        <a:buSzTx/>
                        <a:buFontTx/>
                        <a:buNone/>
                        <a:tabLst/>
                        <a:defRPr/>
                      </a:pPr>
                      <a:r>
                        <a:rPr lang="pt-BR" sz="1200" b="0" i="0" u="sng" strike="noStrike" kern="1200" dirty="0">
                          <a:solidFill>
                            <a:schemeClr val="accent5">
                              <a:lumMod val="75000"/>
                            </a:schemeClr>
                          </a:solidFill>
                          <a:effectLst/>
                          <a:latin typeface="Century" panose="02040604050505020304" pitchFamily="18" charset="0"/>
                          <a:ea typeface="+mn-ea"/>
                          <a:cs typeface="+mn-cs"/>
                        </a:rPr>
                        <a:t>www.kazakhexport.kz</a:t>
                      </a:r>
                    </a:p>
                    <a:p>
                      <a:endParaRPr lang="ru-RU" sz="1200" b="0" i="0" u="sng" kern="1200" dirty="0">
                        <a:solidFill>
                          <a:schemeClr val="accent5">
                            <a:lumMod val="75000"/>
                          </a:schemeClr>
                        </a:solidFill>
                        <a:effectLst/>
                        <a:latin typeface="Century" panose="02040604050505020304" pitchFamily="18" charset="0"/>
                        <a:ea typeface="+mn-ea"/>
                        <a:cs typeface="+mn-cs"/>
                      </a:endParaRPr>
                    </a:p>
                  </a:txBody>
                  <a:tcPr anchor="ctr"/>
                </a:tc>
                <a:extLst>
                  <a:ext uri="{0D108BD9-81ED-4DB2-BD59-A6C34878D82A}">
                    <a16:rowId xmlns:a16="http://schemas.microsoft.com/office/drawing/2014/main" val="2769605216"/>
                  </a:ext>
                </a:extLst>
              </a:tr>
              <a:tr h="460775">
                <a:tc>
                  <a:txBody>
                    <a:bodyPr/>
                    <a:lstStyle/>
                    <a:p>
                      <a:r>
                        <a:rPr lang="en-US" sz="1200" dirty="0">
                          <a:latin typeface="+mn-lt"/>
                          <a:cs typeface="Calibri"/>
                        </a:rPr>
                        <a:t>JSC </a:t>
                      </a:r>
                      <a:r>
                        <a:rPr lang="ru-RU" sz="1200" b="0" i="0" u="none" kern="1200" dirty="0">
                          <a:solidFill>
                            <a:schemeClr val="tx1"/>
                          </a:solidFill>
                          <a:effectLst/>
                          <a:latin typeface="Century" panose="02040604050505020304" pitchFamily="18" charset="0"/>
                          <a:ea typeface="+mn-ea"/>
                          <a:cs typeface="+mn-cs"/>
                        </a:rPr>
                        <a:t> “</a:t>
                      </a:r>
                      <a:r>
                        <a:rPr lang="en-US" sz="1200" b="0" i="0" u="none" kern="1200" dirty="0">
                          <a:solidFill>
                            <a:schemeClr val="tx1"/>
                          </a:solidFill>
                          <a:effectLst/>
                          <a:latin typeface="Century" panose="02040604050505020304" pitchFamily="18" charset="0"/>
                          <a:ea typeface="+mn-ea"/>
                          <a:cs typeface="+mn-cs"/>
                        </a:rPr>
                        <a:t>QAZ TRADE</a:t>
                      </a:r>
                      <a:r>
                        <a:rPr lang="ru-RU" sz="1200" b="0" i="0" u="none" kern="1200" dirty="0">
                          <a:solidFill>
                            <a:schemeClr val="tx1"/>
                          </a:solidFill>
                          <a:effectLst/>
                          <a:latin typeface="Century" panose="02040604050505020304" pitchFamily="18" charset="0"/>
                          <a:ea typeface="+mn-ea"/>
                          <a:cs typeface="+mn-cs"/>
                        </a:rPr>
                        <a:t>"</a:t>
                      </a:r>
                      <a:endParaRPr lang="ru-RU" sz="1200" b="0" u="none" dirty="0">
                        <a:solidFill>
                          <a:schemeClr val="tx1"/>
                        </a:solidFill>
                        <a:latin typeface="Century" panose="02040604050505020304" pitchFamily="18" charset="0"/>
                      </a:endParaRPr>
                    </a:p>
                  </a:txBody>
                  <a:tcPr anchor="ctr"/>
                </a:tc>
                <a:tc>
                  <a:txBody>
                    <a:bodyPr/>
                    <a:lstStyle/>
                    <a:p>
                      <a:r>
                        <a:rPr lang="ru-RU" sz="1200" b="0" i="0" u="none" kern="1200" dirty="0">
                          <a:solidFill>
                            <a:schemeClr val="tx1"/>
                          </a:solidFill>
                          <a:effectLst/>
                          <a:latin typeface="Century" panose="02040604050505020304" pitchFamily="18" charset="0"/>
                          <a:ea typeface="+mn-ea"/>
                          <a:cs typeface="+mn-cs"/>
                        </a:rPr>
                        <a:t>+7 7172 76 88 05</a:t>
                      </a:r>
                    </a:p>
                    <a:p>
                      <a:r>
                        <a:rPr lang="ru-RU" sz="1200" b="0" i="0" u="none" kern="1200" dirty="0">
                          <a:solidFill>
                            <a:schemeClr val="tx1"/>
                          </a:solidFill>
                          <a:effectLst/>
                          <a:latin typeface="Century" panose="02040604050505020304" pitchFamily="18" charset="0"/>
                          <a:ea typeface="+mn-ea"/>
                          <a:cs typeface="+mn-cs"/>
                        </a:rPr>
                        <a:t>8/2</a:t>
                      </a:r>
                      <a:r>
                        <a:rPr lang="en-US" sz="1200" b="0" i="0" u="none" kern="1200" dirty="0" err="1">
                          <a:solidFill>
                            <a:schemeClr val="tx1"/>
                          </a:solidFill>
                          <a:effectLst/>
                          <a:latin typeface="Century" panose="02040604050505020304" pitchFamily="18" charset="0"/>
                          <a:ea typeface="+mn-ea"/>
                          <a:cs typeface="+mn-cs"/>
                        </a:rPr>
                        <a:t>Mangilik</a:t>
                      </a:r>
                      <a:r>
                        <a:rPr lang="en-US" sz="1200" b="0" i="0" u="none" kern="1200" dirty="0">
                          <a:solidFill>
                            <a:schemeClr val="tx1"/>
                          </a:solidFill>
                          <a:effectLst/>
                          <a:latin typeface="Century" panose="02040604050505020304" pitchFamily="18" charset="0"/>
                          <a:ea typeface="+mn-ea"/>
                          <a:cs typeface="+mn-cs"/>
                        </a:rPr>
                        <a:t> El Ave</a:t>
                      </a:r>
                      <a:endParaRPr lang="ru-RU" sz="1200" b="0" i="0" u="none" kern="1200" dirty="0">
                        <a:solidFill>
                          <a:schemeClr val="tx1"/>
                        </a:solidFill>
                        <a:effectLst/>
                        <a:latin typeface="Century" panose="02040604050505020304" pitchFamily="18" charset="0"/>
                        <a:ea typeface="+mn-ea"/>
                        <a:cs typeface="+mn-cs"/>
                      </a:endParaRPr>
                    </a:p>
                  </a:txBody>
                  <a:tcPr anchor="ctr"/>
                </a:tc>
                <a:tc>
                  <a:txBody>
                    <a:bodyPr/>
                    <a:lstStyle/>
                    <a:p>
                      <a:r>
                        <a:rPr lang="ru-RU" sz="1200" b="0" u="sng" dirty="0">
                          <a:solidFill>
                            <a:schemeClr val="accent5">
                              <a:lumMod val="75000"/>
                            </a:schemeClr>
                          </a:solidFill>
                          <a:latin typeface="Century" panose="02040604050505020304" pitchFamily="18" charset="0"/>
                        </a:rPr>
                        <a:t>kense@qaztrade.org.kz</a:t>
                      </a:r>
                    </a:p>
                    <a:p>
                      <a:r>
                        <a:rPr lang="ru-RU" sz="1200" b="0" u="sng" dirty="0">
                          <a:solidFill>
                            <a:schemeClr val="accent5">
                              <a:lumMod val="75000"/>
                            </a:schemeClr>
                          </a:solidFill>
                          <a:latin typeface="Century" panose="02040604050505020304" pitchFamily="18" charset="0"/>
                        </a:rPr>
                        <a:t>www.export.gov.kz</a:t>
                      </a:r>
                    </a:p>
                    <a:p>
                      <a:r>
                        <a:rPr lang="ru-RU" sz="1200" b="0" u="sng" dirty="0" err="1">
                          <a:solidFill>
                            <a:schemeClr val="accent5">
                              <a:lumMod val="75000"/>
                            </a:schemeClr>
                          </a:solidFill>
                          <a:latin typeface="Century" panose="02040604050505020304" pitchFamily="18" charset="0"/>
                        </a:rPr>
                        <a:t>Телеграм</a:t>
                      </a:r>
                      <a:r>
                        <a:rPr lang="ru-RU" sz="1200" b="0" u="sng" dirty="0">
                          <a:solidFill>
                            <a:schemeClr val="accent5">
                              <a:lumMod val="75000"/>
                            </a:schemeClr>
                          </a:solidFill>
                          <a:latin typeface="Century" panose="02040604050505020304" pitchFamily="18" charset="0"/>
                        </a:rPr>
                        <a:t>-канал //t.me/</a:t>
                      </a:r>
                      <a:r>
                        <a:rPr lang="ru-RU" sz="1200" b="0" u="sng" dirty="0" err="1">
                          <a:solidFill>
                            <a:schemeClr val="accent5">
                              <a:lumMod val="75000"/>
                            </a:schemeClr>
                          </a:solidFill>
                          <a:latin typeface="Century" panose="02040604050505020304" pitchFamily="18" charset="0"/>
                        </a:rPr>
                        <a:t>exportgov</a:t>
                      </a:r>
                      <a:endParaRPr lang="ru-RU" sz="1200" b="0" u="sng" dirty="0">
                        <a:solidFill>
                          <a:schemeClr val="accent5">
                            <a:lumMod val="75000"/>
                          </a:schemeClr>
                        </a:solidFill>
                        <a:latin typeface="Century" panose="02040604050505020304" pitchFamily="18" charset="0"/>
                      </a:endParaRPr>
                    </a:p>
                    <a:p>
                      <a:endParaRPr lang="ru-RU" sz="1200" b="0" u="none" dirty="0">
                        <a:solidFill>
                          <a:schemeClr val="tx1"/>
                        </a:solidFill>
                        <a:latin typeface="Century" panose="02040604050505020304" pitchFamily="18" charset="0"/>
                      </a:endParaRPr>
                    </a:p>
                  </a:txBody>
                  <a:tcPr anchor="ctr"/>
                </a:tc>
                <a:extLst>
                  <a:ext uri="{0D108BD9-81ED-4DB2-BD59-A6C34878D82A}">
                    <a16:rowId xmlns:a16="http://schemas.microsoft.com/office/drawing/2014/main" val="2144074512"/>
                  </a:ext>
                </a:extLst>
              </a:tr>
              <a:tr h="558534">
                <a:tc>
                  <a:txBody>
                    <a:bodyPr/>
                    <a:lstStyle/>
                    <a:p>
                      <a:r>
                        <a:rPr lang="ru-RU" sz="1200" b="0" u="none" dirty="0">
                          <a:solidFill>
                            <a:schemeClr val="tx1"/>
                          </a:solidFill>
                          <a:latin typeface="Century" panose="02040604050505020304" pitchFamily="18" charset="0"/>
                        </a:rPr>
                        <a:t> </a:t>
                      </a:r>
                      <a:r>
                        <a:rPr lang="en-US" sz="1200" dirty="0">
                          <a:latin typeface="+mn-lt"/>
                          <a:cs typeface="Calibri"/>
                        </a:rPr>
                        <a:t>JSC </a:t>
                      </a:r>
                      <a:r>
                        <a:rPr lang="en-US" sz="1200" b="0" u="none" dirty="0">
                          <a:solidFill>
                            <a:schemeClr val="tx1"/>
                          </a:solidFill>
                          <a:latin typeface="Century" panose="02040604050505020304" pitchFamily="18" charset="0"/>
                        </a:rPr>
                        <a:t> </a:t>
                      </a:r>
                      <a:r>
                        <a:rPr lang="ru-RU" sz="1200" b="0" u="none" dirty="0">
                          <a:solidFill>
                            <a:schemeClr val="tx1"/>
                          </a:solidFill>
                          <a:latin typeface="Century" panose="02040604050505020304" pitchFamily="18" charset="0"/>
                        </a:rPr>
                        <a:t>«</a:t>
                      </a:r>
                      <a:r>
                        <a:rPr lang="en-US" sz="1200" b="0" u="none" dirty="0" err="1">
                          <a:solidFill>
                            <a:schemeClr val="tx1"/>
                          </a:solidFill>
                          <a:latin typeface="Century" panose="02040604050505020304" pitchFamily="18" charset="0"/>
                        </a:rPr>
                        <a:t>Qazaqstan</a:t>
                      </a:r>
                      <a:r>
                        <a:rPr lang="en-US" sz="1200" b="0" u="none" dirty="0">
                          <a:solidFill>
                            <a:schemeClr val="tx1"/>
                          </a:solidFill>
                          <a:latin typeface="Century" panose="02040604050505020304" pitchFamily="18" charset="0"/>
                        </a:rPr>
                        <a:t> Investment Corporation</a:t>
                      </a:r>
                      <a:r>
                        <a:rPr lang="ru-RU" sz="1200" b="0" u="none" dirty="0">
                          <a:solidFill>
                            <a:schemeClr val="tx1"/>
                          </a:solidFill>
                          <a:latin typeface="Century" panose="02040604050505020304" pitchFamily="18" charset="0"/>
                        </a:rPr>
                        <a:t>»</a:t>
                      </a:r>
                    </a:p>
                  </a:txBody>
                  <a:tcPr anchor="ctr"/>
                </a:tc>
                <a:tc>
                  <a:txBody>
                    <a:bodyPr/>
                    <a:lstStyle/>
                    <a:p>
                      <a:r>
                        <a:rPr lang="ru-RU" sz="1200" b="0" u="none" dirty="0">
                          <a:solidFill>
                            <a:schemeClr val="tx1"/>
                          </a:solidFill>
                          <a:latin typeface="Century" panose="02040604050505020304" pitchFamily="18" charset="0"/>
                        </a:rPr>
                        <a:t>+7 7172 554 222 (261)</a:t>
                      </a:r>
                    </a:p>
                    <a:p>
                      <a:r>
                        <a:rPr lang="ru-RU" sz="1200" b="0" u="none" dirty="0">
                          <a:solidFill>
                            <a:schemeClr val="tx1"/>
                          </a:solidFill>
                          <a:latin typeface="Century" panose="02040604050505020304" pitchFamily="18" charset="0"/>
                        </a:rPr>
                        <a:t>Z05T2H3, </a:t>
                      </a:r>
                      <a:r>
                        <a:rPr lang="en-US" sz="1200" b="0" u="none" dirty="0">
                          <a:solidFill>
                            <a:schemeClr val="tx1"/>
                          </a:solidFill>
                          <a:latin typeface="Century" panose="02040604050505020304" pitchFamily="18" charset="0"/>
                        </a:rPr>
                        <a:t>Astana</a:t>
                      </a:r>
                      <a:r>
                        <a:rPr lang="en-US" sz="1200" b="0" u="none" baseline="0" dirty="0">
                          <a:solidFill>
                            <a:schemeClr val="tx1"/>
                          </a:solidFill>
                          <a:latin typeface="Century" panose="02040604050505020304" pitchFamily="18" charset="0"/>
                        </a:rPr>
                        <a:t> c</a:t>
                      </a:r>
                      <a:r>
                        <a:rPr lang="ru-RU" sz="1200" b="0" u="none" baseline="0" dirty="0">
                          <a:solidFill>
                            <a:schemeClr val="tx1"/>
                          </a:solidFill>
                          <a:latin typeface="Century" panose="02040604050505020304" pitchFamily="18" charset="0"/>
                        </a:rPr>
                        <a:t>,</a:t>
                      </a:r>
                      <a:r>
                        <a:rPr lang="ru-RU" sz="1200" b="0" u="none" dirty="0">
                          <a:solidFill>
                            <a:schemeClr val="tx1"/>
                          </a:solidFill>
                          <a:latin typeface="Century" panose="02040604050505020304" pitchFamily="18" charset="0"/>
                        </a:rPr>
                        <a:t> </a:t>
                      </a:r>
                      <a:r>
                        <a:rPr lang="en-US" sz="1200" b="0" u="none" dirty="0">
                          <a:solidFill>
                            <a:schemeClr val="tx1"/>
                          </a:solidFill>
                          <a:latin typeface="Century" panose="02040604050505020304" pitchFamily="18" charset="0"/>
                        </a:rPr>
                        <a:t>55 "A" </a:t>
                      </a:r>
                      <a:r>
                        <a:rPr lang="en-US" sz="1200" b="0" u="none" dirty="0" err="1">
                          <a:solidFill>
                            <a:schemeClr val="tx1"/>
                          </a:solidFill>
                          <a:latin typeface="Century" panose="02040604050505020304" pitchFamily="18" charset="0"/>
                        </a:rPr>
                        <a:t>Mangilik</a:t>
                      </a:r>
                      <a:r>
                        <a:rPr lang="en-US" sz="1200" b="0" u="none" dirty="0">
                          <a:solidFill>
                            <a:schemeClr val="tx1"/>
                          </a:solidFill>
                          <a:latin typeface="Century" panose="02040604050505020304" pitchFamily="18" charset="0"/>
                        </a:rPr>
                        <a:t> El Ave, 11th floor</a:t>
                      </a:r>
                      <a:endParaRPr lang="ru-RU" sz="1200" b="0" u="none" dirty="0">
                        <a:solidFill>
                          <a:schemeClr val="tx1"/>
                        </a:solidFill>
                        <a:latin typeface="Century" panose="02040604050505020304" pitchFamily="18" charset="0"/>
                      </a:endParaRPr>
                    </a:p>
                  </a:txBody>
                  <a:tcPr anchor="ctr"/>
                </a:tc>
                <a:tc>
                  <a:txBody>
                    <a:bodyPr/>
                    <a:lstStyle/>
                    <a:p>
                      <a:r>
                        <a:rPr lang="en-US" sz="1200" b="0" u="none" dirty="0">
                          <a:solidFill>
                            <a:schemeClr val="tx1"/>
                          </a:solidFill>
                          <a:latin typeface="Century" panose="02040604050505020304" pitchFamily="18" charset="0"/>
                          <a:hlinkClick r:id="rId2"/>
                        </a:rPr>
                        <a:t>https://qic.kz/ru/</a:t>
                      </a:r>
                      <a:endParaRPr lang="ru-RU" sz="1200" b="0" u="none" dirty="0">
                        <a:solidFill>
                          <a:schemeClr val="tx1"/>
                        </a:solidFill>
                        <a:latin typeface="Century" panose="02040604050505020304" pitchFamily="18" charset="0"/>
                        <a:hlinkClick r:id="rId2"/>
                      </a:endParaRPr>
                    </a:p>
                  </a:txBody>
                  <a:tcPr anchor="ctr"/>
                </a:tc>
                <a:extLst>
                  <a:ext uri="{0D108BD9-81ED-4DB2-BD59-A6C34878D82A}">
                    <a16:rowId xmlns:a16="http://schemas.microsoft.com/office/drawing/2014/main" val="2169724907"/>
                  </a:ext>
                </a:extLst>
              </a:tr>
            </a:tbl>
          </a:graphicData>
        </a:graphic>
      </p:graphicFrame>
      <p:sp>
        <p:nvSpPr>
          <p:cNvPr id="4" name="object 4"/>
          <p:cNvSpPr txBox="1">
            <a:spLocks/>
          </p:cNvSpPr>
          <p:nvPr/>
        </p:nvSpPr>
        <p:spPr>
          <a:xfrm>
            <a:off x="4848605" y="43053"/>
            <a:ext cx="2216150" cy="391160"/>
          </a:xfrm>
          <a:prstGeom prst="rect">
            <a:avLst/>
          </a:prstGeom>
        </p:spPr>
        <p:txBody>
          <a:bodyPr vert="horz" wrap="square" lIns="0" tIns="12700" rIns="0" bIns="0" rtlCol="0">
            <a:spAutoFit/>
          </a:bodyPr>
          <a:lstStyle>
            <a:lvl1pPr>
              <a:defRPr sz="1800" b="1" i="0" u="sng">
                <a:solidFill>
                  <a:schemeClr val="tx1"/>
                </a:solidFill>
                <a:latin typeface="Century Gothic"/>
                <a:ea typeface="+mj-ea"/>
                <a:cs typeface="Century Gothic"/>
              </a:defRPr>
            </a:lvl1pPr>
          </a:lstStyle>
          <a:p>
            <a:pPr marL="12700">
              <a:spcBef>
                <a:spcPts val="100"/>
              </a:spcBef>
            </a:pPr>
            <a:r>
              <a:rPr lang="en-US" sz="2400" u="heavy" kern="0">
                <a:uFill>
                  <a:solidFill>
                    <a:srgbClr val="000000"/>
                  </a:solidFill>
                </a:uFill>
              </a:rPr>
              <a:t>CONTACTS</a:t>
            </a:r>
            <a:r>
              <a:rPr lang="en-US" sz="2400" u="heavy" kern="0" spc="-80">
                <a:uFill>
                  <a:solidFill>
                    <a:srgbClr val="000000"/>
                  </a:solidFill>
                </a:uFill>
              </a:rPr>
              <a:t> </a:t>
            </a:r>
            <a:r>
              <a:rPr lang="en-US" sz="2400" u="heavy" kern="0">
                <a:uFill>
                  <a:solidFill>
                    <a:srgbClr val="000000"/>
                  </a:solidFill>
                </a:uFill>
              </a:rPr>
              <a:t>LIST</a:t>
            </a:r>
            <a:endParaRPr lang="en-US" sz="2400" kern="0" dirty="0"/>
          </a:p>
        </p:txBody>
      </p:sp>
    </p:spTree>
    <p:extLst>
      <p:ext uri="{BB962C8B-B14F-4D97-AF65-F5344CB8AC3E}">
        <p14:creationId xmlns:p14="http://schemas.microsoft.com/office/powerpoint/2010/main" val="266741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3891" y="233629"/>
            <a:ext cx="10868025" cy="1123315"/>
          </a:xfrm>
          <a:prstGeom prst="rect">
            <a:avLst/>
          </a:prstGeom>
        </p:spPr>
        <p:txBody>
          <a:bodyPr vert="horz" wrap="square" lIns="0" tIns="12700" rIns="0" bIns="0" rtlCol="0">
            <a:spAutoFit/>
          </a:bodyPr>
          <a:lstStyle/>
          <a:p>
            <a:pPr marL="12700" marR="5080" algn="ctr">
              <a:lnSpc>
                <a:spcPct val="100000"/>
              </a:lnSpc>
              <a:spcBef>
                <a:spcPts val="100"/>
              </a:spcBef>
            </a:pPr>
            <a:r>
              <a:rPr sz="2400" u="heavy" dirty="0">
                <a:uFill>
                  <a:solidFill>
                    <a:srgbClr val="000000"/>
                  </a:solidFill>
                </a:uFill>
              </a:rPr>
              <a:t>The </a:t>
            </a:r>
            <a:r>
              <a:rPr sz="2400" u="heavy" spc="-5" dirty="0">
                <a:uFill>
                  <a:solidFill>
                    <a:srgbClr val="000000"/>
                  </a:solidFill>
                </a:uFill>
              </a:rPr>
              <a:t>composition of </a:t>
            </a:r>
            <a:r>
              <a:rPr sz="2400" u="heavy" dirty="0">
                <a:uFill>
                  <a:solidFill>
                    <a:srgbClr val="000000"/>
                  </a:solidFill>
                </a:uFill>
              </a:rPr>
              <a:t>the tender </a:t>
            </a:r>
            <a:r>
              <a:rPr sz="2400" u="heavy" spc="-5" dirty="0">
                <a:uFill>
                  <a:solidFill>
                    <a:srgbClr val="000000"/>
                  </a:solidFill>
                </a:uFill>
              </a:rPr>
              <a:t>commission </a:t>
            </a:r>
            <a:r>
              <a:rPr sz="2400" u="heavy" dirty="0">
                <a:uFill>
                  <a:solidFill>
                    <a:srgbClr val="000000"/>
                  </a:solidFill>
                </a:uFill>
              </a:rPr>
              <a:t>for the </a:t>
            </a:r>
            <a:r>
              <a:rPr sz="2400" u="heavy" spc="-5" dirty="0">
                <a:uFill>
                  <a:solidFill>
                    <a:srgbClr val="000000"/>
                  </a:solidFill>
                </a:uFill>
              </a:rPr>
              <a:t>conclusion of long-term </a:t>
            </a:r>
            <a:r>
              <a:rPr sz="2400" u="none" spc="-5" dirty="0"/>
              <a:t> </a:t>
            </a:r>
            <a:r>
              <a:rPr sz="2400" u="heavy" spc="-5" dirty="0">
                <a:uFill>
                  <a:solidFill>
                    <a:srgbClr val="000000"/>
                  </a:solidFill>
                </a:uFill>
              </a:rPr>
              <a:t>contracts </a:t>
            </a:r>
            <a:r>
              <a:rPr sz="2400" u="heavy" dirty="0">
                <a:uFill>
                  <a:solidFill>
                    <a:srgbClr val="000000"/>
                  </a:solidFill>
                </a:uFill>
              </a:rPr>
              <a:t>with suppliers </a:t>
            </a:r>
            <a:r>
              <a:rPr sz="2400" u="heavy" spc="-5" dirty="0">
                <a:uFill>
                  <a:solidFill>
                    <a:srgbClr val="000000"/>
                  </a:solidFill>
                </a:uFill>
              </a:rPr>
              <a:t>of DP, having </a:t>
            </a:r>
            <a:r>
              <a:rPr sz="2400" u="heavy" dirty="0">
                <a:uFill>
                  <a:solidFill>
                    <a:srgbClr val="000000"/>
                  </a:solidFill>
                </a:uFill>
              </a:rPr>
              <a:t>the </a:t>
            </a:r>
            <a:r>
              <a:rPr sz="2400" u="heavy" spc="-5" dirty="0">
                <a:uFill>
                  <a:solidFill>
                    <a:srgbClr val="000000"/>
                  </a:solidFill>
                </a:uFill>
              </a:rPr>
              <a:t>production of </a:t>
            </a:r>
            <a:r>
              <a:rPr sz="2400" u="heavy" dirty="0">
                <a:uFill>
                  <a:solidFill>
                    <a:srgbClr val="000000"/>
                  </a:solidFill>
                </a:uFill>
              </a:rPr>
              <a:t>MT, requiring </a:t>
            </a:r>
            <a:r>
              <a:rPr sz="2400" u="none" dirty="0"/>
              <a:t> </a:t>
            </a:r>
            <a:r>
              <a:rPr sz="2400" u="heavy" dirty="0">
                <a:uFill>
                  <a:solidFill>
                    <a:srgbClr val="000000"/>
                  </a:solidFill>
                </a:uFill>
              </a:rPr>
              <a:t>maintenance</a:t>
            </a:r>
            <a:endParaRPr sz="2400"/>
          </a:p>
        </p:txBody>
      </p:sp>
      <p:sp>
        <p:nvSpPr>
          <p:cNvPr id="3" name="object 3"/>
          <p:cNvSpPr txBox="1"/>
          <p:nvPr/>
        </p:nvSpPr>
        <p:spPr>
          <a:xfrm>
            <a:off x="2418333" y="2250719"/>
            <a:ext cx="7052945" cy="3317875"/>
          </a:xfrm>
          <a:prstGeom prst="rect">
            <a:avLst/>
          </a:prstGeom>
        </p:spPr>
        <p:txBody>
          <a:bodyPr vert="horz" wrap="square" lIns="0" tIns="12700" rIns="0" bIns="0" rtlCol="0">
            <a:spAutoFit/>
          </a:bodyPr>
          <a:lstStyle/>
          <a:p>
            <a:pPr marL="12700" marR="718185">
              <a:lnSpc>
                <a:spcPct val="150000"/>
              </a:lnSpc>
              <a:spcBef>
                <a:spcPts val="100"/>
              </a:spcBef>
              <a:buFont typeface="Wingdings"/>
              <a:buChar char=""/>
              <a:tabLst>
                <a:tab pos="299085" algn="l"/>
                <a:tab pos="299720" algn="l"/>
              </a:tabLst>
            </a:pPr>
            <a:r>
              <a:rPr sz="1600" spc="-10" dirty="0">
                <a:latin typeface="Century Gothic"/>
                <a:cs typeface="Century Gothic"/>
              </a:rPr>
              <a:t>National Center </a:t>
            </a:r>
            <a:r>
              <a:rPr sz="1600" spc="-5" dirty="0">
                <a:latin typeface="Century Gothic"/>
                <a:cs typeface="Century Gothic"/>
              </a:rPr>
              <a:t>for Examination of Medicines of </a:t>
            </a:r>
            <a:r>
              <a:rPr sz="1600" spc="-10" dirty="0">
                <a:latin typeface="Century Gothic"/>
                <a:cs typeface="Century Gothic"/>
              </a:rPr>
              <a:t>the </a:t>
            </a:r>
            <a:r>
              <a:rPr sz="1600" spc="-5" dirty="0">
                <a:latin typeface="Century Gothic"/>
                <a:cs typeface="Century Gothic"/>
              </a:rPr>
              <a:t>MH of </a:t>
            </a:r>
            <a:r>
              <a:rPr sz="1600" dirty="0">
                <a:latin typeface="Century Gothic"/>
                <a:cs typeface="Century Gothic"/>
              </a:rPr>
              <a:t>RK </a:t>
            </a:r>
            <a:r>
              <a:rPr sz="1600" u="sng" dirty="0">
                <a:solidFill>
                  <a:srgbClr val="0462C1"/>
                </a:solidFill>
                <a:uFill>
                  <a:solidFill>
                    <a:srgbClr val="0462C1"/>
                  </a:solidFill>
                </a:uFill>
                <a:latin typeface="Century Gothic"/>
                <a:cs typeface="Century Gothic"/>
              </a:rPr>
              <a:t> </a:t>
            </a:r>
            <a:r>
              <a:rPr sz="1600" u="sng" spc="-10" dirty="0">
                <a:solidFill>
                  <a:srgbClr val="0462C1"/>
                </a:solidFill>
                <a:uFill>
                  <a:solidFill>
                    <a:srgbClr val="0462C1"/>
                  </a:solidFill>
                </a:uFill>
                <a:latin typeface="Century Gothic"/>
                <a:cs typeface="Century Gothic"/>
                <a:hlinkClick r:id="rId2"/>
              </a:rPr>
              <a:t>https://www.ndda.kz/</a:t>
            </a:r>
            <a:endParaRPr sz="1600" dirty="0">
              <a:latin typeface="Century Gothic"/>
              <a:cs typeface="Century Gothic"/>
            </a:endParaRPr>
          </a:p>
          <a:p>
            <a:pPr marL="12700" marR="3275965">
              <a:lnSpc>
                <a:spcPts val="2880"/>
              </a:lnSpc>
              <a:spcBef>
                <a:spcPts val="254"/>
              </a:spcBef>
              <a:buFont typeface="Wingdings"/>
              <a:buChar char=""/>
              <a:tabLst>
                <a:tab pos="299085" algn="l"/>
                <a:tab pos="299720" algn="l"/>
              </a:tabLst>
            </a:pPr>
            <a:r>
              <a:rPr sz="1600" spc="-5" dirty="0">
                <a:latin typeface="Century Gothic"/>
                <a:cs typeface="Century Gothic"/>
              </a:rPr>
              <a:t>SK-Pharmacy </a:t>
            </a:r>
            <a:r>
              <a:rPr sz="1600" spc="-10" dirty="0">
                <a:latin typeface="Century Gothic"/>
                <a:cs typeface="Century Gothic"/>
              </a:rPr>
              <a:t>LLP (</a:t>
            </a:r>
            <a:r>
              <a:rPr lang="en-US" sz="1600" spc="-10" dirty="0">
                <a:latin typeface="Century Gothic"/>
                <a:cs typeface="Century Gothic"/>
              </a:rPr>
              <a:t>Unified Distributor</a:t>
            </a:r>
            <a:r>
              <a:rPr sz="1600" spc="-5" dirty="0">
                <a:latin typeface="Century Gothic"/>
                <a:cs typeface="Century Gothic"/>
              </a:rPr>
              <a:t>) </a:t>
            </a:r>
            <a:r>
              <a:rPr sz="1600" u="sng" spc="-5" dirty="0">
                <a:solidFill>
                  <a:srgbClr val="0462C1"/>
                </a:solidFill>
                <a:uFill>
                  <a:solidFill>
                    <a:srgbClr val="0462C1"/>
                  </a:solidFill>
                </a:uFill>
                <a:latin typeface="Century Gothic"/>
                <a:cs typeface="Century Gothic"/>
              </a:rPr>
              <a:t> </a:t>
            </a:r>
            <a:r>
              <a:rPr sz="1600" u="sng" spc="-10" dirty="0">
                <a:solidFill>
                  <a:srgbClr val="0462C1"/>
                </a:solidFill>
                <a:uFill>
                  <a:solidFill>
                    <a:srgbClr val="0462C1"/>
                  </a:solidFill>
                </a:uFill>
                <a:latin typeface="Century Gothic"/>
                <a:cs typeface="Century Gothic"/>
                <a:hlinkClick r:id="rId3"/>
              </a:rPr>
              <a:t>https://sk-pharmacy.kz</a:t>
            </a:r>
            <a:endParaRPr sz="1600" dirty="0">
              <a:latin typeface="Century Gothic"/>
              <a:cs typeface="Century Gothic"/>
            </a:endParaRPr>
          </a:p>
          <a:p>
            <a:pPr marL="299085" indent="-287020">
              <a:lnSpc>
                <a:spcPct val="100000"/>
              </a:lnSpc>
              <a:spcBef>
                <a:spcPts val="705"/>
              </a:spcBef>
              <a:buFont typeface="Wingdings"/>
              <a:buChar char=""/>
              <a:tabLst>
                <a:tab pos="299085" algn="l"/>
                <a:tab pos="299720" algn="l"/>
              </a:tabLst>
            </a:pPr>
            <a:r>
              <a:rPr sz="1600" spc="-5" dirty="0">
                <a:latin typeface="Century Gothic"/>
                <a:cs typeface="Century Gothic"/>
              </a:rPr>
              <a:t>Specialized associations in </a:t>
            </a:r>
            <a:r>
              <a:rPr sz="1600" spc="-10" dirty="0">
                <a:latin typeface="Century Gothic"/>
                <a:cs typeface="Century Gothic"/>
              </a:rPr>
              <a:t>the pharmaceutical </a:t>
            </a:r>
            <a:r>
              <a:rPr sz="1600" spc="-5" dirty="0">
                <a:latin typeface="Century Gothic"/>
                <a:cs typeface="Century Gothic"/>
              </a:rPr>
              <a:t>or medical</a:t>
            </a:r>
            <a:r>
              <a:rPr sz="1600" spc="135" dirty="0">
                <a:latin typeface="Century Gothic"/>
                <a:cs typeface="Century Gothic"/>
              </a:rPr>
              <a:t> </a:t>
            </a:r>
            <a:r>
              <a:rPr sz="1600" spc="-5" dirty="0">
                <a:latin typeface="Century Gothic"/>
                <a:cs typeface="Century Gothic"/>
              </a:rPr>
              <a:t>industry</a:t>
            </a:r>
            <a:endParaRPr sz="1600" dirty="0">
              <a:latin typeface="Century Gothic"/>
              <a:cs typeface="Century Gothic"/>
            </a:endParaRPr>
          </a:p>
          <a:p>
            <a:pPr marL="12700" marR="1957705">
              <a:lnSpc>
                <a:spcPct val="150000"/>
              </a:lnSpc>
              <a:buFont typeface="Wingdings"/>
              <a:buChar char=""/>
              <a:tabLst>
                <a:tab pos="299085" algn="l"/>
                <a:tab pos="299720" algn="l"/>
              </a:tabLst>
            </a:pPr>
            <a:r>
              <a:rPr sz="1600" spc="-10" dirty="0">
                <a:latin typeface="Century Gothic"/>
                <a:cs typeface="Century Gothic"/>
              </a:rPr>
              <a:t>National </a:t>
            </a:r>
            <a:r>
              <a:rPr sz="1600" spc="-5" dirty="0">
                <a:latin typeface="Century Gothic"/>
                <a:cs typeface="Century Gothic"/>
              </a:rPr>
              <a:t>Chamber of </a:t>
            </a:r>
            <a:r>
              <a:rPr sz="1600" spc="-10" dirty="0">
                <a:latin typeface="Century Gothic"/>
                <a:cs typeface="Century Gothic"/>
              </a:rPr>
              <a:t>Entrepreneurs </a:t>
            </a:r>
            <a:r>
              <a:rPr sz="1600" spc="-5" dirty="0">
                <a:latin typeface="Century Gothic"/>
                <a:cs typeface="Century Gothic"/>
              </a:rPr>
              <a:t>“Atameken” </a:t>
            </a:r>
            <a:r>
              <a:rPr sz="1600" u="sng" spc="-5" dirty="0">
                <a:solidFill>
                  <a:srgbClr val="0462C1"/>
                </a:solidFill>
                <a:uFill>
                  <a:solidFill>
                    <a:srgbClr val="0462C1"/>
                  </a:solidFill>
                </a:uFill>
                <a:latin typeface="Century Gothic"/>
                <a:cs typeface="Century Gothic"/>
              </a:rPr>
              <a:t> </a:t>
            </a:r>
            <a:r>
              <a:rPr sz="1600" u="sng" spc="-10" dirty="0">
                <a:solidFill>
                  <a:srgbClr val="0462C1"/>
                </a:solidFill>
                <a:uFill>
                  <a:solidFill>
                    <a:srgbClr val="0462C1"/>
                  </a:solidFill>
                </a:uFill>
                <a:latin typeface="Century Gothic"/>
                <a:cs typeface="Century Gothic"/>
                <a:hlinkClick r:id="rId4"/>
              </a:rPr>
              <a:t>https://atameken.kz/</a:t>
            </a:r>
            <a:endParaRPr sz="1600" dirty="0">
              <a:latin typeface="Century Gothic"/>
              <a:cs typeface="Century Gothic"/>
            </a:endParaRPr>
          </a:p>
          <a:p>
            <a:pPr marL="299085" marR="5080" indent="-287020">
              <a:lnSpc>
                <a:spcPct val="150000"/>
              </a:lnSpc>
              <a:spcBef>
                <a:spcPts val="5"/>
              </a:spcBef>
              <a:buFont typeface="Wingdings"/>
              <a:buChar char=""/>
              <a:tabLst>
                <a:tab pos="299085" algn="l"/>
                <a:tab pos="299720" algn="l"/>
              </a:tabLst>
            </a:pPr>
            <a:r>
              <a:rPr sz="1600" spc="-5" dirty="0">
                <a:latin typeface="Century Gothic"/>
                <a:cs typeface="Century Gothic"/>
              </a:rPr>
              <a:t>Non-governmental public associations </a:t>
            </a:r>
            <a:r>
              <a:rPr sz="1600" spc="-10" dirty="0">
                <a:latin typeface="Century Gothic"/>
                <a:cs typeface="Century Gothic"/>
              </a:rPr>
              <a:t>and </a:t>
            </a:r>
            <a:r>
              <a:rPr sz="1600" spc="-15" dirty="0">
                <a:latin typeface="Century Gothic"/>
                <a:cs typeface="Century Gothic"/>
              </a:rPr>
              <a:t>(or) </a:t>
            </a:r>
            <a:r>
              <a:rPr sz="1600" spc="-5" dirty="0">
                <a:latin typeface="Century Gothic"/>
                <a:cs typeface="Century Gothic"/>
              </a:rPr>
              <a:t>a member of </a:t>
            </a:r>
            <a:r>
              <a:rPr sz="1600" spc="-10" dirty="0">
                <a:latin typeface="Century Gothic"/>
                <a:cs typeface="Century Gothic"/>
              </a:rPr>
              <a:t>special  </a:t>
            </a:r>
            <a:r>
              <a:rPr sz="1600" spc="-5" dirty="0">
                <a:latin typeface="Century Gothic"/>
                <a:cs typeface="Century Gothic"/>
              </a:rPr>
              <a:t>monitoring groups under </a:t>
            </a:r>
            <a:r>
              <a:rPr sz="1600" spc="-10" dirty="0">
                <a:latin typeface="Century Gothic"/>
                <a:cs typeface="Century Gothic"/>
              </a:rPr>
              <a:t>the authorized </a:t>
            </a:r>
            <a:r>
              <a:rPr sz="1600" spc="-5" dirty="0">
                <a:latin typeface="Century Gothic"/>
                <a:cs typeface="Century Gothic"/>
              </a:rPr>
              <a:t>anti-corruption</a:t>
            </a:r>
            <a:r>
              <a:rPr sz="1600" spc="190" dirty="0">
                <a:latin typeface="Century Gothic"/>
                <a:cs typeface="Century Gothic"/>
              </a:rPr>
              <a:t> </a:t>
            </a:r>
            <a:r>
              <a:rPr sz="1600" spc="-10" dirty="0">
                <a:latin typeface="Century Gothic"/>
                <a:cs typeface="Century Gothic"/>
              </a:rPr>
              <a:t>body</a:t>
            </a:r>
            <a:endParaRPr sz="1600" dirty="0">
              <a:latin typeface="Century Gothic"/>
              <a:cs typeface="Century Gothic"/>
            </a:endParaRPr>
          </a:p>
        </p:txBody>
      </p:sp>
      <p:sp>
        <p:nvSpPr>
          <p:cNvPr id="4" name="object 4"/>
          <p:cNvSpPr/>
          <p:nvPr/>
        </p:nvSpPr>
        <p:spPr>
          <a:xfrm>
            <a:off x="10140695" y="2723388"/>
            <a:ext cx="944879" cy="3572255"/>
          </a:xfrm>
          <a:prstGeom prst="rect">
            <a:avLst/>
          </a:prstGeom>
          <a:blipFill>
            <a:blip r:embed="rId5" cstate="print"/>
            <a:stretch>
              <a:fillRect/>
            </a:stretch>
          </a:blipFill>
        </p:spPr>
        <p:txBody>
          <a:bodyPr wrap="square" lIns="0" tIns="0" rIns="0" bIns="0" rtlCol="0"/>
          <a:lstStyle/>
          <a:p>
            <a:endParaRPr/>
          </a:p>
        </p:txBody>
      </p:sp>
      <p:sp>
        <p:nvSpPr>
          <p:cNvPr id="5" name="object 5"/>
          <p:cNvSpPr/>
          <p:nvPr/>
        </p:nvSpPr>
        <p:spPr>
          <a:xfrm>
            <a:off x="618744" y="1499616"/>
            <a:ext cx="1080516" cy="3525012"/>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1194" y="213246"/>
            <a:ext cx="11774365" cy="843821"/>
          </a:xfrm>
          <a:prstGeom prst="rect">
            <a:avLst/>
          </a:prstGeom>
        </p:spPr>
        <p:txBody>
          <a:bodyPr vert="horz" wrap="square" lIns="0" tIns="12700" rIns="0" bIns="0" rtlCol="0">
            <a:spAutoFit/>
          </a:bodyPr>
          <a:lstStyle/>
          <a:p>
            <a:pPr marL="8469630" algn="just">
              <a:lnSpc>
                <a:spcPct val="100000"/>
              </a:lnSpc>
              <a:spcBef>
                <a:spcPts val="100"/>
              </a:spcBef>
            </a:pPr>
            <a:r>
              <a:rPr sz="1800" b="1" spc="-5" dirty="0">
                <a:latin typeface="Century Gothic" panose="020B0502020202020204" pitchFamily="34" charset="0"/>
              </a:rPr>
              <a:t>STANDARD </a:t>
            </a:r>
            <a:r>
              <a:rPr sz="1800" b="1" dirty="0">
                <a:latin typeface="Century Gothic" panose="020B0502020202020204" pitchFamily="34" charset="0"/>
              </a:rPr>
              <a:t>OF </a:t>
            </a:r>
            <a:r>
              <a:rPr sz="1800" b="1" spc="-5" dirty="0">
                <a:latin typeface="Century Gothic" panose="020B0502020202020204" pitchFamily="34" charset="0"/>
              </a:rPr>
              <a:t>STATE</a:t>
            </a:r>
            <a:r>
              <a:rPr sz="1800" b="1" spc="-80" dirty="0">
                <a:latin typeface="Century Gothic" panose="020B0502020202020204" pitchFamily="34" charset="0"/>
              </a:rPr>
              <a:t> </a:t>
            </a:r>
            <a:r>
              <a:rPr sz="1800" b="1" spc="-5" dirty="0">
                <a:latin typeface="Century Gothic" panose="020B0502020202020204" pitchFamily="34" charset="0"/>
              </a:rPr>
              <a:t>SERVICE</a:t>
            </a:r>
          </a:p>
          <a:p>
            <a:pPr marL="4662805" marR="5080" indent="1671955" algn="ctr">
              <a:lnSpc>
                <a:spcPct val="100000"/>
              </a:lnSpc>
            </a:pPr>
            <a:r>
              <a:rPr sz="1800" b="1" dirty="0">
                <a:latin typeface="Century Gothic" panose="020B0502020202020204" pitchFamily="34" charset="0"/>
              </a:rPr>
              <a:t>"State registration, </a:t>
            </a:r>
            <a:r>
              <a:rPr sz="1800" b="1" spc="-5" dirty="0">
                <a:latin typeface="Century Gothic" panose="020B0502020202020204" pitchFamily="34" charset="0"/>
              </a:rPr>
              <a:t>re-registration and amending </a:t>
            </a:r>
            <a:r>
              <a:rPr sz="1800" b="1" u="none" spc="-5" dirty="0">
                <a:latin typeface="Century Gothic" panose="020B0502020202020204" pitchFamily="34" charset="0"/>
              </a:rPr>
              <a:t> </a:t>
            </a:r>
            <a:r>
              <a:rPr sz="1800" b="1" dirty="0">
                <a:latin typeface="Century Gothic" panose="020B0502020202020204" pitchFamily="34" charset="0"/>
              </a:rPr>
              <a:t>the registration </a:t>
            </a:r>
            <a:r>
              <a:rPr sz="1800" b="1" spc="-5" dirty="0">
                <a:latin typeface="Century Gothic" panose="020B0502020202020204" pitchFamily="34" charset="0"/>
              </a:rPr>
              <a:t>dossier of pharmaceuticals or </a:t>
            </a:r>
            <a:r>
              <a:rPr sz="1800" b="1" dirty="0">
                <a:latin typeface="Century Gothic" panose="020B0502020202020204" pitchFamily="34" charset="0"/>
              </a:rPr>
              <a:t>Medical</a:t>
            </a:r>
            <a:r>
              <a:rPr sz="1800" b="1" spc="-150" dirty="0">
                <a:latin typeface="Century Gothic" panose="020B0502020202020204" pitchFamily="34" charset="0"/>
              </a:rPr>
              <a:t> </a:t>
            </a:r>
            <a:r>
              <a:rPr sz="1800" b="1" spc="-5" dirty="0">
                <a:latin typeface="Century Gothic" panose="020B0502020202020204" pitchFamily="34" charset="0"/>
              </a:rPr>
              <a:t>devices"</a:t>
            </a:r>
          </a:p>
        </p:txBody>
      </p:sp>
      <p:sp>
        <p:nvSpPr>
          <p:cNvPr id="3" name="object 3"/>
          <p:cNvSpPr/>
          <p:nvPr/>
        </p:nvSpPr>
        <p:spPr>
          <a:xfrm>
            <a:off x="1679432" y="6098384"/>
            <a:ext cx="5265466" cy="43360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789176" y="6277355"/>
            <a:ext cx="4991735" cy="7620"/>
          </a:xfrm>
          <a:custGeom>
            <a:avLst/>
            <a:gdLst/>
            <a:ahLst/>
            <a:cxnLst/>
            <a:rect l="l" t="t" r="r" b="b"/>
            <a:pathLst>
              <a:path w="4991734" h="7620">
                <a:moveTo>
                  <a:pt x="0" y="0"/>
                </a:moveTo>
                <a:lnTo>
                  <a:pt x="4991227" y="7391"/>
                </a:lnTo>
              </a:path>
            </a:pathLst>
          </a:custGeom>
          <a:ln w="137160">
            <a:solidFill>
              <a:srgbClr val="C273A3"/>
            </a:solidFill>
          </a:ln>
        </p:spPr>
        <p:txBody>
          <a:bodyPr wrap="square" lIns="0" tIns="0" rIns="0" bIns="0" rtlCol="0"/>
          <a:lstStyle/>
          <a:p>
            <a:endParaRPr/>
          </a:p>
        </p:txBody>
      </p:sp>
      <p:sp>
        <p:nvSpPr>
          <p:cNvPr id="5" name="object 5"/>
          <p:cNvSpPr/>
          <p:nvPr/>
        </p:nvSpPr>
        <p:spPr>
          <a:xfrm>
            <a:off x="7327364" y="6070987"/>
            <a:ext cx="2824055" cy="461000"/>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7438643" y="6249923"/>
            <a:ext cx="2549525" cy="35560"/>
          </a:xfrm>
          <a:custGeom>
            <a:avLst/>
            <a:gdLst/>
            <a:ahLst/>
            <a:cxnLst/>
            <a:rect l="l" t="t" r="r" b="b"/>
            <a:pathLst>
              <a:path w="2549525" h="35560">
                <a:moveTo>
                  <a:pt x="0" y="35293"/>
                </a:moveTo>
                <a:lnTo>
                  <a:pt x="2549016" y="0"/>
                </a:lnTo>
              </a:path>
            </a:pathLst>
          </a:custGeom>
          <a:ln w="137160">
            <a:solidFill>
              <a:srgbClr val="001F5F"/>
            </a:solidFill>
          </a:ln>
        </p:spPr>
        <p:txBody>
          <a:bodyPr wrap="square" lIns="0" tIns="0" rIns="0" bIns="0" rtlCol="0"/>
          <a:lstStyle/>
          <a:p>
            <a:endParaRPr/>
          </a:p>
        </p:txBody>
      </p:sp>
      <p:sp>
        <p:nvSpPr>
          <p:cNvPr id="7" name="object 7"/>
          <p:cNvSpPr/>
          <p:nvPr/>
        </p:nvSpPr>
        <p:spPr>
          <a:xfrm>
            <a:off x="1661051" y="2575640"/>
            <a:ext cx="5229168" cy="400651"/>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1770888" y="2686811"/>
            <a:ext cx="4955540" cy="137160"/>
          </a:xfrm>
          <a:custGeom>
            <a:avLst/>
            <a:gdLst/>
            <a:ahLst/>
            <a:cxnLst/>
            <a:rect l="l" t="t" r="r" b="b"/>
            <a:pathLst>
              <a:path w="4955540" h="137160">
                <a:moveTo>
                  <a:pt x="0" y="137159"/>
                </a:moveTo>
                <a:lnTo>
                  <a:pt x="4955286" y="137159"/>
                </a:lnTo>
                <a:lnTo>
                  <a:pt x="4955286" y="0"/>
                </a:lnTo>
                <a:lnTo>
                  <a:pt x="0" y="0"/>
                </a:lnTo>
                <a:lnTo>
                  <a:pt x="0" y="137159"/>
                </a:lnTo>
                <a:close/>
              </a:path>
            </a:pathLst>
          </a:custGeom>
          <a:solidFill>
            <a:srgbClr val="E2671B"/>
          </a:solidFill>
        </p:spPr>
        <p:txBody>
          <a:bodyPr wrap="square" lIns="0" tIns="0" rIns="0" bIns="0" rtlCol="0"/>
          <a:lstStyle/>
          <a:p>
            <a:endParaRPr/>
          </a:p>
        </p:txBody>
      </p:sp>
      <p:sp>
        <p:nvSpPr>
          <p:cNvPr id="9" name="object 9"/>
          <p:cNvSpPr/>
          <p:nvPr/>
        </p:nvSpPr>
        <p:spPr>
          <a:xfrm>
            <a:off x="8544282" y="2573462"/>
            <a:ext cx="1351962" cy="2171610"/>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8659876" y="2753344"/>
            <a:ext cx="1016635" cy="1774825"/>
          </a:xfrm>
          <a:custGeom>
            <a:avLst/>
            <a:gdLst/>
            <a:ahLst/>
            <a:cxnLst/>
            <a:rect l="l" t="t" r="r" b="b"/>
            <a:pathLst>
              <a:path w="1016634" h="1774825">
                <a:moveTo>
                  <a:pt x="38862" y="1773570"/>
                </a:moveTo>
                <a:lnTo>
                  <a:pt x="88564" y="1774748"/>
                </a:lnTo>
                <a:lnTo>
                  <a:pt x="137705" y="1773477"/>
                </a:lnTo>
                <a:lnTo>
                  <a:pt x="186219" y="1769816"/>
                </a:lnTo>
                <a:lnTo>
                  <a:pt x="234037" y="1763823"/>
                </a:lnTo>
                <a:lnTo>
                  <a:pt x="281091" y="1755556"/>
                </a:lnTo>
                <a:lnTo>
                  <a:pt x="327315" y="1745073"/>
                </a:lnTo>
                <a:lnTo>
                  <a:pt x="372640" y="1732432"/>
                </a:lnTo>
                <a:lnTo>
                  <a:pt x="417000" y="1717691"/>
                </a:lnTo>
                <a:lnTo>
                  <a:pt x="460327" y="1700908"/>
                </a:lnTo>
                <a:lnTo>
                  <a:pt x="502553" y="1682142"/>
                </a:lnTo>
                <a:lnTo>
                  <a:pt x="543611" y="1661450"/>
                </a:lnTo>
                <a:lnTo>
                  <a:pt x="583433" y="1638891"/>
                </a:lnTo>
                <a:lnTo>
                  <a:pt x="621952" y="1614522"/>
                </a:lnTo>
                <a:lnTo>
                  <a:pt x="659100" y="1588402"/>
                </a:lnTo>
                <a:lnTo>
                  <a:pt x="694810" y="1560589"/>
                </a:lnTo>
                <a:lnTo>
                  <a:pt x="729014" y="1531141"/>
                </a:lnTo>
                <a:lnTo>
                  <a:pt x="761645" y="1500116"/>
                </a:lnTo>
                <a:lnTo>
                  <a:pt x="792635" y="1467571"/>
                </a:lnTo>
                <a:lnTo>
                  <a:pt x="821917" y="1433566"/>
                </a:lnTo>
                <a:lnTo>
                  <a:pt x="849424" y="1398158"/>
                </a:lnTo>
                <a:lnTo>
                  <a:pt x="875087" y="1361406"/>
                </a:lnTo>
                <a:lnTo>
                  <a:pt x="898839" y="1323367"/>
                </a:lnTo>
                <a:lnTo>
                  <a:pt x="920614" y="1284099"/>
                </a:lnTo>
                <a:lnTo>
                  <a:pt x="940342" y="1243661"/>
                </a:lnTo>
                <a:lnTo>
                  <a:pt x="957957" y="1202111"/>
                </a:lnTo>
                <a:lnTo>
                  <a:pt x="973392" y="1159506"/>
                </a:lnTo>
                <a:lnTo>
                  <a:pt x="986578" y="1115906"/>
                </a:lnTo>
                <a:lnTo>
                  <a:pt x="997449" y="1071367"/>
                </a:lnTo>
                <a:lnTo>
                  <a:pt x="1005936" y="1025948"/>
                </a:lnTo>
                <a:lnTo>
                  <a:pt x="1011973" y="979708"/>
                </a:lnTo>
                <a:lnTo>
                  <a:pt x="1015492" y="932703"/>
                </a:lnTo>
                <a:lnTo>
                  <a:pt x="1016406" y="885573"/>
                </a:lnTo>
                <a:lnTo>
                  <a:pt x="1014742" y="838959"/>
                </a:lnTo>
                <a:lnTo>
                  <a:pt x="1010561" y="792926"/>
                </a:lnTo>
                <a:lnTo>
                  <a:pt x="1003925" y="747538"/>
                </a:lnTo>
                <a:lnTo>
                  <a:pt x="994895" y="702859"/>
                </a:lnTo>
                <a:lnTo>
                  <a:pt x="983534" y="658954"/>
                </a:lnTo>
                <a:lnTo>
                  <a:pt x="969902" y="615887"/>
                </a:lnTo>
                <a:lnTo>
                  <a:pt x="954063" y="573723"/>
                </a:lnTo>
                <a:lnTo>
                  <a:pt x="936077" y="532525"/>
                </a:lnTo>
                <a:lnTo>
                  <a:pt x="916006" y="492358"/>
                </a:lnTo>
                <a:lnTo>
                  <a:pt x="893912" y="453287"/>
                </a:lnTo>
                <a:lnTo>
                  <a:pt x="869857" y="415376"/>
                </a:lnTo>
                <a:lnTo>
                  <a:pt x="843903" y="378689"/>
                </a:lnTo>
                <a:lnTo>
                  <a:pt x="816111" y="343291"/>
                </a:lnTo>
                <a:lnTo>
                  <a:pt x="786543" y="309246"/>
                </a:lnTo>
                <a:lnTo>
                  <a:pt x="755260" y="276617"/>
                </a:lnTo>
                <a:lnTo>
                  <a:pt x="722325" y="245471"/>
                </a:lnTo>
                <a:lnTo>
                  <a:pt x="687799" y="215871"/>
                </a:lnTo>
                <a:lnTo>
                  <a:pt x="651745" y="187880"/>
                </a:lnTo>
                <a:lnTo>
                  <a:pt x="614223" y="161565"/>
                </a:lnTo>
                <a:lnTo>
                  <a:pt x="575295" y="136989"/>
                </a:lnTo>
                <a:lnTo>
                  <a:pt x="535024" y="114216"/>
                </a:lnTo>
                <a:lnTo>
                  <a:pt x="493471" y="93310"/>
                </a:lnTo>
                <a:lnTo>
                  <a:pt x="450697" y="74337"/>
                </a:lnTo>
                <a:lnTo>
                  <a:pt x="406765" y="57361"/>
                </a:lnTo>
                <a:lnTo>
                  <a:pt x="361736" y="42445"/>
                </a:lnTo>
                <a:lnTo>
                  <a:pt x="315672" y="29655"/>
                </a:lnTo>
                <a:lnTo>
                  <a:pt x="268635" y="19054"/>
                </a:lnTo>
                <a:lnTo>
                  <a:pt x="220686" y="10706"/>
                </a:lnTo>
                <a:lnTo>
                  <a:pt x="171887" y="4678"/>
                </a:lnTo>
                <a:lnTo>
                  <a:pt x="122300" y="1031"/>
                </a:lnTo>
                <a:lnTo>
                  <a:pt x="61150" y="0"/>
                </a:lnTo>
                <a:lnTo>
                  <a:pt x="30575" y="871"/>
                </a:lnTo>
                <a:lnTo>
                  <a:pt x="0" y="2682"/>
                </a:lnTo>
              </a:path>
            </a:pathLst>
          </a:custGeom>
          <a:ln w="136525">
            <a:solidFill>
              <a:srgbClr val="C273A3"/>
            </a:solidFill>
          </a:ln>
        </p:spPr>
        <p:txBody>
          <a:bodyPr wrap="square" lIns="0" tIns="0" rIns="0" bIns="0" rtlCol="0"/>
          <a:lstStyle/>
          <a:p>
            <a:endParaRPr/>
          </a:p>
        </p:txBody>
      </p:sp>
      <p:sp>
        <p:nvSpPr>
          <p:cNvPr id="11" name="object 11"/>
          <p:cNvSpPr/>
          <p:nvPr/>
        </p:nvSpPr>
        <p:spPr>
          <a:xfrm>
            <a:off x="7171943" y="4293044"/>
            <a:ext cx="1732915" cy="519366"/>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7405116" y="4526279"/>
            <a:ext cx="1294130" cy="12700"/>
          </a:xfrm>
          <a:custGeom>
            <a:avLst/>
            <a:gdLst/>
            <a:ahLst/>
            <a:cxnLst/>
            <a:rect l="l" t="t" r="r" b="b"/>
            <a:pathLst>
              <a:path w="1294129" h="12700">
                <a:moveTo>
                  <a:pt x="-68579" y="6096"/>
                </a:moveTo>
                <a:lnTo>
                  <a:pt x="1362329" y="6096"/>
                </a:lnTo>
              </a:path>
            </a:pathLst>
          </a:custGeom>
          <a:ln w="149352">
            <a:solidFill>
              <a:srgbClr val="C273A3"/>
            </a:solidFill>
          </a:ln>
        </p:spPr>
        <p:txBody>
          <a:bodyPr wrap="square" lIns="0" tIns="0" rIns="0" bIns="0" rtlCol="0"/>
          <a:lstStyle/>
          <a:p>
            <a:endParaRPr/>
          </a:p>
        </p:txBody>
      </p:sp>
      <p:sp>
        <p:nvSpPr>
          <p:cNvPr id="13" name="object 13"/>
          <p:cNvSpPr/>
          <p:nvPr/>
        </p:nvSpPr>
        <p:spPr>
          <a:xfrm>
            <a:off x="702563" y="4346460"/>
            <a:ext cx="1650619" cy="2205228"/>
          </a:xfrm>
          <a:prstGeom prst="rect">
            <a:avLst/>
          </a:prstGeom>
          <a:blipFill>
            <a:blip r:embed="rId7" cstate="print"/>
            <a:stretch>
              <a:fillRect/>
            </a:stretch>
          </a:blipFill>
        </p:spPr>
        <p:txBody>
          <a:bodyPr wrap="square" lIns="0" tIns="0" rIns="0" bIns="0" rtlCol="0"/>
          <a:lstStyle/>
          <a:p>
            <a:endParaRPr/>
          </a:p>
        </p:txBody>
      </p:sp>
      <p:sp>
        <p:nvSpPr>
          <p:cNvPr id="14" name="object 14"/>
          <p:cNvSpPr/>
          <p:nvPr/>
        </p:nvSpPr>
        <p:spPr>
          <a:xfrm>
            <a:off x="935786" y="4579620"/>
            <a:ext cx="1145540" cy="1697989"/>
          </a:xfrm>
          <a:custGeom>
            <a:avLst/>
            <a:gdLst/>
            <a:ahLst/>
            <a:cxnLst/>
            <a:rect l="l" t="t" r="r" b="b"/>
            <a:pathLst>
              <a:path w="1145539" h="1697989">
                <a:moveTo>
                  <a:pt x="1131519" y="1697697"/>
                </a:moveTo>
                <a:lnTo>
                  <a:pt x="1076148" y="1696305"/>
                </a:lnTo>
                <a:lnTo>
                  <a:pt x="1021484" y="1692990"/>
                </a:lnTo>
                <a:lnTo>
                  <a:pt x="967587" y="1687797"/>
                </a:lnTo>
                <a:lnTo>
                  <a:pt x="914514" y="1680771"/>
                </a:lnTo>
                <a:lnTo>
                  <a:pt x="862327" y="1671957"/>
                </a:lnTo>
                <a:lnTo>
                  <a:pt x="811083" y="1661399"/>
                </a:lnTo>
                <a:lnTo>
                  <a:pt x="760843" y="1649143"/>
                </a:lnTo>
                <a:lnTo>
                  <a:pt x="711665" y="1635234"/>
                </a:lnTo>
                <a:lnTo>
                  <a:pt x="663608" y="1619716"/>
                </a:lnTo>
                <a:lnTo>
                  <a:pt x="616733" y="1602634"/>
                </a:lnTo>
                <a:lnTo>
                  <a:pt x="571097" y="1584034"/>
                </a:lnTo>
                <a:lnTo>
                  <a:pt x="526761" y="1563960"/>
                </a:lnTo>
                <a:lnTo>
                  <a:pt x="483783" y="1542457"/>
                </a:lnTo>
                <a:lnTo>
                  <a:pt x="442224" y="1519570"/>
                </a:lnTo>
                <a:lnTo>
                  <a:pt x="402141" y="1495344"/>
                </a:lnTo>
                <a:lnTo>
                  <a:pt x="363594" y="1469824"/>
                </a:lnTo>
                <a:lnTo>
                  <a:pt x="326643" y="1443054"/>
                </a:lnTo>
                <a:lnTo>
                  <a:pt x="291347" y="1415081"/>
                </a:lnTo>
                <a:lnTo>
                  <a:pt x="257765" y="1385948"/>
                </a:lnTo>
                <a:lnTo>
                  <a:pt x="225956" y="1355700"/>
                </a:lnTo>
                <a:lnTo>
                  <a:pt x="195980" y="1324383"/>
                </a:lnTo>
                <a:lnTo>
                  <a:pt x="167896" y="1292041"/>
                </a:lnTo>
                <a:lnTo>
                  <a:pt x="141762" y="1258719"/>
                </a:lnTo>
                <a:lnTo>
                  <a:pt x="117639" y="1224462"/>
                </a:lnTo>
                <a:lnTo>
                  <a:pt x="95585" y="1189316"/>
                </a:lnTo>
                <a:lnTo>
                  <a:pt x="75659" y="1153324"/>
                </a:lnTo>
                <a:lnTo>
                  <a:pt x="57922" y="1116532"/>
                </a:lnTo>
                <a:lnTo>
                  <a:pt x="42432" y="1078985"/>
                </a:lnTo>
                <a:lnTo>
                  <a:pt x="29248" y="1040728"/>
                </a:lnTo>
                <a:lnTo>
                  <a:pt x="18430" y="1001805"/>
                </a:lnTo>
                <a:lnTo>
                  <a:pt x="10037" y="962262"/>
                </a:lnTo>
                <a:lnTo>
                  <a:pt x="4128" y="922143"/>
                </a:lnTo>
                <a:lnTo>
                  <a:pt x="763" y="881494"/>
                </a:lnTo>
                <a:lnTo>
                  <a:pt x="0" y="840358"/>
                </a:lnTo>
                <a:lnTo>
                  <a:pt x="1856" y="799476"/>
                </a:lnTo>
                <a:lnTo>
                  <a:pt x="6273" y="759109"/>
                </a:lnTo>
                <a:lnTo>
                  <a:pt x="13192" y="719301"/>
                </a:lnTo>
                <a:lnTo>
                  <a:pt x="22554" y="680096"/>
                </a:lnTo>
                <a:lnTo>
                  <a:pt x="34299" y="641537"/>
                </a:lnTo>
                <a:lnTo>
                  <a:pt x="48368" y="603667"/>
                </a:lnTo>
                <a:lnTo>
                  <a:pt x="64702" y="566531"/>
                </a:lnTo>
                <a:lnTo>
                  <a:pt x="83241" y="530171"/>
                </a:lnTo>
                <a:lnTo>
                  <a:pt x="103926" y="494631"/>
                </a:lnTo>
                <a:lnTo>
                  <a:pt x="126698" y="459955"/>
                </a:lnTo>
                <a:lnTo>
                  <a:pt x="151498" y="426186"/>
                </a:lnTo>
                <a:lnTo>
                  <a:pt x="178266" y="393368"/>
                </a:lnTo>
                <a:lnTo>
                  <a:pt x="206943" y="361544"/>
                </a:lnTo>
                <a:lnTo>
                  <a:pt x="237469" y="330758"/>
                </a:lnTo>
                <a:lnTo>
                  <a:pt x="269786" y="301053"/>
                </a:lnTo>
                <a:lnTo>
                  <a:pt x="303834" y="272473"/>
                </a:lnTo>
                <a:lnTo>
                  <a:pt x="339553" y="245062"/>
                </a:lnTo>
                <a:lnTo>
                  <a:pt x="376885" y="218862"/>
                </a:lnTo>
                <a:lnTo>
                  <a:pt x="415770" y="193918"/>
                </a:lnTo>
                <a:lnTo>
                  <a:pt x="456149" y="170273"/>
                </a:lnTo>
                <a:lnTo>
                  <a:pt x="497963" y="147970"/>
                </a:lnTo>
                <a:lnTo>
                  <a:pt x="541152" y="127053"/>
                </a:lnTo>
                <a:lnTo>
                  <a:pt x="585657" y="107565"/>
                </a:lnTo>
                <a:lnTo>
                  <a:pt x="631418" y="89551"/>
                </a:lnTo>
                <a:lnTo>
                  <a:pt x="678377" y="73053"/>
                </a:lnTo>
                <a:lnTo>
                  <a:pt x="726474" y="58116"/>
                </a:lnTo>
                <a:lnTo>
                  <a:pt x="775650" y="44781"/>
                </a:lnTo>
                <a:lnTo>
                  <a:pt x="825846" y="33094"/>
                </a:lnTo>
                <a:lnTo>
                  <a:pt x="877001" y="23098"/>
                </a:lnTo>
                <a:lnTo>
                  <a:pt x="929058" y="14836"/>
                </a:lnTo>
                <a:lnTo>
                  <a:pt x="981956" y="8351"/>
                </a:lnTo>
                <a:lnTo>
                  <a:pt x="1035637" y="3688"/>
                </a:lnTo>
                <a:lnTo>
                  <a:pt x="1090040" y="890"/>
                </a:lnTo>
                <a:lnTo>
                  <a:pt x="1145108" y="0"/>
                </a:lnTo>
              </a:path>
            </a:pathLst>
          </a:custGeom>
          <a:ln w="137160">
            <a:solidFill>
              <a:srgbClr val="C273A3"/>
            </a:solidFill>
          </a:ln>
        </p:spPr>
        <p:txBody>
          <a:bodyPr wrap="square" lIns="0" tIns="0" rIns="0" bIns="0" rtlCol="0"/>
          <a:lstStyle/>
          <a:p>
            <a:endParaRPr/>
          </a:p>
        </p:txBody>
      </p:sp>
      <p:sp>
        <p:nvSpPr>
          <p:cNvPr id="15" name="object 15"/>
          <p:cNvSpPr txBox="1"/>
          <p:nvPr/>
        </p:nvSpPr>
        <p:spPr>
          <a:xfrm>
            <a:off x="3591305" y="5210047"/>
            <a:ext cx="1875789" cy="482600"/>
          </a:xfrm>
          <a:prstGeom prst="rect">
            <a:avLst/>
          </a:prstGeom>
        </p:spPr>
        <p:txBody>
          <a:bodyPr vert="horz" wrap="square" lIns="0" tIns="12065" rIns="0" bIns="0" rtlCol="0">
            <a:spAutoFit/>
          </a:bodyPr>
          <a:lstStyle/>
          <a:p>
            <a:pPr marL="12700" marR="5080" algn="ctr">
              <a:lnSpc>
                <a:spcPct val="100000"/>
              </a:lnSpc>
              <a:spcBef>
                <a:spcPts val="95"/>
              </a:spcBef>
            </a:pPr>
            <a:r>
              <a:rPr sz="1000" spc="-5" dirty="0">
                <a:latin typeface="Century Gothic"/>
                <a:cs typeface="Century Gothic"/>
              </a:rPr>
              <a:t>Formation of permissive  documents certified </a:t>
            </a:r>
            <a:r>
              <a:rPr sz="1000" dirty="0">
                <a:latin typeface="Century Gothic"/>
                <a:cs typeface="Century Gothic"/>
              </a:rPr>
              <a:t>by </a:t>
            </a:r>
            <a:r>
              <a:rPr sz="1000" spc="-5" dirty="0">
                <a:latin typeface="Century Gothic"/>
                <a:cs typeface="Century Gothic"/>
              </a:rPr>
              <a:t>EDS</a:t>
            </a:r>
            <a:r>
              <a:rPr sz="1000" spc="-40" dirty="0">
                <a:latin typeface="Century Gothic"/>
                <a:cs typeface="Century Gothic"/>
              </a:rPr>
              <a:t> </a:t>
            </a:r>
            <a:r>
              <a:rPr sz="1000" spc="-5" dirty="0">
                <a:latin typeface="Century Gothic"/>
                <a:cs typeface="Century Gothic"/>
              </a:rPr>
              <a:t>of  the state </a:t>
            </a:r>
            <a:r>
              <a:rPr sz="1000" spc="-10" dirty="0">
                <a:latin typeface="Century Gothic"/>
                <a:cs typeface="Century Gothic"/>
              </a:rPr>
              <a:t>body </a:t>
            </a:r>
            <a:r>
              <a:rPr sz="1000" spc="-5" dirty="0">
                <a:latin typeface="Century Gothic"/>
                <a:cs typeface="Century Gothic"/>
              </a:rPr>
              <a:t>on </a:t>
            </a:r>
            <a:r>
              <a:rPr sz="1000" dirty="0">
                <a:latin typeface="Century Gothic"/>
                <a:cs typeface="Century Gothic"/>
              </a:rPr>
              <a:t>the</a:t>
            </a:r>
            <a:r>
              <a:rPr sz="1000" spc="-20" dirty="0">
                <a:latin typeface="Century Gothic"/>
                <a:cs typeface="Century Gothic"/>
              </a:rPr>
              <a:t> </a:t>
            </a:r>
            <a:r>
              <a:rPr sz="1000" spc="-5" dirty="0">
                <a:latin typeface="Century Gothic"/>
                <a:cs typeface="Century Gothic"/>
              </a:rPr>
              <a:t>portal</a:t>
            </a:r>
            <a:endParaRPr sz="1000">
              <a:latin typeface="Century Gothic"/>
              <a:cs typeface="Century Gothic"/>
            </a:endParaRPr>
          </a:p>
        </p:txBody>
      </p:sp>
      <p:sp>
        <p:nvSpPr>
          <p:cNvPr id="16" name="object 16"/>
          <p:cNvSpPr txBox="1"/>
          <p:nvPr/>
        </p:nvSpPr>
        <p:spPr>
          <a:xfrm>
            <a:off x="8907526" y="5310377"/>
            <a:ext cx="1489710" cy="330200"/>
          </a:xfrm>
          <a:prstGeom prst="rect">
            <a:avLst/>
          </a:prstGeom>
        </p:spPr>
        <p:txBody>
          <a:bodyPr vert="horz" wrap="square" lIns="0" tIns="12065" rIns="0" bIns="0" rtlCol="0">
            <a:spAutoFit/>
          </a:bodyPr>
          <a:lstStyle/>
          <a:p>
            <a:pPr algn="ctr">
              <a:lnSpc>
                <a:spcPct val="100000"/>
              </a:lnSpc>
              <a:spcBef>
                <a:spcPts val="95"/>
              </a:spcBef>
            </a:pPr>
            <a:r>
              <a:rPr sz="1000" b="1" spc="-10" dirty="0">
                <a:latin typeface="Century Gothic"/>
                <a:cs typeface="Century Gothic"/>
              </a:rPr>
              <a:t>Receiving </a:t>
            </a:r>
            <a:r>
              <a:rPr sz="1000" b="1" spc="-5" dirty="0">
                <a:latin typeface="Century Gothic"/>
                <a:cs typeface="Century Gothic"/>
              </a:rPr>
              <a:t>the result of</a:t>
            </a:r>
            <a:r>
              <a:rPr sz="1000" b="1" spc="-45" dirty="0">
                <a:latin typeface="Century Gothic"/>
                <a:cs typeface="Century Gothic"/>
              </a:rPr>
              <a:t> </a:t>
            </a:r>
            <a:r>
              <a:rPr sz="1000" b="1" spc="-5" dirty="0">
                <a:latin typeface="Century Gothic"/>
                <a:cs typeface="Century Gothic"/>
              </a:rPr>
              <a:t>a</a:t>
            </a:r>
            <a:endParaRPr sz="1000">
              <a:latin typeface="Century Gothic"/>
              <a:cs typeface="Century Gothic"/>
            </a:endParaRPr>
          </a:p>
          <a:p>
            <a:pPr marL="1270" algn="ctr">
              <a:lnSpc>
                <a:spcPct val="100000"/>
              </a:lnSpc>
            </a:pPr>
            <a:r>
              <a:rPr sz="1000" b="1" spc="-5" dirty="0">
                <a:latin typeface="Century Gothic"/>
                <a:cs typeface="Century Gothic"/>
              </a:rPr>
              <a:t>public</a:t>
            </a:r>
            <a:r>
              <a:rPr sz="1000" b="1" spc="-20" dirty="0">
                <a:latin typeface="Century Gothic"/>
                <a:cs typeface="Century Gothic"/>
              </a:rPr>
              <a:t> </a:t>
            </a:r>
            <a:r>
              <a:rPr sz="1000" b="1" spc="-5" dirty="0">
                <a:latin typeface="Century Gothic"/>
                <a:cs typeface="Century Gothic"/>
              </a:rPr>
              <a:t>service</a:t>
            </a:r>
            <a:endParaRPr sz="1000">
              <a:latin typeface="Century Gothic"/>
              <a:cs typeface="Century Gothic"/>
            </a:endParaRPr>
          </a:p>
        </p:txBody>
      </p:sp>
      <p:sp>
        <p:nvSpPr>
          <p:cNvPr id="17" name="object 17"/>
          <p:cNvSpPr/>
          <p:nvPr/>
        </p:nvSpPr>
        <p:spPr>
          <a:xfrm>
            <a:off x="7274052" y="2522258"/>
            <a:ext cx="1758823" cy="508977"/>
          </a:xfrm>
          <a:prstGeom prst="rect">
            <a:avLst/>
          </a:prstGeom>
          <a:blipFill>
            <a:blip r:embed="rId8" cstate="print"/>
            <a:stretch>
              <a:fillRect/>
            </a:stretch>
          </a:blipFill>
        </p:spPr>
        <p:txBody>
          <a:bodyPr wrap="square" lIns="0" tIns="0" rIns="0" bIns="0" rtlCol="0"/>
          <a:lstStyle/>
          <a:p>
            <a:endParaRPr/>
          </a:p>
        </p:txBody>
      </p:sp>
      <p:sp>
        <p:nvSpPr>
          <p:cNvPr id="18" name="object 18"/>
          <p:cNvSpPr/>
          <p:nvPr/>
        </p:nvSpPr>
        <p:spPr>
          <a:xfrm>
            <a:off x="7438643" y="2755392"/>
            <a:ext cx="1320800" cy="1905"/>
          </a:xfrm>
          <a:custGeom>
            <a:avLst/>
            <a:gdLst/>
            <a:ahLst/>
            <a:cxnLst/>
            <a:rect l="l" t="t" r="r" b="b"/>
            <a:pathLst>
              <a:path w="1320800" h="1905">
                <a:moveTo>
                  <a:pt x="0" y="1397"/>
                </a:moveTo>
                <a:lnTo>
                  <a:pt x="1320419" y="0"/>
                </a:lnTo>
              </a:path>
            </a:pathLst>
          </a:custGeom>
          <a:ln w="137160">
            <a:solidFill>
              <a:srgbClr val="C273A3"/>
            </a:solidFill>
          </a:ln>
        </p:spPr>
        <p:txBody>
          <a:bodyPr wrap="square" lIns="0" tIns="0" rIns="0" bIns="0" rtlCol="0"/>
          <a:lstStyle/>
          <a:p>
            <a:endParaRPr/>
          </a:p>
        </p:txBody>
      </p:sp>
      <p:sp>
        <p:nvSpPr>
          <p:cNvPr id="19" name="object 19"/>
          <p:cNvSpPr/>
          <p:nvPr/>
        </p:nvSpPr>
        <p:spPr>
          <a:xfrm>
            <a:off x="1914144" y="4305350"/>
            <a:ext cx="5105400" cy="546811"/>
          </a:xfrm>
          <a:prstGeom prst="rect">
            <a:avLst/>
          </a:prstGeom>
          <a:blipFill>
            <a:blip r:embed="rId9" cstate="print"/>
            <a:stretch>
              <a:fillRect/>
            </a:stretch>
          </a:blipFill>
        </p:spPr>
        <p:txBody>
          <a:bodyPr wrap="square" lIns="0" tIns="0" rIns="0" bIns="0" rtlCol="0"/>
          <a:lstStyle/>
          <a:p>
            <a:endParaRPr/>
          </a:p>
        </p:txBody>
      </p:sp>
      <p:sp>
        <p:nvSpPr>
          <p:cNvPr id="20" name="object 20"/>
          <p:cNvSpPr/>
          <p:nvPr/>
        </p:nvSpPr>
        <p:spPr>
          <a:xfrm>
            <a:off x="2080260" y="4538471"/>
            <a:ext cx="4665345" cy="40640"/>
          </a:xfrm>
          <a:custGeom>
            <a:avLst/>
            <a:gdLst/>
            <a:ahLst/>
            <a:cxnLst/>
            <a:rect l="l" t="t" r="r" b="b"/>
            <a:pathLst>
              <a:path w="4665345" h="40639">
                <a:moveTo>
                  <a:pt x="0" y="40131"/>
                </a:moveTo>
                <a:lnTo>
                  <a:pt x="4664964" y="0"/>
                </a:lnTo>
              </a:path>
            </a:pathLst>
          </a:custGeom>
          <a:ln w="137160">
            <a:solidFill>
              <a:srgbClr val="C273A3"/>
            </a:solidFill>
          </a:ln>
        </p:spPr>
        <p:txBody>
          <a:bodyPr wrap="square" lIns="0" tIns="0" rIns="0" bIns="0" rtlCol="0"/>
          <a:lstStyle/>
          <a:p>
            <a:endParaRPr/>
          </a:p>
        </p:txBody>
      </p:sp>
      <p:sp>
        <p:nvSpPr>
          <p:cNvPr id="21" name="object 21"/>
          <p:cNvSpPr/>
          <p:nvPr/>
        </p:nvSpPr>
        <p:spPr>
          <a:xfrm>
            <a:off x="9134856" y="5728721"/>
            <a:ext cx="1088072" cy="1082052"/>
          </a:xfrm>
          <a:prstGeom prst="rect">
            <a:avLst/>
          </a:prstGeom>
          <a:blipFill>
            <a:blip r:embed="rId10" cstate="print"/>
            <a:stretch>
              <a:fillRect/>
            </a:stretch>
          </a:blipFill>
        </p:spPr>
        <p:txBody>
          <a:bodyPr wrap="square" lIns="0" tIns="0" rIns="0" bIns="0" rtlCol="0"/>
          <a:lstStyle/>
          <a:p>
            <a:endParaRPr/>
          </a:p>
        </p:txBody>
      </p:sp>
      <p:sp>
        <p:nvSpPr>
          <p:cNvPr id="22" name="object 22"/>
          <p:cNvSpPr/>
          <p:nvPr/>
        </p:nvSpPr>
        <p:spPr>
          <a:xfrm>
            <a:off x="9256776" y="5900928"/>
            <a:ext cx="839673" cy="797255"/>
          </a:xfrm>
          <a:prstGeom prst="rect">
            <a:avLst/>
          </a:prstGeom>
          <a:blipFill>
            <a:blip r:embed="rId11" cstate="print"/>
            <a:stretch>
              <a:fillRect/>
            </a:stretch>
          </a:blipFill>
        </p:spPr>
        <p:txBody>
          <a:bodyPr wrap="square" lIns="0" tIns="0" rIns="0" bIns="0" rtlCol="0"/>
          <a:lstStyle/>
          <a:p>
            <a:endParaRPr/>
          </a:p>
        </p:txBody>
      </p:sp>
      <p:sp>
        <p:nvSpPr>
          <p:cNvPr id="23" name="object 23"/>
          <p:cNvSpPr/>
          <p:nvPr/>
        </p:nvSpPr>
        <p:spPr>
          <a:xfrm>
            <a:off x="9328404" y="5922264"/>
            <a:ext cx="660400" cy="654050"/>
          </a:xfrm>
          <a:custGeom>
            <a:avLst/>
            <a:gdLst/>
            <a:ahLst/>
            <a:cxnLst/>
            <a:rect l="l" t="t" r="r" b="b"/>
            <a:pathLst>
              <a:path w="660400" h="654050">
                <a:moveTo>
                  <a:pt x="329946" y="0"/>
                </a:moveTo>
                <a:lnTo>
                  <a:pt x="281184" y="3544"/>
                </a:lnTo>
                <a:lnTo>
                  <a:pt x="234645" y="13840"/>
                </a:lnTo>
                <a:lnTo>
                  <a:pt x="190840" y="30382"/>
                </a:lnTo>
                <a:lnTo>
                  <a:pt x="150277" y="52664"/>
                </a:lnTo>
                <a:lnTo>
                  <a:pt x="113468" y="80181"/>
                </a:lnTo>
                <a:lnTo>
                  <a:pt x="80923" y="112427"/>
                </a:lnTo>
                <a:lnTo>
                  <a:pt x="53151" y="148897"/>
                </a:lnTo>
                <a:lnTo>
                  <a:pt x="30662" y="189085"/>
                </a:lnTo>
                <a:lnTo>
                  <a:pt x="13967" y="232484"/>
                </a:lnTo>
                <a:lnTo>
                  <a:pt x="3576" y="278590"/>
                </a:lnTo>
                <a:lnTo>
                  <a:pt x="0" y="326898"/>
                </a:lnTo>
                <a:lnTo>
                  <a:pt x="3576" y="375205"/>
                </a:lnTo>
                <a:lnTo>
                  <a:pt x="13967" y="421311"/>
                </a:lnTo>
                <a:lnTo>
                  <a:pt x="30662" y="464710"/>
                </a:lnTo>
                <a:lnTo>
                  <a:pt x="53151" y="504898"/>
                </a:lnTo>
                <a:lnTo>
                  <a:pt x="80923" y="541368"/>
                </a:lnTo>
                <a:lnTo>
                  <a:pt x="113468" y="573614"/>
                </a:lnTo>
                <a:lnTo>
                  <a:pt x="150277" y="601131"/>
                </a:lnTo>
                <a:lnTo>
                  <a:pt x="190840" y="623413"/>
                </a:lnTo>
                <a:lnTo>
                  <a:pt x="234645" y="639955"/>
                </a:lnTo>
                <a:lnTo>
                  <a:pt x="281184" y="650251"/>
                </a:lnTo>
                <a:lnTo>
                  <a:pt x="329946" y="653796"/>
                </a:lnTo>
                <a:lnTo>
                  <a:pt x="378707" y="650251"/>
                </a:lnTo>
                <a:lnTo>
                  <a:pt x="425246" y="639955"/>
                </a:lnTo>
                <a:lnTo>
                  <a:pt x="469051" y="623413"/>
                </a:lnTo>
                <a:lnTo>
                  <a:pt x="509614" y="601131"/>
                </a:lnTo>
                <a:lnTo>
                  <a:pt x="546423" y="573614"/>
                </a:lnTo>
                <a:lnTo>
                  <a:pt x="578968" y="541368"/>
                </a:lnTo>
                <a:lnTo>
                  <a:pt x="606740" y="504898"/>
                </a:lnTo>
                <a:lnTo>
                  <a:pt x="629229" y="464710"/>
                </a:lnTo>
                <a:lnTo>
                  <a:pt x="645924" y="421311"/>
                </a:lnTo>
                <a:lnTo>
                  <a:pt x="656315" y="375205"/>
                </a:lnTo>
                <a:lnTo>
                  <a:pt x="659892" y="326898"/>
                </a:lnTo>
                <a:lnTo>
                  <a:pt x="656315" y="278590"/>
                </a:lnTo>
                <a:lnTo>
                  <a:pt x="645924" y="232484"/>
                </a:lnTo>
                <a:lnTo>
                  <a:pt x="629229" y="189085"/>
                </a:lnTo>
                <a:lnTo>
                  <a:pt x="606740" y="148897"/>
                </a:lnTo>
                <a:lnTo>
                  <a:pt x="578968" y="112427"/>
                </a:lnTo>
                <a:lnTo>
                  <a:pt x="546423" y="80181"/>
                </a:lnTo>
                <a:lnTo>
                  <a:pt x="509614" y="52664"/>
                </a:lnTo>
                <a:lnTo>
                  <a:pt x="469051" y="30382"/>
                </a:lnTo>
                <a:lnTo>
                  <a:pt x="425246" y="13840"/>
                </a:lnTo>
                <a:lnTo>
                  <a:pt x="378707" y="3544"/>
                </a:lnTo>
                <a:lnTo>
                  <a:pt x="329946" y="0"/>
                </a:lnTo>
                <a:close/>
              </a:path>
            </a:pathLst>
          </a:custGeom>
          <a:solidFill>
            <a:srgbClr val="FFFFFF"/>
          </a:solidFill>
        </p:spPr>
        <p:txBody>
          <a:bodyPr wrap="square" lIns="0" tIns="0" rIns="0" bIns="0" rtlCol="0"/>
          <a:lstStyle/>
          <a:p>
            <a:endParaRPr/>
          </a:p>
        </p:txBody>
      </p:sp>
      <p:sp>
        <p:nvSpPr>
          <p:cNvPr id="24" name="object 24"/>
          <p:cNvSpPr/>
          <p:nvPr/>
        </p:nvSpPr>
        <p:spPr>
          <a:xfrm>
            <a:off x="9328404" y="5922264"/>
            <a:ext cx="660400" cy="654050"/>
          </a:xfrm>
          <a:custGeom>
            <a:avLst/>
            <a:gdLst/>
            <a:ahLst/>
            <a:cxnLst/>
            <a:rect l="l" t="t" r="r" b="b"/>
            <a:pathLst>
              <a:path w="660400" h="654050">
                <a:moveTo>
                  <a:pt x="0" y="326898"/>
                </a:moveTo>
                <a:lnTo>
                  <a:pt x="3576" y="278590"/>
                </a:lnTo>
                <a:lnTo>
                  <a:pt x="13967" y="232484"/>
                </a:lnTo>
                <a:lnTo>
                  <a:pt x="30662" y="189085"/>
                </a:lnTo>
                <a:lnTo>
                  <a:pt x="53151" y="148897"/>
                </a:lnTo>
                <a:lnTo>
                  <a:pt x="80923" y="112427"/>
                </a:lnTo>
                <a:lnTo>
                  <a:pt x="113468" y="80181"/>
                </a:lnTo>
                <a:lnTo>
                  <a:pt x="150277" y="52664"/>
                </a:lnTo>
                <a:lnTo>
                  <a:pt x="190840" y="30382"/>
                </a:lnTo>
                <a:lnTo>
                  <a:pt x="234645" y="13840"/>
                </a:lnTo>
                <a:lnTo>
                  <a:pt x="281184" y="3544"/>
                </a:lnTo>
                <a:lnTo>
                  <a:pt x="329946" y="0"/>
                </a:lnTo>
                <a:lnTo>
                  <a:pt x="378707" y="3544"/>
                </a:lnTo>
                <a:lnTo>
                  <a:pt x="425246" y="13840"/>
                </a:lnTo>
                <a:lnTo>
                  <a:pt x="469051" y="30382"/>
                </a:lnTo>
                <a:lnTo>
                  <a:pt x="509614" y="52664"/>
                </a:lnTo>
                <a:lnTo>
                  <a:pt x="546423" y="80181"/>
                </a:lnTo>
                <a:lnTo>
                  <a:pt x="578968" y="112427"/>
                </a:lnTo>
                <a:lnTo>
                  <a:pt x="606740" y="148897"/>
                </a:lnTo>
                <a:lnTo>
                  <a:pt x="629229" y="189085"/>
                </a:lnTo>
                <a:lnTo>
                  <a:pt x="645924" y="232484"/>
                </a:lnTo>
                <a:lnTo>
                  <a:pt x="656315" y="278590"/>
                </a:lnTo>
                <a:lnTo>
                  <a:pt x="659892" y="326898"/>
                </a:lnTo>
                <a:lnTo>
                  <a:pt x="656315" y="375205"/>
                </a:lnTo>
                <a:lnTo>
                  <a:pt x="645924" y="421311"/>
                </a:lnTo>
                <a:lnTo>
                  <a:pt x="629229" y="464710"/>
                </a:lnTo>
                <a:lnTo>
                  <a:pt x="606740" y="504898"/>
                </a:lnTo>
                <a:lnTo>
                  <a:pt x="578968" y="541368"/>
                </a:lnTo>
                <a:lnTo>
                  <a:pt x="546423" y="573614"/>
                </a:lnTo>
                <a:lnTo>
                  <a:pt x="509614" y="601131"/>
                </a:lnTo>
                <a:lnTo>
                  <a:pt x="469051" y="623413"/>
                </a:lnTo>
                <a:lnTo>
                  <a:pt x="425246" y="639955"/>
                </a:lnTo>
                <a:lnTo>
                  <a:pt x="378707" y="650251"/>
                </a:lnTo>
                <a:lnTo>
                  <a:pt x="329946" y="653796"/>
                </a:lnTo>
                <a:lnTo>
                  <a:pt x="281184" y="650251"/>
                </a:lnTo>
                <a:lnTo>
                  <a:pt x="234645" y="639955"/>
                </a:lnTo>
                <a:lnTo>
                  <a:pt x="190840" y="623413"/>
                </a:lnTo>
                <a:lnTo>
                  <a:pt x="150277" y="601131"/>
                </a:lnTo>
                <a:lnTo>
                  <a:pt x="113468" y="573614"/>
                </a:lnTo>
                <a:lnTo>
                  <a:pt x="80923" y="541368"/>
                </a:lnTo>
                <a:lnTo>
                  <a:pt x="53151" y="504898"/>
                </a:lnTo>
                <a:lnTo>
                  <a:pt x="30662" y="464710"/>
                </a:lnTo>
                <a:lnTo>
                  <a:pt x="13967" y="421311"/>
                </a:lnTo>
                <a:lnTo>
                  <a:pt x="3576" y="375205"/>
                </a:lnTo>
                <a:lnTo>
                  <a:pt x="0" y="326898"/>
                </a:lnTo>
                <a:close/>
              </a:path>
            </a:pathLst>
          </a:custGeom>
          <a:ln w="57912">
            <a:solidFill>
              <a:srgbClr val="001F5F"/>
            </a:solidFill>
          </a:ln>
        </p:spPr>
        <p:txBody>
          <a:bodyPr wrap="square" lIns="0" tIns="0" rIns="0" bIns="0" rtlCol="0"/>
          <a:lstStyle/>
          <a:p>
            <a:endParaRPr/>
          </a:p>
        </p:txBody>
      </p:sp>
      <p:sp>
        <p:nvSpPr>
          <p:cNvPr id="25" name="object 25"/>
          <p:cNvSpPr txBox="1"/>
          <p:nvPr/>
        </p:nvSpPr>
        <p:spPr>
          <a:xfrm>
            <a:off x="9533001" y="6112865"/>
            <a:ext cx="251460" cy="269240"/>
          </a:xfrm>
          <a:prstGeom prst="rect">
            <a:avLst/>
          </a:prstGeom>
        </p:spPr>
        <p:txBody>
          <a:bodyPr vert="horz" wrap="square" lIns="0" tIns="12065" rIns="0" bIns="0" rtlCol="0">
            <a:spAutoFit/>
          </a:bodyPr>
          <a:lstStyle/>
          <a:p>
            <a:pPr marL="12700">
              <a:lnSpc>
                <a:spcPct val="100000"/>
              </a:lnSpc>
              <a:spcBef>
                <a:spcPts val="95"/>
              </a:spcBef>
            </a:pPr>
            <a:r>
              <a:rPr sz="1600" b="1" spc="-15" dirty="0">
                <a:solidFill>
                  <a:srgbClr val="C00000"/>
                </a:solidFill>
                <a:latin typeface="Century Gothic"/>
                <a:cs typeface="Century Gothic"/>
              </a:rPr>
              <a:t>11</a:t>
            </a:r>
            <a:endParaRPr sz="1600">
              <a:latin typeface="Century Gothic"/>
              <a:cs typeface="Century Gothic"/>
            </a:endParaRPr>
          </a:p>
        </p:txBody>
      </p:sp>
      <p:sp>
        <p:nvSpPr>
          <p:cNvPr id="26" name="object 26"/>
          <p:cNvSpPr/>
          <p:nvPr/>
        </p:nvSpPr>
        <p:spPr>
          <a:xfrm>
            <a:off x="6551676" y="4031005"/>
            <a:ext cx="1088072" cy="1057630"/>
          </a:xfrm>
          <a:prstGeom prst="rect">
            <a:avLst/>
          </a:prstGeom>
          <a:blipFill>
            <a:blip r:embed="rId12" cstate="print"/>
            <a:stretch>
              <a:fillRect/>
            </a:stretch>
          </a:blipFill>
        </p:spPr>
        <p:txBody>
          <a:bodyPr wrap="square" lIns="0" tIns="0" rIns="0" bIns="0" rtlCol="0"/>
          <a:lstStyle/>
          <a:p>
            <a:endParaRPr/>
          </a:p>
        </p:txBody>
      </p:sp>
      <p:sp>
        <p:nvSpPr>
          <p:cNvPr id="27" name="object 27"/>
          <p:cNvSpPr/>
          <p:nvPr/>
        </p:nvSpPr>
        <p:spPr>
          <a:xfrm>
            <a:off x="6731507" y="4191050"/>
            <a:ext cx="726948" cy="797255"/>
          </a:xfrm>
          <a:prstGeom prst="rect">
            <a:avLst/>
          </a:prstGeom>
          <a:blipFill>
            <a:blip r:embed="rId13" cstate="print"/>
            <a:stretch>
              <a:fillRect/>
            </a:stretch>
          </a:blipFill>
        </p:spPr>
        <p:txBody>
          <a:bodyPr wrap="square" lIns="0" tIns="0" rIns="0" bIns="0" rtlCol="0"/>
          <a:lstStyle/>
          <a:p>
            <a:endParaRPr/>
          </a:p>
        </p:txBody>
      </p:sp>
      <p:sp>
        <p:nvSpPr>
          <p:cNvPr id="28" name="object 28"/>
          <p:cNvSpPr/>
          <p:nvPr/>
        </p:nvSpPr>
        <p:spPr>
          <a:xfrm>
            <a:off x="6745223" y="4224528"/>
            <a:ext cx="660400" cy="629920"/>
          </a:xfrm>
          <a:custGeom>
            <a:avLst/>
            <a:gdLst/>
            <a:ahLst/>
            <a:cxnLst/>
            <a:rect l="l" t="t" r="r" b="b"/>
            <a:pathLst>
              <a:path w="660400" h="629920">
                <a:moveTo>
                  <a:pt x="329946" y="0"/>
                </a:moveTo>
                <a:lnTo>
                  <a:pt x="281184" y="3410"/>
                </a:lnTo>
                <a:lnTo>
                  <a:pt x="234645" y="13319"/>
                </a:lnTo>
                <a:lnTo>
                  <a:pt x="190840" y="29240"/>
                </a:lnTo>
                <a:lnTo>
                  <a:pt x="150277" y="50687"/>
                </a:lnTo>
                <a:lnTo>
                  <a:pt x="113468" y="77173"/>
                </a:lnTo>
                <a:lnTo>
                  <a:pt x="80923" y="108213"/>
                </a:lnTo>
                <a:lnTo>
                  <a:pt x="53151" y="143320"/>
                </a:lnTo>
                <a:lnTo>
                  <a:pt x="30662" y="182009"/>
                </a:lnTo>
                <a:lnTo>
                  <a:pt x="13967" y="223794"/>
                </a:lnTo>
                <a:lnTo>
                  <a:pt x="3576" y="268188"/>
                </a:lnTo>
                <a:lnTo>
                  <a:pt x="0" y="314706"/>
                </a:lnTo>
                <a:lnTo>
                  <a:pt x="3576" y="361223"/>
                </a:lnTo>
                <a:lnTo>
                  <a:pt x="13967" y="405617"/>
                </a:lnTo>
                <a:lnTo>
                  <a:pt x="30662" y="447402"/>
                </a:lnTo>
                <a:lnTo>
                  <a:pt x="53151" y="486091"/>
                </a:lnTo>
                <a:lnTo>
                  <a:pt x="80923" y="521198"/>
                </a:lnTo>
                <a:lnTo>
                  <a:pt x="113468" y="552238"/>
                </a:lnTo>
                <a:lnTo>
                  <a:pt x="150277" y="578724"/>
                </a:lnTo>
                <a:lnTo>
                  <a:pt x="190840" y="600171"/>
                </a:lnTo>
                <a:lnTo>
                  <a:pt x="234645" y="616092"/>
                </a:lnTo>
                <a:lnTo>
                  <a:pt x="281184" y="626001"/>
                </a:lnTo>
                <a:lnTo>
                  <a:pt x="329946" y="629412"/>
                </a:lnTo>
                <a:lnTo>
                  <a:pt x="378707" y="626001"/>
                </a:lnTo>
                <a:lnTo>
                  <a:pt x="425246" y="616092"/>
                </a:lnTo>
                <a:lnTo>
                  <a:pt x="469051" y="600171"/>
                </a:lnTo>
                <a:lnTo>
                  <a:pt x="509614" y="578724"/>
                </a:lnTo>
                <a:lnTo>
                  <a:pt x="546423" y="552238"/>
                </a:lnTo>
                <a:lnTo>
                  <a:pt x="578968" y="521198"/>
                </a:lnTo>
                <a:lnTo>
                  <a:pt x="606740" y="486091"/>
                </a:lnTo>
                <a:lnTo>
                  <a:pt x="629229" y="447402"/>
                </a:lnTo>
                <a:lnTo>
                  <a:pt x="645924" y="405617"/>
                </a:lnTo>
                <a:lnTo>
                  <a:pt x="656315" y="361223"/>
                </a:lnTo>
                <a:lnTo>
                  <a:pt x="659892" y="314706"/>
                </a:lnTo>
                <a:lnTo>
                  <a:pt x="656315" y="268188"/>
                </a:lnTo>
                <a:lnTo>
                  <a:pt x="645924" y="223794"/>
                </a:lnTo>
                <a:lnTo>
                  <a:pt x="629229" y="182009"/>
                </a:lnTo>
                <a:lnTo>
                  <a:pt x="606740" y="143320"/>
                </a:lnTo>
                <a:lnTo>
                  <a:pt x="578968" y="108213"/>
                </a:lnTo>
                <a:lnTo>
                  <a:pt x="546423" y="77173"/>
                </a:lnTo>
                <a:lnTo>
                  <a:pt x="509614" y="50687"/>
                </a:lnTo>
                <a:lnTo>
                  <a:pt x="469051" y="29240"/>
                </a:lnTo>
                <a:lnTo>
                  <a:pt x="425246" y="13319"/>
                </a:lnTo>
                <a:lnTo>
                  <a:pt x="378707" y="3410"/>
                </a:lnTo>
                <a:lnTo>
                  <a:pt x="329946" y="0"/>
                </a:lnTo>
                <a:close/>
              </a:path>
            </a:pathLst>
          </a:custGeom>
          <a:solidFill>
            <a:srgbClr val="FFFFFF"/>
          </a:solidFill>
        </p:spPr>
        <p:txBody>
          <a:bodyPr wrap="square" lIns="0" tIns="0" rIns="0" bIns="0" rtlCol="0"/>
          <a:lstStyle/>
          <a:p>
            <a:endParaRPr/>
          </a:p>
        </p:txBody>
      </p:sp>
      <p:sp>
        <p:nvSpPr>
          <p:cNvPr id="29" name="object 29"/>
          <p:cNvSpPr/>
          <p:nvPr/>
        </p:nvSpPr>
        <p:spPr>
          <a:xfrm>
            <a:off x="6745223" y="4224528"/>
            <a:ext cx="660400" cy="629920"/>
          </a:xfrm>
          <a:custGeom>
            <a:avLst/>
            <a:gdLst/>
            <a:ahLst/>
            <a:cxnLst/>
            <a:rect l="l" t="t" r="r" b="b"/>
            <a:pathLst>
              <a:path w="660400" h="629920">
                <a:moveTo>
                  <a:pt x="0" y="314706"/>
                </a:moveTo>
                <a:lnTo>
                  <a:pt x="3576" y="268188"/>
                </a:lnTo>
                <a:lnTo>
                  <a:pt x="13967" y="223794"/>
                </a:lnTo>
                <a:lnTo>
                  <a:pt x="30662" y="182009"/>
                </a:lnTo>
                <a:lnTo>
                  <a:pt x="53151" y="143320"/>
                </a:lnTo>
                <a:lnTo>
                  <a:pt x="80923" y="108213"/>
                </a:lnTo>
                <a:lnTo>
                  <a:pt x="113468" y="77173"/>
                </a:lnTo>
                <a:lnTo>
                  <a:pt x="150277" y="50687"/>
                </a:lnTo>
                <a:lnTo>
                  <a:pt x="190840" y="29240"/>
                </a:lnTo>
                <a:lnTo>
                  <a:pt x="234645" y="13319"/>
                </a:lnTo>
                <a:lnTo>
                  <a:pt x="281184" y="3410"/>
                </a:lnTo>
                <a:lnTo>
                  <a:pt x="329946" y="0"/>
                </a:lnTo>
                <a:lnTo>
                  <a:pt x="378707" y="3410"/>
                </a:lnTo>
                <a:lnTo>
                  <a:pt x="425246" y="13319"/>
                </a:lnTo>
                <a:lnTo>
                  <a:pt x="469051" y="29240"/>
                </a:lnTo>
                <a:lnTo>
                  <a:pt x="509614" y="50687"/>
                </a:lnTo>
                <a:lnTo>
                  <a:pt x="546423" y="77173"/>
                </a:lnTo>
                <a:lnTo>
                  <a:pt x="578968" y="108213"/>
                </a:lnTo>
                <a:lnTo>
                  <a:pt x="606740" y="143320"/>
                </a:lnTo>
                <a:lnTo>
                  <a:pt x="629229" y="182009"/>
                </a:lnTo>
                <a:lnTo>
                  <a:pt x="645924" y="223794"/>
                </a:lnTo>
                <a:lnTo>
                  <a:pt x="656315" y="268188"/>
                </a:lnTo>
                <a:lnTo>
                  <a:pt x="659892" y="314706"/>
                </a:lnTo>
                <a:lnTo>
                  <a:pt x="656315" y="361223"/>
                </a:lnTo>
                <a:lnTo>
                  <a:pt x="645924" y="405617"/>
                </a:lnTo>
                <a:lnTo>
                  <a:pt x="629229" y="447402"/>
                </a:lnTo>
                <a:lnTo>
                  <a:pt x="606740" y="486091"/>
                </a:lnTo>
                <a:lnTo>
                  <a:pt x="578968" y="521198"/>
                </a:lnTo>
                <a:lnTo>
                  <a:pt x="546423" y="552238"/>
                </a:lnTo>
                <a:lnTo>
                  <a:pt x="509614" y="578724"/>
                </a:lnTo>
                <a:lnTo>
                  <a:pt x="469051" y="600171"/>
                </a:lnTo>
                <a:lnTo>
                  <a:pt x="425246" y="616092"/>
                </a:lnTo>
                <a:lnTo>
                  <a:pt x="378707" y="626001"/>
                </a:lnTo>
                <a:lnTo>
                  <a:pt x="329946" y="629412"/>
                </a:lnTo>
                <a:lnTo>
                  <a:pt x="281184" y="626001"/>
                </a:lnTo>
                <a:lnTo>
                  <a:pt x="234645" y="616092"/>
                </a:lnTo>
                <a:lnTo>
                  <a:pt x="190840" y="600171"/>
                </a:lnTo>
                <a:lnTo>
                  <a:pt x="150277" y="578724"/>
                </a:lnTo>
                <a:lnTo>
                  <a:pt x="113468" y="552238"/>
                </a:lnTo>
                <a:lnTo>
                  <a:pt x="80923" y="521198"/>
                </a:lnTo>
                <a:lnTo>
                  <a:pt x="53151" y="486091"/>
                </a:lnTo>
                <a:lnTo>
                  <a:pt x="30662" y="447402"/>
                </a:lnTo>
                <a:lnTo>
                  <a:pt x="13967" y="405617"/>
                </a:lnTo>
                <a:lnTo>
                  <a:pt x="3576" y="361223"/>
                </a:lnTo>
                <a:lnTo>
                  <a:pt x="0" y="314706"/>
                </a:lnTo>
                <a:close/>
              </a:path>
            </a:pathLst>
          </a:custGeom>
          <a:ln w="57912">
            <a:solidFill>
              <a:srgbClr val="C273A3"/>
            </a:solidFill>
          </a:ln>
        </p:spPr>
        <p:txBody>
          <a:bodyPr wrap="square" lIns="0" tIns="0" rIns="0" bIns="0" rtlCol="0"/>
          <a:lstStyle/>
          <a:p>
            <a:endParaRPr/>
          </a:p>
        </p:txBody>
      </p:sp>
      <p:sp>
        <p:nvSpPr>
          <p:cNvPr id="30" name="object 30"/>
          <p:cNvSpPr txBox="1"/>
          <p:nvPr/>
        </p:nvSpPr>
        <p:spPr>
          <a:xfrm>
            <a:off x="7006208" y="4402328"/>
            <a:ext cx="139065" cy="269240"/>
          </a:xfrm>
          <a:prstGeom prst="rect">
            <a:avLst/>
          </a:prstGeom>
        </p:spPr>
        <p:txBody>
          <a:bodyPr vert="horz" wrap="square" lIns="0" tIns="12065" rIns="0" bIns="0" rtlCol="0">
            <a:spAutoFit/>
          </a:bodyPr>
          <a:lstStyle/>
          <a:p>
            <a:pPr marL="12700">
              <a:lnSpc>
                <a:spcPct val="100000"/>
              </a:lnSpc>
              <a:spcBef>
                <a:spcPts val="95"/>
              </a:spcBef>
            </a:pPr>
            <a:r>
              <a:rPr sz="1600" b="1" spc="-5" dirty="0">
                <a:solidFill>
                  <a:srgbClr val="C00000"/>
                </a:solidFill>
                <a:latin typeface="Century Gothic"/>
                <a:cs typeface="Century Gothic"/>
              </a:rPr>
              <a:t>5</a:t>
            </a:r>
            <a:endParaRPr sz="1600">
              <a:latin typeface="Century Gothic"/>
              <a:cs typeface="Century Gothic"/>
            </a:endParaRPr>
          </a:p>
        </p:txBody>
      </p:sp>
      <p:sp>
        <p:nvSpPr>
          <p:cNvPr id="31" name="object 31"/>
          <p:cNvSpPr/>
          <p:nvPr/>
        </p:nvSpPr>
        <p:spPr>
          <a:xfrm>
            <a:off x="8301228" y="2453639"/>
            <a:ext cx="678052" cy="644651"/>
          </a:xfrm>
          <a:prstGeom prst="rect">
            <a:avLst/>
          </a:prstGeom>
          <a:blipFill>
            <a:blip r:embed="rId14" cstate="print"/>
            <a:stretch>
              <a:fillRect/>
            </a:stretch>
          </a:blipFill>
        </p:spPr>
        <p:txBody>
          <a:bodyPr wrap="square" lIns="0" tIns="0" rIns="0" bIns="0" rtlCol="0"/>
          <a:lstStyle/>
          <a:p>
            <a:endParaRPr/>
          </a:p>
        </p:txBody>
      </p:sp>
      <p:sp>
        <p:nvSpPr>
          <p:cNvPr id="32" name="object 32"/>
          <p:cNvSpPr/>
          <p:nvPr/>
        </p:nvSpPr>
        <p:spPr>
          <a:xfrm>
            <a:off x="8490966" y="2628138"/>
            <a:ext cx="269875" cy="254635"/>
          </a:xfrm>
          <a:custGeom>
            <a:avLst/>
            <a:gdLst/>
            <a:ahLst/>
            <a:cxnLst/>
            <a:rect l="l" t="t" r="r" b="b"/>
            <a:pathLst>
              <a:path w="269875" h="254635">
                <a:moveTo>
                  <a:pt x="142493" y="0"/>
                </a:moveTo>
                <a:lnTo>
                  <a:pt x="0" y="0"/>
                </a:lnTo>
                <a:lnTo>
                  <a:pt x="127253" y="127253"/>
                </a:lnTo>
                <a:lnTo>
                  <a:pt x="0" y="254508"/>
                </a:lnTo>
                <a:lnTo>
                  <a:pt x="142493" y="254508"/>
                </a:lnTo>
                <a:lnTo>
                  <a:pt x="269748" y="127253"/>
                </a:lnTo>
                <a:lnTo>
                  <a:pt x="142493" y="0"/>
                </a:lnTo>
                <a:close/>
              </a:path>
            </a:pathLst>
          </a:custGeom>
          <a:solidFill>
            <a:srgbClr val="FFFFFF"/>
          </a:solidFill>
        </p:spPr>
        <p:txBody>
          <a:bodyPr wrap="square" lIns="0" tIns="0" rIns="0" bIns="0" rtlCol="0"/>
          <a:lstStyle/>
          <a:p>
            <a:endParaRPr/>
          </a:p>
        </p:txBody>
      </p:sp>
      <p:sp>
        <p:nvSpPr>
          <p:cNvPr id="33" name="object 33"/>
          <p:cNvSpPr/>
          <p:nvPr/>
        </p:nvSpPr>
        <p:spPr>
          <a:xfrm>
            <a:off x="8490966" y="2628138"/>
            <a:ext cx="269875" cy="254635"/>
          </a:xfrm>
          <a:custGeom>
            <a:avLst/>
            <a:gdLst/>
            <a:ahLst/>
            <a:cxnLst/>
            <a:rect l="l" t="t" r="r" b="b"/>
            <a:pathLst>
              <a:path w="269875" h="254635">
                <a:moveTo>
                  <a:pt x="0" y="0"/>
                </a:moveTo>
                <a:lnTo>
                  <a:pt x="142493" y="0"/>
                </a:lnTo>
                <a:lnTo>
                  <a:pt x="269748" y="127253"/>
                </a:lnTo>
                <a:lnTo>
                  <a:pt x="142493" y="254508"/>
                </a:lnTo>
                <a:lnTo>
                  <a:pt x="0" y="254508"/>
                </a:lnTo>
                <a:lnTo>
                  <a:pt x="127253" y="127253"/>
                </a:lnTo>
                <a:lnTo>
                  <a:pt x="0" y="0"/>
                </a:lnTo>
                <a:close/>
              </a:path>
            </a:pathLst>
          </a:custGeom>
          <a:ln w="19812">
            <a:solidFill>
              <a:srgbClr val="D6A3C4"/>
            </a:solidFill>
          </a:ln>
        </p:spPr>
        <p:txBody>
          <a:bodyPr wrap="square" lIns="0" tIns="0" rIns="0" bIns="0" rtlCol="0"/>
          <a:lstStyle/>
          <a:p>
            <a:endParaRPr/>
          </a:p>
        </p:txBody>
      </p:sp>
      <p:sp>
        <p:nvSpPr>
          <p:cNvPr id="34" name="object 34"/>
          <p:cNvSpPr/>
          <p:nvPr/>
        </p:nvSpPr>
        <p:spPr>
          <a:xfrm>
            <a:off x="8331707" y="4238244"/>
            <a:ext cx="678052" cy="644651"/>
          </a:xfrm>
          <a:prstGeom prst="rect">
            <a:avLst/>
          </a:prstGeom>
          <a:blipFill>
            <a:blip r:embed="rId15" cstate="print"/>
            <a:stretch>
              <a:fillRect/>
            </a:stretch>
          </a:blipFill>
        </p:spPr>
        <p:txBody>
          <a:bodyPr wrap="square" lIns="0" tIns="0" rIns="0" bIns="0" rtlCol="0"/>
          <a:lstStyle/>
          <a:p>
            <a:endParaRPr/>
          </a:p>
        </p:txBody>
      </p:sp>
      <p:sp>
        <p:nvSpPr>
          <p:cNvPr id="35" name="object 35"/>
          <p:cNvSpPr/>
          <p:nvPr/>
        </p:nvSpPr>
        <p:spPr>
          <a:xfrm>
            <a:off x="8510778" y="4412741"/>
            <a:ext cx="269875" cy="254635"/>
          </a:xfrm>
          <a:custGeom>
            <a:avLst/>
            <a:gdLst/>
            <a:ahLst/>
            <a:cxnLst/>
            <a:rect l="l" t="t" r="r" b="b"/>
            <a:pathLst>
              <a:path w="269875" h="254635">
                <a:moveTo>
                  <a:pt x="269748" y="0"/>
                </a:moveTo>
                <a:lnTo>
                  <a:pt x="127253" y="0"/>
                </a:lnTo>
                <a:lnTo>
                  <a:pt x="0" y="127253"/>
                </a:lnTo>
                <a:lnTo>
                  <a:pt x="127253" y="254507"/>
                </a:lnTo>
                <a:lnTo>
                  <a:pt x="269748" y="254507"/>
                </a:lnTo>
                <a:lnTo>
                  <a:pt x="142494" y="127253"/>
                </a:lnTo>
                <a:lnTo>
                  <a:pt x="269748" y="0"/>
                </a:lnTo>
                <a:close/>
              </a:path>
            </a:pathLst>
          </a:custGeom>
          <a:solidFill>
            <a:srgbClr val="FFFFFF"/>
          </a:solidFill>
        </p:spPr>
        <p:txBody>
          <a:bodyPr wrap="square" lIns="0" tIns="0" rIns="0" bIns="0" rtlCol="0"/>
          <a:lstStyle/>
          <a:p>
            <a:endParaRPr/>
          </a:p>
        </p:txBody>
      </p:sp>
      <p:sp>
        <p:nvSpPr>
          <p:cNvPr id="36" name="object 36"/>
          <p:cNvSpPr/>
          <p:nvPr/>
        </p:nvSpPr>
        <p:spPr>
          <a:xfrm>
            <a:off x="8510778" y="4412741"/>
            <a:ext cx="269875" cy="254635"/>
          </a:xfrm>
          <a:custGeom>
            <a:avLst/>
            <a:gdLst/>
            <a:ahLst/>
            <a:cxnLst/>
            <a:rect l="l" t="t" r="r" b="b"/>
            <a:pathLst>
              <a:path w="269875" h="254635">
                <a:moveTo>
                  <a:pt x="269748" y="254507"/>
                </a:moveTo>
                <a:lnTo>
                  <a:pt x="127253" y="254507"/>
                </a:lnTo>
                <a:lnTo>
                  <a:pt x="0" y="127253"/>
                </a:lnTo>
                <a:lnTo>
                  <a:pt x="127253" y="0"/>
                </a:lnTo>
                <a:lnTo>
                  <a:pt x="269748" y="0"/>
                </a:lnTo>
                <a:lnTo>
                  <a:pt x="142494" y="127253"/>
                </a:lnTo>
                <a:lnTo>
                  <a:pt x="269748" y="254507"/>
                </a:lnTo>
                <a:close/>
              </a:path>
            </a:pathLst>
          </a:custGeom>
          <a:ln w="19812">
            <a:solidFill>
              <a:srgbClr val="C273A3"/>
            </a:solidFill>
          </a:ln>
        </p:spPr>
        <p:txBody>
          <a:bodyPr wrap="square" lIns="0" tIns="0" rIns="0" bIns="0" rtlCol="0"/>
          <a:lstStyle/>
          <a:p>
            <a:endParaRPr/>
          </a:p>
        </p:txBody>
      </p:sp>
      <p:sp>
        <p:nvSpPr>
          <p:cNvPr id="37" name="object 37"/>
          <p:cNvSpPr txBox="1"/>
          <p:nvPr/>
        </p:nvSpPr>
        <p:spPr>
          <a:xfrm>
            <a:off x="1272032" y="5194808"/>
            <a:ext cx="1878964" cy="482600"/>
          </a:xfrm>
          <a:prstGeom prst="rect">
            <a:avLst/>
          </a:prstGeom>
        </p:spPr>
        <p:txBody>
          <a:bodyPr vert="horz" wrap="square" lIns="0" tIns="12065" rIns="0" bIns="0" rtlCol="0">
            <a:spAutoFit/>
          </a:bodyPr>
          <a:lstStyle/>
          <a:p>
            <a:pPr marL="12700" marR="5080" algn="ctr">
              <a:lnSpc>
                <a:spcPct val="100000"/>
              </a:lnSpc>
              <a:spcBef>
                <a:spcPts val="95"/>
              </a:spcBef>
            </a:pPr>
            <a:r>
              <a:rPr sz="1000" spc="-5" dirty="0">
                <a:latin typeface="Century Gothic"/>
                <a:cs typeface="Century Gothic"/>
              </a:rPr>
              <a:t>Registration of the </a:t>
            </a:r>
            <a:r>
              <a:rPr sz="1000" spc="-10" dirty="0">
                <a:latin typeface="Century Gothic"/>
                <a:cs typeface="Century Gothic"/>
              </a:rPr>
              <a:t>cover </a:t>
            </a:r>
            <a:r>
              <a:rPr sz="1000" dirty="0">
                <a:latin typeface="Century Gothic"/>
                <a:cs typeface="Century Gothic"/>
              </a:rPr>
              <a:t>letter  </a:t>
            </a:r>
            <a:r>
              <a:rPr sz="1000" spc="-5" dirty="0">
                <a:latin typeface="Century Gothic"/>
                <a:cs typeface="Century Gothic"/>
              </a:rPr>
              <a:t>and the result of a public  service</a:t>
            </a:r>
            <a:endParaRPr sz="1000">
              <a:latin typeface="Century Gothic"/>
              <a:cs typeface="Century Gothic"/>
            </a:endParaRPr>
          </a:p>
        </p:txBody>
      </p:sp>
      <p:sp>
        <p:nvSpPr>
          <p:cNvPr id="38" name="object 38"/>
          <p:cNvSpPr txBox="1"/>
          <p:nvPr/>
        </p:nvSpPr>
        <p:spPr>
          <a:xfrm>
            <a:off x="657250" y="3352292"/>
            <a:ext cx="1603375" cy="482600"/>
          </a:xfrm>
          <a:prstGeom prst="rect">
            <a:avLst/>
          </a:prstGeom>
        </p:spPr>
        <p:txBody>
          <a:bodyPr vert="horz" wrap="square" lIns="0" tIns="12065" rIns="0" bIns="0" rtlCol="0">
            <a:spAutoFit/>
          </a:bodyPr>
          <a:lstStyle/>
          <a:p>
            <a:pPr marL="12700" marR="5080" algn="ctr">
              <a:lnSpc>
                <a:spcPct val="100000"/>
              </a:lnSpc>
              <a:spcBef>
                <a:spcPts val="95"/>
              </a:spcBef>
            </a:pPr>
            <a:r>
              <a:rPr sz="1000" spc="-5" dirty="0">
                <a:latin typeface="Century Gothic"/>
                <a:cs typeface="Century Gothic"/>
              </a:rPr>
              <a:t>Signing of the </a:t>
            </a:r>
            <a:r>
              <a:rPr sz="1000" spc="-10" dirty="0">
                <a:latin typeface="Century Gothic"/>
                <a:cs typeface="Century Gothic"/>
              </a:rPr>
              <a:t>cover</a:t>
            </a:r>
            <a:r>
              <a:rPr sz="1000" spc="-40" dirty="0">
                <a:latin typeface="Century Gothic"/>
                <a:cs typeface="Century Gothic"/>
              </a:rPr>
              <a:t> </a:t>
            </a:r>
            <a:r>
              <a:rPr sz="1000" dirty="0">
                <a:latin typeface="Century Gothic"/>
                <a:cs typeface="Century Gothic"/>
              </a:rPr>
              <a:t>letter  </a:t>
            </a:r>
            <a:r>
              <a:rPr sz="1000" spc="-5" dirty="0">
                <a:latin typeface="Century Gothic"/>
                <a:cs typeface="Century Gothic"/>
              </a:rPr>
              <a:t>and the result of the  public service</a:t>
            </a:r>
            <a:r>
              <a:rPr sz="1000" spc="-30" dirty="0">
                <a:latin typeface="Century Gothic"/>
                <a:cs typeface="Century Gothic"/>
              </a:rPr>
              <a:t> </a:t>
            </a:r>
            <a:r>
              <a:rPr sz="1000" spc="-5" dirty="0">
                <a:latin typeface="Century Gothic"/>
                <a:cs typeface="Century Gothic"/>
              </a:rPr>
              <a:t>provision</a:t>
            </a:r>
            <a:endParaRPr sz="1000">
              <a:latin typeface="Century Gothic"/>
              <a:cs typeface="Century Gothic"/>
            </a:endParaRPr>
          </a:p>
        </p:txBody>
      </p:sp>
      <p:sp>
        <p:nvSpPr>
          <p:cNvPr id="39" name="object 39"/>
          <p:cNvSpPr/>
          <p:nvPr/>
        </p:nvSpPr>
        <p:spPr>
          <a:xfrm>
            <a:off x="944880" y="4018775"/>
            <a:ext cx="1088072" cy="1082052"/>
          </a:xfrm>
          <a:prstGeom prst="rect">
            <a:avLst/>
          </a:prstGeom>
          <a:blipFill>
            <a:blip r:embed="rId10" cstate="print"/>
            <a:stretch>
              <a:fillRect/>
            </a:stretch>
          </a:blipFill>
        </p:spPr>
        <p:txBody>
          <a:bodyPr wrap="square" lIns="0" tIns="0" rIns="0" bIns="0" rtlCol="0"/>
          <a:lstStyle/>
          <a:p>
            <a:endParaRPr/>
          </a:p>
        </p:txBody>
      </p:sp>
      <p:sp>
        <p:nvSpPr>
          <p:cNvPr id="40" name="object 40"/>
          <p:cNvSpPr/>
          <p:nvPr/>
        </p:nvSpPr>
        <p:spPr>
          <a:xfrm>
            <a:off x="1124711" y="4191050"/>
            <a:ext cx="726948" cy="797255"/>
          </a:xfrm>
          <a:prstGeom prst="rect">
            <a:avLst/>
          </a:prstGeom>
          <a:blipFill>
            <a:blip r:embed="rId16" cstate="print"/>
            <a:stretch>
              <a:fillRect/>
            </a:stretch>
          </a:blipFill>
        </p:spPr>
        <p:txBody>
          <a:bodyPr wrap="square" lIns="0" tIns="0" rIns="0" bIns="0" rtlCol="0"/>
          <a:lstStyle/>
          <a:p>
            <a:endParaRPr/>
          </a:p>
        </p:txBody>
      </p:sp>
      <p:sp>
        <p:nvSpPr>
          <p:cNvPr id="41" name="object 41"/>
          <p:cNvSpPr/>
          <p:nvPr/>
        </p:nvSpPr>
        <p:spPr>
          <a:xfrm>
            <a:off x="1138427" y="4212335"/>
            <a:ext cx="660400" cy="654050"/>
          </a:xfrm>
          <a:custGeom>
            <a:avLst/>
            <a:gdLst/>
            <a:ahLst/>
            <a:cxnLst/>
            <a:rect l="l" t="t" r="r" b="b"/>
            <a:pathLst>
              <a:path w="660400" h="654050">
                <a:moveTo>
                  <a:pt x="329946" y="0"/>
                </a:moveTo>
                <a:lnTo>
                  <a:pt x="281184" y="3543"/>
                </a:lnTo>
                <a:lnTo>
                  <a:pt x="234645" y="13836"/>
                </a:lnTo>
                <a:lnTo>
                  <a:pt x="190840" y="30374"/>
                </a:lnTo>
                <a:lnTo>
                  <a:pt x="150277" y="52651"/>
                </a:lnTo>
                <a:lnTo>
                  <a:pt x="113468" y="80164"/>
                </a:lnTo>
                <a:lnTo>
                  <a:pt x="80923" y="112407"/>
                </a:lnTo>
                <a:lnTo>
                  <a:pt x="53151" y="148875"/>
                </a:lnTo>
                <a:lnTo>
                  <a:pt x="30662" y="189063"/>
                </a:lnTo>
                <a:lnTo>
                  <a:pt x="13967" y="232466"/>
                </a:lnTo>
                <a:lnTo>
                  <a:pt x="3576" y="278579"/>
                </a:lnTo>
                <a:lnTo>
                  <a:pt x="0" y="326897"/>
                </a:lnTo>
                <a:lnTo>
                  <a:pt x="3576" y="375216"/>
                </a:lnTo>
                <a:lnTo>
                  <a:pt x="13967" y="421329"/>
                </a:lnTo>
                <a:lnTo>
                  <a:pt x="30662" y="464732"/>
                </a:lnTo>
                <a:lnTo>
                  <a:pt x="53151" y="504920"/>
                </a:lnTo>
                <a:lnTo>
                  <a:pt x="80923" y="541388"/>
                </a:lnTo>
                <a:lnTo>
                  <a:pt x="113468" y="573631"/>
                </a:lnTo>
                <a:lnTo>
                  <a:pt x="150277" y="601144"/>
                </a:lnTo>
                <a:lnTo>
                  <a:pt x="190840" y="623421"/>
                </a:lnTo>
                <a:lnTo>
                  <a:pt x="234645" y="639959"/>
                </a:lnTo>
                <a:lnTo>
                  <a:pt x="281184" y="650252"/>
                </a:lnTo>
                <a:lnTo>
                  <a:pt x="329946" y="653795"/>
                </a:lnTo>
                <a:lnTo>
                  <a:pt x="378707" y="650252"/>
                </a:lnTo>
                <a:lnTo>
                  <a:pt x="425246" y="639959"/>
                </a:lnTo>
                <a:lnTo>
                  <a:pt x="469051" y="623421"/>
                </a:lnTo>
                <a:lnTo>
                  <a:pt x="509614" y="601144"/>
                </a:lnTo>
                <a:lnTo>
                  <a:pt x="546423" y="573631"/>
                </a:lnTo>
                <a:lnTo>
                  <a:pt x="578968" y="541388"/>
                </a:lnTo>
                <a:lnTo>
                  <a:pt x="606740" y="504920"/>
                </a:lnTo>
                <a:lnTo>
                  <a:pt x="629229" y="464732"/>
                </a:lnTo>
                <a:lnTo>
                  <a:pt x="645924" y="421329"/>
                </a:lnTo>
                <a:lnTo>
                  <a:pt x="656315" y="375216"/>
                </a:lnTo>
                <a:lnTo>
                  <a:pt x="659891" y="326897"/>
                </a:lnTo>
                <a:lnTo>
                  <a:pt x="656315" y="278579"/>
                </a:lnTo>
                <a:lnTo>
                  <a:pt x="645924" y="232466"/>
                </a:lnTo>
                <a:lnTo>
                  <a:pt x="629229" y="189063"/>
                </a:lnTo>
                <a:lnTo>
                  <a:pt x="606740" y="148875"/>
                </a:lnTo>
                <a:lnTo>
                  <a:pt x="578968" y="112407"/>
                </a:lnTo>
                <a:lnTo>
                  <a:pt x="546423" y="80164"/>
                </a:lnTo>
                <a:lnTo>
                  <a:pt x="509614" y="52651"/>
                </a:lnTo>
                <a:lnTo>
                  <a:pt x="469051" y="30374"/>
                </a:lnTo>
                <a:lnTo>
                  <a:pt x="425246" y="13836"/>
                </a:lnTo>
                <a:lnTo>
                  <a:pt x="378707" y="3543"/>
                </a:lnTo>
                <a:lnTo>
                  <a:pt x="329946" y="0"/>
                </a:lnTo>
                <a:close/>
              </a:path>
            </a:pathLst>
          </a:custGeom>
          <a:solidFill>
            <a:srgbClr val="FFFFFF"/>
          </a:solidFill>
        </p:spPr>
        <p:txBody>
          <a:bodyPr wrap="square" lIns="0" tIns="0" rIns="0" bIns="0" rtlCol="0"/>
          <a:lstStyle/>
          <a:p>
            <a:endParaRPr/>
          </a:p>
        </p:txBody>
      </p:sp>
      <p:sp>
        <p:nvSpPr>
          <p:cNvPr id="42" name="object 42"/>
          <p:cNvSpPr/>
          <p:nvPr/>
        </p:nvSpPr>
        <p:spPr>
          <a:xfrm>
            <a:off x="1138427" y="4212335"/>
            <a:ext cx="660400" cy="654050"/>
          </a:xfrm>
          <a:custGeom>
            <a:avLst/>
            <a:gdLst/>
            <a:ahLst/>
            <a:cxnLst/>
            <a:rect l="l" t="t" r="r" b="b"/>
            <a:pathLst>
              <a:path w="660400" h="654050">
                <a:moveTo>
                  <a:pt x="0" y="326897"/>
                </a:moveTo>
                <a:lnTo>
                  <a:pt x="3576" y="278579"/>
                </a:lnTo>
                <a:lnTo>
                  <a:pt x="13967" y="232466"/>
                </a:lnTo>
                <a:lnTo>
                  <a:pt x="30662" y="189063"/>
                </a:lnTo>
                <a:lnTo>
                  <a:pt x="53151" y="148875"/>
                </a:lnTo>
                <a:lnTo>
                  <a:pt x="80923" y="112407"/>
                </a:lnTo>
                <a:lnTo>
                  <a:pt x="113468" y="80164"/>
                </a:lnTo>
                <a:lnTo>
                  <a:pt x="150277" y="52651"/>
                </a:lnTo>
                <a:lnTo>
                  <a:pt x="190840" y="30374"/>
                </a:lnTo>
                <a:lnTo>
                  <a:pt x="234645" y="13836"/>
                </a:lnTo>
                <a:lnTo>
                  <a:pt x="281184" y="3543"/>
                </a:lnTo>
                <a:lnTo>
                  <a:pt x="329946" y="0"/>
                </a:lnTo>
                <a:lnTo>
                  <a:pt x="378707" y="3543"/>
                </a:lnTo>
                <a:lnTo>
                  <a:pt x="425246" y="13836"/>
                </a:lnTo>
                <a:lnTo>
                  <a:pt x="469051" y="30374"/>
                </a:lnTo>
                <a:lnTo>
                  <a:pt x="509614" y="52651"/>
                </a:lnTo>
                <a:lnTo>
                  <a:pt x="546423" y="80164"/>
                </a:lnTo>
                <a:lnTo>
                  <a:pt x="578968" y="112407"/>
                </a:lnTo>
                <a:lnTo>
                  <a:pt x="606740" y="148875"/>
                </a:lnTo>
                <a:lnTo>
                  <a:pt x="629229" y="189063"/>
                </a:lnTo>
                <a:lnTo>
                  <a:pt x="645924" y="232466"/>
                </a:lnTo>
                <a:lnTo>
                  <a:pt x="656315" y="278579"/>
                </a:lnTo>
                <a:lnTo>
                  <a:pt x="659891" y="326897"/>
                </a:lnTo>
                <a:lnTo>
                  <a:pt x="656315" y="375216"/>
                </a:lnTo>
                <a:lnTo>
                  <a:pt x="645924" y="421329"/>
                </a:lnTo>
                <a:lnTo>
                  <a:pt x="629229" y="464732"/>
                </a:lnTo>
                <a:lnTo>
                  <a:pt x="606740" y="504920"/>
                </a:lnTo>
                <a:lnTo>
                  <a:pt x="578968" y="541388"/>
                </a:lnTo>
                <a:lnTo>
                  <a:pt x="546423" y="573631"/>
                </a:lnTo>
                <a:lnTo>
                  <a:pt x="509614" y="601144"/>
                </a:lnTo>
                <a:lnTo>
                  <a:pt x="469051" y="623421"/>
                </a:lnTo>
                <a:lnTo>
                  <a:pt x="425246" y="639959"/>
                </a:lnTo>
                <a:lnTo>
                  <a:pt x="378707" y="650252"/>
                </a:lnTo>
                <a:lnTo>
                  <a:pt x="329946" y="653795"/>
                </a:lnTo>
                <a:lnTo>
                  <a:pt x="281184" y="650252"/>
                </a:lnTo>
                <a:lnTo>
                  <a:pt x="234645" y="639959"/>
                </a:lnTo>
                <a:lnTo>
                  <a:pt x="190840" y="623421"/>
                </a:lnTo>
                <a:lnTo>
                  <a:pt x="150277" y="601144"/>
                </a:lnTo>
                <a:lnTo>
                  <a:pt x="113468" y="573631"/>
                </a:lnTo>
                <a:lnTo>
                  <a:pt x="80923" y="541388"/>
                </a:lnTo>
                <a:lnTo>
                  <a:pt x="53151" y="504920"/>
                </a:lnTo>
                <a:lnTo>
                  <a:pt x="30662" y="464732"/>
                </a:lnTo>
                <a:lnTo>
                  <a:pt x="13967" y="421329"/>
                </a:lnTo>
                <a:lnTo>
                  <a:pt x="3576" y="375216"/>
                </a:lnTo>
                <a:lnTo>
                  <a:pt x="0" y="326897"/>
                </a:lnTo>
                <a:close/>
              </a:path>
            </a:pathLst>
          </a:custGeom>
          <a:ln w="57912">
            <a:solidFill>
              <a:srgbClr val="C273A3"/>
            </a:solidFill>
          </a:ln>
        </p:spPr>
        <p:txBody>
          <a:bodyPr wrap="square" lIns="0" tIns="0" rIns="0" bIns="0" rtlCol="0"/>
          <a:lstStyle/>
          <a:p>
            <a:endParaRPr/>
          </a:p>
        </p:txBody>
      </p:sp>
      <p:sp>
        <p:nvSpPr>
          <p:cNvPr id="43" name="object 43"/>
          <p:cNvSpPr txBox="1"/>
          <p:nvPr/>
        </p:nvSpPr>
        <p:spPr>
          <a:xfrm>
            <a:off x="1398524" y="4402328"/>
            <a:ext cx="139065" cy="269240"/>
          </a:xfrm>
          <a:prstGeom prst="rect">
            <a:avLst/>
          </a:prstGeom>
        </p:spPr>
        <p:txBody>
          <a:bodyPr vert="horz" wrap="square" lIns="0" tIns="12065" rIns="0" bIns="0" rtlCol="0">
            <a:spAutoFit/>
          </a:bodyPr>
          <a:lstStyle/>
          <a:p>
            <a:pPr marL="12700">
              <a:lnSpc>
                <a:spcPct val="100000"/>
              </a:lnSpc>
              <a:spcBef>
                <a:spcPts val="95"/>
              </a:spcBef>
            </a:pPr>
            <a:r>
              <a:rPr sz="1600" b="1" spc="-5" dirty="0">
                <a:solidFill>
                  <a:srgbClr val="C00000"/>
                </a:solidFill>
                <a:latin typeface="Century Gothic"/>
                <a:cs typeface="Century Gothic"/>
              </a:rPr>
              <a:t>7</a:t>
            </a:r>
            <a:endParaRPr sz="1600">
              <a:latin typeface="Century Gothic"/>
              <a:cs typeface="Century Gothic"/>
            </a:endParaRPr>
          </a:p>
        </p:txBody>
      </p:sp>
      <p:sp>
        <p:nvSpPr>
          <p:cNvPr id="44" name="object 44"/>
          <p:cNvSpPr/>
          <p:nvPr/>
        </p:nvSpPr>
        <p:spPr>
          <a:xfrm>
            <a:off x="2488692" y="2456662"/>
            <a:ext cx="661631" cy="637184"/>
          </a:xfrm>
          <a:prstGeom prst="rect">
            <a:avLst/>
          </a:prstGeom>
          <a:blipFill>
            <a:blip r:embed="rId17" cstate="print"/>
            <a:stretch>
              <a:fillRect/>
            </a:stretch>
          </a:blipFill>
        </p:spPr>
        <p:txBody>
          <a:bodyPr wrap="square" lIns="0" tIns="0" rIns="0" bIns="0" rtlCol="0"/>
          <a:lstStyle/>
          <a:p>
            <a:endParaRPr/>
          </a:p>
        </p:txBody>
      </p:sp>
      <p:sp>
        <p:nvSpPr>
          <p:cNvPr id="45" name="object 45"/>
          <p:cNvSpPr/>
          <p:nvPr/>
        </p:nvSpPr>
        <p:spPr>
          <a:xfrm>
            <a:off x="2668523" y="2627376"/>
            <a:ext cx="268605" cy="254635"/>
          </a:xfrm>
          <a:custGeom>
            <a:avLst/>
            <a:gdLst/>
            <a:ahLst/>
            <a:cxnLst/>
            <a:rect l="l" t="t" r="r" b="b"/>
            <a:pathLst>
              <a:path w="268605" h="254635">
                <a:moveTo>
                  <a:pt x="140969" y="0"/>
                </a:moveTo>
                <a:lnTo>
                  <a:pt x="0" y="0"/>
                </a:lnTo>
                <a:lnTo>
                  <a:pt x="127253" y="127253"/>
                </a:lnTo>
                <a:lnTo>
                  <a:pt x="0" y="254508"/>
                </a:lnTo>
                <a:lnTo>
                  <a:pt x="140969" y="254508"/>
                </a:lnTo>
                <a:lnTo>
                  <a:pt x="268224" y="127253"/>
                </a:lnTo>
                <a:lnTo>
                  <a:pt x="140969" y="0"/>
                </a:lnTo>
                <a:close/>
              </a:path>
            </a:pathLst>
          </a:custGeom>
          <a:solidFill>
            <a:srgbClr val="FFFFFF"/>
          </a:solidFill>
        </p:spPr>
        <p:txBody>
          <a:bodyPr wrap="square" lIns="0" tIns="0" rIns="0" bIns="0" rtlCol="0"/>
          <a:lstStyle/>
          <a:p>
            <a:endParaRPr/>
          </a:p>
        </p:txBody>
      </p:sp>
      <p:sp>
        <p:nvSpPr>
          <p:cNvPr id="46" name="object 46"/>
          <p:cNvSpPr/>
          <p:nvPr/>
        </p:nvSpPr>
        <p:spPr>
          <a:xfrm>
            <a:off x="2668523" y="2627376"/>
            <a:ext cx="268605" cy="254635"/>
          </a:xfrm>
          <a:custGeom>
            <a:avLst/>
            <a:gdLst/>
            <a:ahLst/>
            <a:cxnLst/>
            <a:rect l="l" t="t" r="r" b="b"/>
            <a:pathLst>
              <a:path w="268605" h="254635">
                <a:moveTo>
                  <a:pt x="0" y="0"/>
                </a:moveTo>
                <a:lnTo>
                  <a:pt x="140969" y="0"/>
                </a:lnTo>
                <a:lnTo>
                  <a:pt x="268224" y="127253"/>
                </a:lnTo>
                <a:lnTo>
                  <a:pt x="140969" y="254508"/>
                </a:lnTo>
                <a:lnTo>
                  <a:pt x="0" y="254508"/>
                </a:lnTo>
                <a:lnTo>
                  <a:pt x="127253" y="127253"/>
                </a:lnTo>
                <a:lnTo>
                  <a:pt x="0" y="0"/>
                </a:lnTo>
                <a:close/>
              </a:path>
            </a:pathLst>
          </a:custGeom>
          <a:ln w="12191">
            <a:solidFill>
              <a:srgbClr val="E2671B"/>
            </a:solidFill>
          </a:ln>
        </p:spPr>
        <p:txBody>
          <a:bodyPr wrap="square" lIns="0" tIns="0" rIns="0" bIns="0" rtlCol="0"/>
          <a:lstStyle/>
          <a:p>
            <a:endParaRPr/>
          </a:p>
        </p:txBody>
      </p:sp>
      <p:sp>
        <p:nvSpPr>
          <p:cNvPr id="47" name="object 47"/>
          <p:cNvSpPr/>
          <p:nvPr/>
        </p:nvSpPr>
        <p:spPr>
          <a:xfrm>
            <a:off x="6533388" y="2235682"/>
            <a:ext cx="1139939" cy="1082065"/>
          </a:xfrm>
          <a:prstGeom prst="rect">
            <a:avLst/>
          </a:prstGeom>
          <a:blipFill>
            <a:blip r:embed="rId18" cstate="print"/>
            <a:stretch>
              <a:fillRect/>
            </a:stretch>
          </a:blipFill>
        </p:spPr>
        <p:txBody>
          <a:bodyPr wrap="square" lIns="0" tIns="0" rIns="0" bIns="0" rtlCol="0"/>
          <a:lstStyle/>
          <a:p>
            <a:endParaRPr/>
          </a:p>
        </p:txBody>
      </p:sp>
      <p:sp>
        <p:nvSpPr>
          <p:cNvPr id="48" name="object 48"/>
          <p:cNvSpPr/>
          <p:nvPr/>
        </p:nvSpPr>
        <p:spPr>
          <a:xfrm>
            <a:off x="6739128" y="2407970"/>
            <a:ext cx="726948" cy="797255"/>
          </a:xfrm>
          <a:prstGeom prst="rect">
            <a:avLst/>
          </a:prstGeom>
          <a:blipFill>
            <a:blip r:embed="rId19" cstate="print"/>
            <a:stretch>
              <a:fillRect/>
            </a:stretch>
          </a:blipFill>
        </p:spPr>
        <p:txBody>
          <a:bodyPr wrap="square" lIns="0" tIns="0" rIns="0" bIns="0" rtlCol="0"/>
          <a:lstStyle/>
          <a:p>
            <a:endParaRPr/>
          </a:p>
        </p:txBody>
      </p:sp>
      <p:sp>
        <p:nvSpPr>
          <p:cNvPr id="49" name="object 49"/>
          <p:cNvSpPr/>
          <p:nvPr/>
        </p:nvSpPr>
        <p:spPr>
          <a:xfrm>
            <a:off x="6726935" y="2429255"/>
            <a:ext cx="711835" cy="654050"/>
          </a:xfrm>
          <a:custGeom>
            <a:avLst/>
            <a:gdLst/>
            <a:ahLst/>
            <a:cxnLst/>
            <a:rect l="l" t="t" r="r" b="b"/>
            <a:pathLst>
              <a:path w="711834" h="654050">
                <a:moveTo>
                  <a:pt x="355854" y="0"/>
                </a:moveTo>
                <a:lnTo>
                  <a:pt x="307553" y="2983"/>
                </a:lnTo>
                <a:lnTo>
                  <a:pt x="261231" y="11673"/>
                </a:lnTo>
                <a:lnTo>
                  <a:pt x="217312" y="25681"/>
                </a:lnTo>
                <a:lnTo>
                  <a:pt x="176219" y="44619"/>
                </a:lnTo>
                <a:lnTo>
                  <a:pt x="138375" y="68097"/>
                </a:lnTo>
                <a:lnTo>
                  <a:pt x="104203" y="95726"/>
                </a:lnTo>
                <a:lnTo>
                  <a:pt x="74127" y="127117"/>
                </a:lnTo>
                <a:lnTo>
                  <a:pt x="48570" y="161882"/>
                </a:lnTo>
                <a:lnTo>
                  <a:pt x="27955" y="199632"/>
                </a:lnTo>
                <a:lnTo>
                  <a:pt x="12707" y="239977"/>
                </a:lnTo>
                <a:lnTo>
                  <a:pt x="3247" y="282528"/>
                </a:lnTo>
                <a:lnTo>
                  <a:pt x="0" y="326898"/>
                </a:lnTo>
                <a:lnTo>
                  <a:pt x="3247" y="371267"/>
                </a:lnTo>
                <a:lnTo>
                  <a:pt x="12707" y="413818"/>
                </a:lnTo>
                <a:lnTo>
                  <a:pt x="27955" y="454163"/>
                </a:lnTo>
                <a:lnTo>
                  <a:pt x="48570" y="491913"/>
                </a:lnTo>
                <a:lnTo>
                  <a:pt x="74127" y="526678"/>
                </a:lnTo>
                <a:lnTo>
                  <a:pt x="104203" y="558069"/>
                </a:lnTo>
                <a:lnTo>
                  <a:pt x="138375" y="585698"/>
                </a:lnTo>
                <a:lnTo>
                  <a:pt x="176219" y="609176"/>
                </a:lnTo>
                <a:lnTo>
                  <a:pt x="217312" y="628114"/>
                </a:lnTo>
                <a:lnTo>
                  <a:pt x="261231" y="642122"/>
                </a:lnTo>
                <a:lnTo>
                  <a:pt x="307553" y="650812"/>
                </a:lnTo>
                <a:lnTo>
                  <a:pt x="355854" y="653796"/>
                </a:lnTo>
                <a:lnTo>
                  <a:pt x="404127" y="650812"/>
                </a:lnTo>
                <a:lnTo>
                  <a:pt x="450431" y="642122"/>
                </a:lnTo>
                <a:lnTo>
                  <a:pt x="494341" y="628114"/>
                </a:lnTo>
                <a:lnTo>
                  <a:pt x="535432" y="609176"/>
                </a:lnTo>
                <a:lnTo>
                  <a:pt x="573278" y="585698"/>
                </a:lnTo>
                <a:lnTo>
                  <a:pt x="607456" y="558069"/>
                </a:lnTo>
                <a:lnTo>
                  <a:pt x="637541" y="526678"/>
                </a:lnTo>
                <a:lnTo>
                  <a:pt x="663109" y="491913"/>
                </a:lnTo>
                <a:lnTo>
                  <a:pt x="683734" y="454163"/>
                </a:lnTo>
                <a:lnTo>
                  <a:pt x="698992" y="413818"/>
                </a:lnTo>
                <a:lnTo>
                  <a:pt x="708458" y="371267"/>
                </a:lnTo>
                <a:lnTo>
                  <a:pt x="711708" y="326898"/>
                </a:lnTo>
                <a:lnTo>
                  <a:pt x="708458" y="282528"/>
                </a:lnTo>
                <a:lnTo>
                  <a:pt x="698992" y="239977"/>
                </a:lnTo>
                <a:lnTo>
                  <a:pt x="683734" y="199632"/>
                </a:lnTo>
                <a:lnTo>
                  <a:pt x="663109" y="161882"/>
                </a:lnTo>
                <a:lnTo>
                  <a:pt x="637541" y="127117"/>
                </a:lnTo>
                <a:lnTo>
                  <a:pt x="607456" y="95726"/>
                </a:lnTo>
                <a:lnTo>
                  <a:pt x="573278" y="68097"/>
                </a:lnTo>
                <a:lnTo>
                  <a:pt x="535431" y="44619"/>
                </a:lnTo>
                <a:lnTo>
                  <a:pt x="494341" y="25681"/>
                </a:lnTo>
                <a:lnTo>
                  <a:pt x="450431" y="11673"/>
                </a:lnTo>
                <a:lnTo>
                  <a:pt x="404127" y="2983"/>
                </a:lnTo>
                <a:lnTo>
                  <a:pt x="355854" y="0"/>
                </a:lnTo>
                <a:close/>
              </a:path>
            </a:pathLst>
          </a:custGeom>
          <a:solidFill>
            <a:srgbClr val="FFFFFF"/>
          </a:solidFill>
        </p:spPr>
        <p:txBody>
          <a:bodyPr wrap="square" lIns="0" tIns="0" rIns="0" bIns="0" rtlCol="0"/>
          <a:lstStyle/>
          <a:p>
            <a:endParaRPr/>
          </a:p>
        </p:txBody>
      </p:sp>
      <p:sp>
        <p:nvSpPr>
          <p:cNvPr id="50" name="object 50"/>
          <p:cNvSpPr/>
          <p:nvPr/>
        </p:nvSpPr>
        <p:spPr>
          <a:xfrm>
            <a:off x="6726935" y="2429255"/>
            <a:ext cx="711835" cy="654050"/>
          </a:xfrm>
          <a:custGeom>
            <a:avLst/>
            <a:gdLst/>
            <a:ahLst/>
            <a:cxnLst/>
            <a:rect l="l" t="t" r="r" b="b"/>
            <a:pathLst>
              <a:path w="711834" h="654050">
                <a:moveTo>
                  <a:pt x="0" y="326898"/>
                </a:moveTo>
                <a:lnTo>
                  <a:pt x="3247" y="282528"/>
                </a:lnTo>
                <a:lnTo>
                  <a:pt x="12707" y="239977"/>
                </a:lnTo>
                <a:lnTo>
                  <a:pt x="27955" y="199632"/>
                </a:lnTo>
                <a:lnTo>
                  <a:pt x="48570" y="161882"/>
                </a:lnTo>
                <a:lnTo>
                  <a:pt x="74127" y="127117"/>
                </a:lnTo>
                <a:lnTo>
                  <a:pt x="104203" y="95726"/>
                </a:lnTo>
                <a:lnTo>
                  <a:pt x="138375" y="68097"/>
                </a:lnTo>
                <a:lnTo>
                  <a:pt x="176219" y="44619"/>
                </a:lnTo>
                <a:lnTo>
                  <a:pt x="217312" y="25681"/>
                </a:lnTo>
                <a:lnTo>
                  <a:pt x="261231" y="11673"/>
                </a:lnTo>
                <a:lnTo>
                  <a:pt x="307553" y="2983"/>
                </a:lnTo>
                <a:lnTo>
                  <a:pt x="355854" y="0"/>
                </a:lnTo>
                <a:lnTo>
                  <a:pt x="404127" y="2983"/>
                </a:lnTo>
                <a:lnTo>
                  <a:pt x="450431" y="11673"/>
                </a:lnTo>
                <a:lnTo>
                  <a:pt x="494341" y="25681"/>
                </a:lnTo>
                <a:lnTo>
                  <a:pt x="535431" y="44619"/>
                </a:lnTo>
                <a:lnTo>
                  <a:pt x="573278" y="68097"/>
                </a:lnTo>
                <a:lnTo>
                  <a:pt x="607456" y="95726"/>
                </a:lnTo>
                <a:lnTo>
                  <a:pt x="637541" y="127117"/>
                </a:lnTo>
                <a:lnTo>
                  <a:pt x="663109" y="161882"/>
                </a:lnTo>
                <a:lnTo>
                  <a:pt x="683734" y="199632"/>
                </a:lnTo>
                <a:lnTo>
                  <a:pt x="698992" y="239977"/>
                </a:lnTo>
                <a:lnTo>
                  <a:pt x="708458" y="282528"/>
                </a:lnTo>
                <a:lnTo>
                  <a:pt x="711708" y="326898"/>
                </a:lnTo>
                <a:lnTo>
                  <a:pt x="708458" y="371267"/>
                </a:lnTo>
                <a:lnTo>
                  <a:pt x="698992" y="413818"/>
                </a:lnTo>
                <a:lnTo>
                  <a:pt x="683734" y="454163"/>
                </a:lnTo>
                <a:lnTo>
                  <a:pt x="663109" y="491913"/>
                </a:lnTo>
                <a:lnTo>
                  <a:pt x="637541" y="526678"/>
                </a:lnTo>
                <a:lnTo>
                  <a:pt x="607456" y="558069"/>
                </a:lnTo>
                <a:lnTo>
                  <a:pt x="573278" y="585698"/>
                </a:lnTo>
                <a:lnTo>
                  <a:pt x="535432" y="609176"/>
                </a:lnTo>
                <a:lnTo>
                  <a:pt x="494341" y="628114"/>
                </a:lnTo>
                <a:lnTo>
                  <a:pt x="450431" y="642122"/>
                </a:lnTo>
                <a:lnTo>
                  <a:pt x="404127" y="650812"/>
                </a:lnTo>
                <a:lnTo>
                  <a:pt x="355854" y="653796"/>
                </a:lnTo>
                <a:lnTo>
                  <a:pt x="307553" y="650812"/>
                </a:lnTo>
                <a:lnTo>
                  <a:pt x="261231" y="642122"/>
                </a:lnTo>
                <a:lnTo>
                  <a:pt x="217312" y="628114"/>
                </a:lnTo>
                <a:lnTo>
                  <a:pt x="176219" y="609176"/>
                </a:lnTo>
                <a:lnTo>
                  <a:pt x="138375" y="585698"/>
                </a:lnTo>
                <a:lnTo>
                  <a:pt x="104203" y="558069"/>
                </a:lnTo>
                <a:lnTo>
                  <a:pt x="74127" y="526678"/>
                </a:lnTo>
                <a:lnTo>
                  <a:pt x="48570" y="491913"/>
                </a:lnTo>
                <a:lnTo>
                  <a:pt x="27955" y="454163"/>
                </a:lnTo>
                <a:lnTo>
                  <a:pt x="12707" y="413818"/>
                </a:lnTo>
                <a:lnTo>
                  <a:pt x="3247" y="371267"/>
                </a:lnTo>
                <a:lnTo>
                  <a:pt x="0" y="326898"/>
                </a:lnTo>
                <a:close/>
              </a:path>
            </a:pathLst>
          </a:custGeom>
          <a:ln w="57912">
            <a:solidFill>
              <a:srgbClr val="C273A3"/>
            </a:solidFill>
          </a:ln>
        </p:spPr>
        <p:txBody>
          <a:bodyPr wrap="square" lIns="0" tIns="0" rIns="0" bIns="0" rtlCol="0"/>
          <a:lstStyle/>
          <a:p>
            <a:endParaRPr/>
          </a:p>
        </p:txBody>
      </p:sp>
      <p:sp>
        <p:nvSpPr>
          <p:cNvPr id="51" name="object 51"/>
          <p:cNvSpPr txBox="1"/>
          <p:nvPr/>
        </p:nvSpPr>
        <p:spPr>
          <a:xfrm>
            <a:off x="7013575" y="2618993"/>
            <a:ext cx="139065" cy="269240"/>
          </a:xfrm>
          <a:prstGeom prst="rect">
            <a:avLst/>
          </a:prstGeom>
        </p:spPr>
        <p:txBody>
          <a:bodyPr vert="horz" wrap="square" lIns="0" tIns="12065" rIns="0" bIns="0" rtlCol="0">
            <a:spAutoFit/>
          </a:bodyPr>
          <a:lstStyle/>
          <a:p>
            <a:pPr marL="12700">
              <a:lnSpc>
                <a:spcPct val="100000"/>
              </a:lnSpc>
              <a:spcBef>
                <a:spcPts val="95"/>
              </a:spcBef>
            </a:pPr>
            <a:r>
              <a:rPr sz="1600" b="1" spc="-5" dirty="0">
                <a:solidFill>
                  <a:srgbClr val="C00000"/>
                </a:solidFill>
                <a:latin typeface="Century Gothic"/>
                <a:cs typeface="Century Gothic"/>
              </a:rPr>
              <a:t>3</a:t>
            </a:r>
            <a:endParaRPr sz="1600">
              <a:latin typeface="Century Gothic"/>
              <a:cs typeface="Century Gothic"/>
            </a:endParaRPr>
          </a:p>
        </p:txBody>
      </p:sp>
      <p:sp>
        <p:nvSpPr>
          <p:cNvPr id="52" name="object 52"/>
          <p:cNvSpPr/>
          <p:nvPr/>
        </p:nvSpPr>
        <p:spPr>
          <a:xfrm>
            <a:off x="5286755" y="2465806"/>
            <a:ext cx="663117" cy="637184"/>
          </a:xfrm>
          <a:prstGeom prst="rect">
            <a:avLst/>
          </a:prstGeom>
          <a:blipFill>
            <a:blip r:embed="rId20" cstate="print"/>
            <a:stretch>
              <a:fillRect/>
            </a:stretch>
          </a:blipFill>
        </p:spPr>
        <p:txBody>
          <a:bodyPr wrap="square" lIns="0" tIns="0" rIns="0" bIns="0" rtlCol="0"/>
          <a:lstStyle/>
          <a:p>
            <a:endParaRPr/>
          </a:p>
        </p:txBody>
      </p:sp>
      <p:sp>
        <p:nvSpPr>
          <p:cNvPr id="53" name="object 53"/>
          <p:cNvSpPr/>
          <p:nvPr/>
        </p:nvSpPr>
        <p:spPr>
          <a:xfrm>
            <a:off x="5466588" y="2636520"/>
            <a:ext cx="269875" cy="254635"/>
          </a:xfrm>
          <a:custGeom>
            <a:avLst/>
            <a:gdLst/>
            <a:ahLst/>
            <a:cxnLst/>
            <a:rect l="l" t="t" r="r" b="b"/>
            <a:pathLst>
              <a:path w="269875" h="254635">
                <a:moveTo>
                  <a:pt x="142494" y="0"/>
                </a:moveTo>
                <a:lnTo>
                  <a:pt x="0" y="0"/>
                </a:lnTo>
                <a:lnTo>
                  <a:pt x="127253" y="127253"/>
                </a:lnTo>
                <a:lnTo>
                  <a:pt x="0" y="254507"/>
                </a:lnTo>
                <a:lnTo>
                  <a:pt x="142494" y="254507"/>
                </a:lnTo>
                <a:lnTo>
                  <a:pt x="269748" y="127253"/>
                </a:lnTo>
                <a:lnTo>
                  <a:pt x="142494" y="0"/>
                </a:lnTo>
                <a:close/>
              </a:path>
            </a:pathLst>
          </a:custGeom>
          <a:solidFill>
            <a:srgbClr val="FFFFFF"/>
          </a:solidFill>
        </p:spPr>
        <p:txBody>
          <a:bodyPr wrap="square" lIns="0" tIns="0" rIns="0" bIns="0" rtlCol="0"/>
          <a:lstStyle/>
          <a:p>
            <a:endParaRPr/>
          </a:p>
        </p:txBody>
      </p:sp>
      <p:sp>
        <p:nvSpPr>
          <p:cNvPr id="54" name="object 54"/>
          <p:cNvSpPr/>
          <p:nvPr/>
        </p:nvSpPr>
        <p:spPr>
          <a:xfrm>
            <a:off x="5466588" y="2636520"/>
            <a:ext cx="269875" cy="254635"/>
          </a:xfrm>
          <a:custGeom>
            <a:avLst/>
            <a:gdLst/>
            <a:ahLst/>
            <a:cxnLst/>
            <a:rect l="l" t="t" r="r" b="b"/>
            <a:pathLst>
              <a:path w="269875" h="254635">
                <a:moveTo>
                  <a:pt x="0" y="0"/>
                </a:moveTo>
                <a:lnTo>
                  <a:pt x="142494" y="0"/>
                </a:lnTo>
                <a:lnTo>
                  <a:pt x="269748" y="127253"/>
                </a:lnTo>
                <a:lnTo>
                  <a:pt x="142494" y="254507"/>
                </a:lnTo>
                <a:lnTo>
                  <a:pt x="0" y="254507"/>
                </a:lnTo>
                <a:lnTo>
                  <a:pt x="127253" y="127253"/>
                </a:lnTo>
                <a:lnTo>
                  <a:pt x="0" y="0"/>
                </a:lnTo>
                <a:close/>
              </a:path>
            </a:pathLst>
          </a:custGeom>
          <a:ln w="12192">
            <a:solidFill>
              <a:srgbClr val="E2671B"/>
            </a:solidFill>
          </a:ln>
        </p:spPr>
        <p:txBody>
          <a:bodyPr wrap="square" lIns="0" tIns="0" rIns="0" bIns="0" rtlCol="0"/>
          <a:lstStyle/>
          <a:p>
            <a:endParaRPr/>
          </a:p>
        </p:txBody>
      </p:sp>
      <p:sp>
        <p:nvSpPr>
          <p:cNvPr id="55" name="object 55"/>
          <p:cNvSpPr/>
          <p:nvPr/>
        </p:nvSpPr>
        <p:spPr>
          <a:xfrm>
            <a:off x="3622547" y="2194547"/>
            <a:ext cx="1086573" cy="1082052"/>
          </a:xfrm>
          <a:prstGeom prst="rect">
            <a:avLst/>
          </a:prstGeom>
          <a:blipFill>
            <a:blip r:embed="rId21" cstate="print"/>
            <a:stretch>
              <a:fillRect/>
            </a:stretch>
          </a:blipFill>
        </p:spPr>
        <p:txBody>
          <a:bodyPr wrap="square" lIns="0" tIns="0" rIns="0" bIns="0" rtlCol="0"/>
          <a:lstStyle/>
          <a:p>
            <a:endParaRPr/>
          </a:p>
        </p:txBody>
      </p:sp>
      <p:sp>
        <p:nvSpPr>
          <p:cNvPr id="56" name="object 56"/>
          <p:cNvSpPr/>
          <p:nvPr/>
        </p:nvSpPr>
        <p:spPr>
          <a:xfrm>
            <a:off x="3800855" y="2366822"/>
            <a:ext cx="726948" cy="797255"/>
          </a:xfrm>
          <a:prstGeom prst="rect">
            <a:avLst/>
          </a:prstGeom>
          <a:blipFill>
            <a:blip r:embed="rId22" cstate="print"/>
            <a:stretch>
              <a:fillRect/>
            </a:stretch>
          </a:blipFill>
        </p:spPr>
        <p:txBody>
          <a:bodyPr wrap="square" lIns="0" tIns="0" rIns="0" bIns="0" rtlCol="0"/>
          <a:lstStyle/>
          <a:p>
            <a:endParaRPr/>
          </a:p>
        </p:txBody>
      </p:sp>
      <p:sp>
        <p:nvSpPr>
          <p:cNvPr id="57" name="object 57"/>
          <p:cNvSpPr/>
          <p:nvPr/>
        </p:nvSpPr>
        <p:spPr>
          <a:xfrm>
            <a:off x="3816096" y="2388107"/>
            <a:ext cx="658495" cy="654050"/>
          </a:xfrm>
          <a:custGeom>
            <a:avLst/>
            <a:gdLst/>
            <a:ahLst/>
            <a:cxnLst/>
            <a:rect l="l" t="t" r="r" b="b"/>
            <a:pathLst>
              <a:path w="658495" h="654050">
                <a:moveTo>
                  <a:pt x="329183" y="0"/>
                </a:moveTo>
                <a:lnTo>
                  <a:pt x="280525" y="3543"/>
                </a:lnTo>
                <a:lnTo>
                  <a:pt x="234089" y="13836"/>
                </a:lnTo>
                <a:lnTo>
                  <a:pt x="190382" y="30374"/>
                </a:lnTo>
                <a:lnTo>
                  <a:pt x="149913" y="52651"/>
                </a:lnTo>
                <a:lnTo>
                  <a:pt x="113190" y="80164"/>
                </a:lnTo>
                <a:lnTo>
                  <a:pt x="80722" y="112407"/>
                </a:lnTo>
                <a:lnTo>
                  <a:pt x="53018" y="148875"/>
                </a:lnTo>
                <a:lnTo>
                  <a:pt x="30585" y="189063"/>
                </a:lnTo>
                <a:lnTo>
                  <a:pt x="13932" y="232466"/>
                </a:lnTo>
                <a:lnTo>
                  <a:pt x="3567" y="278579"/>
                </a:lnTo>
                <a:lnTo>
                  <a:pt x="0" y="326897"/>
                </a:lnTo>
                <a:lnTo>
                  <a:pt x="3567" y="375216"/>
                </a:lnTo>
                <a:lnTo>
                  <a:pt x="13932" y="421329"/>
                </a:lnTo>
                <a:lnTo>
                  <a:pt x="30585" y="464732"/>
                </a:lnTo>
                <a:lnTo>
                  <a:pt x="53018" y="504920"/>
                </a:lnTo>
                <a:lnTo>
                  <a:pt x="80722" y="541388"/>
                </a:lnTo>
                <a:lnTo>
                  <a:pt x="113190" y="573631"/>
                </a:lnTo>
                <a:lnTo>
                  <a:pt x="149913" y="601144"/>
                </a:lnTo>
                <a:lnTo>
                  <a:pt x="190382" y="623421"/>
                </a:lnTo>
                <a:lnTo>
                  <a:pt x="234089" y="639959"/>
                </a:lnTo>
                <a:lnTo>
                  <a:pt x="280525" y="650252"/>
                </a:lnTo>
                <a:lnTo>
                  <a:pt x="329183" y="653795"/>
                </a:lnTo>
                <a:lnTo>
                  <a:pt x="377842" y="650252"/>
                </a:lnTo>
                <a:lnTo>
                  <a:pt x="424278" y="639959"/>
                </a:lnTo>
                <a:lnTo>
                  <a:pt x="467985" y="623421"/>
                </a:lnTo>
                <a:lnTo>
                  <a:pt x="508454" y="601144"/>
                </a:lnTo>
                <a:lnTo>
                  <a:pt x="545177" y="573631"/>
                </a:lnTo>
                <a:lnTo>
                  <a:pt x="577645" y="541388"/>
                </a:lnTo>
                <a:lnTo>
                  <a:pt x="605349" y="504920"/>
                </a:lnTo>
                <a:lnTo>
                  <a:pt x="627782" y="464732"/>
                </a:lnTo>
                <a:lnTo>
                  <a:pt x="644435" y="421329"/>
                </a:lnTo>
                <a:lnTo>
                  <a:pt x="654800" y="375216"/>
                </a:lnTo>
                <a:lnTo>
                  <a:pt x="658367" y="326897"/>
                </a:lnTo>
                <a:lnTo>
                  <a:pt x="654800" y="278579"/>
                </a:lnTo>
                <a:lnTo>
                  <a:pt x="644435" y="232466"/>
                </a:lnTo>
                <a:lnTo>
                  <a:pt x="627782" y="189063"/>
                </a:lnTo>
                <a:lnTo>
                  <a:pt x="605349" y="148875"/>
                </a:lnTo>
                <a:lnTo>
                  <a:pt x="577645" y="112407"/>
                </a:lnTo>
                <a:lnTo>
                  <a:pt x="545177" y="80164"/>
                </a:lnTo>
                <a:lnTo>
                  <a:pt x="508454" y="52651"/>
                </a:lnTo>
                <a:lnTo>
                  <a:pt x="467985" y="30374"/>
                </a:lnTo>
                <a:lnTo>
                  <a:pt x="424278" y="13836"/>
                </a:lnTo>
                <a:lnTo>
                  <a:pt x="377842" y="3543"/>
                </a:lnTo>
                <a:lnTo>
                  <a:pt x="329183" y="0"/>
                </a:lnTo>
                <a:close/>
              </a:path>
            </a:pathLst>
          </a:custGeom>
          <a:solidFill>
            <a:srgbClr val="FFFFFF"/>
          </a:solidFill>
        </p:spPr>
        <p:txBody>
          <a:bodyPr wrap="square" lIns="0" tIns="0" rIns="0" bIns="0" rtlCol="0"/>
          <a:lstStyle/>
          <a:p>
            <a:endParaRPr/>
          </a:p>
        </p:txBody>
      </p:sp>
      <p:sp>
        <p:nvSpPr>
          <p:cNvPr id="58" name="object 58"/>
          <p:cNvSpPr/>
          <p:nvPr/>
        </p:nvSpPr>
        <p:spPr>
          <a:xfrm>
            <a:off x="3816096" y="2388107"/>
            <a:ext cx="658495" cy="654050"/>
          </a:xfrm>
          <a:custGeom>
            <a:avLst/>
            <a:gdLst/>
            <a:ahLst/>
            <a:cxnLst/>
            <a:rect l="l" t="t" r="r" b="b"/>
            <a:pathLst>
              <a:path w="658495" h="654050">
                <a:moveTo>
                  <a:pt x="0" y="326897"/>
                </a:moveTo>
                <a:lnTo>
                  <a:pt x="3567" y="278579"/>
                </a:lnTo>
                <a:lnTo>
                  <a:pt x="13932" y="232466"/>
                </a:lnTo>
                <a:lnTo>
                  <a:pt x="30585" y="189063"/>
                </a:lnTo>
                <a:lnTo>
                  <a:pt x="53018" y="148875"/>
                </a:lnTo>
                <a:lnTo>
                  <a:pt x="80722" y="112407"/>
                </a:lnTo>
                <a:lnTo>
                  <a:pt x="113190" y="80164"/>
                </a:lnTo>
                <a:lnTo>
                  <a:pt x="149913" y="52651"/>
                </a:lnTo>
                <a:lnTo>
                  <a:pt x="190382" y="30374"/>
                </a:lnTo>
                <a:lnTo>
                  <a:pt x="234089" y="13836"/>
                </a:lnTo>
                <a:lnTo>
                  <a:pt x="280525" y="3543"/>
                </a:lnTo>
                <a:lnTo>
                  <a:pt x="329183" y="0"/>
                </a:lnTo>
                <a:lnTo>
                  <a:pt x="377842" y="3543"/>
                </a:lnTo>
                <a:lnTo>
                  <a:pt x="424278" y="13836"/>
                </a:lnTo>
                <a:lnTo>
                  <a:pt x="467985" y="30374"/>
                </a:lnTo>
                <a:lnTo>
                  <a:pt x="508454" y="52651"/>
                </a:lnTo>
                <a:lnTo>
                  <a:pt x="545177" y="80164"/>
                </a:lnTo>
                <a:lnTo>
                  <a:pt x="577645" y="112407"/>
                </a:lnTo>
                <a:lnTo>
                  <a:pt x="605349" y="148875"/>
                </a:lnTo>
                <a:lnTo>
                  <a:pt x="627782" y="189063"/>
                </a:lnTo>
                <a:lnTo>
                  <a:pt x="644435" y="232466"/>
                </a:lnTo>
                <a:lnTo>
                  <a:pt x="654800" y="278579"/>
                </a:lnTo>
                <a:lnTo>
                  <a:pt x="658367" y="326897"/>
                </a:lnTo>
                <a:lnTo>
                  <a:pt x="654800" y="375216"/>
                </a:lnTo>
                <a:lnTo>
                  <a:pt x="644435" y="421329"/>
                </a:lnTo>
                <a:lnTo>
                  <a:pt x="627782" y="464732"/>
                </a:lnTo>
                <a:lnTo>
                  <a:pt x="605349" y="504920"/>
                </a:lnTo>
                <a:lnTo>
                  <a:pt x="577645" y="541388"/>
                </a:lnTo>
                <a:lnTo>
                  <a:pt x="545177" y="573631"/>
                </a:lnTo>
                <a:lnTo>
                  <a:pt x="508454" y="601144"/>
                </a:lnTo>
                <a:lnTo>
                  <a:pt x="467985" y="623421"/>
                </a:lnTo>
                <a:lnTo>
                  <a:pt x="424278" y="639959"/>
                </a:lnTo>
                <a:lnTo>
                  <a:pt x="377842" y="650252"/>
                </a:lnTo>
                <a:lnTo>
                  <a:pt x="329183" y="653795"/>
                </a:lnTo>
                <a:lnTo>
                  <a:pt x="280525" y="650252"/>
                </a:lnTo>
                <a:lnTo>
                  <a:pt x="234089" y="639959"/>
                </a:lnTo>
                <a:lnTo>
                  <a:pt x="190382" y="623421"/>
                </a:lnTo>
                <a:lnTo>
                  <a:pt x="149913" y="601144"/>
                </a:lnTo>
                <a:lnTo>
                  <a:pt x="113190" y="573631"/>
                </a:lnTo>
                <a:lnTo>
                  <a:pt x="80722" y="541388"/>
                </a:lnTo>
                <a:lnTo>
                  <a:pt x="53018" y="504920"/>
                </a:lnTo>
                <a:lnTo>
                  <a:pt x="30585" y="464732"/>
                </a:lnTo>
                <a:lnTo>
                  <a:pt x="13932" y="421329"/>
                </a:lnTo>
                <a:lnTo>
                  <a:pt x="3567" y="375216"/>
                </a:lnTo>
                <a:lnTo>
                  <a:pt x="0" y="326897"/>
                </a:lnTo>
                <a:close/>
              </a:path>
            </a:pathLst>
          </a:custGeom>
          <a:ln w="57912">
            <a:solidFill>
              <a:srgbClr val="E2671B"/>
            </a:solidFill>
          </a:ln>
        </p:spPr>
        <p:txBody>
          <a:bodyPr wrap="square" lIns="0" tIns="0" rIns="0" bIns="0" rtlCol="0"/>
          <a:lstStyle/>
          <a:p>
            <a:endParaRPr/>
          </a:p>
        </p:txBody>
      </p:sp>
      <p:sp>
        <p:nvSpPr>
          <p:cNvPr id="59" name="object 59"/>
          <p:cNvSpPr txBox="1"/>
          <p:nvPr/>
        </p:nvSpPr>
        <p:spPr>
          <a:xfrm>
            <a:off x="4075938" y="2578099"/>
            <a:ext cx="139065" cy="269240"/>
          </a:xfrm>
          <a:prstGeom prst="rect">
            <a:avLst/>
          </a:prstGeom>
        </p:spPr>
        <p:txBody>
          <a:bodyPr vert="horz" wrap="square" lIns="0" tIns="12065" rIns="0" bIns="0" rtlCol="0">
            <a:spAutoFit/>
          </a:bodyPr>
          <a:lstStyle/>
          <a:p>
            <a:pPr marL="12700">
              <a:lnSpc>
                <a:spcPct val="100000"/>
              </a:lnSpc>
              <a:spcBef>
                <a:spcPts val="95"/>
              </a:spcBef>
            </a:pPr>
            <a:r>
              <a:rPr sz="1600" b="1" spc="-5" dirty="0">
                <a:solidFill>
                  <a:srgbClr val="C00000"/>
                </a:solidFill>
                <a:latin typeface="Century Gothic"/>
                <a:cs typeface="Century Gothic"/>
              </a:rPr>
              <a:t>2</a:t>
            </a:r>
            <a:endParaRPr sz="1600">
              <a:latin typeface="Century Gothic"/>
              <a:cs typeface="Century Gothic"/>
            </a:endParaRPr>
          </a:p>
        </p:txBody>
      </p:sp>
      <p:sp>
        <p:nvSpPr>
          <p:cNvPr id="60" name="object 60"/>
          <p:cNvSpPr/>
          <p:nvPr/>
        </p:nvSpPr>
        <p:spPr>
          <a:xfrm>
            <a:off x="918972" y="2235682"/>
            <a:ext cx="1086573" cy="1082065"/>
          </a:xfrm>
          <a:prstGeom prst="rect">
            <a:avLst/>
          </a:prstGeom>
          <a:blipFill>
            <a:blip r:embed="rId21" cstate="print"/>
            <a:stretch>
              <a:fillRect/>
            </a:stretch>
          </a:blipFill>
        </p:spPr>
        <p:txBody>
          <a:bodyPr wrap="square" lIns="0" tIns="0" rIns="0" bIns="0" rtlCol="0"/>
          <a:lstStyle/>
          <a:p>
            <a:endParaRPr/>
          </a:p>
        </p:txBody>
      </p:sp>
      <p:sp>
        <p:nvSpPr>
          <p:cNvPr id="61" name="object 61"/>
          <p:cNvSpPr/>
          <p:nvPr/>
        </p:nvSpPr>
        <p:spPr>
          <a:xfrm>
            <a:off x="1097280" y="2407970"/>
            <a:ext cx="726948" cy="797255"/>
          </a:xfrm>
          <a:prstGeom prst="rect">
            <a:avLst/>
          </a:prstGeom>
          <a:blipFill>
            <a:blip r:embed="rId23" cstate="print"/>
            <a:stretch>
              <a:fillRect/>
            </a:stretch>
          </a:blipFill>
        </p:spPr>
        <p:txBody>
          <a:bodyPr wrap="square" lIns="0" tIns="0" rIns="0" bIns="0" rtlCol="0"/>
          <a:lstStyle/>
          <a:p>
            <a:endParaRPr/>
          </a:p>
        </p:txBody>
      </p:sp>
      <p:sp>
        <p:nvSpPr>
          <p:cNvPr id="62" name="object 62"/>
          <p:cNvSpPr/>
          <p:nvPr/>
        </p:nvSpPr>
        <p:spPr>
          <a:xfrm>
            <a:off x="1112519" y="2429255"/>
            <a:ext cx="658495" cy="654050"/>
          </a:xfrm>
          <a:custGeom>
            <a:avLst/>
            <a:gdLst/>
            <a:ahLst/>
            <a:cxnLst/>
            <a:rect l="l" t="t" r="r" b="b"/>
            <a:pathLst>
              <a:path w="658494" h="654050">
                <a:moveTo>
                  <a:pt x="329184" y="0"/>
                </a:moveTo>
                <a:lnTo>
                  <a:pt x="280540" y="3543"/>
                </a:lnTo>
                <a:lnTo>
                  <a:pt x="234112" y="13836"/>
                </a:lnTo>
                <a:lnTo>
                  <a:pt x="190409" y="30374"/>
                </a:lnTo>
                <a:lnTo>
                  <a:pt x="149941" y="52651"/>
                </a:lnTo>
                <a:lnTo>
                  <a:pt x="113216" y="80164"/>
                </a:lnTo>
                <a:lnTo>
                  <a:pt x="80744" y="112407"/>
                </a:lnTo>
                <a:lnTo>
                  <a:pt x="53034" y="148875"/>
                </a:lnTo>
                <a:lnTo>
                  <a:pt x="30595" y="189063"/>
                </a:lnTo>
                <a:lnTo>
                  <a:pt x="13937" y="232466"/>
                </a:lnTo>
                <a:lnTo>
                  <a:pt x="3569" y="278579"/>
                </a:lnTo>
                <a:lnTo>
                  <a:pt x="0" y="326898"/>
                </a:lnTo>
                <a:lnTo>
                  <a:pt x="3569" y="375216"/>
                </a:lnTo>
                <a:lnTo>
                  <a:pt x="13937" y="421329"/>
                </a:lnTo>
                <a:lnTo>
                  <a:pt x="30595" y="464732"/>
                </a:lnTo>
                <a:lnTo>
                  <a:pt x="53034" y="504920"/>
                </a:lnTo>
                <a:lnTo>
                  <a:pt x="80744" y="541388"/>
                </a:lnTo>
                <a:lnTo>
                  <a:pt x="113216" y="573631"/>
                </a:lnTo>
                <a:lnTo>
                  <a:pt x="149941" y="601144"/>
                </a:lnTo>
                <a:lnTo>
                  <a:pt x="190409" y="623421"/>
                </a:lnTo>
                <a:lnTo>
                  <a:pt x="234112" y="639959"/>
                </a:lnTo>
                <a:lnTo>
                  <a:pt x="280540" y="650252"/>
                </a:lnTo>
                <a:lnTo>
                  <a:pt x="329184" y="653796"/>
                </a:lnTo>
                <a:lnTo>
                  <a:pt x="377842" y="650252"/>
                </a:lnTo>
                <a:lnTo>
                  <a:pt x="424278" y="639959"/>
                </a:lnTo>
                <a:lnTo>
                  <a:pt x="467985" y="623421"/>
                </a:lnTo>
                <a:lnTo>
                  <a:pt x="508454" y="601144"/>
                </a:lnTo>
                <a:lnTo>
                  <a:pt x="545177" y="573631"/>
                </a:lnTo>
                <a:lnTo>
                  <a:pt x="577645" y="541388"/>
                </a:lnTo>
                <a:lnTo>
                  <a:pt x="605349" y="504920"/>
                </a:lnTo>
                <a:lnTo>
                  <a:pt x="627782" y="464732"/>
                </a:lnTo>
                <a:lnTo>
                  <a:pt x="644435" y="421329"/>
                </a:lnTo>
                <a:lnTo>
                  <a:pt x="654800" y="375216"/>
                </a:lnTo>
                <a:lnTo>
                  <a:pt x="658368" y="326898"/>
                </a:lnTo>
                <a:lnTo>
                  <a:pt x="654800" y="278579"/>
                </a:lnTo>
                <a:lnTo>
                  <a:pt x="644435" y="232466"/>
                </a:lnTo>
                <a:lnTo>
                  <a:pt x="627782" y="189063"/>
                </a:lnTo>
                <a:lnTo>
                  <a:pt x="605349" y="148875"/>
                </a:lnTo>
                <a:lnTo>
                  <a:pt x="577645" y="112407"/>
                </a:lnTo>
                <a:lnTo>
                  <a:pt x="545177" y="80164"/>
                </a:lnTo>
                <a:lnTo>
                  <a:pt x="508454" y="52651"/>
                </a:lnTo>
                <a:lnTo>
                  <a:pt x="467985" y="30374"/>
                </a:lnTo>
                <a:lnTo>
                  <a:pt x="424278" y="13836"/>
                </a:lnTo>
                <a:lnTo>
                  <a:pt x="377842" y="3543"/>
                </a:lnTo>
                <a:lnTo>
                  <a:pt x="329184" y="0"/>
                </a:lnTo>
                <a:close/>
              </a:path>
            </a:pathLst>
          </a:custGeom>
          <a:solidFill>
            <a:srgbClr val="FFFFFF"/>
          </a:solidFill>
        </p:spPr>
        <p:txBody>
          <a:bodyPr wrap="square" lIns="0" tIns="0" rIns="0" bIns="0" rtlCol="0"/>
          <a:lstStyle/>
          <a:p>
            <a:endParaRPr/>
          </a:p>
        </p:txBody>
      </p:sp>
      <p:sp>
        <p:nvSpPr>
          <p:cNvPr id="63" name="object 63"/>
          <p:cNvSpPr/>
          <p:nvPr/>
        </p:nvSpPr>
        <p:spPr>
          <a:xfrm>
            <a:off x="1112519" y="2429255"/>
            <a:ext cx="658495" cy="654050"/>
          </a:xfrm>
          <a:custGeom>
            <a:avLst/>
            <a:gdLst/>
            <a:ahLst/>
            <a:cxnLst/>
            <a:rect l="l" t="t" r="r" b="b"/>
            <a:pathLst>
              <a:path w="658494" h="654050">
                <a:moveTo>
                  <a:pt x="0" y="326898"/>
                </a:moveTo>
                <a:lnTo>
                  <a:pt x="3569" y="278579"/>
                </a:lnTo>
                <a:lnTo>
                  <a:pt x="13937" y="232466"/>
                </a:lnTo>
                <a:lnTo>
                  <a:pt x="30595" y="189063"/>
                </a:lnTo>
                <a:lnTo>
                  <a:pt x="53034" y="148875"/>
                </a:lnTo>
                <a:lnTo>
                  <a:pt x="80744" y="112407"/>
                </a:lnTo>
                <a:lnTo>
                  <a:pt x="113216" y="80164"/>
                </a:lnTo>
                <a:lnTo>
                  <a:pt x="149941" y="52651"/>
                </a:lnTo>
                <a:lnTo>
                  <a:pt x="190409" y="30374"/>
                </a:lnTo>
                <a:lnTo>
                  <a:pt x="234112" y="13836"/>
                </a:lnTo>
                <a:lnTo>
                  <a:pt x="280540" y="3543"/>
                </a:lnTo>
                <a:lnTo>
                  <a:pt x="329184" y="0"/>
                </a:lnTo>
                <a:lnTo>
                  <a:pt x="377842" y="3543"/>
                </a:lnTo>
                <a:lnTo>
                  <a:pt x="424278" y="13836"/>
                </a:lnTo>
                <a:lnTo>
                  <a:pt x="467985" y="30374"/>
                </a:lnTo>
                <a:lnTo>
                  <a:pt x="508454" y="52651"/>
                </a:lnTo>
                <a:lnTo>
                  <a:pt x="545177" y="80164"/>
                </a:lnTo>
                <a:lnTo>
                  <a:pt x="577645" y="112407"/>
                </a:lnTo>
                <a:lnTo>
                  <a:pt x="605349" y="148875"/>
                </a:lnTo>
                <a:lnTo>
                  <a:pt x="627782" y="189063"/>
                </a:lnTo>
                <a:lnTo>
                  <a:pt x="644435" y="232466"/>
                </a:lnTo>
                <a:lnTo>
                  <a:pt x="654800" y="278579"/>
                </a:lnTo>
                <a:lnTo>
                  <a:pt x="658368" y="326898"/>
                </a:lnTo>
                <a:lnTo>
                  <a:pt x="654800" y="375216"/>
                </a:lnTo>
                <a:lnTo>
                  <a:pt x="644435" y="421329"/>
                </a:lnTo>
                <a:lnTo>
                  <a:pt x="627782" y="464732"/>
                </a:lnTo>
                <a:lnTo>
                  <a:pt x="605349" y="504920"/>
                </a:lnTo>
                <a:lnTo>
                  <a:pt x="577645" y="541388"/>
                </a:lnTo>
                <a:lnTo>
                  <a:pt x="545177" y="573631"/>
                </a:lnTo>
                <a:lnTo>
                  <a:pt x="508454" y="601144"/>
                </a:lnTo>
                <a:lnTo>
                  <a:pt x="467985" y="623421"/>
                </a:lnTo>
                <a:lnTo>
                  <a:pt x="424278" y="639959"/>
                </a:lnTo>
                <a:lnTo>
                  <a:pt x="377842" y="650252"/>
                </a:lnTo>
                <a:lnTo>
                  <a:pt x="329184" y="653796"/>
                </a:lnTo>
                <a:lnTo>
                  <a:pt x="280540" y="650252"/>
                </a:lnTo>
                <a:lnTo>
                  <a:pt x="234112" y="639959"/>
                </a:lnTo>
                <a:lnTo>
                  <a:pt x="190409" y="623421"/>
                </a:lnTo>
                <a:lnTo>
                  <a:pt x="149941" y="601144"/>
                </a:lnTo>
                <a:lnTo>
                  <a:pt x="113216" y="573631"/>
                </a:lnTo>
                <a:lnTo>
                  <a:pt x="80744" y="541388"/>
                </a:lnTo>
                <a:lnTo>
                  <a:pt x="53034" y="504920"/>
                </a:lnTo>
                <a:lnTo>
                  <a:pt x="30595" y="464732"/>
                </a:lnTo>
                <a:lnTo>
                  <a:pt x="13937" y="421329"/>
                </a:lnTo>
                <a:lnTo>
                  <a:pt x="3569" y="375216"/>
                </a:lnTo>
                <a:lnTo>
                  <a:pt x="0" y="326898"/>
                </a:lnTo>
                <a:close/>
              </a:path>
            </a:pathLst>
          </a:custGeom>
          <a:ln w="57911">
            <a:solidFill>
              <a:srgbClr val="E2671B"/>
            </a:solidFill>
          </a:ln>
        </p:spPr>
        <p:txBody>
          <a:bodyPr wrap="square" lIns="0" tIns="0" rIns="0" bIns="0" rtlCol="0"/>
          <a:lstStyle/>
          <a:p>
            <a:endParaRPr/>
          </a:p>
        </p:txBody>
      </p:sp>
      <p:sp>
        <p:nvSpPr>
          <p:cNvPr id="64" name="object 64"/>
          <p:cNvSpPr txBox="1"/>
          <p:nvPr/>
        </p:nvSpPr>
        <p:spPr>
          <a:xfrm>
            <a:off x="1371980" y="2618993"/>
            <a:ext cx="139065" cy="269240"/>
          </a:xfrm>
          <a:prstGeom prst="rect">
            <a:avLst/>
          </a:prstGeom>
        </p:spPr>
        <p:txBody>
          <a:bodyPr vert="horz" wrap="square" lIns="0" tIns="12065" rIns="0" bIns="0" rtlCol="0">
            <a:spAutoFit/>
          </a:bodyPr>
          <a:lstStyle/>
          <a:p>
            <a:pPr marL="12700">
              <a:lnSpc>
                <a:spcPct val="100000"/>
              </a:lnSpc>
              <a:spcBef>
                <a:spcPts val="95"/>
              </a:spcBef>
            </a:pPr>
            <a:r>
              <a:rPr sz="1600" b="1" spc="-5" dirty="0">
                <a:solidFill>
                  <a:srgbClr val="C00000"/>
                </a:solidFill>
                <a:latin typeface="Century Gothic"/>
                <a:cs typeface="Century Gothic"/>
              </a:rPr>
              <a:t>1</a:t>
            </a:r>
            <a:endParaRPr sz="1600">
              <a:latin typeface="Century Gothic"/>
              <a:cs typeface="Century Gothic"/>
            </a:endParaRPr>
          </a:p>
        </p:txBody>
      </p:sp>
      <p:sp>
        <p:nvSpPr>
          <p:cNvPr id="65" name="object 65"/>
          <p:cNvSpPr/>
          <p:nvPr/>
        </p:nvSpPr>
        <p:spPr>
          <a:xfrm>
            <a:off x="9105900" y="3142449"/>
            <a:ext cx="1086573" cy="1080554"/>
          </a:xfrm>
          <a:prstGeom prst="rect">
            <a:avLst/>
          </a:prstGeom>
          <a:blipFill>
            <a:blip r:embed="rId24" cstate="print"/>
            <a:stretch>
              <a:fillRect/>
            </a:stretch>
          </a:blipFill>
        </p:spPr>
        <p:txBody>
          <a:bodyPr wrap="square" lIns="0" tIns="0" rIns="0" bIns="0" rtlCol="0"/>
          <a:lstStyle/>
          <a:p>
            <a:endParaRPr/>
          </a:p>
        </p:txBody>
      </p:sp>
      <p:sp>
        <p:nvSpPr>
          <p:cNvPr id="66" name="object 66"/>
          <p:cNvSpPr/>
          <p:nvPr/>
        </p:nvSpPr>
        <p:spPr>
          <a:xfrm>
            <a:off x="9284207" y="3314750"/>
            <a:ext cx="726948" cy="797255"/>
          </a:xfrm>
          <a:prstGeom prst="rect">
            <a:avLst/>
          </a:prstGeom>
          <a:blipFill>
            <a:blip r:embed="rId25" cstate="print"/>
            <a:stretch>
              <a:fillRect/>
            </a:stretch>
          </a:blipFill>
        </p:spPr>
        <p:txBody>
          <a:bodyPr wrap="square" lIns="0" tIns="0" rIns="0" bIns="0" rtlCol="0"/>
          <a:lstStyle/>
          <a:p>
            <a:endParaRPr/>
          </a:p>
        </p:txBody>
      </p:sp>
      <p:sp>
        <p:nvSpPr>
          <p:cNvPr id="67" name="object 67"/>
          <p:cNvSpPr/>
          <p:nvPr/>
        </p:nvSpPr>
        <p:spPr>
          <a:xfrm>
            <a:off x="9373870" y="3336035"/>
            <a:ext cx="658495" cy="652780"/>
          </a:xfrm>
          <a:custGeom>
            <a:avLst/>
            <a:gdLst/>
            <a:ahLst/>
            <a:cxnLst/>
            <a:rect l="l" t="t" r="r" b="b"/>
            <a:pathLst>
              <a:path w="658495" h="652779">
                <a:moveTo>
                  <a:pt x="329183" y="0"/>
                </a:moveTo>
                <a:lnTo>
                  <a:pt x="280525" y="3536"/>
                </a:lnTo>
                <a:lnTo>
                  <a:pt x="234089" y="13811"/>
                </a:lnTo>
                <a:lnTo>
                  <a:pt x="190382" y="30317"/>
                </a:lnTo>
                <a:lnTo>
                  <a:pt x="149913" y="52551"/>
                </a:lnTo>
                <a:lnTo>
                  <a:pt x="113190" y="80007"/>
                </a:lnTo>
                <a:lnTo>
                  <a:pt x="80722" y="112180"/>
                </a:lnTo>
                <a:lnTo>
                  <a:pt x="53018" y="148566"/>
                </a:lnTo>
                <a:lnTo>
                  <a:pt x="30585" y="188659"/>
                </a:lnTo>
                <a:lnTo>
                  <a:pt x="13932" y="231956"/>
                </a:lnTo>
                <a:lnTo>
                  <a:pt x="3567" y="277949"/>
                </a:lnTo>
                <a:lnTo>
                  <a:pt x="0" y="326136"/>
                </a:lnTo>
                <a:lnTo>
                  <a:pt x="3567" y="374322"/>
                </a:lnTo>
                <a:lnTo>
                  <a:pt x="13932" y="420315"/>
                </a:lnTo>
                <a:lnTo>
                  <a:pt x="30585" y="463612"/>
                </a:lnTo>
                <a:lnTo>
                  <a:pt x="53018" y="503705"/>
                </a:lnTo>
                <a:lnTo>
                  <a:pt x="80722" y="540091"/>
                </a:lnTo>
                <a:lnTo>
                  <a:pt x="113190" y="572264"/>
                </a:lnTo>
                <a:lnTo>
                  <a:pt x="149913" y="599720"/>
                </a:lnTo>
                <a:lnTo>
                  <a:pt x="190382" y="621954"/>
                </a:lnTo>
                <a:lnTo>
                  <a:pt x="234089" y="638460"/>
                </a:lnTo>
                <a:lnTo>
                  <a:pt x="280525" y="648735"/>
                </a:lnTo>
                <a:lnTo>
                  <a:pt x="329183" y="652271"/>
                </a:lnTo>
                <a:lnTo>
                  <a:pt x="377842" y="648735"/>
                </a:lnTo>
                <a:lnTo>
                  <a:pt x="424278" y="638460"/>
                </a:lnTo>
                <a:lnTo>
                  <a:pt x="467985" y="621954"/>
                </a:lnTo>
                <a:lnTo>
                  <a:pt x="508454" y="599720"/>
                </a:lnTo>
                <a:lnTo>
                  <a:pt x="545177" y="572264"/>
                </a:lnTo>
                <a:lnTo>
                  <a:pt x="577645" y="540091"/>
                </a:lnTo>
                <a:lnTo>
                  <a:pt x="605349" y="503705"/>
                </a:lnTo>
                <a:lnTo>
                  <a:pt x="627782" y="463612"/>
                </a:lnTo>
                <a:lnTo>
                  <a:pt x="644435" y="420315"/>
                </a:lnTo>
                <a:lnTo>
                  <a:pt x="654800" y="374322"/>
                </a:lnTo>
                <a:lnTo>
                  <a:pt x="658368" y="326136"/>
                </a:lnTo>
                <a:lnTo>
                  <a:pt x="654800" y="277949"/>
                </a:lnTo>
                <a:lnTo>
                  <a:pt x="644435" y="231956"/>
                </a:lnTo>
                <a:lnTo>
                  <a:pt x="627782" y="188659"/>
                </a:lnTo>
                <a:lnTo>
                  <a:pt x="605349" y="148566"/>
                </a:lnTo>
                <a:lnTo>
                  <a:pt x="577645" y="112180"/>
                </a:lnTo>
                <a:lnTo>
                  <a:pt x="545177" y="80007"/>
                </a:lnTo>
                <a:lnTo>
                  <a:pt x="508454" y="52551"/>
                </a:lnTo>
                <a:lnTo>
                  <a:pt x="467985" y="30317"/>
                </a:lnTo>
                <a:lnTo>
                  <a:pt x="424278" y="13811"/>
                </a:lnTo>
                <a:lnTo>
                  <a:pt x="377842" y="3536"/>
                </a:lnTo>
                <a:lnTo>
                  <a:pt x="329183" y="0"/>
                </a:lnTo>
                <a:close/>
              </a:path>
            </a:pathLst>
          </a:custGeom>
          <a:solidFill>
            <a:srgbClr val="FFFFFF"/>
          </a:solidFill>
        </p:spPr>
        <p:txBody>
          <a:bodyPr wrap="square" lIns="0" tIns="0" rIns="0" bIns="0" rtlCol="0"/>
          <a:lstStyle/>
          <a:p>
            <a:endParaRPr/>
          </a:p>
        </p:txBody>
      </p:sp>
      <p:sp>
        <p:nvSpPr>
          <p:cNvPr id="68" name="object 68"/>
          <p:cNvSpPr/>
          <p:nvPr/>
        </p:nvSpPr>
        <p:spPr>
          <a:xfrm>
            <a:off x="9299447" y="3336035"/>
            <a:ext cx="658495" cy="652780"/>
          </a:xfrm>
          <a:custGeom>
            <a:avLst/>
            <a:gdLst/>
            <a:ahLst/>
            <a:cxnLst/>
            <a:rect l="l" t="t" r="r" b="b"/>
            <a:pathLst>
              <a:path w="658495" h="652779">
                <a:moveTo>
                  <a:pt x="0" y="326136"/>
                </a:moveTo>
                <a:lnTo>
                  <a:pt x="3567" y="277949"/>
                </a:lnTo>
                <a:lnTo>
                  <a:pt x="13932" y="231956"/>
                </a:lnTo>
                <a:lnTo>
                  <a:pt x="30585" y="188659"/>
                </a:lnTo>
                <a:lnTo>
                  <a:pt x="53018" y="148566"/>
                </a:lnTo>
                <a:lnTo>
                  <a:pt x="80722" y="112180"/>
                </a:lnTo>
                <a:lnTo>
                  <a:pt x="113190" y="80007"/>
                </a:lnTo>
                <a:lnTo>
                  <a:pt x="149913" y="52551"/>
                </a:lnTo>
                <a:lnTo>
                  <a:pt x="190382" y="30317"/>
                </a:lnTo>
                <a:lnTo>
                  <a:pt x="234089" y="13811"/>
                </a:lnTo>
                <a:lnTo>
                  <a:pt x="280525" y="3536"/>
                </a:lnTo>
                <a:lnTo>
                  <a:pt x="329183" y="0"/>
                </a:lnTo>
                <a:lnTo>
                  <a:pt x="377842" y="3536"/>
                </a:lnTo>
                <a:lnTo>
                  <a:pt x="424278" y="13811"/>
                </a:lnTo>
                <a:lnTo>
                  <a:pt x="467985" y="30317"/>
                </a:lnTo>
                <a:lnTo>
                  <a:pt x="508454" y="52551"/>
                </a:lnTo>
                <a:lnTo>
                  <a:pt x="545177" y="80007"/>
                </a:lnTo>
                <a:lnTo>
                  <a:pt x="577645" y="112180"/>
                </a:lnTo>
                <a:lnTo>
                  <a:pt x="605349" y="148566"/>
                </a:lnTo>
                <a:lnTo>
                  <a:pt x="627782" y="188659"/>
                </a:lnTo>
                <a:lnTo>
                  <a:pt x="644435" y="231956"/>
                </a:lnTo>
                <a:lnTo>
                  <a:pt x="654800" y="277949"/>
                </a:lnTo>
                <a:lnTo>
                  <a:pt x="658368" y="326136"/>
                </a:lnTo>
                <a:lnTo>
                  <a:pt x="654800" y="374322"/>
                </a:lnTo>
                <a:lnTo>
                  <a:pt x="644435" y="420315"/>
                </a:lnTo>
                <a:lnTo>
                  <a:pt x="627782" y="463612"/>
                </a:lnTo>
                <a:lnTo>
                  <a:pt x="605349" y="503705"/>
                </a:lnTo>
                <a:lnTo>
                  <a:pt x="577645" y="540091"/>
                </a:lnTo>
                <a:lnTo>
                  <a:pt x="545177" y="572264"/>
                </a:lnTo>
                <a:lnTo>
                  <a:pt x="508454" y="599720"/>
                </a:lnTo>
                <a:lnTo>
                  <a:pt x="467985" y="621954"/>
                </a:lnTo>
                <a:lnTo>
                  <a:pt x="424278" y="638460"/>
                </a:lnTo>
                <a:lnTo>
                  <a:pt x="377842" y="648735"/>
                </a:lnTo>
                <a:lnTo>
                  <a:pt x="329183" y="652271"/>
                </a:lnTo>
                <a:lnTo>
                  <a:pt x="280525" y="648735"/>
                </a:lnTo>
                <a:lnTo>
                  <a:pt x="234089" y="638460"/>
                </a:lnTo>
                <a:lnTo>
                  <a:pt x="190382" y="621954"/>
                </a:lnTo>
                <a:lnTo>
                  <a:pt x="149913" y="599720"/>
                </a:lnTo>
                <a:lnTo>
                  <a:pt x="113190" y="572264"/>
                </a:lnTo>
                <a:lnTo>
                  <a:pt x="80722" y="540091"/>
                </a:lnTo>
                <a:lnTo>
                  <a:pt x="53018" y="503705"/>
                </a:lnTo>
                <a:lnTo>
                  <a:pt x="30585" y="463612"/>
                </a:lnTo>
                <a:lnTo>
                  <a:pt x="13932" y="420315"/>
                </a:lnTo>
                <a:lnTo>
                  <a:pt x="3567" y="374322"/>
                </a:lnTo>
                <a:lnTo>
                  <a:pt x="0" y="326136"/>
                </a:lnTo>
                <a:close/>
              </a:path>
            </a:pathLst>
          </a:custGeom>
          <a:ln w="57912">
            <a:solidFill>
              <a:srgbClr val="C273A3"/>
            </a:solidFill>
          </a:ln>
        </p:spPr>
        <p:txBody>
          <a:bodyPr wrap="square" lIns="0" tIns="0" rIns="0" bIns="0" rtlCol="0"/>
          <a:lstStyle/>
          <a:p>
            <a:endParaRPr/>
          </a:p>
        </p:txBody>
      </p:sp>
      <p:sp>
        <p:nvSpPr>
          <p:cNvPr id="69" name="object 69"/>
          <p:cNvSpPr txBox="1"/>
          <p:nvPr/>
        </p:nvSpPr>
        <p:spPr>
          <a:xfrm>
            <a:off x="9559290" y="3524834"/>
            <a:ext cx="139700" cy="269240"/>
          </a:xfrm>
          <a:prstGeom prst="rect">
            <a:avLst/>
          </a:prstGeom>
        </p:spPr>
        <p:txBody>
          <a:bodyPr vert="horz" wrap="square" lIns="0" tIns="12065" rIns="0" bIns="0" rtlCol="0">
            <a:spAutoFit/>
          </a:bodyPr>
          <a:lstStyle/>
          <a:p>
            <a:pPr marL="12700">
              <a:lnSpc>
                <a:spcPct val="100000"/>
              </a:lnSpc>
              <a:spcBef>
                <a:spcPts val="95"/>
              </a:spcBef>
            </a:pPr>
            <a:r>
              <a:rPr sz="1600" b="1" spc="-5" dirty="0">
                <a:solidFill>
                  <a:srgbClr val="C00000"/>
                </a:solidFill>
                <a:latin typeface="Century Gothic"/>
                <a:cs typeface="Century Gothic"/>
              </a:rPr>
              <a:t>4</a:t>
            </a:r>
            <a:endParaRPr sz="1600">
              <a:latin typeface="Century Gothic"/>
              <a:cs typeface="Century Gothic"/>
            </a:endParaRPr>
          </a:p>
        </p:txBody>
      </p:sp>
      <p:sp>
        <p:nvSpPr>
          <p:cNvPr id="70" name="object 70"/>
          <p:cNvSpPr/>
          <p:nvPr/>
        </p:nvSpPr>
        <p:spPr>
          <a:xfrm>
            <a:off x="3622547" y="4011193"/>
            <a:ext cx="1086573" cy="1057630"/>
          </a:xfrm>
          <a:prstGeom prst="rect">
            <a:avLst/>
          </a:prstGeom>
          <a:blipFill>
            <a:blip r:embed="rId26" cstate="print"/>
            <a:stretch>
              <a:fillRect/>
            </a:stretch>
          </a:blipFill>
        </p:spPr>
        <p:txBody>
          <a:bodyPr wrap="square" lIns="0" tIns="0" rIns="0" bIns="0" rtlCol="0"/>
          <a:lstStyle/>
          <a:p>
            <a:endParaRPr/>
          </a:p>
        </p:txBody>
      </p:sp>
      <p:sp>
        <p:nvSpPr>
          <p:cNvPr id="71" name="object 71"/>
          <p:cNvSpPr/>
          <p:nvPr/>
        </p:nvSpPr>
        <p:spPr>
          <a:xfrm>
            <a:off x="3800855" y="4171238"/>
            <a:ext cx="726948" cy="797255"/>
          </a:xfrm>
          <a:prstGeom prst="rect">
            <a:avLst/>
          </a:prstGeom>
          <a:blipFill>
            <a:blip r:embed="rId27" cstate="print"/>
            <a:stretch>
              <a:fillRect/>
            </a:stretch>
          </a:blipFill>
        </p:spPr>
        <p:txBody>
          <a:bodyPr wrap="square" lIns="0" tIns="0" rIns="0" bIns="0" rtlCol="0"/>
          <a:lstStyle/>
          <a:p>
            <a:endParaRPr/>
          </a:p>
        </p:txBody>
      </p:sp>
      <p:sp>
        <p:nvSpPr>
          <p:cNvPr id="72" name="object 72"/>
          <p:cNvSpPr/>
          <p:nvPr/>
        </p:nvSpPr>
        <p:spPr>
          <a:xfrm>
            <a:off x="3816096" y="4204715"/>
            <a:ext cx="658495" cy="629920"/>
          </a:xfrm>
          <a:custGeom>
            <a:avLst/>
            <a:gdLst/>
            <a:ahLst/>
            <a:cxnLst/>
            <a:rect l="l" t="t" r="r" b="b"/>
            <a:pathLst>
              <a:path w="658495" h="629920">
                <a:moveTo>
                  <a:pt x="329183" y="0"/>
                </a:moveTo>
                <a:lnTo>
                  <a:pt x="280525" y="3410"/>
                </a:lnTo>
                <a:lnTo>
                  <a:pt x="234089" y="13319"/>
                </a:lnTo>
                <a:lnTo>
                  <a:pt x="190382" y="29240"/>
                </a:lnTo>
                <a:lnTo>
                  <a:pt x="149913" y="50687"/>
                </a:lnTo>
                <a:lnTo>
                  <a:pt x="113190" y="77173"/>
                </a:lnTo>
                <a:lnTo>
                  <a:pt x="80722" y="108213"/>
                </a:lnTo>
                <a:lnTo>
                  <a:pt x="53018" y="143320"/>
                </a:lnTo>
                <a:lnTo>
                  <a:pt x="30585" y="182009"/>
                </a:lnTo>
                <a:lnTo>
                  <a:pt x="13932" y="223794"/>
                </a:lnTo>
                <a:lnTo>
                  <a:pt x="3567" y="268188"/>
                </a:lnTo>
                <a:lnTo>
                  <a:pt x="0" y="314705"/>
                </a:lnTo>
                <a:lnTo>
                  <a:pt x="3567" y="361223"/>
                </a:lnTo>
                <a:lnTo>
                  <a:pt x="13932" y="405617"/>
                </a:lnTo>
                <a:lnTo>
                  <a:pt x="30585" y="447402"/>
                </a:lnTo>
                <a:lnTo>
                  <a:pt x="53018" y="486091"/>
                </a:lnTo>
                <a:lnTo>
                  <a:pt x="80722" y="521198"/>
                </a:lnTo>
                <a:lnTo>
                  <a:pt x="113190" y="552238"/>
                </a:lnTo>
                <a:lnTo>
                  <a:pt x="149913" y="578724"/>
                </a:lnTo>
                <a:lnTo>
                  <a:pt x="190382" y="600171"/>
                </a:lnTo>
                <a:lnTo>
                  <a:pt x="234089" y="616092"/>
                </a:lnTo>
                <a:lnTo>
                  <a:pt x="280525" y="626001"/>
                </a:lnTo>
                <a:lnTo>
                  <a:pt x="329183" y="629411"/>
                </a:lnTo>
                <a:lnTo>
                  <a:pt x="377842" y="626001"/>
                </a:lnTo>
                <a:lnTo>
                  <a:pt x="424278" y="616092"/>
                </a:lnTo>
                <a:lnTo>
                  <a:pt x="467985" y="600171"/>
                </a:lnTo>
                <a:lnTo>
                  <a:pt x="508454" y="578724"/>
                </a:lnTo>
                <a:lnTo>
                  <a:pt x="545177" y="552238"/>
                </a:lnTo>
                <a:lnTo>
                  <a:pt x="577645" y="521198"/>
                </a:lnTo>
                <a:lnTo>
                  <a:pt x="605349" y="486091"/>
                </a:lnTo>
                <a:lnTo>
                  <a:pt x="627782" y="447402"/>
                </a:lnTo>
                <a:lnTo>
                  <a:pt x="644435" y="405617"/>
                </a:lnTo>
                <a:lnTo>
                  <a:pt x="654800" y="361223"/>
                </a:lnTo>
                <a:lnTo>
                  <a:pt x="658367" y="314705"/>
                </a:lnTo>
                <a:lnTo>
                  <a:pt x="654800" y="268188"/>
                </a:lnTo>
                <a:lnTo>
                  <a:pt x="644435" y="223794"/>
                </a:lnTo>
                <a:lnTo>
                  <a:pt x="627782" y="182009"/>
                </a:lnTo>
                <a:lnTo>
                  <a:pt x="605349" y="143320"/>
                </a:lnTo>
                <a:lnTo>
                  <a:pt x="577645" y="108213"/>
                </a:lnTo>
                <a:lnTo>
                  <a:pt x="545177" y="77173"/>
                </a:lnTo>
                <a:lnTo>
                  <a:pt x="508454" y="50687"/>
                </a:lnTo>
                <a:lnTo>
                  <a:pt x="467985" y="29240"/>
                </a:lnTo>
                <a:lnTo>
                  <a:pt x="424278" y="13319"/>
                </a:lnTo>
                <a:lnTo>
                  <a:pt x="377842" y="3410"/>
                </a:lnTo>
                <a:lnTo>
                  <a:pt x="329183" y="0"/>
                </a:lnTo>
                <a:close/>
              </a:path>
            </a:pathLst>
          </a:custGeom>
          <a:solidFill>
            <a:srgbClr val="FFFFFF"/>
          </a:solidFill>
        </p:spPr>
        <p:txBody>
          <a:bodyPr wrap="square" lIns="0" tIns="0" rIns="0" bIns="0" rtlCol="0"/>
          <a:lstStyle/>
          <a:p>
            <a:endParaRPr/>
          </a:p>
        </p:txBody>
      </p:sp>
      <p:sp>
        <p:nvSpPr>
          <p:cNvPr id="73" name="object 73"/>
          <p:cNvSpPr/>
          <p:nvPr/>
        </p:nvSpPr>
        <p:spPr>
          <a:xfrm>
            <a:off x="3816096" y="4204715"/>
            <a:ext cx="658495" cy="629920"/>
          </a:xfrm>
          <a:custGeom>
            <a:avLst/>
            <a:gdLst/>
            <a:ahLst/>
            <a:cxnLst/>
            <a:rect l="l" t="t" r="r" b="b"/>
            <a:pathLst>
              <a:path w="658495" h="629920">
                <a:moveTo>
                  <a:pt x="0" y="314705"/>
                </a:moveTo>
                <a:lnTo>
                  <a:pt x="3567" y="268188"/>
                </a:lnTo>
                <a:lnTo>
                  <a:pt x="13932" y="223794"/>
                </a:lnTo>
                <a:lnTo>
                  <a:pt x="30585" y="182009"/>
                </a:lnTo>
                <a:lnTo>
                  <a:pt x="53018" y="143320"/>
                </a:lnTo>
                <a:lnTo>
                  <a:pt x="80722" y="108213"/>
                </a:lnTo>
                <a:lnTo>
                  <a:pt x="113190" y="77173"/>
                </a:lnTo>
                <a:lnTo>
                  <a:pt x="149913" y="50687"/>
                </a:lnTo>
                <a:lnTo>
                  <a:pt x="190382" y="29240"/>
                </a:lnTo>
                <a:lnTo>
                  <a:pt x="234089" y="13319"/>
                </a:lnTo>
                <a:lnTo>
                  <a:pt x="280525" y="3410"/>
                </a:lnTo>
                <a:lnTo>
                  <a:pt x="329183" y="0"/>
                </a:lnTo>
                <a:lnTo>
                  <a:pt x="377842" y="3410"/>
                </a:lnTo>
                <a:lnTo>
                  <a:pt x="424278" y="13319"/>
                </a:lnTo>
                <a:lnTo>
                  <a:pt x="467985" y="29240"/>
                </a:lnTo>
                <a:lnTo>
                  <a:pt x="508454" y="50687"/>
                </a:lnTo>
                <a:lnTo>
                  <a:pt x="545177" y="77173"/>
                </a:lnTo>
                <a:lnTo>
                  <a:pt x="577645" y="108213"/>
                </a:lnTo>
                <a:lnTo>
                  <a:pt x="605349" y="143320"/>
                </a:lnTo>
                <a:lnTo>
                  <a:pt x="627782" y="182009"/>
                </a:lnTo>
                <a:lnTo>
                  <a:pt x="644435" y="223794"/>
                </a:lnTo>
                <a:lnTo>
                  <a:pt x="654800" y="268188"/>
                </a:lnTo>
                <a:lnTo>
                  <a:pt x="658367" y="314705"/>
                </a:lnTo>
                <a:lnTo>
                  <a:pt x="654800" y="361223"/>
                </a:lnTo>
                <a:lnTo>
                  <a:pt x="644435" y="405617"/>
                </a:lnTo>
                <a:lnTo>
                  <a:pt x="627782" y="447402"/>
                </a:lnTo>
                <a:lnTo>
                  <a:pt x="605349" y="486091"/>
                </a:lnTo>
                <a:lnTo>
                  <a:pt x="577645" y="521198"/>
                </a:lnTo>
                <a:lnTo>
                  <a:pt x="545177" y="552238"/>
                </a:lnTo>
                <a:lnTo>
                  <a:pt x="508454" y="578724"/>
                </a:lnTo>
                <a:lnTo>
                  <a:pt x="467985" y="600171"/>
                </a:lnTo>
                <a:lnTo>
                  <a:pt x="424278" y="616092"/>
                </a:lnTo>
                <a:lnTo>
                  <a:pt x="377842" y="626001"/>
                </a:lnTo>
                <a:lnTo>
                  <a:pt x="329183" y="629411"/>
                </a:lnTo>
                <a:lnTo>
                  <a:pt x="280525" y="626001"/>
                </a:lnTo>
                <a:lnTo>
                  <a:pt x="234089" y="616092"/>
                </a:lnTo>
                <a:lnTo>
                  <a:pt x="190382" y="600171"/>
                </a:lnTo>
                <a:lnTo>
                  <a:pt x="149913" y="578724"/>
                </a:lnTo>
                <a:lnTo>
                  <a:pt x="113190" y="552238"/>
                </a:lnTo>
                <a:lnTo>
                  <a:pt x="80722" y="521198"/>
                </a:lnTo>
                <a:lnTo>
                  <a:pt x="53018" y="486091"/>
                </a:lnTo>
                <a:lnTo>
                  <a:pt x="30585" y="447402"/>
                </a:lnTo>
                <a:lnTo>
                  <a:pt x="13932" y="405617"/>
                </a:lnTo>
                <a:lnTo>
                  <a:pt x="3567" y="361223"/>
                </a:lnTo>
                <a:lnTo>
                  <a:pt x="0" y="314705"/>
                </a:lnTo>
                <a:close/>
              </a:path>
            </a:pathLst>
          </a:custGeom>
          <a:ln w="57912">
            <a:solidFill>
              <a:srgbClr val="C273A3"/>
            </a:solidFill>
          </a:ln>
        </p:spPr>
        <p:txBody>
          <a:bodyPr wrap="square" lIns="0" tIns="0" rIns="0" bIns="0" rtlCol="0"/>
          <a:lstStyle/>
          <a:p>
            <a:endParaRPr/>
          </a:p>
        </p:txBody>
      </p:sp>
      <p:sp>
        <p:nvSpPr>
          <p:cNvPr id="74" name="object 74"/>
          <p:cNvSpPr txBox="1"/>
          <p:nvPr/>
        </p:nvSpPr>
        <p:spPr>
          <a:xfrm>
            <a:off x="4075938" y="4382770"/>
            <a:ext cx="139065" cy="269240"/>
          </a:xfrm>
          <a:prstGeom prst="rect">
            <a:avLst/>
          </a:prstGeom>
        </p:spPr>
        <p:txBody>
          <a:bodyPr vert="horz" wrap="square" lIns="0" tIns="12065" rIns="0" bIns="0" rtlCol="0">
            <a:spAutoFit/>
          </a:bodyPr>
          <a:lstStyle/>
          <a:p>
            <a:pPr marL="12700">
              <a:lnSpc>
                <a:spcPct val="100000"/>
              </a:lnSpc>
              <a:spcBef>
                <a:spcPts val="95"/>
              </a:spcBef>
            </a:pPr>
            <a:r>
              <a:rPr sz="1600" b="1" spc="-5" dirty="0">
                <a:solidFill>
                  <a:srgbClr val="C00000"/>
                </a:solidFill>
                <a:latin typeface="Century Gothic"/>
                <a:cs typeface="Century Gothic"/>
              </a:rPr>
              <a:t>6</a:t>
            </a:r>
            <a:endParaRPr sz="1600">
              <a:latin typeface="Century Gothic"/>
              <a:cs typeface="Century Gothic"/>
            </a:endParaRPr>
          </a:p>
        </p:txBody>
      </p:sp>
      <p:sp>
        <p:nvSpPr>
          <p:cNvPr id="75" name="object 75"/>
          <p:cNvSpPr/>
          <p:nvPr/>
        </p:nvSpPr>
        <p:spPr>
          <a:xfrm>
            <a:off x="935736" y="5757670"/>
            <a:ext cx="1088072" cy="1080554"/>
          </a:xfrm>
          <a:prstGeom prst="rect">
            <a:avLst/>
          </a:prstGeom>
          <a:blipFill>
            <a:blip r:embed="rId28" cstate="print"/>
            <a:stretch>
              <a:fillRect/>
            </a:stretch>
          </a:blipFill>
        </p:spPr>
        <p:txBody>
          <a:bodyPr wrap="square" lIns="0" tIns="0" rIns="0" bIns="0" rtlCol="0"/>
          <a:lstStyle/>
          <a:p>
            <a:endParaRPr/>
          </a:p>
        </p:txBody>
      </p:sp>
      <p:sp>
        <p:nvSpPr>
          <p:cNvPr id="76" name="object 76"/>
          <p:cNvSpPr/>
          <p:nvPr/>
        </p:nvSpPr>
        <p:spPr>
          <a:xfrm>
            <a:off x="1114044" y="5929884"/>
            <a:ext cx="726948" cy="797255"/>
          </a:xfrm>
          <a:prstGeom prst="rect">
            <a:avLst/>
          </a:prstGeom>
          <a:blipFill>
            <a:blip r:embed="rId29" cstate="print"/>
            <a:stretch>
              <a:fillRect/>
            </a:stretch>
          </a:blipFill>
        </p:spPr>
        <p:txBody>
          <a:bodyPr wrap="square" lIns="0" tIns="0" rIns="0" bIns="0" rtlCol="0"/>
          <a:lstStyle/>
          <a:p>
            <a:endParaRPr/>
          </a:p>
        </p:txBody>
      </p:sp>
      <p:sp>
        <p:nvSpPr>
          <p:cNvPr id="77" name="object 77"/>
          <p:cNvSpPr/>
          <p:nvPr/>
        </p:nvSpPr>
        <p:spPr>
          <a:xfrm>
            <a:off x="1129283" y="5951220"/>
            <a:ext cx="660400" cy="652780"/>
          </a:xfrm>
          <a:custGeom>
            <a:avLst/>
            <a:gdLst/>
            <a:ahLst/>
            <a:cxnLst/>
            <a:rect l="l" t="t" r="r" b="b"/>
            <a:pathLst>
              <a:path w="660400" h="652779">
                <a:moveTo>
                  <a:pt x="329946" y="0"/>
                </a:moveTo>
                <a:lnTo>
                  <a:pt x="281184" y="3536"/>
                </a:lnTo>
                <a:lnTo>
                  <a:pt x="234645" y="13807"/>
                </a:lnTo>
                <a:lnTo>
                  <a:pt x="190840" y="30311"/>
                </a:lnTo>
                <a:lnTo>
                  <a:pt x="150277" y="52541"/>
                </a:lnTo>
                <a:lnTo>
                  <a:pt x="113468" y="79994"/>
                </a:lnTo>
                <a:lnTo>
                  <a:pt x="80923" y="112165"/>
                </a:lnTo>
                <a:lnTo>
                  <a:pt x="53151" y="148549"/>
                </a:lnTo>
                <a:lnTo>
                  <a:pt x="30662" y="188643"/>
                </a:lnTo>
                <a:lnTo>
                  <a:pt x="13967" y="231942"/>
                </a:lnTo>
                <a:lnTo>
                  <a:pt x="3576" y="277941"/>
                </a:lnTo>
                <a:lnTo>
                  <a:pt x="0" y="326135"/>
                </a:lnTo>
                <a:lnTo>
                  <a:pt x="3576" y="374330"/>
                </a:lnTo>
                <a:lnTo>
                  <a:pt x="13967" y="420329"/>
                </a:lnTo>
                <a:lnTo>
                  <a:pt x="30662" y="463628"/>
                </a:lnTo>
                <a:lnTo>
                  <a:pt x="53151" y="503722"/>
                </a:lnTo>
                <a:lnTo>
                  <a:pt x="80923" y="540106"/>
                </a:lnTo>
                <a:lnTo>
                  <a:pt x="113468" y="572277"/>
                </a:lnTo>
                <a:lnTo>
                  <a:pt x="150277" y="599730"/>
                </a:lnTo>
                <a:lnTo>
                  <a:pt x="190840" y="621960"/>
                </a:lnTo>
                <a:lnTo>
                  <a:pt x="234645" y="638464"/>
                </a:lnTo>
                <a:lnTo>
                  <a:pt x="281184" y="648735"/>
                </a:lnTo>
                <a:lnTo>
                  <a:pt x="329946" y="652271"/>
                </a:lnTo>
                <a:lnTo>
                  <a:pt x="378707" y="648735"/>
                </a:lnTo>
                <a:lnTo>
                  <a:pt x="425246" y="638464"/>
                </a:lnTo>
                <a:lnTo>
                  <a:pt x="469051" y="621960"/>
                </a:lnTo>
                <a:lnTo>
                  <a:pt x="509614" y="599730"/>
                </a:lnTo>
                <a:lnTo>
                  <a:pt x="546423" y="572277"/>
                </a:lnTo>
                <a:lnTo>
                  <a:pt x="578968" y="540106"/>
                </a:lnTo>
                <a:lnTo>
                  <a:pt x="606740" y="503722"/>
                </a:lnTo>
                <a:lnTo>
                  <a:pt x="629229" y="463628"/>
                </a:lnTo>
                <a:lnTo>
                  <a:pt x="645924" y="420329"/>
                </a:lnTo>
                <a:lnTo>
                  <a:pt x="656315" y="374330"/>
                </a:lnTo>
                <a:lnTo>
                  <a:pt x="659891" y="326135"/>
                </a:lnTo>
                <a:lnTo>
                  <a:pt x="656315" y="277941"/>
                </a:lnTo>
                <a:lnTo>
                  <a:pt x="645924" y="231942"/>
                </a:lnTo>
                <a:lnTo>
                  <a:pt x="629229" y="188643"/>
                </a:lnTo>
                <a:lnTo>
                  <a:pt x="606740" y="148549"/>
                </a:lnTo>
                <a:lnTo>
                  <a:pt x="578968" y="112165"/>
                </a:lnTo>
                <a:lnTo>
                  <a:pt x="546423" y="79994"/>
                </a:lnTo>
                <a:lnTo>
                  <a:pt x="509614" y="52541"/>
                </a:lnTo>
                <a:lnTo>
                  <a:pt x="469051" y="30311"/>
                </a:lnTo>
                <a:lnTo>
                  <a:pt x="425246" y="13807"/>
                </a:lnTo>
                <a:lnTo>
                  <a:pt x="378707" y="3536"/>
                </a:lnTo>
                <a:lnTo>
                  <a:pt x="329946" y="0"/>
                </a:lnTo>
                <a:close/>
              </a:path>
            </a:pathLst>
          </a:custGeom>
          <a:solidFill>
            <a:srgbClr val="FFFFFF"/>
          </a:solidFill>
        </p:spPr>
        <p:txBody>
          <a:bodyPr wrap="square" lIns="0" tIns="0" rIns="0" bIns="0" rtlCol="0"/>
          <a:lstStyle/>
          <a:p>
            <a:endParaRPr/>
          </a:p>
        </p:txBody>
      </p:sp>
      <p:sp>
        <p:nvSpPr>
          <p:cNvPr id="78" name="object 78"/>
          <p:cNvSpPr/>
          <p:nvPr/>
        </p:nvSpPr>
        <p:spPr>
          <a:xfrm>
            <a:off x="1129283" y="5951220"/>
            <a:ext cx="660400" cy="652780"/>
          </a:xfrm>
          <a:custGeom>
            <a:avLst/>
            <a:gdLst/>
            <a:ahLst/>
            <a:cxnLst/>
            <a:rect l="l" t="t" r="r" b="b"/>
            <a:pathLst>
              <a:path w="660400" h="652779">
                <a:moveTo>
                  <a:pt x="0" y="326135"/>
                </a:moveTo>
                <a:lnTo>
                  <a:pt x="3576" y="277941"/>
                </a:lnTo>
                <a:lnTo>
                  <a:pt x="13967" y="231942"/>
                </a:lnTo>
                <a:lnTo>
                  <a:pt x="30662" y="188643"/>
                </a:lnTo>
                <a:lnTo>
                  <a:pt x="53151" y="148549"/>
                </a:lnTo>
                <a:lnTo>
                  <a:pt x="80923" y="112165"/>
                </a:lnTo>
                <a:lnTo>
                  <a:pt x="113468" y="79994"/>
                </a:lnTo>
                <a:lnTo>
                  <a:pt x="150277" y="52541"/>
                </a:lnTo>
                <a:lnTo>
                  <a:pt x="190840" y="30311"/>
                </a:lnTo>
                <a:lnTo>
                  <a:pt x="234645" y="13807"/>
                </a:lnTo>
                <a:lnTo>
                  <a:pt x="281184" y="3536"/>
                </a:lnTo>
                <a:lnTo>
                  <a:pt x="329946" y="0"/>
                </a:lnTo>
                <a:lnTo>
                  <a:pt x="378707" y="3536"/>
                </a:lnTo>
                <a:lnTo>
                  <a:pt x="425246" y="13807"/>
                </a:lnTo>
                <a:lnTo>
                  <a:pt x="469051" y="30311"/>
                </a:lnTo>
                <a:lnTo>
                  <a:pt x="509614" y="52541"/>
                </a:lnTo>
                <a:lnTo>
                  <a:pt x="546423" y="79994"/>
                </a:lnTo>
                <a:lnTo>
                  <a:pt x="578968" y="112165"/>
                </a:lnTo>
                <a:lnTo>
                  <a:pt x="606740" y="148549"/>
                </a:lnTo>
                <a:lnTo>
                  <a:pt x="629229" y="188643"/>
                </a:lnTo>
                <a:lnTo>
                  <a:pt x="645924" y="231942"/>
                </a:lnTo>
                <a:lnTo>
                  <a:pt x="656315" y="277941"/>
                </a:lnTo>
                <a:lnTo>
                  <a:pt x="659891" y="326135"/>
                </a:lnTo>
                <a:lnTo>
                  <a:pt x="656315" y="374330"/>
                </a:lnTo>
                <a:lnTo>
                  <a:pt x="645924" y="420329"/>
                </a:lnTo>
                <a:lnTo>
                  <a:pt x="629229" y="463628"/>
                </a:lnTo>
                <a:lnTo>
                  <a:pt x="606740" y="503722"/>
                </a:lnTo>
                <a:lnTo>
                  <a:pt x="578968" y="540106"/>
                </a:lnTo>
                <a:lnTo>
                  <a:pt x="546423" y="572277"/>
                </a:lnTo>
                <a:lnTo>
                  <a:pt x="509614" y="599730"/>
                </a:lnTo>
                <a:lnTo>
                  <a:pt x="469051" y="621960"/>
                </a:lnTo>
                <a:lnTo>
                  <a:pt x="425246" y="638464"/>
                </a:lnTo>
                <a:lnTo>
                  <a:pt x="378707" y="648735"/>
                </a:lnTo>
                <a:lnTo>
                  <a:pt x="329946" y="652271"/>
                </a:lnTo>
                <a:lnTo>
                  <a:pt x="281184" y="648735"/>
                </a:lnTo>
                <a:lnTo>
                  <a:pt x="234645" y="638464"/>
                </a:lnTo>
                <a:lnTo>
                  <a:pt x="190840" y="621960"/>
                </a:lnTo>
                <a:lnTo>
                  <a:pt x="150277" y="599730"/>
                </a:lnTo>
                <a:lnTo>
                  <a:pt x="113468" y="572277"/>
                </a:lnTo>
                <a:lnTo>
                  <a:pt x="80923" y="540106"/>
                </a:lnTo>
                <a:lnTo>
                  <a:pt x="53151" y="503722"/>
                </a:lnTo>
                <a:lnTo>
                  <a:pt x="30662" y="463628"/>
                </a:lnTo>
                <a:lnTo>
                  <a:pt x="13967" y="420329"/>
                </a:lnTo>
                <a:lnTo>
                  <a:pt x="3576" y="374330"/>
                </a:lnTo>
                <a:lnTo>
                  <a:pt x="0" y="326135"/>
                </a:lnTo>
                <a:close/>
              </a:path>
            </a:pathLst>
          </a:custGeom>
          <a:ln w="57912">
            <a:solidFill>
              <a:srgbClr val="C273A3"/>
            </a:solidFill>
          </a:ln>
        </p:spPr>
        <p:txBody>
          <a:bodyPr wrap="square" lIns="0" tIns="0" rIns="0" bIns="0" rtlCol="0"/>
          <a:lstStyle/>
          <a:p>
            <a:endParaRPr/>
          </a:p>
        </p:txBody>
      </p:sp>
      <p:sp>
        <p:nvSpPr>
          <p:cNvPr id="79" name="object 79"/>
          <p:cNvSpPr txBox="1"/>
          <p:nvPr/>
        </p:nvSpPr>
        <p:spPr>
          <a:xfrm>
            <a:off x="1389125" y="6140907"/>
            <a:ext cx="139065" cy="269240"/>
          </a:xfrm>
          <a:prstGeom prst="rect">
            <a:avLst/>
          </a:prstGeom>
        </p:spPr>
        <p:txBody>
          <a:bodyPr vert="horz" wrap="square" lIns="0" tIns="12065" rIns="0" bIns="0" rtlCol="0">
            <a:spAutoFit/>
          </a:bodyPr>
          <a:lstStyle/>
          <a:p>
            <a:pPr marL="12700">
              <a:lnSpc>
                <a:spcPct val="100000"/>
              </a:lnSpc>
              <a:spcBef>
                <a:spcPts val="95"/>
              </a:spcBef>
            </a:pPr>
            <a:r>
              <a:rPr sz="1600" b="1" spc="-5" dirty="0">
                <a:solidFill>
                  <a:srgbClr val="C00000"/>
                </a:solidFill>
                <a:latin typeface="Century Gothic"/>
                <a:cs typeface="Century Gothic"/>
              </a:rPr>
              <a:t>8</a:t>
            </a:r>
            <a:endParaRPr sz="1600">
              <a:latin typeface="Century Gothic"/>
              <a:cs typeface="Century Gothic"/>
            </a:endParaRPr>
          </a:p>
        </p:txBody>
      </p:sp>
      <p:sp>
        <p:nvSpPr>
          <p:cNvPr id="80" name="object 80"/>
          <p:cNvSpPr/>
          <p:nvPr/>
        </p:nvSpPr>
        <p:spPr>
          <a:xfrm>
            <a:off x="3628644" y="5757670"/>
            <a:ext cx="1088072" cy="1080554"/>
          </a:xfrm>
          <a:prstGeom prst="rect">
            <a:avLst/>
          </a:prstGeom>
          <a:blipFill>
            <a:blip r:embed="rId28" cstate="print"/>
            <a:stretch>
              <a:fillRect/>
            </a:stretch>
          </a:blipFill>
        </p:spPr>
        <p:txBody>
          <a:bodyPr wrap="square" lIns="0" tIns="0" rIns="0" bIns="0" rtlCol="0"/>
          <a:lstStyle/>
          <a:p>
            <a:endParaRPr/>
          </a:p>
        </p:txBody>
      </p:sp>
      <p:sp>
        <p:nvSpPr>
          <p:cNvPr id="81" name="object 81"/>
          <p:cNvSpPr/>
          <p:nvPr/>
        </p:nvSpPr>
        <p:spPr>
          <a:xfrm>
            <a:off x="3806952" y="5929884"/>
            <a:ext cx="726948" cy="797255"/>
          </a:xfrm>
          <a:prstGeom prst="rect">
            <a:avLst/>
          </a:prstGeom>
          <a:blipFill>
            <a:blip r:embed="rId30" cstate="print"/>
            <a:stretch>
              <a:fillRect/>
            </a:stretch>
          </a:blipFill>
        </p:spPr>
        <p:txBody>
          <a:bodyPr wrap="square" lIns="0" tIns="0" rIns="0" bIns="0" rtlCol="0"/>
          <a:lstStyle/>
          <a:p>
            <a:endParaRPr/>
          </a:p>
        </p:txBody>
      </p:sp>
      <p:sp>
        <p:nvSpPr>
          <p:cNvPr id="82" name="object 82"/>
          <p:cNvSpPr/>
          <p:nvPr/>
        </p:nvSpPr>
        <p:spPr>
          <a:xfrm>
            <a:off x="3822191" y="5951220"/>
            <a:ext cx="660400" cy="652780"/>
          </a:xfrm>
          <a:custGeom>
            <a:avLst/>
            <a:gdLst/>
            <a:ahLst/>
            <a:cxnLst/>
            <a:rect l="l" t="t" r="r" b="b"/>
            <a:pathLst>
              <a:path w="660400" h="652779">
                <a:moveTo>
                  <a:pt x="329946" y="0"/>
                </a:moveTo>
                <a:lnTo>
                  <a:pt x="281184" y="3536"/>
                </a:lnTo>
                <a:lnTo>
                  <a:pt x="234645" y="13807"/>
                </a:lnTo>
                <a:lnTo>
                  <a:pt x="190840" y="30311"/>
                </a:lnTo>
                <a:lnTo>
                  <a:pt x="150277" y="52541"/>
                </a:lnTo>
                <a:lnTo>
                  <a:pt x="113468" y="79994"/>
                </a:lnTo>
                <a:lnTo>
                  <a:pt x="80923" y="112165"/>
                </a:lnTo>
                <a:lnTo>
                  <a:pt x="53151" y="148549"/>
                </a:lnTo>
                <a:lnTo>
                  <a:pt x="30662" y="188643"/>
                </a:lnTo>
                <a:lnTo>
                  <a:pt x="13967" y="231942"/>
                </a:lnTo>
                <a:lnTo>
                  <a:pt x="3576" y="277941"/>
                </a:lnTo>
                <a:lnTo>
                  <a:pt x="0" y="326135"/>
                </a:lnTo>
                <a:lnTo>
                  <a:pt x="3576" y="374330"/>
                </a:lnTo>
                <a:lnTo>
                  <a:pt x="13967" y="420329"/>
                </a:lnTo>
                <a:lnTo>
                  <a:pt x="30662" y="463628"/>
                </a:lnTo>
                <a:lnTo>
                  <a:pt x="53151" y="503722"/>
                </a:lnTo>
                <a:lnTo>
                  <a:pt x="80923" y="540106"/>
                </a:lnTo>
                <a:lnTo>
                  <a:pt x="113468" y="572277"/>
                </a:lnTo>
                <a:lnTo>
                  <a:pt x="150277" y="599730"/>
                </a:lnTo>
                <a:lnTo>
                  <a:pt x="190840" y="621960"/>
                </a:lnTo>
                <a:lnTo>
                  <a:pt x="234645" y="638464"/>
                </a:lnTo>
                <a:lnTo>
                  <a:pt x="281184" y="648735"/>
                </a:lnTo>
                <a:lnTo>
                  <a:pt x="329946" y="652271"/>
                </a:lnTo>
                <a:lnTo>
                  <a:pt x="378707" y="648735"/>
                </a:lnTo>
                <a:lnTo>
                  <a:pt x="425246" y="638464"/>
                </a:lnTo>
                <a:lnTo>
                  <a:pt x="469051" y="621960"/>
                </a:lnTo>
                <a:lnTo>
                  <a:pt x="509614" y="599730"/>
                </a:lnTo>
                <a:lnTo>
                  <a:pt x="546423" y="572277"/>
                </a:lnTo>
                <a:lnTo>
                  <a:pt x="578968" y="540106"/>
                </a:lnTo>
                <a:lnTo>
                  <a:pt x="606740" y="503722"/>
                </a:lnTo>
                <a:lnTo>
                  <a:pt x="629229" y="463628"/>
                </a:lnTo>
                <a:lnTo>
                  <a:pt x="645924" y="420329"/>
                </a:lnTo>
                <a:lnTo>
                  <a:pt x="656315" y="374330"/>
                </a:lnTo>
                <a:lnTo>
                  <a:pt x="659892" y="326135"/>
                </a:lnTo>
                <a:lnTo>
                  <a:pt x="656315" y="277941"/>
                </a:lnTo>
                <a:lnTo>
                  <a:pt x="645924" y="231942"/>
                </a:lnTo>
                <a:lnTo>
                  <a:pt x="629229" y="188643"/>
                </a:lnTo>
                <a:lnTo>
                  <a:pt x="606740" y="148549"/>
                </a:lnTo>
                <a:lnTo>
                  <a:pt x="578968" y="112165"/>
                </a:lnTo>
                <a:lnTo>
                  <a:pt x="546423" y="79994"/>
                </a:lnTo>
                <a:lnTo>
                  <a:pt x="509614" y="52541"/>
                </a:lnTo>
                <a:lnTo>
                  <a:pt x="469051" y="30311"/>
                </a:lnTo>
                <a:lnTo>
                  <a:pt x="425246" y="13807"/>
                </a:lnTo>
                <a:lnTo>
                  <a:pt x="378707" y="3536"/>
                </a:lnTo>
                <a:lnTo>
                  <a:pt x="329946" y="0"/>
                </a:lnTo>
                <a:close/>
              </a:path>
            </a:pathLst>
          </a:custGeom>
          <a:solidFill>
            <a:srgbClr val="FFFFFF"/>
          </a:solidFill>
        </p:spPr>
        <p:txBody>
          <a:bodyPr wrap="square" lIns="0" tIns="0" rIns="0" bIns="0" rtlCol="0"/>
          <a:lstStyle/>
          <a:p>
            <a:endParaRPr/>
          </a:p>
        </p:txBody>
      </p:sp>
      <p:sp>
        <p:nvSpPr>
          <p:cNvPr id="83" name="object 83"/>
          <p:cNvSpPr/>
          <p:nvPr/>
        </p:nvSpPr>
        <p:spPr>
          <a:xfrm>
            <a:off x="3822191" y="5951220"/>
            <a:ext cx="660400" cy="652780"/>
          </a:xfrm>
          <a:custGeom>
            <a:avLst/>
            <a:gdLst/>
            <a:ahLst/>
            <a:cxnLst/>
            <a:rect l="l" t="t" r="r" b="b"/>
            <a:pathLst>
              <a:path w="660400" h="652779">
                <a:moveTo>
                  <a:pt x="0" y="326135"/>
                </a:moveTo>
                <a:lnTo>
                  <a:pt x="3576" y="277941"/>
                </a:lnTo>
                <a:lnTo>
                  <a:pt x="13967" y="231942"/>
                </a:lnTo>
                <a:lnTo>
                  <a:pt x="30662" y="188643"/>
                </a:lnTo>
                <a:lnTo>
                  <a:pt x="53151" y="148549"/>
                </a:lnTo>
                <a:lnTo>
                  <a:pt x="80923" y="112165"/>
                </a:lnTo>
                <a:lnTo>
                  <a:pt x="113468" y="79994"/>
                </a:lnTo>
                <a:lnTo>
                  <a:pt x="150277" y="52541"/>
                </a:lnTo>
                <a:lnTo>
                  <a:pt x="190840" y="30311"/>
                </a:lnTo>
                <a:lnTo>
                  <a:pt x="234645" y="13807"/>
                </a:lnTo>
                <a:lnTo>
                  <a:pt x="281184" y="3536"/>
                </a:lnTo>
                <a:lnTo>
                  <a:pt x="329946" y="0"/>
                </a:lnTo>
                <a:lnTo>
                  <a:pt x="378707" y="3536"/>
                </a:lnTo>
                <a:lnTo>
                  <a:pt x="425246" y="13807"/>
                </a:lnTo>
                <a:lnTo>
                  <a:pt x="469051" y="30311"/>
                </a:lnTo>
                <a:lnTo>
                  <a:pt x="509614" y="52541"/>
                </a:lnTo>
                <a:lnTo>
                  <a:pt x="546423" y="79994"/>
                </a:lnTo>
                <a:lnTo>
                  <a:pt x="578968" y="112165"/>
                </a:lnTo>
                <a:lnTo>
                  <a:pt x="606740" y="148549"/>
                </a:lnTo>
                <a:lnTo>
                  <a:pt x="629229" y="188643"/>
                </a:lnTo>
                <a:lnTo>
                  <a:pt x="645924" y="231942"/>
                </a:lnTo>
                <a:lnTo>
                  <a:pt x="656315" y="277941"/>
                </a:lnTo>
                <a:lnTo>
                  <a:pt x="659892" y="326135"/>
                </a:lnTo>
                <a:lnTo>
                  <a:pt x="656315" y="374330"/>
                </a:lnTo>
                <a:lnTo>
                  <a:pt x="645924" y="420329"/>
                </a:lnTo>
                <a:lnTo>
                  <a:pt x="629229" y="463628"/>
                </a:lnTo>
                <a:lnTo>
                  <a:pt x="606740" y="503722"/>
                </a:lnTo>
                <a:lnTo>
                  <a:pt x="578968" y="540106"/>
                </a:lnTo>
                <a:lnTo>
                  <a:pt x="546423" y="572277"/>
                </a:lnTo>
                <a:lnTo>
                  <a:pt x="509614" y="599730"/>
                </a:lnTo>
                <a:lnTo>
                  <a:pt x="469051" y="621960"/>
                </a:lnTo>
                <a:lnTo>
                  <a:pt x="425246" y="638464"/>
                </a:lnTo>
                <a:lnTo>
                  <a:pt x="378707" y="648735"/>
                </a:lnTo>
                <a:lnTo>
                  <a:pt x="329946" y="652271"/>
                </a:lnTo>
                <a:lnTo>
                  <a:pt x="281184" y="648735"/>
                </a:lnTo>
                <a:lnTo>
                  <a:pt x="234645" y="638464"/>
                </a:lnTo>
                <a:lnTo>
                  <a:pt x="190840" y="621960"/>
                </a:lnTo>
                <a:lnTo>
                  <a:pt x="150277" y="599730"/>
                </a:lnTo>
                <a:lnTo>
                  <a:pt x="113468" y="572277"/>
                </a:lnTo>
                <a:lnTo>
                  <a:pt x="80923" y="540106"/>
                </a:lnTo>
                <a:lnTo>
                  <a:pt x="53151" y="503722"/>
                </a:lnTo>
                <a:lnTo>
                  <a:pt x="30662" y="463628"/>
                </a:lnTo>
                <a:lnTo>
                  <a:pt x="13967" y="420329"/>
                </a:lnTo>
                <a:lnTo>
                  <a:pt x="3576" y="374330"/>
                </a:lnTo>
                <a:lnTo>
                  <a:pt x="0" y="326135"/>
                </a:lnTo>
                <a:close/>
              </a:path>
            </a:pathLst>
          </a:custGeom>
          <a:ln w="57911">
            <a:solidFill>
              <a:srgbClr val="C273A3"/>
            </a:solidFill>
          </a:ln>
        </p:spPr>
        <p:txBody>
          <a:bodyPr wrap="square" lIns="0" tIns="0" rIns="0" bIns="0" rtlCol="0"/>
          <a:lstStyle/>
          <a:p>
            <a:endParaRPr/>
          </a:p>
        </p:txBody>
      </p:sp>
      <p:sp>
        <p:nvSpPr>
          <p:cNvPr id="84" name="object 84"/>
          <p:cNvSpPr txBox="1"/>
          <p:nvPr/>
        </p:nvSpPr>
        <p:spPr>
          <a:xfrm>
            <a:off x="4082288" y="6140907"/>
            <a:ext cx="139065" cy="269240"/>
          </a:xfrm>
          <a:prstGeom prst="rect">
            <a:avLst/>
          </a:prstGeom>
        </p:spPr>
        <p:txBody>
          <a:bodyPr vert="horz" wrap="square" lIns="0" tIns="12065" rIns="0" bIns="0" rtlCol="0">
            <a:spAutoFit/>
          </a:bodyPr>
          <a:lstStyle/>
          <a:p>
            <a:pPr marL="12700">
              <a:lnSpc>
                <a:spcPct val="100000"/>
              </a:lnSpc>
              <a:spcBef>
                <a:spcPts val="95"/>
              </a:spcBef>
            </a:pPr>
            <a:r>
              <a:rPr sz="1600" b="1" spc="-5" dirty="0">
                <a:solidFill>
                  <a:srgbClr val="C00000"/>
                </a:solidFill>
                <a:latin typeface="Century Gothic"/>
                <a:cs typeface="Century Gothic"/>
              </a:rPr>
              <a:t>9</a:t>
            </a:r>
            <a:endParaRPr sz="1600">
              <a:latin typeface="Century Gothic"/>
              <a:cs typeface="Century Gothic"/>
            </a:endParaRPr>
          </a:p>
        </p:txBody>
      </p:sp>
      <p:sp>
        <p:nvSpPr>
          <p:cNvPr id="85" name="object 85"/>
          <p:cNvSpPr/>
          <p:nvPr/>
        </p:nvSpPr>
        <p:spPr>
          <a:xfrm>
            <a:off x="6586728" y="5763773"/>
            <a:ext cx="1086573" cy="1082052"/>
          </a:xfrm>
          <a:prstGeom prst="rect">
            <a:avLst/>
          </a:prstGeom>
          <a:blipFill>
            <a:blip r:embed="rId21" cstate="print"/>
            <a:stretch>
              <a:fillRect/>
            </a:stretch>
          </a:blipFill>
        </p:spPr>
        <p:txBody>
          <a:bodyPr wrap="square" lIns="0" tIns="0" rIns="0" bIns="0" rtlCol="0"/>
          <a:lstStyle/>
          <a:p>
            <a:endParaRPr/>
          </a:p>
        </p:txBody>
      </p:sp>
      <p:sp>
        <p:nvSpPr>
          <p:cNvPr id="86" name="object 86"/>
          <p:cNvSpPr/>
          <p:nvPr/>
        </p:nvSpPr>
        <p:spPr>
          <a:xfrm>
            <a:off x="6708647" y="5935978"/>
            <a:ext cx="839673" cy="797255"/>
          </a:xfrm>
          <a:prstGeom prst="rect">
            <a:avLst/>
          </a:prstGeom>
          <a:blipFill>
            <a:blip r:embed="rId31" cstate="print"/>
            <a:stretch>
              <a:fillRect/>
            </a:stretch>
          </a:blipFill>
        </p:spPr>
        <p:txBody>
          <a:bodyPr wrap="square" lIns="0" tIns="0" rIns="0" bIns="0" rtlCol="0"/>
          <a:lstStyle/>
          <a:p>
            <a:endParaRPr/>
          </a:p>
        </p:txBody>
      </p:sp>
      <p:sp>
        <p:nvSpPr>
          <p:cNvPr id="87" name="object 87"/>
          <p:cNvSpPr/>
          <p:nvPr/>
        </p:nvSpPr>
        <p:spPr>
          <a:xfrm>
            <a:off x="6780276" y="5957315"/>
            <a:ext cx="658495" cy="654050"/>
          </a:xfrm>
          <a:custGeom>
            <a:avLst/>
            <a:gdLst/>
            <a:ahLst/>
            <a:cxnLst/>
            <a:rect l="l" t="t" r="r" b="b"/>
            <a:pathLst>
              <a:path w="658495" h="654050">
                <a:moveTo>
                  <a:pt x="329183" y="0"/>
                </a:moveTo>
                <a:lnTo>
                  <a:pt x="280525" y="3544"/>
                </a:lnTo>
                <a:lnTo>
                  <a:pt x="234089" y="13840"/>
                </a:lnTo>
                <a:lnTo>
                  <a:pt x="190382" y="30382"/>
                </a:lnTo>
                <a:lnTo>
                  <a:pt x="149913" y="52664"/>
                </a:lnTo>
                <a:lnTo>
                  <a:pt x="113190" y="80181"/>
                </a:lnTo>
                <a:lnTo>
                  <a:pt x="80722" y="112427"/>
                </a:lnTo>
                <a:lnTo>
                  <a:pt x="53018" y="148897"/>
                </a:lnTo>
                <a:lnTo>
                  <a:pt x="30585" y="189085"/>
                </a:lnTo>
                <a:lnTo>
                  <a:pt x="13932" y="232484"/>
                </a:lnTo>
                <a:lnTo>
                  <a:pt x="3567" y="278590"/>
                </a:lnTo>
                <a:lnTo>
                  <a:pt x="0" y="326898"/>
                </a:lnTo>
                <a:lnTo>
                  <a:pt x="3567" y="375205"/>
                </a:lnTo>
                <a:lnTo>
                  <a:pt x="13932" y="421311"/>
                </a:lnTo>
                <a:lnTo>
                  <a:pt x="30585" y="464710"/>
                </a:lnTo>
                <a:lnTo>
                  <a:pt x="53018" y="504898"/>
                </a:lnTo>
                <a:lnTo>
                  <a:pt x="80722" y="541368"/>
                </a:lnTo>
                <a:lnTo>
                  <a:pt x="113190" y="573614"/>
                </a:lnTo>
                <a:lnTo>
                  <a:pt x="149913" y="601131"/>
                </a:lnTo>
                <a:lnTo>
                  <a:pt x="190382" y="623413"/>
                </a:lnTo>
                <a:lnTo>
                  <a:pt x="234089" y="639955"/>
                </a:lnTo>
                <a:lnTo>
                  <a:pt x="280525" y="650251"/>
                </a:lnTo>
                <a:lnTo>
                  <a:pt x="329183" y="653796"/>
                </a:lnTo>
                <a:lnTo>
                  <a:pt x="377842" y="650251"/>
                </a:lnTo>
                <a:lnTo>
                  <a:pt x="424278" y="639955"/>
                </a:lnTo>
                <a:lnTo>
                  <a:pt x="467985" y="623413"/>
                </a:lnTo>
                <a:lnTo>
                  <a:pt x="508454" y="601131"/>
                </a:lnTo>
                <a:lnTo>
                  <a:pt x="545177" y="573614"/>
                </a:lnTo>
                <a:lnTo>
                  <a:pt x="577645" y="541368"/>
                </a:lnTo>
                <a:lnTo>
                  <a:pt x="605349" y="504898"/>
                </a:lnTo>
                <a:lnTo>
                  <a:pt x="627782" y="464710"/>
                </a:lnTo>
                <a:lnTo>
                  <a:pt x="644435" y="421311"/>
                </a:lnTo>
                <a:lnTo>
                  <a:pt x="654800" y="375205"/>
                </a:lnTo>
                <a:lnTo>
                  <a:pt x="658368" y="326898"/>
                </a:lnTo>
                <a:lnTo>
                  <a:pt x="654800" y="278590"/>
                </a:lnTo>
                <a:lnTo>
                  <a:pt x="644435" y="232484"/>
                </a:lnTo>
                <a:lnTo>
                  <a:pt x="627782" y="189085"/>
                </a:lnTo>
                <a:lnTo>
                  <a:pt x="605349" y="148897"/>
                </a:lnTo>
                <a:lnTo>
                  <a:pt x="577645" y="112427"/>
                </a:lnTo>
                <a:lnTo>
                  <a:pt x="545177" y="80181"/>
                </a:lnTo>
                <a:lnTo>
                  <a:pt x="508454" y="52664"/>
                </a:lnTo>
                <a:lnTo>
                  <a:pt x="467985" y="30382"/>
                </a:lnTo>
                <a:lnTo>
                  <a:pt x="424278" y="13840"/>
                </a:lnTo>
                <a:lnTo>
                  <a:pt x="377842" y="3544"/>
                </a:lnTo>
                <a:lnTo>
                  <a:pt x="329183" y="0"/>
                </a:lnTo>
                <a:close/>
              </a:path>
            </a:pathLst>
          </a:custGeom>
          <a:solidFill>
            <a:srgbClr val="FFFFFF"/>
          </a:solidFill>
        </p:spPr>
        <p:txBody>
          <a:bodyPr wrap="square" lIns="0" tIns="0" rIns="0" bIns="0" rtlCol="0"/>
          <a:lstStyle/>
          <a:p>
            <a:endParaRPr/>
          </a:p>
        </p:txBody>
      </p:sp>
      <p:sp>
        <p:nvSpPr>
          <p:cNvPr id="88" name="object 88"/>
          <p:cNvSpPr/>
          <p:nvPr/>
        </p:nvSpPr>
        <p:spPr>
          <a:xfrm>
            <a:off x="6780276" y="5957315"/>
            <a:ext cx="658495" cy="654050"/>
          </a:xfrm>
          <a:custGeom>
            <a:avLst/>
            <a:gdLst/>
            <a:ahLst/>
            <a:cxnLst/>
            <a:rect l="l" t="t" r="r" b="b"/>
            <a:pathLst>
              <a:path w="658495" h="654050">
                <a:moveTo>
                  <a:pt x="0" y="326898"/>
                </a:moveTo>
                <a:lnTo>
                  <a:pt x="3567" y="278590"/>
                </a:lnTo>
                <a:lnTo>
                  <a:pt x="13932" y="232484"/>
                </a:lnTo>
                <a:lnTo>
                  <a:pt x="30585" y="189085"/>
                </a:lnTo>
                <a:lnTo>
                  <a:pt x="53018" y="148897"/>
                </a:lnTo>
                <a:lnTo>
                  <a:pt x="80722" y="112427"/>
                </a:lnTo>
                <a:lnTo>
                  <a:pt x="113190" y="80181"/>
                </a:lnTo>
                <a:lnTo>
                  <a:pt x="149913" y="52664"/>
                </a:lnTo>
                <a:lnTo>
                  <a:pt x="190382" y="30382"/>
                </a:lnTo>
                <a:lnTo>
                  <a:pt x="234089" y="13840"/>
                </a:lnTo>
                <a:lnTo>
                  <a:pt x="280525" y="3544"/>
                </a:lnTo>
                <a:lnTo>
                  <a:pt x="329183" y="0"/>
                </a:lnTo>
                <a:lnTo>
                  <a:pt x="377842" y="3544"/>
                </a:lnTo>
                <a:lnTo>
                  <a:pt x="424278" y="13840"/>
                </a:lnTo>
                <a:lnTo>
                  <a:pt x="467985" y="30382"/>
                </a:lnTo>
                <a:lnTo>
                  <a:pt x="508454" y="52664"/>
                </a:lnTo>
                <a:lnTo>
                  <a:pt x="545177" y="80181"/>
                </a:lnTo>
                <a:lnTo>
                  <a:pt x="577645" y="112427"/>
                </a:lnTo>
                <a:lnTo>
                  <a:pt x="605349" y="148897"/>
                </a:lnTo>
                <a:lnTo>
                  <a:pt x="627782" y="189085"/>
                </a:lnTo>
                <a:lnTo>
                  <a:pt x="644435" y="232484"/>
                </a:lnTo>
                <a:lnTo>
                  <a:pt x="654800" y="278590"/>
                </a:lnTo>
                <a:lnTo>
                  <a:pt x="658368" y="326898"/>
                </a:lnTo>
                <a:lnTo>
                  <a:pt x="654800" y="375205"/>
                </a:lnTo>
                <a:lnTo>
                  <a:pt x="644435" y="421311"/>
                </a:lnTo>
                <a:lnTo>
                  <a:pt x="627782" y="464710"/>
                </a:lnTo>
                <a:lnTo>
                  <a:pt x="605349" y="504898"/>
                </a:lnTo>
                <a:lnTo>
                  <a:pt x="577645" y="541368"/>
                </a:lnTo>
                <a:lnTo>
                  <a:pt x="545177" y="573614"/>
                </a:lnTo>
                <a:lnTo>
                  <a:pt x="508454" y="601131"/>
                </a:lnTo>
                <a:lnTo>
                  <a:pt x="467985" y="623413"/>
                </a:lnTo>
                <a:lnTo>
                  <a:pt x="424278" y="639955"/>
                </a:lnTo>
                <a:lnTo>
                  <a:pt x="377842" y="650251"/>
                </a:lnTo>
                <a:lnTo>
                  <a:pt x="329183" y="653796"/>
                </a:lnTo>
                <a:lnTo>
                  <a:pt x="280525" y="650251"/>
                </a:lnTo>
                <a:lnTo>
                  <a:pt x="234089" y="639955"/>
                </a:lnTo>
                <a:lnTo>
                  <a:pt x="190382" y="623413"/>
                </a:lnTo>
                <a:lnTo>
                  <a:pt x="149913" y="601131"/>
                </a:lnTo>
                <a:lnTo>
                  <a:pt x="113190" y="573614"/>
                </a:lnTo>
                <a:lnTo>
                  <a:pt x="80722" y="541368"/>
                </a:lnTo>
                <a:lnTo>
                  <a:pt x="53018" y="504898"/>
                </a:lnTo>
                <a:lnTo>
                  <a:pt x="30585" y="464710"/>
                </a:lnTo>
                <a:lnTo>
                  <a:pt x="13932" y="421311"/>
                </a:lnTo>
                <a:lnTo>
                  <a:pt x="3567" y="375205"/>
                </a:lnTo>
                <a:lnTo>
                  <a:pt x="0" y="326898"/>
                </a:lnTo>
                <a:close/>
              </a:path>
            </a:pathLst>
          </a:custGeom>
          <a:ln w="57912">
            <a:solidFill>
              <a:srgbClr val="001F5F"/>
            </a:solidFill>
          </a:ln>
        </p:spPr>
        <p:txBody>
          <a:bodyPr wrap="square" lIns="0" tIns="0" rIns="0" bIns="0" rtlCol="0"/>
          <a:lstStyle/>
          <a:p>
            <a:endParaRPr/>
          </a:p>
        </p:txBody>
      </p:sp>
      <p:sp>
        <p:nvSpPr>
          <p:cNvPr id="89" name="object 89"/>
          <p:cNvSpPr txBox="1"/>
          <p:nvPr/>
        </p:nvSpPr>
        <p:spPr>
          <a:xfrm>
            <a:off x="6983730" y="6148222"/>
            <a:ext cx="251460" cy="269240"/>
          </a:xfrm>
          <a:prstGeom prst="rect">
            <a:avLst/>
          </a:prstGeom>
        </p:spPr>
        <p:txBody>
          <a:bodyPr vert="horz" wrap="square" lIns="0" tIns="12065" rIns="0" bIns="0" rtlCol="0">
            <a:spAutoFit/>
          </a:bodyPr>
          <a:lstStyle/>
          <a:p>
            <a:pPr marL="12700">
              <a:lnSpc>
                <a:spcPct val="100000"/>
              </a:lnSpc>
              <a:spcBef>
                <a:spcPts val="95"/>
              </a:spcBef>
            </a:pPr>
            <a:r>
              <a:rPr sz="1600" b="1" spc="-15" dirty="0">
                <a:solidFill>
                  <a:srgbClr val="C00000"/>
                </a:solidFill>
                <a:latin typeface="Century Gothic"/>
                <a:cs typeface="Century Gothic"/>
              </a:rPr>
              <a:t>10</a:t>
            </a:r>
            <a:endParaRPr sz="1600">
              <a:latin typeface="Century Gothic"/>
              <a:cs typeface="Century Gothic"/>
            </a:endParaRPr>
          </a:p>
        </p:txBody>
      </p:sp>
      <p:sp>
        <p:nvSpPr>
          <p:cNvPr id="90" name="object 90"/>
          <p:cNvSpPr txBox="1"/>
          <p:nvPr/>
        </p:nvSpPr>
        <p:spPr>
          <a:xfrm>
            <a:off x="3280409" y="1522222"/>
            <a:ext cx="1714500" cy="177800"/>
          </a:xfrm>
          <a:prstGeom prst="rect">
            <a:avLst/>
          </a:prstGeom>
        </p:spPr>
        <p:txBody>
          <a:bodyPr vert="horz" wrap="square" lIns="0" tIns="12065" rIns="0" bIns="0" rtlCol="0">
            <a:spAutoFit/>
          </a:bodyPr>
          <a:lstStyle/>
          <a:p>
            <a:pPr marL="12700">
              <a:lnSpc>
                <a:spcPct val="100000"/>
              </a:lnSpc>
              <a:spcBef>
                <a:spcPts val="95"/>
              </a:spcBef>
            </a:pPr>
            <a:r>
              <a:rPr sz="1000" spc="-10" dirty="0">
                <a:latin typeface="Century Gothic"/>
                <a:cs typeface="Century Gothic"/>
              </a:rPr>
              <a:t>Provision </a:t>
            </a:r>
            <a:r>
              <a:rPr sz="1000" dirty="0">
                <a:latin typeface="Century Gothic"/>
                <a:cs typeface="Century Gothic"/>
              </a:rPr>
              <a:t>by </a:t>
            </a:r>
            <a:r>
              <a:rPr sz="1000" spc="-5" dirty="0">
                <a:latin typeface="Century Gothic"/>
                <a:cs typeface="Century Gothic"/>
              </a:rPr>
              <a:t>the recipient</a:t>
            </a:r>
            <a:r>
              <a:rPr sz="1000" spc="-25" dirty="0">
                <a:latin typeface="Century Gothic"/>
                <a:cs typeface="Century Gothic"/>
              </a:rPr>
              <a:t> </a:t>
            </a:r>
            <a:r>
              <a:rPr sz="1000" spc="-5" dirty="0">
                <a:latin typeface="Century Gothic"/>
                <a:cs typeface="Century Gothic"/>
              </a:rPr>
              <a:t>of</a:t>
            </a:r>
            <a:endParaRPr sz="1000">
              <a:latin typeface="Century Gothic"/>
              <a:cs typeface="Century Gothic"/>
            </a:endParaRPr>
          </a:p>
        </p:txBody>
      </p:sp>
      <p:sp>
        <p:nvSpPr>
          <p:cNvPr id="91" name="object 91"/>
          <p:cNvSpPr txBox="1"/>
          <p:nvPr/>
        </p:nvSpPr>
        <p:spPr>
          <a:xfrm>
            <a:off x="3234689" y="1674317"/>
            <a:ext cx="1806575" cy="483234"/>
          </a:xfrm>
          <a:prstGeom prst="rect">
            <a:avLst/>
          </a:prstGeom>
        </p:spPr>
        <p:txBody>
          <a:bodyPr vert="horz" wrap="square" lIns="0" tIns="12065" rIns="0" bIns="0" rtlCol="0">
            <a:spAutoFit/>
          </a:bodyPr>
          <a:lstStyle/>
          <a:p>
            <a:pPr marL="12065" marR="5080" algn="ctr">
              <a:lnSpc>
                <a:spcPct val="100000"/>
              </a:lnSpc>
              <a:spcBef>
                <a:spcPts val="95"/>
              </a:spcBef>
            </a:pPr>
            <a:r>
              <a:rPr sz="1000" spc="-5" dirty="0">
                <a:latin typeface="Century Gothic"/>
                <a:cs typeface="Century Gothic"/>
              </a:rPr>
              <a:t>documents for public service  through </a:t>
            </a:r>
            <a:r>
              <a:rPr sz="1000" spc="-5" dirty="0">
                <a:latin typeface="Century Gothic"/>
                <a:cs typeface="Century Gothic"/>
                <a:hlinkClick r:id="rId32"/>
              </a:rPr>
              <a:t>www.egov.kz, </a:t>
            </a:r>
            <a:r>
              <a:rPr sz="1000" spc="-5" dirty="0">
                <a:latin typeface="Century Gothic"/>
                <a:cs typeface="Century Gothic"/>
              </a:rPr>
              <a:t> </a:t>
            </a:r>
            <a:r>
              <a:rPr sz="1000" spc="-5" dirty="0">
                <a:latin typeface="Century Gothic"/>
                <a:cs typeface="Century Gothic"/>
                <a:hlinkClick r:id="rId33"/>
              </a:rPr>
              <a:t>www.elicense.kz.</a:t>
            </a:r>
            <a:endParaRPr sz="1000">
              <a:latin typeface="Century Gothic"/>
              <a:cs typeface="Century Gothic"/>
            </a:endParaRPr>
          </a:p>
        </p:txBody>
      </p:sp>
      <p:sp>
        <p:nvSpPr>
          <p:cNvPr id="92" name="object 92"/>
          <p:cNvSpPr txBox="1"/>
          <p:nvPr/>
        </p:nvSpPr>
        <p:spPr>
          <a:xfrm>
            <a:off x="343915" y="1369567"/>
            <a:ext cx="2291080" cy="939800"/>
          </a:xfrm>
          <a:prstGeom prst="rect">
            <a:avLst/>
          </a:prstGeom>
        </p:spPr>
        <p:txBody>
          <a:bodyPr vert="horz" wrap="square" lIns="0" tIns="12065" rIns="0" bIns="0" rtlCol="0">
            <a:spAutoFit/>
          </a:bodyPr>
          <a:lstStyle/>
          <a:p>
            <a:pPr marL="12700" marR="5080" indent="-1270" algn="ctr">
              <a:lnSpc>
                <a:spcPct val="100000"/>
              </a:lnSpc>
              <a:spcBef>
                <a:spcPts val="95"/>
              </a:spcBef>
            </a:pPr>
            <a:r>
              <a:rPr sz="1000" b="1" spc="-5" dirty="0">
                <a:latin typeface="Century Gothic"/>
                <a:cs typeface="Century Gothic"/>
              </a:rPr>
              <a:t>The service </a:t>
            </a:r>
            <a:r>
              <a:rPr sz="1000" b="1" spc="-10" dirty="0">
                <a:latin typeface="Century Gothic"/>
                <a:cs typeface="Century Gothic"/>
              </a:rPr>
              <a:t>recipient </a:t>
            </a:r>
            <a:r>
              <a:rPr sz="1000" b="1" spc="-5" dirty="0">
                <a:latin typeface="Century Gothic"/>
                <a:cs typeface="Century Gothic"/>
              </a:rPr>
              <a:t>sends an EDS-  certified application to Committee </a:t>
            </a:r>
            <a:r>
              <a:rPr sz="1000" b="1" spc="-10" dirty="0">
                <a:latin typeface="Century Gothic"/>
                <a:cs typeface="Century Gothic"/>
              </a:rPr>
              <a:t>of  </a:t>
            </a:r>
            <a:r>
              <a:rPr sz="1000" b="1" spc="-5" dirty="0">
                <a:latin typeface="Century Gothic"/>
                <a:cs typeface="Century Gothic"/>
              </a:rPr>
              <a:t>Sanitary and </a:t>
            </a:r>
            <a:r>
              <a:rPr sz="1000" b="1" spc="-10" dirty="0">
                <a:latin typeface="Century Gothic"/>
                <a:cs typeface="Century Gothic"/>
              </a:rPr>
              <a:t>Epidemiological  </a:t>
            </a:r>
            <a:r>
              <a:rPr sz="1000" b="1" spc="-5" dirty="0">
                <a:latin typeface="Century Gothic"/>
                <a:cs typeface="Century Gothic"/>
              </a:rPr>
              <a:t>Control of the Ministry of </a:t>
            </a:r>
            <a:r>
              <a:rPr sz="1000" b="1" spc="-10" dirty="0">
                <a:latin typeface="Century Gothic"/>
                <a:cs typeface="Century Gothic"/>
              </a:rPr>
              <a:t>Healthcare  </a:t>
            </a:r>
            <a:r>
              <a:rPr sz="1000" b="1" spc="-5" dirty="0">
                <a:latin typeface="Century Gothic"/>
                <a:cs typeface="Century Gothic"/>
              </a:rPr>
              <a:t>of the Republic of Kazakhstan</a:t>
            </a:r>
            <a:r>
              <a:rPr sz="1000" b="1" spc="-25" dirty="0">
                <a:latin typeface="Century Gothic"/>
                <a:cs typeface="Century Gothic"/>
              </a:rPr>
              <a:t> </a:t>
            </a:r>
            <a:r>
              <a:rPr sz="1000" b="1" spc="-10" dirty="0">
                <a:latin typeface="Century Gothic"/>
                <a:cs typeface="Century Gothic"/>
              </a:rPr>
              <a:t>via</a:t>
            </a:r>
            <a:endParaRPr sz="1000">
              <a:latin typeface="Century Gothic"/>
              <a:cs typeface="Century Gothic"/>
            </a:endParaRPr>
          </a:p>
          <a:p>
            <a:pPr algn="ctr">
              <a:lnSpc>
                <a:spcPct val="100000"/>
              </a:lnSpc>
            </a:pPr>
            <a:r>
              <a:rPr sz="1000" b="1" spc="-805" dirty="0">
                <a:solidFill>
                  <a:srgbClr val="0462C1"/>
                </a:solidFill>
                <a:latin typeface="Century Gothic"/>
                <a:cs typeface="Century Gothic"/>
                <a:hlinkClick r:id="rId32"/>
              </a:rPr>
              <a:t>w</a:t>
            </a:r>
            <a:r>
              <a:rPr sz="1000" b="1" u="sng" spc="509" dirty="0">
                <a:uFill>
                  <a:solidFill>
                    <a:srgbClr val="0462C1"/>
                  </a:solidFill>
                </a:uFill>
                <a:latin typeface="Century Gothic"/>
                <a:cs typeface="Century Gothic"/>
                <a:hlinkClick r:id="rId32"/>
              </a:rPr>
              <a:t> </a:t>
            </a:r>
            <a:r>
              <a:rPr sz="1000" b="1" spc="-10" dirty="0">
                <a:solidFill>
                  <a:srgbClr val="0462C1"/>
                </a:solidFill>
                <a:latin typeface="Century Gothic"/>
                <a:cs typeface="Century Gothic"/>
                <a:hlinkClick r:id="rId32"/>
              </a:rPr>
              <a:t>ww.egov.kz</a:t>
            </a:r>
            <a:r>
              <a:rPr sz="1000" b="1" spc="-10" dirty="0">
                <a:latin typeface="Century Gothic"/>
                <a:cs typeface="Century Gothic"/>
              </a:rPr>
              <a:t>,</a:t>
            </a:r>
            <a:r>
              <a:rPr sz="1000" b="1" spc="30" dirty="0">
                <a:latin typeface="Century Gothic"/>
                <a:cs typeface="Century Gothic"/>
              </a:rPr>
              <a:t> </a:t>
            </a:r>
            <a:r>
              <a:rPr sz="1000" b="1" spc="-10" dirty="0">
                <a:solidFill>
                  <a:srgbClr val="0462C1"/>
                </a:solidFill>
                <a:latin typeface="Century Gothic"/>
                <a:cs typeface="Century Gothic"/>
                <a:hlinkClick r:id="rId33"/>
              </a:rPr>
              <a:t>www.elicense.kz</a:t>
            </a:r>
            <a:endParaRPr sz="1000">
              <a:latin typeface="Century Gothic"/>
              <a:cs typeface="Century Gothic"/>
            </a:endParaRPr>
          </a:p>
        </p:txBody>
      </p:sp>
      <p:sp>
        <p:nvSpPr>
          <p:cNvPr id="93" name="object 93"/>
          <p:cNvSpPr/>
          <p:nvPr/>
        </p:nvSpPr>
        <p:spPr>
          <a:xfrm>
            <a:off x="1443355" y="2285619"/>
            <a:ext cx="1019810" cy="0"/>
          </a:xfrm>
          <a:custGeom>
            <a:avLst/>
            <a:gdLst/>
            <a:ahLst/>
            <a:cxnLst/>
            <a:rect l="l" t="t" r="r" b="b"/>
            <a:pathLst>
              <a:path w="1019810">
                <a:moveTo>
                  <a:pt x="0" y="0"/>
                </a:moveTo>
                <a:lnTo>
                  <a:pt x="1019556" y="0"/>
                </a:lnTo>
              </a:path>
            </a:pathLst>
          </a:custGeom>
          <a:ln w="6095">
            <a:solidFill>
              <a:srgbClr val="0462C1"/>
            </a:solidFill>
          </a:ln>
        </p:spPr>
        <p:txBody>
          <a:bodyPr wrap="square" lIns="0" tIns="0" rIns="0" bIns="0" rtlCol="0"/>
          <a:lstStyle/>
          <a:p>
            <a:endParaRPr/>
          </a:p>
        </p:txBody>
      </p:sp>
      <p:sp>
        <p:nvSpPr>
          <p:cNvPr id="94" name="object 94"/>
          <p:cNvSpPr txBox="1"/>
          <p:nvPr/>
        </p:nvSpPr>
        <p:spPr>
          <a:xfrm>
            <a:off x="5902578" y="1536573"/>
            <a:ext cx="2359660" cy="635000"/>
          </a:xfrm>
          <a:prstGeom prst="rect">
            <a:avLst/>
          </a:prstGeom>
        </p:spPr>
        <p:txBody>
          <a:bodyPr vert="horz" wrap="square" lIns="0" tIns="12065" rIns="0" bIns="0" rtlCol="0">
            <a:spAutoFit/>
          </a:bodyPr>
          <a:lstStyle/>
          <a:p>
            <a:pPr marL="12700" marR="5080" algn="ctr">
              <a:lnSpc>
                <a:spcPct val="100000"/>
              </a:lnSpc>
              <a:spcBef>
                <a:spcPts val="95"/>
              </a:spcBef>
            </a:pPr>
            <a:r>
              <a:rPr sz="1000" spc="-5" dirty="0">
                <a:latin typeface="Century Gothic"/>
                <a:cs typeface="Century Gothic"/>
              </a:rPr>
              <a:t>Acceptance of materials </a:t>
            </a:r>
            <a:r>
              <a:rPr sz="1000" spc="-10" dirty="0">
                <a:latin typeface="Century Gothic"/>
                <a:cs typeface="Century Gothic"/>
              </a:rPr>
              <a:t>provided </a:t>
            </a:r>
            <a:r>
              <a:rPr sz="1000" spc="-5" dirty="0">
                <a:latin typeface="Century Gothic"/>
                <a:cs typeface="Century Gothic"/>
              </a:rPr>
              <a:t>by  the service recipient, entering data  into the </a:t>
            </a:r>
            <a:r>
              <a:rPr sz="1000" dirty="0">
                <a:latin typeface="Century Gothic"/>
                <a:cs typeface="Century Gothic"/>
              </a:rPr>
              <a:t>MI, </a:t>
            </a:r>
            <a:r>
              <a:rPr sz="1000" spc="-5" dirty="0">
                <a:latin typeface="Century Gothic"/>
                <a:cs typeface="Century Gothic"/>
              </a:rPr>
              <a:t>setting the status </a:t>
            </a:r>
            <a:r>
              <a:rPr sz="1000" spc="-10" dirty="0">
                <a:latin typeface="Century Gothic"/>
                <a:cs typeface="Century Gothic"/>
              </a:rPr>
              <a:t>of  </a:t>
            </a:r>
            <a:r>
              <a:rPr sz="1000" spc="-5" dirty="0">
                <a:latin typeface="Century Gothic"/>
                <a:cs typeface="Century Gothic"/>
              </a:rPr>
              <a:t>acceptance of the</a:t>
            </a:r>
            <a:r>
              <a:rPr sz="1000" spc="-10" dirty="0">
                <a:latin typeface="Century Gothic"/>
                <a:cs typeface="Century Gothic"/>
              </a:rPr>
              <a:t> </a:t>
            </a:r>
            <a:r>
              <a:rPr sz="1000" spc="-5" dirty="0">
                <a:latin typeface="Century Gothic"/>
                <a:cs typeface="Century Gothic"/>
              </a:rPr>
              <a:t>request</a:t>
            </a:r>
            <a:endParaRPr sz="1000">
              <a:latin typeface="Century Gothic"/>
              <a:cs typeface="Century Gothic"/>
            </a:endParaRPr>
          </a:p>
        </p:txBody>
      </p:sp>
      <p:sp>
        <p:nvSpPr>
          <p:cNvPr id="95" name="object 95"/>
          <p:cNvSpPr txBox="1"/>
          <p:nvPr/>
        </p:nvSpPr>
        <p:spPr>
          <a:xfrm>
            <a:off x="10099929" y="3321177"/>
            <a:ext cx="1597660" cy="635000"/>
          </a:xfrm>
          <a:prstGeom prst="rect">
            <a:avLst/>
          </a:prstGeom>
        </p:spPr>
        <p:txBody>
          <a:bodyPr vert="horz" wrap="square" lIns="0" tIns="12065" rIns="0" bIns="0" rtlCol="0">
            <a:spAutoFit/>
          </a:bodyPr>
          <a:lstStyle/>
          <a:p>
            <a:pPr marL="12065" marR="5080" algn="ctr">
              <a:lnSpc>
                <a:spcPct val="100000"/>
              </a:lnSpc>
              <a:spcBef>
                <a:spcPts val="95"/>
              </a:spcBef>
            </a:pPr>
            <a:r>
              <a:rPr sz="1000" spc="-5" dirty="0">
                <a:latin typeface="Century Gothic"/>
                <a:cs typeface="Century Gothic"/>
              </a:rPr>
              <a:t>Acceptance of a</a:t>
            </a:r>
            <a:r>
              <a:rPr sz="1000" spc="-40" dirty="0">
                <a:latin typeface="Century Gothic"/>
                <a:cs typeface="Century Gothic"/>
              </a:rPr>
              <a:t> </a:t>
            </a:r>
            <a:r>
              <a:rPr sz="1000" spc="-5" dirty="0">
                <a:latin typeface="Century Gothic"/>
                <a:cs typeface="Century Gothic"/>
              </a:rPr>
              <a:t>request  for work, check for  completeness of  submitted</a:t>
            </a:r>
            <a:r>
              <a:rPr sz="1000" spc="-15" dirty="0">
                <a:latin typeface="Century Gothic"/>
                <a:cs typeface="Century Gothic"/>
              </a:rPr>
              <a:t> </a:t>
            </a:r>
            <a:r>
              <a:rPr sz="1000" spc="-5" dirty="0">
                <a:latin typeface="Century Gothic"/>
                <a:cs typeface="Century Gothic"/>
              </a:rPr>
              <a:t>documents</a:t>
            </a:r>
            <a:endParaRPr sz="1000">
              <a:latin typeface="Century Gothic"/>
              <a:cs typeface="Century Gothic"/>
            </a:endParaRPr>
          </a:p>
        </p:txBody>
      </p:sp>
      <p:sp>
        <p:nvSpPr>
          <p:cNvPr id="96" name="object 96"/>
          <p:cNvSpPr txBox="1"/>
          <p:nvPr/>
        </p:nvSpPr>
        <p:spPr>
          <a:xfrm>
            <a:off x="6247638" y="3358642"/>
            <a:ext cx="1645920" cy="635000"/>
          </a:xfrm>
          <a:prstGeom prst="rect">
            <a:avLst/>
          </a:prstGeom>
        </p:spPr>
        <p:txBody>
          <a:bodyPr vert="horz" wrap="square" lIns="0" tIns="12065" rIns="0" bIns="0" rtlCol="0">
            <a:spAutoFit/>
          </a:bodyPr>
          <a:lstStyle/>
          <a:p>
            <a:pPr marL="12700" marR="5080" algn="ctr">
              <a:lnSpc>
                <a:spcPct val="100000"/>
              </a:lnSpc>
              <a:spcBef>
                <a:spcPts val="95"/>
              </a:spcBef>
            </a:pPr>
            <a:r>
              <a:rPr sz="1000" spc="-5" dirty="0">
                <a:latin typeface="Century Gothic"/>
                <a:cs typeface="Century Gothic"/>
              </a:rPr>
              <a:t>Carrying </a:t>
            </a:r>
            <a:r>
              <a:rPr sz="1000" spc="-10" dirty="0">
                <a:latin typeface="Century Gothic"/>
                <a:cs typeface="Century Gothic"/>
              </a:rPr>
              <a:t>out </a:t>
            </a:r>
            <a:r>
              <a:rPr sz="1000" dirty="0">
                <a:latin typeface="Century Gothic"/>
                <a:cs typeface="Century Gothic"/>
              </a:rPr>
              <a:t>the</a:t>
            </a:r>
            <a:r>
              <a:rPr sz="1000" spc="-25" dirty="0">
                <a:latin typeface="Century Gothic"/>
                <a:cs typeface="Century Gothic"/>
              </a:rPr>
              <a:t> </a:t>
            </a:r>
            <a:r>
              <a:rPr sz="1000" spc="-5" dirty="0">
                <a:latin typeface="Century Gothic"/>
                <a:cs typeface="Century Gothic"/>
              </a:rPr>
              <a:t>expertise,  entering the results </a:t>
            </a:r>
            <a:r>
              <a:rPr sz="1000" spc="-10" dirty="0">
                <a:latin typeface="Century Gothic"/>
                <a:cs typeface="Century Gothic"/>
              </a:rPr>
              <a:t>of </a:t>
            </a:r>
            <a:r>
              <a:rPr sz="1000" spc="-5" dirty="0">
                <a:latin typeface="Century Gothic"/>
                <a:cs typeface="Century Gothic"/>
              </a:rPr>
              <a:t>the  expertise into the  information</a:t>
            </a:r>
            <a:r>
              <a:rPr sz="1000" spc="-20" dirty="0">
                <a:latin typeface="Century Gothic"/>
                <a:cs typeface="Century Gothic"/>
              </a:rPr>
              <a:t> </a:t>
            </a:r>
            <a:r>
              <a:rPr sz="1000" spc="-5" dirty="0">
                <a:latin typeface="Century Gothic"/>
                <a:cs typeface="Century Gothic"/>
              </a:rPr>
              <a:t>system</a:t>
            </a:r>
            <a:endParaRPr sz="1000">
              <a:latin typeface="Century Gothic"/>
              <a:cs typeface="Century Gothic"/>
            </a:endParaRPr>
          </a:p>
        </p:txBody>
      </p:sp>
      <p:sp>
        <p:nvSpPr>
          <p:cNvPr id="97" name="object 97"/>
          <p:cNvSpPr txBox="1"/>
          <p:nvPr/>
        </p:nvSpPr>
        <p:spPr>
          <a:xfrm>
            <a:off x="3135629" y="3321177"/>
            <a:ext cx="1910080" cy="635000"/>
          </a:xfrm>
          <a:prstGeom prst="rect">
            <a:avLst/>
          </a:prstGeom>
        </p:spPr>
        <p:txBody>
          <a:bodyPr vert="horz" wrap="square" lIns="0" tIns="12065" rIns="0" bIns="0" rtlCol="0">
            <a:spAutoFit/>
          </a:bodyPr>
          <a:lstStyle/>
          <a:p>
            <a:pPr marL="12700" marR="5080" indent="-3175" algn="ctr">
              <a:lnSpc>
                <a:spcPct val="100000"/>
              </a:lnSpc>
              <a:spcBef>
                <a:spcPts val="95"/>
              </a:spcBef>
            </a:pPr>
            <a:r>
              <a:rPr sz="1000" spc="-5" dirty="0">
                <a:latin typeface="Century Gothic"/>
                <a:cs typeface="Century Gothic"/>
              </a:rPr>
              <a:t>Preparation and coordination  of the results of the provision</a:t>
            </a:r>
            <a:r>
              <a:rPr sz="1000" spc="-60" dirty="0">
                <a:latin typeface="Century Gothic"/>
                <a:cs typeface="Century Gothic"/>
              </a:rPr>
              <a:t> </a:t>
            </a:r>
            <a:r>
              <a:rPr sz="1000" spc="-5" dirty="0">
                <a:latin typeface="Century Gothic"/>
                <a:cs typeface="Century Gothic"/>
              </a:rPr>
              <a:t>of  a public service and a </a:t>
            </a:r>
            <a:r>
              <a:rPr sz="1000" spc="-10" dirty="0">
                <a:latin typeface="Century Gothic"/>
                <a:cs typeface="Century Gothic"/>
              </a:rPr>
              <a:t>cover  </a:t>
            </a:r>
            <a:r>
              <a:rPr sz="1000" dirty="0">
                <a:latin typeface="Century Gothic"/>
                <a:cs typeface="Century Gothic"/>
              </a:rPr>
              <a:t>letter to the </a:t>
            </a:r>
            <a:r>
              <a:rPr sz="1000" spc="-5" dirty="0">
                <a:latin typeface="Century Gothic"/>
                <a:cs typeface="Century Gothic"/>
              </a:rPr>
              <a:t>service</a:t>
            </a:r>
            <a:r>
              <a:rPr sz="1000" spc="-85" dirty="0">
                <a:latin typeface="Century Gothic"/>
                <a:cs typeface="Century Gothic"/>
              </a:rPr>
              <a:t> </a:t>
            </a:r>
            <a:r>
              <a:rPr sz="1000" spc="-5" dirty="0">
                <a:latin typeface="Century Gothic"/>
                <a:cs typeface="Century Gothic"/>
              </a:rPr>
              <a:t>recipient</a:t>
            </a:r>
            <a:endParaRPr sz="1000">
              <a:latin typeface="Century Gothic"/>
              <a:cs typeface="Century Gothic"/>
            </a:endParaRPr>
          </a:p>
        </p:txBody>
      </p:sp>
      <p:sp>
        <p:nvSpPr>
          <p:cNvPr id="98" name="object 98"/>
          <p:cNvSpPr txBox="1"/>
          <p:nvPr/>
        </p:nvSpPr>
        <p:spPr>
          <a:xfrm>
            <a:off x="6833743" y="5366130"/>
            <a:ext cx="1257300" cy="329565"/>
          </a:xfrm>
          <a:prstGeom prst="rect">
            <a:avLst/>
          </a:prstGeom>
        </p:spPr>
        <p:txBody>
          <a:bodyPr vert="horz" wrap="square" lIns="0" tIns="12065" rIns="0" bIns="0" rtlCol="0">
            <a:spAutoFit/>
          </a:bodyPr>
          <a:lstStyle/>
          <a:p>
            <a:pPr marL="239395" marR="5080" indent="-227329">
              <a:lnSpc>
                <a:spcPct val="100000"/>
              </a:lnSpc>
              <a:spcBef>
                <a:spcPts val="95"/>
              </a:spcBef>
            </a:pPr>
            <a:r>
              <a:rPr sz="1000" spc="-5" dirty="0">
                <a:latin typeface="Century Gothic"/>
                <a:cs typeface="Century Gothic"/>
              </a:rPr>
              <a:t>Issuance of a public  service</a:t>
            </a:r>
            <a:r>
              <a:rPr sz="1000" spc="-20" dirty="0">
                <a:latin typeface="Century Gothic"/>
                <a:cs typeface="Century Gothic"/>
              </a:rPr>
              <a:t> </a:t>
            </a:r>
            <a:r>
              <a:rPr sz="1000" spc="-5" dirty="0">
                <a:latin typeface="Century Gothic"/>
                <a:cs typeface="Century Gothic"/>
              </a:rPr>
              <a:t>result</a:t>
            </a:r>
            <a:endParaRPr sz="1000">
              <a:latin typeface="Century Gothic"/>
              <a:cs typeface="Century Gothic"/>
            </a:endParaRPr>
          </a:p>
        </p:txBody>
      </p:sp>
      <p:sp>
        <p:nvSpPr>
          <p:cNvPr id="99" name="object 99"/>
          <p:cNvSpPr/>
          <p:nvPr/>
        </p:nvSpPr>
        <p:spPr>
          <a:xfrm>
            <a:off x="5277611" y="5975603"/>
            <a:ext cx="678052" cy="644651"/>
          </a:xfrm>
          <a:prstGeom prst="rect">
            <a:avLst/>
          </a:prstGeom>
          <a:blipFill>
            <a:blip r:embed="rId14" cstate="print"/>
            <a:stretch>
              <a:fillRect/>
            </a:stretch>
          </a:blipFill>
        </p:spPr>
        <p:txBody>
          <a:bodyPr wrap="square" lIns="0" tIns="0" rIns="0" bIns="0" rtlCol="0"/>
          <a:lstStyle/>
          <a:p>
            <a:endParaRPr/>
          </a:p>
        </p:txBody>
      </p:sp>
      <p:sp>
        <p:nvSpPr>
          <p:cNvPr id="100" name="object 100"/>
          <p:cNvSpPr/>
          <p:nvPr/>
        </p:nvSpPr>
        <p:spPr>
          <a:xfrm>
            <a:off x="5467350" y="6150102"/>
            <a:ext cx="269875" cy="254635"/>
          </a:xfrm>
          <a:custGeom>
            <a:avLst/>
            <a:gdLst/>
            <a:ahLst/>
            <a:cxnLst/>
            <a:rect l="l" t="t" r="r" b="b"/>
            <a:pathLst>
              <a:path w="269875" h="254635">
                <a:moveTo>
                  <a:pt x="142494" y="0"/>
                </a:moveTo>
                <a:lnTo>
                  <a:pt x="0" y="0"/>
                </a:lnTo>
                <a:lnTo>
                  <a:pt x="127253" y="127254"/>
                </a:lnTo>
                <a:lnTo>
                  <a:pt x="0" y="254508"/>
                </a:lnTo>
                <a:lnTo>
                  <a:pt x="142494" y="254508"/>
                </a:lnTo>
                <a:lnTo>
                  <a:pt x="269748" y="127254"/>
                </a:lnTo>
                <a:lnTo>
                  <a:pt x="142494" y="0"/>
                </a:lnTo>
                <a:close/>
              </a:path>
            </a:pathLst>
          </a:custGeom>
          <a:solidFill>
            <a:srgbClr val="FFFFFF"/>
          </a:solidFill>
        </p:spPr>
        <p:txBody>
          <a:bodyPr wrap="square" lIns="0" tIns="0" rIns="0" bIns="0" rtlCol="0"/>
          <a:lstStyle/>
          <a:p>
            <a:endParaRPr/>
          </a:p>
        </p:txBody>
      </p:sp>
      <p:sp>
        <p:nvSpPr>
          <p:cNvPr id="101" name="object 101"/>
          <p:cNvSpPr/>
          <p:nvPr/>
        </p:nvSpPr>
        <p:spPr>
          <a:xfrm>
            <a:off x="5467350" y="6150102"/>
            <a:ext cx="269875" cy="254635"/>
          </a:xfrm>
          <a:custGeom>
            <a:avLst/>
            <a:gdLst/>
            <a:ahLst/>
            <a:cxnLst/>
            <a:rect l="l" t="t" r="r" b="b"/>
            <a:pathLst>
              <a:path w="269875" h="254635">
                <a:moveTo>
                  <a:pt x="0" y="254508"/>
                </a:moveTo>
                <a:lnTo>
                  <a:pt x="142494" y="254508"/>
                </a:lnTo>
                <a:lnTo>
                  <a:pt x="269748" y="127254"/>
                </a:lnTo>
                <a:lnTo>
                  <a:pt x="142494" y="0"/>
                </a:lnTo>
                <a:lnTo>
                  <a:pt x="0" y="0"/>
                </a:lnTo>
                <a:lnTo>
                  <a:pt x="127253" y="127254"/>
                </a:lnTo>
                <a:lnTo>
                  <a:pt x="0" y="254508"/>
                </a:lnTo>
                <a:close/>
              </a:path>
            </a:pathLst>
          </a:custGeom>
          <a:ln w="19812">
            <a:solidFill>
              <a:srgbClr val="C273A3"/>
            </a:solidFill>
          </a:ln>
        </p:spPr>
        <p:txBody>
          <a:bodyPr wrap="square" lIns="0" tIns="0" rIns="0" bIns="0" rtlCol="0"/>
          <a:lstStyle/>
          <a:p>
            <a:endParaRPr/>
          </a:p>
        </p:txBody>
      </p:sp>
      <p:sp>
        <p:nvSpPr>
          <p:cNvPr id="102" name="object 102"/>
          <p:cNvSpPr/>
          <p:nvPr/>
        </p:nvSpPr>
        <p:spPr>
          <a:xfrm>
            <a:off x="8293607" y="5975603"/>
            <a:ext cx="678052" cy="644651"/>
          </a:xfrm>
          <a:prstGeom prst="rect">
            <a:avLst/>
          </a:prstGeom>
          <a:blipFill>
            <a:blip r:embed="rId14" cstate="print"/>
            <a:stretch>
              <a:fillRect/>
            </a:stretch>
          </a:blipFill>
        </p:spPr>
        <p:txBody>
          <a:bodyPr wrap="square" lIns="0" tIns="0" rIns="0" bIns="0" rtlCol="0"/>
          <a:lstStyle/>
          <a:p>
            <a:endParaRPr/>
          </a:p>
        </p:txBody>
      </p:sp>
      <p:sp>
        <p:nvSpPr>
          <p:cNvPr id="103" name="object 103"/>
          <p:cNvSpPr/>
          <p:nvPr/>
        </p:nvSpPr>
        <p:spPr>
          <a:xfrm>
            <a:off x="8483345" y="6150102"/>
            <a:ext cx="269875" cy="254635"/>
          </a:xfrm>
          <a:custGeom>
            <a:avLst/>
            <a:gdLst/>
            <a:ahLst/>
            <a:cxnLst/>
            <a:rect l="l" t="t" r="r" b="b"/>
            <a:pathLst>
              <a:path w="269875" h="254635">
                <a:moveTo>
                  <a:pt x="142494" y="0"/>
                </a:moveTo>
                <a:lnTo>
                  <a:pt x="0" y="0"/>
                </a:lnTo>
                <a:lnTo>
                  <a:pt x="127253" y="127254"/>
                </a:lnTo>
                <a:lnTo>
                  <a:pt x="0" y="254508"/>
                </a:lnTo>
                <a:lnTo>
                  <a:pt x="142494" y="254508"/>
                </a:lnTo>
                <a:lnTo>
                  <a:pt x="269748" y="127254"/>
                </a:lnTo>
                <a:lnTo>
                  <a:pt x="142494" y="0"/>
                </a:lnTo>
                <a:close/>
              </a:path>
            </a:pathLst>
          </a:custGeom>
          <a:solidFill>
            <a:srgbClr val="FFFFFF"/>
          </a:solidFill>
        </p:spPr>
        <p:txBody>
          <a:bodyPr wrap="square" lIns="0" tIns="0" rIns="0" bIns="0" rtlCol="0"/>
          <a:lstStyle/>
          <a:p>
            <a:endParaRPr/>
          </a:p>
        </p:txBody>
      </p:sp>
      <p:sp>
        <p:nvSpPr>
          <p:cNvPr id="104" name="object 104"/>
          <p:cNvSpPr/>
          <p:nvPr/>
        </p:nvSpPr>
        <p:spPr>
          <a:xfrm>
            <a:off x="8483345" y="6150102"/>
            <a:ext cx="269875" cy="254635"/>
          </a:xfrm>
          <a:custGeom>
            <a:avLst/>
            <a:gdLst/>
            <a:ahLst/>
            <a:cxnLst/>
            <a:rect l="l" t="t" r="r" b="b"/>
            <a:pathLst>
              <a:path w="269875" h="254635">
                <a:moveTo>
                  <a:pt x="0" y="254508"/>
                </a:moveTo>
                <a:lnTo>
                  <a:pt x="142494" y="254508"/>
                </a:lnTo>
                <a:lnTo>
                  <a:pt x="269748" y="127254"/>
                </a:lnTo>
                <a:lnTo>
                  <a:pt x="142494" y="0"/>
                </a:lnTo>
                <a:lnTo>
                  <a:pt x="0" y="0"/>
                </a:lnTo>
                <a:lnTo>
                  <a:pt x="127253" y="127254"/>
                </a:lnTo>
                <a:lnTo>
                  <a:pt x="0" y="254508"/>
                </a:lnTo>
                <a:close/>
              </a:path>
            </a:pathLst>
          </a:custGeom>
          <a:ln w="19812">
            <a:solidFill>
              <a:srgbClr val="001F5F"/>
            </a:solidFill>
          </a:ln>
        </p:spPr>
        <p:txBody>
          <a:bodyPr wrap="square" lIns="0" tIns="0" rIns="0" bIns="0" rtlCol="0"/>
          <a:lstStyle/>
          <a:p>
            <a:endParaRPr/>
          </a:p>
        </p:txBody>
      </p:sp>
      <p:sp>
        <p:nvSpPr>
          <p:cNvPr id="105" name="object 105"/>
          <p:cNvSpPr/>
          <p:nvPr/>
        </p:nvSpPr>
        <p:spPr>
          <a:xfrm>
            <a:off x="626363" y="5109971"/>
            <a:ext cx="705497" cy="667600"/>
          </a:xfrm>
          <a:prstGeom prst="rect">
            <a:avLst/>
          </a:prstGeom>
          <a:blipFill>
            <a:blip r:embed="rId34" cstate="print"/>
            <a:stretch>
              <a:fillRect/>
            </a:stretch>
          </a:blipFill>
        </p:spPr>
        <p:txBody>
          <a:bodyPr wrap="square" lIns="0" tIns="0" rIns="0" bIns="0" rtlCol="0"/>
          <a:lstStyle/>
          <a:p>
            <a:endParaRPr/>
          </a:p>
        </p:txBody>
      </p:sp>
      <p:sp>
        <p:nvSpPr>
          <p:cNvPr id="106" name="object 106"/>
          <p:cNvSpPr/>
          <p:nvPr/>
        </p:nvSpPr>
        <p:spPr>
          <a:xfrm>
            <a:off x="801966" y="5297042"/>
            <a:ext cx="311150" cy="262890"/>
          </a:xfrm>
          <a:custGeom>
            <a:avLst/>
            <a:gdLst/>
            <a:ahLst/>
            <a:cxnLst/>
            <a:rect l="l" t="t" r="r" b="b"/>
            <a:pathLst>
              <a:path w="311150" h="262889">
                <a:moveTo>
                  <a:pt x="27724" y="0"/>
                </a:moveTo>
                <a:lnTo>
                  <a:pt x="0" y="114172"/>
                </a:lnTo>
                <a:lnTo>
                  <a:pt x="113728" y="262762"/>
                </a:lnTo>
                <a:lnTo>
                  <a:pt x="282905" y="182879"/>
                </a:lnTo>
                <a:lnTo>
                  <a:pt x="291231" y="148589"/>
                </a:lnTo>
                <a:lnTo>
                  <a:pt x="141452" y="148589"/>
                </a:lnTo>
                <a:lnTo>
                  <a:pt x="27724" y="0"/>
                </a:lnTo>
                <a:close/>
              </a:path>
              <a:path w="311150" h="262889">
                <a:moveTo>
                  <a:pt x="310629" y="68706"/>
                </a:moveTo>
                <a:lnTo>
                  <a:pt x="141452" y="148589"/>
                </a:lnTo>
                <a:lnTo>
                  <a:pt x="291231" y="148589"/>
                </a:lnTo>
                <a:lnTo>
                  <a:pt x="310629" y="68706"/>
                </a:lnTo>
                <a:close/>
              </a:path>
            </a:pathLst>
          </a:custGeom>
          <a:solidFill>
            <a:srgbClr val="FFFFFF"/>
          </a:solidFill>
        </p:spPr>
        <p:txBody>
          <a:bodyPr wrap="square" lIns="0" tIns="0" rIns="0" bIns="0" rtlCol="0"/>
          <a:lstStyle/>
          <a:p>
            <a:endParaRPr/>
          </a:p>
        </p:txBody>
      </p:sp>
      <p:sp>
        <p:nvSpPr>
          <p:cNvPr id="107" name="object 107"/>
          <p:cNvSpPr/>
          <p:nvPr/>
        </p:nvSpPr>
        <p:spPr>
          <a:xfrm>
            <a:off x="801966" y="5297042"/>
            <a:ext cx="311150" cy="262890"/>
          </a:xfrm>
          <a:custGeom>
            <a:avLst/>
            <a:gdLst/>
            <a:ahLst/>
            <a:cxnLst/>
            <a:rect l="l" t="t" r="r" b="b"/>
            <a:pathLst>
              <a:path w="311150" h="262889">
                <a:moveTo>
                  <a:pt x="310629" y="68706"/>
                </a:moveTo>
                <a:lnTo>
                  <a:pt x="282905" y="182879"/>
                </a:lnTo>
                <a:lnTo>
                  <a:pt x="113728" y="262762"/>
                </a:lnTo>
                <a:lnTo>
                  <a:pt x="0" y="114172"/>
                </a:lnTo>
                <a:lnTo>
                  <a:pt x="27724" y="0"/>
                </a:lnTo>
                <a:lnTo>
                  <a:pt x="141452" y="148589"/>
                </a:lnTo>
                <a:lnTo>
                  <a:pt x="310629" y="68706"/>
                </a:lnTo>
                <a:close/>
              </a:path>
            </a:pathLst>
          </a:custGeom>
          <a:ln w="19050">
            <a:solidFill>
              <a:srgbClr val="C273A3"/>
            </a:solidFill>
          </a:ln>
        </p:spPr>
        <p:txBody>
          <a:bodyPr wrap="square" lIns="0" tIns="0" rIns="0" bIns="0" rtlCol="0"/>
          <a:lstStyle/>
          <a:p>
            <a:endParaRPr/>
          </a:p>
        </p:txBody>
      </p:sp>
      <p:sp>
        <p:nvSpPr>
          <p:cNvPr id="108" name="object 108"/>
          <p:cNvSpPr/>
          <p:nvPr/>
        </p:nvSpPr>
        <p:spPr>
          <a:xfrm>
            <a:off x="5263896" y="4256532"/>
            <a:ext cx="678052" cy="644651"/>
          </a:xfrm>
          <a:prstGeom prst="rect">
            <a:avLst/>
          </a:prstGeom>
          <a:blipFill>
            <a:blip r:embed="rId15" cstate="print"/>
            <a:stretch>
              <a:fillRect/>
            </a:stretch>
          </a:blipFill>
        </p:spPr>
        <p:txBody>
          <a:bodyPr wrap="square" lIns="0" tIns="0" rIns="0" bIns="0" rtlCol="0"/>
          <a:lstStyle/>
          <a:p>
            <a:endParaRPr/>
          </a:p>
        </p:txBody>
      </p:sp>
      <p:sp>
        <p:nvSpPr>
          <p:cNvPr id="109" name="object 109"/>
          <p:cNvSpPr/>
          <p:nvPr/>
        </p:nvSpPr>
        <p:spPr>
          <a:xfrm>
            <a:off x="5442965" y="4431029"/>
            <a:ext cx="269875" cy="254635"/>
          </a:xfrm>
          <a:custGeom>
            <a:avLst/>
            <a:gdLst/>
            <a:ahLst/>
            <a:cxnLst/>
            <a:rect l="l" t="t" r="r" b="b"/>
            <a:pathLst>
              <a:path w="269875" h="254635">
                <a:moveTo>
                  <a:pt x="269748" y="0"/>
                </a:moveTo>
                <a:lnTo>
                  <a:pt x="127254" y="0"/>
                </a:lnTo>
                <a:lnTo>
                  <a:pt x="0" y="127254"/>
                </a:lnTo>
                <a:lnTo>
                  <a:pt x="127254" y="254508"/>
                </a:lnTo>
                <a:lnTo>
                  <a:pt x="269748" y="254508"/>
                </a:lnTo>
                <a:lnTo>
                  <a:pt x="142494" y="127254"/>
                </a:lnTo>
                <a:lnTo>
                  <a:pt x="269748" y="0"/>
                </a:lnTo>
                <a:close/>
              </a:path>
            </a:pathLst>
          </a:custGeom>
          <a:solidFill>
            <a:srgbClr val="FFFFFF"/>
          </a:solidFill>
        </p:spPr>
        <p:txBody>
          <a:bodyPr wrap="square" lIns="0" tIns="0" rIns="0" bIns="0" rtlCol="0"/>
          <a:lstStyle/>
          <a:p>
            <a:endParaRPr/>
          </a:p>
        </p:txBody>
      </p:sp>
      <p:sp>
        <p:nvSpPr>
          <p:cNvPr id="110" name="object 110"/>
          <p:cNvSpPr/>
          <p:nvPr/>
        </p:nvSpPr>
        <p:spPr>
          <a:xfrm>
            <a:off x="5442965" y="4431029"/>
            <a:ext cx="269875" cy="254635"/>
          </a:xfrm>
          <a:custGeom>
            <a:avLst/>
            <a:gdLst/>
            <a:ahLst/>
            <a:cxnLst/>
            <a:rect l="l" t="t" r="r" b="b"/>
            <a:pathLst>
              <a:path w="269875" h="254635">
                <a:moveTo>
                  <a:pt x="269748" y="254508"/>
                </a:moveTo>
                <a:lnTo>
                  <a:pt x="127254" y="254508"/>
                </a:lnTo>
                <a:lnTo>
                  <a:pt x="0" y="127254"/>
                </a:lnTo>
                <a:lnTo>
                  <a:pt x="127254" y="0"/>
                </a:lnTo>
                <a:lnTo>
                  <a:pt x="269748" y="0"/>
                </a:lnTo>
                <a:lnTo>
                  <a:pt x="142494" y="127254"/>
                </a:lnTo>
                <a:lnTo>
                  <a:pt x="269748" y="254508"/>
                </a:lnTo>
                <a:close/>
              </a:path>
            </a:pathLst>
          </a:custGeom>
          <a:ln w="19812">
            <a:solidFill>
              <a:srgbClr val="C273A3"/>
            </a:solidFill>
          </a:ln>
        </p:spPr>
        <p:txBody>
          <a:bodyPr wrap="square" lIns="0" tIns="0" rIns="0" bIns="0" rtlCol="0"/>
          <a:lstStyle/>
          <a:p>
            <a:endParaRPr/>
          </a:p>
        </p:txBody>
      </p:sp>
      <p:sp>
        <p:nvSpPr>
          <p:cNvPr id="111" name="object 111"/>
          <p:cNvSpPr/>
          <p:nvPr/>
        </p:nvSpPr>
        <p:spPr>
          <a:xfrm>
            <a:off x="2458211" y="4256532"/>
            <a:ext cx="678052" cy="644651"/>
          </a:xfrm>
          <a:prstGeom prst="rect">
            <a:avLst/>
          </a:prstGeom>
          <a:blipFill>
            <a:blip r:embed="rId15" cstate="print"/>
            <a:stretch>
              <a:fillRect/>
            </a:stretch>
          </a:blipFill>
        </p:spPr>
        <p:txBody>
          <a:bodyPr wrap="square" lIns="0" tIns="0" rIns="0" bIns="0" rtlCol="0"/>
          <a:lstStyle/>
          <a:p>
            <a:endParaRPr/>
          </a:p>
        </p:txBody>
      </p:sp>
      <p:sp>
        <p:nvSpPr>
          <p:cNvPr id="112" name="object 112"/>
          <p:cNvSpPr/>
          <p:nvPr/>
        </p:nvSpPr>
        <p:spPr>
          <a:xfrm>
            <a:off x="2637282" y="4431029"/>
            <a:ext cx="269875" cy="254635"/>
          </a:xfrm>
          <a:custGeom>
            <a:avLst/>
            <a:gdLst/>
            <a:ahLst/>
            <a:cxnLst/>
            <a:rect l="l" t="t" r="r" b="b"/>
            <a:pathLst>
              <a:path w="269875" h="254635">
                <a:moveTo>
                  <a:pt x="269748" y="0"/>
                </a:moveTo>
                <a:lnTo>
                  <a:pt x="127254" y="0"/>
                </a:lnTo>
                <a:lnTo>
                  <a:pt x="0" y="127254"/>
                </a:lnTo>
                <a:lnTo>
                  <a:pt x="127254" y="254508"/>
                </a:lnTo>
                <a:lnTo>
                  <a:pt x="269748" y="254508"/>
                </a:lnTo>
                <a:lnTo>
                  <a:pt x="142494" y="127254"/>
                </a:lnTo>
                <a:lnTo>
                  <a:pt x="269748" y="0"/>
                </a:lnTo>
                <a:close/>
              </a:path>
            </a:pathLst>
          </a:custGeom>
          <a:solidFill>
            <a:srgbClr val="FFFFFF"/>
          </a:solidFill>
        </p:spPr>
        <p:txBody>
          <a:bodyPr wrap="square" lIns="0" tIns="0" rIns="0" bIns="0" rtlCol="0"/>
          <a:lstStyle/>
          <a:p>
            <a:endParaRPr/>
          </a:p>
        </p:txBody>
      </p:sp>
      <p:sp>
        <p:nvSpPr>
          <p:cNvPr id="113" name="object 113"/>
          <p:cNvSpPr/>
          <p:nvPr/>
        </p:nvSpPr>
        <p:spPr>
          <a:xfrm>
            <a:off x="2637282" y="4431029"/>
            <a:ext cx="269875" cy="254635"/>
          </a:xfrm>
          <a:custGeom>
            <a:avLst/>
            <a:gdLst/>
            <a:ahLst/>
            <a:cxnLst/>
            <a:rect l="l" t="t" r="r" b="b"/>
            <a:pathLst>
              <a:path w="269875" h="254635">
                <a:moveTo>
                  <a:pt x="269748" y="254508"/>
                </a:moveTo>
                <a:lnTo>
                  <a:pt x="127254" y="254508"/>
                </a:lnTo>
                <a:lnTo>
                  <a:pt x="0" y="127254"/>
                </a:lnTo>
                <a:lnTo>
                  <a:pt x="127254" y="0"/>
                </a:lnTo>
                <a:lnTo>
                  <a:pt x="269748" y="0"/>
                </a:lnTo>
                <a:lnTo>
                  <a:pt x="142494" y="127254"/>
                </a:lnTo>
                <a:lnTo>
                  <a:pt x="269748" y="254508"/>
                </a:lnTo>
                <a:close/>
              </a:path>
            </a:pathLst>
          </a:custGeom>
          <a:ln w="19812">
            <a:solidFill>
              <a:srgbClr val="C273A3"/>
            </a:solidFill>
          </a:ln>
        </p:spPr>
        <p:txBody>
          <a:bodyPr wrap="square" lIns="0" tIns="0" rIns="0" bIns="0" rtlCol="0"/>
          <a:lstStyle/>
          <a:p>
            <a:endParaRPr/>
          </a:p>
        </p:txBody>
      </p:sp>
      <p:sp>
        <p:nvSpPr>
          <p:cNvPr id="114" name="object 114"/>
          <p:cNvSpPr txBox="1"/>
          <p:nvPr/>
        </p:nvSpPr>
        <p:spPr>
          <a:xfrm>
            <a:off x="9713214" y="1207719"/>
            <a:ext cx="1639570" cy="361950"/>
          </a:xfrm>
          <a:prstGeom prst="rect">
            <a:avLst/>
          </a:prstGeom>
        </p:spPr>
        <p:txBody>
          <a:bodyPr vert="horz" wrap="square" lIns="0" tIns="13335" rIns="0" bIns="0" rtlCol="0">
            <a:spAutoFit/>
          </a:bodyPr>
          <a:lstStyle/>
          <a:p>
            <a:pPr marL="12700">
              <a:lnSpc>
                <a:spcPct val="100000"/>
              </a:lnSpc>
              <a:spcBef>
                <a:spcPts val="105"/>
              </a:spcBef>
            </a:pPr>
            <a:r>
              <a:rPr sz="1100" b="1" spc="-5" dirty="0">
                <a:latin typeface="Century Gothic"/>
                <a:cs typeface="Century Gothic"/>
              </a:rPr>
              <a:t>Processes </a:t>
            </a:r>
            <a:r>
              <a:rPr sz="1100" b="1" dirty="0">
                <a:latin typeface="Century Gothic"/>
                <a:cs typeface="Century Gothic"/>
              </a:rPr>
              <a:t>of the</a:t>
            </a:r>
            <a:r>
              <a:rPr sz="1100" b="1" spc="-65" dirty="0">
                <a:latin typeface="Century Gothic"/>
                <a:cs typeface="Century Gothic"/>
              </a:rPr>
              <a:t> </a:t>
            </a:r>
            <a:r>
              <a:rPr sz="1100" b="1" spc="-5" dirty="0">
                <a:latin typeface="Century Gothic"/>
                <a:cs typeface="Century Gothic"/>
              </a:rPr>
              <a:t>service</a:t>
            </a:r>
            <a:endParaRPr sz="1100">
              <a:latin typeface="Century Gothic"/>
              <a:cs typeface="Century Gothic"/>
            </a:endParaRPr>
          </a:p>
          <a:p>
            <a:pPr marL="12700">
              <a:lnSpc>
                <a:spcPct val="100000"/>
              </a:lnSpc>
            </a:pPr>
            <a:r>
              <a:rPr sz="1100" b="1" spc="-5" dirty="0">
                <a:latin typeface="Century Gothic"/>
                <a:cs typeface="Century Gothic"/>
              </a:rPr>
              <a:t>recipient</a:t>
            </a:r>
            <a:endParaRPr sz="1100">
              <a:latin typeface="Century Gothic"/>
              <a:cs typeface="Century Gothic"/>
            </a:endParaRPr>
          </a:p>
        </p:txBody>
      </p:sp>
      <p:sp>
        <p:nvSpPr>
          <p:cNvPr id="115" name="object 115"/>
          <p:cNvSpPr/>
          <p:nvPr/>
        </p:nvSpPr>
        <p:spPr>
          <a:xfrm>
            <a:off x="9105900" y="1872983"/>
            <a:ext cx="737412" cy="732929"/>
          </a:xfrm>
          <a:prstGeom prst="rect">
            <a:avLst/>
          </a:prstGeom>
          <a:blipFill>
            <a:blip r:embed="rId35" cstate="print"/>
            <a:stretch>
              <a:fillRect/>
            </a:stretch>
          </a:blipFill>
        </p:spPr>
        <p:txBody>
          <a:bodyPr wrap="square" lIns="0" tIns="0" rIns="0" bIns="0" rtlCol="0"/>
          <a:lstStyle/>
          <a:p>
            <a:endParaRPr/>
          </a:p>
        </p:txBody>
      </p:sp>
      <p:sp>
        <p:nvSpPr>
          <p:cNvPr id="116" name="object 116"/>
          <p:cNvSpPr/>
          <p:nvPr/>
        </p:nvSpPr>
        <p:spPr>
          <a:xfrm>
            <a:off x="9299447" y="2066544"/>
            <a:ext cx="309880" cy="304800"/>
          </a:xfrm>
          <a:custGeom>
            <a:avLst/>
            <a:gdLst/>
            <a:ahLst/>
            <a:cxnLst/>
            <a:rect l="l" t="t" r="r" b="b"/>
            <a:pathLst>
              <a:path w="309879" h="304800">
                <a:moveTo>
                  <a:pt x="154685" y="0"/>
                </a:moveTo>
                <a:lnTo>
                  <a:pt x="105777" y="7766"/>
                </a:lnTo>
                <a:lnTo>
                  <a:pt x="63313" y="29394"/>
                </a:lnTo>
                <a:lnTo>
                  <a:pt x="29833" y="62380"/>
                </a:lnTo>
                <a:lnTo>
                  <a:pt x="7882" y="104217"/>
                </a:lnTo>
                <a:lnTo>
                  <a:pt x="0" y="152400"/>
                </a:lnTo>
                <a:lnTo>
                  <a:pt x="7882" y="200582"/>
                </a:lnTo>
                <a:lnTo>
                  <a:pt x="29833" y="242419"/>
                </a:lnTo>
                <a:lnTo>
                  <a:pt x="63313" y="275405"/>
                </a:lnTo>
                <a:lnTo>
                  <a:pt x="105777" y="297033"/>
                </a:lnTo>
                <a:lnTo>
                  <a:pt x="154685" y="304800"/>
                </a:lnTo>
                <a:lnTo>
                  <a:pt x="203594" y="297033"/>
                </a:lnTo>
                <a:lnTo>
                  <a:pt x="246058" y="275405"/>
                </a:lnTo>
                <a:lnTo>
                  <a:pt x="279538" y="242419"/>
                </a:lnTo>
                <a:lnTo>
                  <a:pt x="301489" y="200582"/>
                </a:lnTo>
                <a:lnTo>
                  <a:pt x="309372" y="152400"/>
                </a:lnTo>
                <a:lnTo>
                  <a:pt x="301489" y="104217"/>
                </a:lnTo>
                <a:lnTo>
                  <a:pt x="279538" y="62380"/>
                </a:lnTo>
                <a:lnTo>
                  <a:pt x="246058" y="29394"/>
                </a:lnTo>
                <a:lnTo>
                  <a:pt x="203594" y="7766"/>
                </a:lnTo>
                <a:lnTo>
                  <a:pt x="154685" y="0"/>
                </a:lnTo>
                <a:close/>
              </a:path>
            </a:pathLst>
          </a:custGeom>
          <a:solidFill>
            <a:srgbClr val="FFFFFF"/>
          </a:solidFill>
        </p:spPr>
        <p:txBody>
          <a:bodyPr wrap="square" lIns="0" tIns="0" rIns="0" bIns="0" rtlCol="0"/>
          <a:lstStyle/>
          <a:p>
            <a:endParaRPr/>
          </a:p>
        </p:txBody>
      </p:sp>
      <p:sp>
        <p:nvSpPr>
          <p:cNvPr id="117" name="object 117"/>
          <p:cNvSpPr/>
          <p:nvPr/>
        </p:nvSpPr>
        <p:spPr>
          <a:xfrm>
            <a:off x="9299447" y="2066544"/>
            <a:ext cx="309880" cy="304800"/>
          </a:xfrm>
          <a:custGeom>
            <a:avLst/>
            <a:gdLst/>
            <a:ahLst/>
            <a:cxnLst/>
            <a:rect l="l" t="t" r="r" b="b"/>
            <a:pathLst>
              <a:path w="309879" h="304800">
                <a:moveTo>
                  <a:pt x="0" y="152400"/>
                </a:moveTo>
                <a:lnTo>
                  <a:pt x="7882" y="104217"/>
                </a:lnTo>
                <a:lnTo>
                  <a:pt x="29833" y="62380"/>
                </a:lnTo>
                <a:lnTo>
                  <a:pt x="63313" y="29394"/>
                </a:lnTo>
                <a:lnTo>
                  <a:pt x="105777" y="7766"/>
                </a:lnTo>
                <a:lnTo>
                  <a:pt x="154685" y="0"/>
                </a:lnTo>
                <a:lnTo>
                  <a:pt x="203594" y="7766"/>
                </a:lnTo>
                <a:lnTo>
                  <a:pt x="246058" y="29394"/>
                </a:lnTo>
                <a:lnTo>
                  <a:pt x="279538" y="62380"/>
                </a:lnTo>
                <a:lnTo>
                  <a:pt x="301489" y="104217"/>
                </a:lnTo>
                <a:lnTo>
                  <a:pt x="309372" y="152400"/>
                </a:lnTo>
                <a:lnTo>
                  <a:pt x="301489" y="200582"/>
                </a:lnTo>
                <a:lnTo>
                  <a:pt x="279538" y="242419"/>
                </a:lnTo>
                <a:lnTo>
                  <a:pt x="246058" y="275405"/>
                </a:lnTo>
                <a:lnTo>
                  <a:pt x="203594" y="297033"/>
                </a:lnTo>
                <a:lnTo>
                  <a:pt x="154685" y="304800"/>
                </a:lnTo>
                <a:lnTo>
                  <a:pt x="105777" y="297033"/>
                </a:lnTo>
                <a:lnTo>
                  <a:pt x="63313" y="275405"/>
                </a:lnTo>
                <a:lnTo>
                  <a:pt x="29833" y="242419"/>
                </a:lnTo>
                <a:lnTo>
                  <a:pt x="7882" y="200582"/>
                </a:lnTo>
                <a:lnTo>
                  <a:pt x="0" y="152400"/>
                </a:lnTo>
                <a:close/>
              </a:path>
            </a:pathLst>
          </a:custGeom>
          <a:ln w="57912">
            <a:solidFill>
              <a:srgbClr val="001F5F"/>
            </a:solidFill>
          </a:ln>
        </p:spPr>
        <p:txBody>
          <a:bodyPr wrap="square" lIns="0" tIns="0" rIns="0" bIns="0" rtlCol="0"/>
          <a:lstStyle/>
          <a:p>
            <a:endParaRPr/>
          </a:p>
        </p:txBody>
      </p:sp>
      <p:sp>
        <p:nvSpPr>
          <p:cNvPr id="118" name="object 118"/>
          <p:cNvSpPr txBox="1"/>
          <p:nvPr/>
        </p:nvSpPr>
        <p:spPr>
          <a:xfrm>
            <a:off x="9713214" y="1610613"/>
            <a:ext cx="2252345" cy="685800"/>
          </a:xfrm>
          <a:prstGeom prst="rect">
            <a:avLst/>
          </a:prstGeom>
        </p:spPr>
        <p:txBody>
          <a:bodyPr vert="horz" wrap="square" lIns="0" tIns="13335" rIns="0" bIns="0" rtlCol="0">
            <a:spAutoFit/>
          </a:bodyPr>
          <a:lstStyle/>
          <a:p>
            <a:pPr marL="23495" marR="5080">
              <a:lnSpc>
                <a:spcPct val="100000"/>
              </a:lnSpc>
              <a:spcBef>
                <a:spcPts val="105"/>
              </a:spcBef>
            </a:pPr>
            <a:r>
              <a:rPr sz="1100" b="1" spc="-5" dirty="0">
                <a:latin typeface="Century Gothic"/>
                <a:cs typeface="Century Gothic"/>
              </a:rPr>
              <a:t>Processes of </a:t>
            </a:r>
            <a:r>
              <a:rPr sz="1100" b="1" dirty="0">
                <a:latin typeface="Century Gothic"/>
                <a:cs typeface="Century Gothic"/>
              </a:rPr>
              <a:t>the </a:t>
            </a:r>
            <a:r>
              <a:rPr sz="1100" b="1" spc="-5" dirty="0">
                <a:latin typeface="Century Gothic"/>
                <a:cs typeface="Century Gothic"/>
              </a:rPr>
              <a:t>service </a:t>
            </a:r>
            <a:r>
              <a:rPr sz="1100" b="1" dirty="0">
                <a:latin typeface="Century Gothic"/>
                <a:cs typeface="Century Gothic"/>
              </a:rPr>
              <a:t>provider  </a:t>
            </a:r>
            <a:r>
              <a:rPr sz="1100" b="1" spc="-5" dirty="0">
                <a:latin typeface="Century Gothic"/>
                <a:cs typeface="Century Gothic"/>
              </a:rPr>
              <a:t>that carries out </a:t>
            </a:r>
            <a:r>
              <a:rPr sz="1100" b="1" dirty="0">
                <a:latin typeface="Century Gothic"/>
                <a:cs typeface="Century Gothic"/>
              </a:rPr>
              <a:t>the</a:t>
            </a:r>
            <a:r>
              <a:rPr sz="1100" b="1" spc="-60" dirty="0">
                <a:latin typeface="Century Gothic"/>
                <a:cs typeface="Century Gothic"/>
              </a:rPr>
              <a:t> </a:t>
            </a:r>
            <a:r>
              <a:rPr sz="1100" b="1" spc="-5" dirty="0">
                <a:latin typeface="Century Gothic"/>
                <a:cs typeface="Century Gothic"/>
              </a:rPr>
              <a:t>expertise</a:t>
            </a:r>
            <a:endParaRPr sz="1100" dirty="0">
              <a:latin typeface="Century Gothic"/>
              <a:cs typeface="Century Gothic"/>
            </a:endParaRPr>
          </a:p>
          <a:p>
            <a:pPr>
              <a:lnSpc>
                <a:spcPct val="100000"/>
              </a:lnSpc>
              <a:spcBef>
                <a:spcPts val="5"/>
              </a:spcBef>
            </a:pPr>
            <a:endParaRPr sz="1000" dirty="0">
              <a:latin typeface="Century Gothic"/>
              <a:cs typeface="Century Gothic"/>
            </a:endParaRPr>
          </a:p>
          <a:p>
            <a:pPr marL="12700">
              <a:lnSpc>
                <a:spcPct val="100000"/>
              </a:lnSpc>
            </a:pPr>
            <a:r>
              <a:rPr sz="1100" b="1" spc="-5" dirty="0">
                <a:latin typeface="Century Gothic"/>
                <a:cs typeface="Century Gothic"/>
              </a:rPr>
              <a:t>Final</a:t>
            </a:r>
            <a:r>
              <a:rPr sz="1100" b="1" spc="-15" dirty="0">
                <a:latin typeface="Century Gothic"/>
                <a:cs typeface="Century Gothic"/>
              </a:rPr>
              <a:t> </a:t>
            </a:r>
            <a:r>
              <a:rPr sz="1100" b="1" spc="-5" dirty="0">
                <a:latin typeface="Century Gothic"/>
                <a:cs typeface="Century Gothic"/>
              </a:rPr>
              <a:t>processes</a:t>
            </a:r>
            <a:endParaRPr sz="1100" dirty="0">
              <a:latin typeface="Century Gothic"/>
              <a:cs typeface="Century Gothic"/>
            </a:endParaRPr>
          </a:p>
        </p:txBody>
      </p:sp>
      <p:sp>
        <p:nvSpPr>
          <p:cNvPr id="119" name="object 119"/>
          <p:cNvSpPr/>
          <p:nvPr/>
        </p:nvSpPr>
        <p:spPr>
          <a:xfrm>
            <a:off x="9105900" y="1002779"/>
            <a:ext cx="737412" cy="732929"/>
          </a:xfrm>
          <a:prstGeom prst="rect">
            <a:avLst/>
          </a:prstGeom>
          <a:blipFill>
            <a:blip r:embed="rId36" cstate="print"/>
            <a:stretch>
              <a:fillRect/>
            </a:stretch>
          </a:blipFill>
        </p:spPr>
        <p:txBody>
          <a:bodyPr wrap="square" lIns="0" tIns="0" rIns="0" bIns="0" rtlCol="0"/>
          <a:lstStyle/>
          <a:p>
            <a:endParaRPr/>
          </a:p>
        </p:txBody>
      </p:sp>
      <p:sp>
        <p:nvSpPr>
          <p:cNvPr id="120" name="object 120"/>
          <p:cNvSpPr/>
          <p:nvPr/>
        </p:nvSpPr>
        <p:spPr>
          <a:xfrm>
            <a:off x="9299447" y="1196339"/>
            <a:ext cx="309880" cy="304800"/>
          </a:xfrm>
          <a:custGeom>
            <a:avLst/>
            <a:gdLst/>
            <a:ahLst/>
            <a:cxnLst/>
            <a:rect l="l" t="t" r="r" b="b"/>
            <a:pathLst>
              <a:path w="309879" h="304800">
                <a:moveTo>
                  <a:pt x="154685" y="0"/>
                </a:moveTo>
                <a:lnTo>
                  <a:pt x="105777" y="7766"/>
                </a:lnTo>
                <a:lnTo>
                  <a:pt x="63313" y="29394"/>
                </a:lnTo>
                <a:lnTo>
                  <a:pt x="29833" y="62380"/>
                </a:lnTo>
                <a:lnTo>
                  <a:pt x="7882" y="104217"/>
                </a:lnTo>
                <a:lnTo>
                  <a:pt x="0" y="152400"/>
                </a:lnTo>
                <a:lnTo>
                  <a:pt x="7882" y="200582"/>
                </a:lnTo>
                <a:lnTo>
                  <a:pt x="29833" y="242419"/>
                </a:lnTo>
                <a:lnTo>
                  <a:pt x="63313" y="275405"/>
                </a:lnTo>
                <a:lnTo>
                  <a:pt x="105777" y="297033"/>
                </a:lnTo>
                <a:lnTo>
                  <a:pt x="154685" y="304800"/>
                </a:lnTo>
                <a:lnTo>
                  <a:pt x="203594" y="297033"/>
                </a:lnTo>
                <a:lnTo>
                  <a:pt x="246058" y="275405"/>
                </a:lnTo>
                <a:lnTo>
                  <a:pt x="279538" y="242419"/>
                </a:lnTo>
                <a:lnTo>
                  <a:pt x="301489" y="200582"/>
                </a:lnTo>
                <a:lnTo>
                  <a:pt x="309372" y="152400"/>
                </a:lnTo>
                <a:lnTo>
                  <a:pt x="301489" y="104217"/>
                </a:lnTo>
                <a:lnTo>
                  <a:pt x="279538" y="62380"/>
                </a:lnTo>
                <a:lnTo>
                  <a:pt x="246058" y="29394"/>
                </a:lnTo>
                <a:lnTo>
                  <a:pt x="203594" y="7766"/>
                </a:lnTo>
                <a:lnTo>
                  <a:pt x="154685" y="0"/>
                </a:lnTo>
                <a:close/>
              </a:path>
            </a:pathLst>
          </a:custGeom>
          <a:solidFill>
            <a:srgbClr val="FFFFFF"/>
          </a:solidFill>
        </p:spPr>
        <p:txBody>
          <a:bodyPr wrap="square" lIns="0" tIns="0" rIns="0" bIns="0" rtlCol="0"/>
          <a:lstStyle/>
          <a:p>
            <a:endParaRPr/>
          </a:p>
        </p:txBody>
      </p:sp>
      <p:sp>
        <p:nvSpPr>
          <p:cNvPr id="121" name="object 121"/>
          <p:cNvSpPr/>
          <p:nvPr/>
        </p:nvSpPr>
        <p:spPr>
          <a:xfrm>
            <a:off x="9299447" y="1196339"/>
            <a:ext cx="309880" cy="304800"/>
          </a:xfrm>
          <a:custGeom>
            <a:avLst/>
            <a:gdLst/>
            <a:ahLst/>
            <a:cxnLst/>
            <a:rect l="l" t="t" r="r" b="b"/>
            <a:pathLst>
              <a:path w="309879" h="304800">
                <a:moveTo>
                  <a:pt x="0" y="152400"/>
                </a:moveTo>
                <a:lnTo>
                  <a:pt x="7882" y="104217"/>
                </a:lnTo>
                <a:lnTo>
                  <a:pt x="29833" y="62380"/>
                </a:lnTo>
                <a:lnTo>
                  <a:pt x="63313" y="29394"/>
                </a:lnTo>
                <a:lnTo>
                  <a:pt x="105777" y="7766"/>
                </a:lnTo>
                <a:lnTo>
                  <a:pt x="154685" y="0"/>
                </a:lnTo>
                <a:lnTo>
                  <a:pt x="203594" y="7766"/>
                </a:lnTo>
                <a:lnTo>
                  <a:pt x="246058" y="29394"/>
                </a:lnTo>
                <a:lnTo>
                  <a:pt x="279538" y="62380"/>
                </a:lnTo>
                <a:lnTo>
                  <a:pt x="301489" y="104217"/>
                </a:lnTo>
                <a:lnTo>
                  <a:pt x="309372" y="152400"/>
                </a:lnTo>
                <a:lnTo>
                  <a:pt x="301489" y="200582"/>
                </a:lnTo>
                <a:lnTo>
                  <a:pt x="279538" y="242419"/>
                </a:lnTo>
                <a:lnTo>
                  <a:pt x="246058" y="275405"/>
                </a:lnTo>
                <a:lnTo>
                  <a:pt x="203594" y="297033"/>
                </a:lnTo>
                <a:lnTo>
                  <a:pt x="154685" y="304800"/>
                </a:lnTo>
                <a:lnTo>
                  <a:pt x="105777" y="297033"/>
                </a:lnTo>
                <a:lnTo>
                  <a:pt x="63313" y="275405"/>
                </a:lnTo>
                <a:lnTo>
                  <a:pt x="29833" y="242419"/>
                </a:lnTo>
                <a:lnTo>
                  <a:pt x="7882" y="200582"/>
                </a:lnTo>
                <a:lnTo>
                  <a:pt x="0" y="152400"/>
                </a:lnTo>
                <a:close/>
              </a:path>
            </a:pathLst>
          </a:custGeom>
          <a:ln w="57912">
            <a:solidFill>
              <a:srgbClr val="DE8D5C"/>
            </a:solidFill>
          </a:ln>
        </p:spPr>
        <p:txBody>
          <a:bodyPr wrap="square" lIns="0" tIns="0" rIns="0" bIns="0" rtlCol="0"/>
          <a:lstStyle/>
          <a:p>
            <a:endParaRPr/>
          </a:p>
        </p:txBody>
      </p:sp>
      <p:sp>
        <p:nvSpPr>
          <p:cNvPr id="122" name="object 122"/>
          <p:cNvSpPr/>
          <p:nvPr/>
        </p:nvSpPr>
        <p:spPr>
          <a:xfrm>
            <a:off x="9105900" y="1435620"/>
            <a:ext cx="737412" cy="734428"/>
          </a:xfrm>
          <a:prstGeom prst="rect">
            <a:avLst/>
          </a:prstGeom>
          <a:blipFill>
            <a:blip r:embed="rId37" cstate="print"/>
            <a:stretch>
              <a:fillRect/>
            </a:stretch>
          </a:blipFill>
        </p:spPr>
        <p:txBody>
          <a:bodyPr wrap="square" lIns="0" tIns="0" rIns="0" bIns="0" rtlCol="0"/>
          <a:lstStyle/>
          <a:p>
            <a:endParaRPr/>
          </a:p>
        </p:txBody>
      </p:sp>
      <p:sp>
        <p:nvSpPr>
          <p:cNvPr id="123" name="object 123"/>
          <p:cNvSpPr/>
          <p:nvPr/>
        </p:nvSpPr>
        <p:spPr>
          <a:xfrm>
            <a:off x="9299447" y="1629155"/>
            <a:ext cx="309880" cy="306705"/>
          </a:xfrm>
          <a:custGeom>
            <a:avLst/>
            <a:gdLst/>
            <a:ahLst/>
            <a:cxnLst/>
            <a:rect l="l" t="t" r="r" b="b"/>
            <a:pathLst>
              <a:path w="309879" h="306705">
                <a:moveTo>
                  <a:pt x="154685" y="0"/>
                </a:moveTo>
                <a:lnTo>
                  <a:pt x="105777" y="7808"/>
                </a:lnTo>
                <a:lnTo>
                  <a:pt x="63313" y="29553"/>
                </a:lnTo>
                <a:lnTo>
                  <a:pt x="29833" y="62709"/>
                </a:lnTo>
                <a:lnTo>
                  <a:pt x="7882" y="104753"/>
                </a:lnTo>
                <a:lnTo>
                  <a:pt x="0" y="153162"/>
                </a:lnTo>
                <a:lnTo>
                  <a:pt x="7882" y="201570"/>
                </a:lnTo>
                <a:lnTo>
                  <a:pt x="29833" y="243614"/>
                </a:lnTo>
                <a:lnTo>
                  <a:pt x="63313" y="276770"/>
                </a:lnTo>
                <a:lnTo>
                  <a:pt x="105777" y="298515"/>
                </a:lnTo>
                <a:lnTo>
                  <a:pt x="154685" y="306324"/>
                </a:lnTo>
                <a:lnTo>
                  <a:pt x="203594" y="298515"/>
                </a:lnTo>
                <a:lnTo>
                  <a:pt x="246058" y="276770"/>
                </a:lnTo>
                <a:lnTo>
                  <a:pt x="279538" y="243614"/>
                </a:lnTo>
                <a:lnTo>
                  <a:pt x="301489" y="201570"/>
                </a:lnTo>
                <a:lnTo>
                  <a:pt x="309372" y="153162"/>
                </a:lnTo>
                <a:lnTo>
                  <a:pt x="301489" y="104753"/>
                </a:lnTo>
                <a:lnTo>
                  <a:pt x="279538" y="62709"/>
                </a:lnTo>
                <a:lnTo>
                  <a:pt x="246058" y="29553"/>
                </a:lnTo>
                <a:lnTo>
                  <a:pt x="203594" y="7808"/>
                </a:lnTo>
                <a:lnTo>
                  <a:pt x="154685" y="0"/>
                </a:lnTo>
                <a:close/>
              </a:path>
            </a:pathLst>
          </a:custGeom>
          <a:solidFill>
            <a:srgbClr val="FFFFFF"/>
          </a:solidFill>
        </p:spPr>
        <p:txBody>
          <a:bodyPr wrap="square" lIns="0" tIns="0" rIns="0" bIns="0" rtlCol="0"/>
          <a:lstStyle/>
          <a:p>
            <a:endParaRPr/>
          </a:p>
        </p:txBody>
      </p:sp>
      <p:sp>
        <p:nvSpPr>
          <p:cNvPr id="124" name="object 124"/>
          <p:cNvSpPr/>
          <p:nvPr/>
        </p:nvSpPr>
        <p:spPr>
          <a:xfrm>
            <a:off x="9299447" y="1629155"/>
            <a:ext cx="309880" cy="306705"/>
          </a:xfrm>
          <a:custGeom>
            <a:avLst/>
            <a:gdLst/>
            <a:ahLst/>
            <a:cxnLst/>
            <a:rect l="l" t="t" r="r" b="b"/>
            <a:pathLst>
              <a:path w="309879" h="306705">
                <a:moveTo>
                  <a:pt x="0" y="153162"/>
                </a:moveTo>
                <a:lnTo>
                  <a:pt x="7882" y="104753"/>
                </a:lnTo>
                <a:lnTo>
                  <a:pt x="29833" y="62709"/>
                </a:lnTo>
                <a:lnTo>
                  <a:pt x="63313" y="29553"/>
                </a:lnTo>
                <a:lnTo>
                  <a:pt x="105777" y="7808"/>
                </a:lnTo>
                <a:lnTo>
                  <a:pt x="154685" y="0"/>
                </a:lnTo>
                <a:lnTo>
                  <a:pt x="203594" y="7808"/>
                </a:lnTo>
                <a:lnTo>
                  <a:pt x="246058" y="29553"/>
                </a:lnTo>
                <a:lnTo>
                  <a:pt x="279538" y="62709"/>
                </a:lnTo>
                <a:lnTo>
                  <a:pt x="301489" y="104753"/>
                </a:lnTo>
                <a:lnTo>
                  <a:pt x="309372" y="153162"/>
                </a:lnTo>
                <a:lnTo>
                  <a:pt x="301489" y="201570"/>
                </a:lnTo>
                <a:lnTo>
                  <a:pt x="279538" y="243614"/>
                </a:lnTo>
                <a:lnTo>
                  <a:pt x="246058" y="276770"/>
                </a:lnTo>
                <a:lnTo>
                  <a:pt x="203594" y="298515"/>
                </a:lnTo>
                <a:lnTo>
                  <a:pt x="154685" y="306324"/>
                </a:lnTo>
                <a:lnTo>
                  <a:pt x="105777" y="298515"/>
                </a:lnTo>
                <a:lnTo>
                  <a:pt x="63313" y="276770"/>
                </a:lnTo>
                <a:lnTo>
                  <a:pt x="29833" y="243614"/>
                </a:lnTo>
                <a:lnTo>
                  <a:pt x="7882" y="201570"/>
                </a:lnTo>
                <a:lnTo>
                  <a:pt x="0" y="153162"/>
                </a:lnTo>
                <a:close/>
              </a:path>
            </a:pathLst>
          </a:custGeom>
          <a:ln w="57912">
            <a:solidFill>
              <a:srgbClr val="D6A3C4"/>
            </a:solidFill>
          </a:ln>
        </p:spPr>
        <p:txBody>
          <a:bodyPr wrap="square" lIns="0" tIns="0" rIns="0" bIns="0" rtlCol="0"/>
          <a:lstStyle/>
          <a:p>
            <a:endParaRPr/>
          </a:p>
        </p:txBody>
      </p:sp>
      <p:sp>
        <p:nvSpPr>
          <p:cNvPr id="125" name="object 125"/>
          <p:cNvSpPr/>
          <p:nvPr/>
        </p:nvSpPr>
        <p:spPr>
          <a:xfrm>
            <a:off x="1943100" y="5875020"/>
            <a:ext cx="678052" cy="644652"/>
          </a:xfrm>
          <a:prstGeom prst="rect">
            <a:avLst/>
          </a:prstGeom>
          <a:blipFill>
            <a:blip r:embed="rId14" cstate="print"/>
            <a:stretch>
              <a:fillRect/>
            </a:stretch>
          </a:blipFill>
        </p:spPr>
        <p:txBody>
          <a:bodyPr wrap="square" lIns="0" tIns="0" rIns="0" bIns="0" rtlCol="0"/>
          <a:lstStyle/>
          <a:p>
            <a:endParaRPr/>
          </a:p>
        </p:txBody>
      </p:sp>
      <p:sp>
        <p:nvSpPr>
          <p:cNvPr id="126" name="object 126"/>
          <p:cNvSpPr/>
          <p:nvPr/>
        </p:nvSpPr>
        <p:spPr>
          <a:xfrm>
            <a:off x="2132838" y="6049517"/>
            <a:ext cx="269875" cy="254635"/>
          </a:xfrm>
          <a:custGeom>
            <a:avLst/>
            <a:gdLst/>
            <a:ahLst/>
            <a:cxnLst/>
            <a:rect l="l" t="t" r="r" b="b"/>
            <a:pathLst>
              <a:path w="269875" h="254635">
                <a:moveTo>
                  <a:pt x="142494" y="0"/>
                </a:moveTo>
                <a:lnTo>
                  <a:pt x="0" y="0"/>
                </a:lnTo>
                <a:lnTo>
                  <a:pt x="127254" y="127253"/>
                </a:lnTo>
                <a:lnTo>
                  <a:pt x="0" y="254507"/>
                </a:lnTo>
                <a:lnTo>
                  <a:pt x="142494" y="254507"/>
                </a:lnTo>
                <a:lnTo>
                  <a:pt x="269748" y="127253"/>
                </a:lnTo>
                <a:lnTo>
                  <a:pt x="142494" y="0"/>
                </a:lnTo>
                <a:close/>
              </a:path>
            </a:pathLst>
          </a:custGeom>
          <a:solidFill>
            <a:srgbClr val="FFFFFF"/>
          </a:solidFill>
        </p:spPr>
        <p:txBody>
          <a:bodyPr wrap="square" lIns="0" tIns="0" rIns="0" bIns="0" rtlCol="0"/>
          <a:lstStyle/>
          <a:p>
            <a:endParaRPr/>
          </a:p>
        </p:txBody>
      </p:sp>
      <p:sp>
        <p:nvSpPr>
          <p:cNvPr id="127" name="object 127"/>
          <p:cNvSpPr/>
          <p:nvPr/>
        </p:nvSpPr>
        <p:spPr>
          <a:xfrm>
            <a:off x="2132838" y="6049517"/>
            <a:ext cx="269875" cy="254635"/>
          </a:xfrm>
          <a:custGeom>
            <a:avLst/>
            <a:gdLst/>
            <a:ahLst/>
            <a:cxnLst/>
            <a:rect l="l" t="t" r="r" b="b"/>
            <a:pathLst>
              <a:path w="269875" h="254635">
                <a:moveTo>
                  <a:pt x="0" y="254507"/>
                </a:moveTo>
                <a:lnTo>
                  <a:pt x="142494" y="254507"/>
                </a:lnTo>
                <a:lnTo>
                  <a:pt x="269748" y="127253"/>
                </a:lnTo>
                <a:lnTo>
                  <a:pt x="142494" y="0"/>
                </a:lnTo>
                <a:lnTo>
                  <a:pt x="0" y="0"/>
                </a:lnTo>
                <a:lnTo>
                  <a:pt x="127254" y="127253"/>
                </a:lnTo>
                <a:lnTo>
                  <a:pt x="0" y="254507"/>
                </a:lnTo>
                <a:close/>
              </a:path>
            </a:pathLst>
          </a:custGeom>
          <a:ln w="19812">
            <a:solidFill>
              <a:srgbClr val="C273A3"/>
            </a:solidFill>
          </a:ln>
        </p:spPr>
        <p:txBody>
          <a:bodyPr wrap="square" lIns="0" tIns="0" rIns="0" bIns="0" rtlCol="0"/>
          <a:lstStyle/>
          <a:p>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252215" y="734568"/>
            <a:ext cx="8278495" cy="828040"/>
          </a:xfrm>
          <a:custGeom>
            <a:avLst/>
            <a:gdLst/>
            <a:ahLst/>
            <a:cxnLst/>
            <a:rect l="l" t="t" r="r" b="b"/>
            <a:pathLst>
              <a:path w="8278495" h="828040">
                <a:moveTo>
                  <a:pt x="0" y="827531"/>
                </a:moveTo>
                <a:lnTo>
                  <a:pt x="8278368" y="827531"/>
                </a:lnTo>
                <a:lnTo>
                  <a:pt x="8278368" y="0"/>
                </a:lnTo>
                <a:lnTo>
                  <a:pt x="0" y="0"/>
                </a:lnTo>
                <a:lnTo>
                  <a:pt x="0" y="827531"/>
                </a:lnTo>
                <a:close/>
              </a:path>
            </a:pathLst>
          </a:custGeom>
          <a:solidFill>
            <a:srgbClr val="586D96"/>
          </a:solidFill>
        </p:spPr>
        <p:txBody>
          <a:bodyPr wrap="square" lIns="0" tIns="0" rIns="0" bIns="0" rtlCol="0"/>
          <a:lstStyle/>
          <a:p>
            <a:endParaRPr/>
          </a:p>
        </p:txBody>
      </p:sp>
      <p:sp>
        <p:nvSpPr>
          <p:cNvPr id="3" name="object 3"/>
          <p:cNvSpPr/>
          <p:nvPr/>
        </p:nvSpPr>
        <p:spPr>
          <a:xfrm>
            <a:off x="3252215" y="734568"/>
            <a:ext cx="8278495" cy="828040"/>
          </a:xfrm>
          <a:custGeom>
            <a:avLst/>
            <a:gdLst/>
            <a:ahLst/>
            <a:cxnLst/>
            <a:rect l="l" t="t" r="r" b="b"/>
            <a:pathLst>
              <a:path w="8278495" h="828040">
                <a:moveTo>
                  <a:pt x="0" y="827531"/>
                </a:moveTo>
                <a:lnTo>
                  <a:pt x="8278368" y="827531"/>
                </a:lnTo>
                <a:lnTo>
                  <a:pt x="8278368" y="0"/>
                </a:lnTo>
                <a:lnTo>
                  <a:pt x="0" y="0"/>
                </a:lnTo>
                <a:lnTo>
                  <a:pt x="0" y="827531"/>
                </a:lnTo>
                <a:close/>
              </a:path>
            </a:pathLst>
          </a:custGeom>
          <a:ln w="12192">
            <a:solidFill>
              <a:srgbClr val="586D96"/>
            </a:solidFill>
          </a:ln>
        </p:spPr>
        <p:txBody>
          <a:bodyPr wrap="square" lIns="0" tIns="0" rIns="0" bIns="0" rtlCol="0"/>
          <a:lstStyle/>
          <a:p>
            <a:endParaRPr/>
          </a:p>
        </p:txBody>
      </p:sp>
      <p:sp>
        <p:nvSpPr>
          <p:cNvPr id="4" name="object 4"/>
          <p:cNvSpPr txBox="1"/>
          <p:nvPr/>
        </p:nvSpPr>
        <p:spPr>
          <a:xfrm>
            <a:off x="3617467" y="857503"/>
            <a:ext cx="7548880" cy="574040"/>
          </a:xfrm>
          <a:prstGeom prst="rect">
            <a:avLst/>
          </a:prstGeom>
        </p:spPr>
        <p:txBody>
          <a:bodyPr vert="horz" wrap="square" lIns="0" tIns="12700" rIns="0" bIns="0" rtlCol="0">
            <a:spAutoFit/>
          </a:bodyPr>
          <a:lstStyle/>
          <a:p>
            <a:pPr marL="2068830" marR="5080" indent="-2056130">
              <a:lnSpc>
                <a:spcPct val="100000"/>
              </a:lnSpc>
              <a:spcBef>
                <a:spcPts val="100"/>
              </a:spcBef>
            </a:pPr>
            <a:r>
              <a:rPr sz="1800" b="1" dirty="0">
                <a:solidFill>
                  <a:srgbClr val="FFFFFF"/>
                </a:solidFill>
                <a:latin typeface="Century Gothic"/>
                <a:cs typeface="Century Gothic"/>
              </a:rPr>
              <a:t>Application for inclusion/exclusion </a:t>
            </a:r>
            <a:r>
              <a:rPr sz="1800" b="1" spc="-5" dirty="0">
                <a:solidFill>
                  <a:srgbClr val="FFFFFF"/>
                </a:solidFill>
                <a:latin typeface="Century Gothic"/>
                <a:cs typeface="Century Gothic"/>
              </a:rPr>
              <a:t>of pharmaceuticals and</a:t>
            </a:r>
            <a:r>
              <a:rPr sz="1800" b="1" spc="-155" dirty="0">
                <a:solidFill>
                  <a:srgbClr val="FFFFFF"/>
                </a:solidFill>
                <a:latin typeface="Century Gothic"/>
                <a:cs typeface="Century Gothic"/>
              </a:rPr>
              <a:t> </a:t>
            </a:r>
            <a:r>
              <a:rPr sz="1800" b="1" dirty="0">
                <a:solidFill>
                  <a:srgbClr val="FFFFFF"/>
                </a:solidFill>
                <a:latin typeface="Century Gothic"/>
                <a:cs typeface="Century Gothic"/>
              </a:rPr>
              <a:t>medical  </a:t>
            </a:r>
            <a:r>
              <a:rPr sz="1800" b="1" spc="-5" dirty="0">
                <a:solidFill>
                  <a:srgbClr val="FFFFFF"/>
                </a:solidFill>
                <a:latin typeface="Century Gothic"/>
                <a:cs typeface="Century Gothic"/>
              </a:rPr>
              <a:t>devices </a:t>
            </a:r>
            <a:r>
              <a:rPr sz="1800" b="1" dirty="0">
                <a:solidFill>
                  <a:srgbClr val="FFFFFF"/>
                </a:solidFill>
                <a:latin typeface="Century Gothic"/>
                <a:cs typeface="Century Gothic"/>
              </a:rPr>
              <a:t>in the </a:t>
            </a:r>
            <a:r>
              <a:rPr sz="1800" b="1" spc="-5" dirty="0">
                <a:solidFill>
                  <a:srgbClr val="FFFFFF"/>
                </a:solidFill>
                <a:latin typeface="Century Gothic"/>
                <a:cs typeface="Century Gothic"/>
              </a:rPr>
              <a:t>Procurement</a:t>
            </a:r>
            <a:r>
              <a:rPr sz="1800" b="1" spc="-65" dirty="0">
                <a:solidFill>
                  <a:srgbClr val="FFFFFF"/>
                </a:solidFill>
                <a:latin typeface="Century Gothic"/>
                <a:cs typeface="Century Gothic"/>
              </a:rPr>
              <a:t> </a:t>
            </a:r>
            <a:r>
              <a:rPr sz="1800" b="1" dirty="0">
                <a:solidFill>
                  <a:srgbClr val="FFFFFF"/>
                </a:solidFill>
                <a:latin typeface="Century Gothic"/>
                <a:cs typeface="Century Gothic"/>
              </a:rPr>
              <a:t>List</a:t>
            </a:r>
            <a:endParaRPr sz="1800">
              <a:latin typeface="Century Gothic"/>
              <a:cs typeface="Century Gothic"/>
            </a:endParaRPr>
          </a:p>
        </p:txBody>
      </p:sp>
      <p:sp>
        <p:nvSpPr>
          <p:cNvPr id="5" name="object 5"/>
          <p:cNvSpPr/>
          <p:nvPr/>
        </p:nvSpPr>
        <p:spPr>
          <a:xfrm>
            <a:off x="734568" y="734568"/>
            <a:ext cx="2879090" cy="828040"/>
          </a:xfrm>
          <a:custGeom>
            <a:avLst/>
            <a:gdLst/>
            <a:ahLst/>
            <a:cxnLst/>
            <a:rect l="l" t="t" r="r" b="b"/>
            <a:pathLst>
              <a:path w="2879090" h="828040">
                <a:moveTo>
                  <a:pt x="2878835" y="0"/>
                </a:moveTo>
                <a:lnTo>
                  <a:pt x="206882" y="0"/>
                </a:lnTo>
                <a:lnTo>
                  <a:pt x="0" y="827532"/>
                </a:lnTo>
                <a:lnTo>
                  <a:pt x="2671953" y="827532"/>
                </a:lnTo>
                <a:lnTo>
                  <a:pt x="2878835" y="0"/>
                </a:lnTo>
                <a:close/>
              </a:path>
            </a:pathLst>
          </a:custGeom>
          <a:solidFill>
            <a:srgbClr val="D6A3C4"/>
          </a:solidFill>
        </p:spPr>
        <p:txBody>
          <a:bodyPr wrap="square" lIns="0" tIns="0" rIns="0" bIns="0" rtlCol="0"/>
          <a:lstStyle/>
          <a:p>
            <a:endParaRPr/>
          </a:p>
        </p:txBody>
      </p:sp>
      <p:sp>
        <p:nvSpPr>
          <p:cNvPr id="6" name="object 6"/>
          <p:cNvSpPr/>
          <p:nvPr/>
        </p:nvSpPr>
        <p:spPr>
          <a:xfrm>
            <a:off x="734568" y="734568"/>
            <a:ext cx="2879090" cy="828040"/>
          </a:xfrm>
          <a:custGeom>
            <a:avLst/>
            <a:gdLst/>
            <a:ahLst/>
            <a:cxnLst/>
            <a:rect l="l" t="t" r="r" b="b"/>
            <a:pathLst>
              <a:path w="2879090" h="828040">
                <a:moveTo>
                  <a:pt x="0" y="827532"/>
                </a:moveTo>
                <a:lnTo>
                  <a:pt x="206882" y="0"/>
                </a:lnTo>
                <a:lnTo>
                  <a:pt x="2878835" y="0"/>
                </a:lnTo>
                <a:lnTo>
                  <a:pt x="2671953" y="827532"/>
                </a:lnTo>
                <a:lnTo>
                  <a:pt x="0" y="827532"/>
                </a:lnTo>
                <a:close/>
              </a:path>
            </a:pathLst>
          </a:custGeom>
          <a:ln w="12192">
            <a:solidFill>
              <a:srgbClr val="D6A3C4"/>
            </a:solidFill>
          </a:ln>
        </p:spPr>
        <p:txBody>
          <a:bodyPr wrap="square" lIns="0" tIns="0" rIns="0" bIns="0" rtlCol="0"/>
          <a:lstStyle/>
          <a:p>
            <a:endParaRPr/>
          </a:p>
        </p:txBody>
      </p:sp>
      <p:sp>
        <p:nvSpPr>
          <p:cNvPr id="7" name="object 7"/>
          <p:cNvSpPr txBox="1"/>
          <p:nvPr/>
        </p:nvSpPr>
        <p:spPr>
          <a:xfrm>
            <a:off x="1619503" y="994664"/>
            <a:ext cx="1109980"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Century Gothic"/>
                <a:cs typeface="Century Gothic"/>
              </a:rPr>
              <a:t>Applicant</a:t>
            </a:r>
            <a:endParaRPr sz="1800">
              <a:latin typeface="Century Gothic"/>
              <a:cs typeface="Century Gothic"/>
            </a:endParaRPr>
          </a:p>
        </p:txBody>
      </p:sp>
      <p:sp>
        <p:nvSpPr>
          <p:cNvPr id="8" name="object 8"/>
          <p:cNvSpPr/>
          <p:nvPr/>
        </p:nvSpPr>
        <p:spPr>
          <a:xfrm>
            <a:off x="3320796" y="1728216"/>
            <a:ext cx="8209915" cy="856615"/>
          </a:xfrm>
          <a:custGeom>
            <a:avLst/>
            <a:gdLst/>
            <a:ahLst/>
            <a:cxnLst/>
            <a:rect l="l" t="t" r="r" b="b"/>
            <a:pathLst>
              <a:path w="8209915" h="856614">
                <a:moveTo>
                  <a:pt x="0" y="856488"/>
                </a:moveTo>
                <a:lnTo>
                  <a:pt x="8209788" y="856488"/>
                </a:lnTo>
                <a:lnTo>
                  <a:pt x="8209788" y="0"/>
                </a:lnTo>
                <a:lnTo>
                  <a:pt x="0" y="0"/>
                </a:lnTo>
                <a:lnTo>
                  <a:pt x="0" y="856488"/>
                </a:lnTo>
                <a:close/>
              </a:path>
            </a:pathLst>
          </a:custGeom>
          <a:solidFill>
            <a:srgbClr val="586D96"/>
          </a:solidFill>
        </p:spPr>
        <p:txBody>
          <a:bodyPr wrap="square" lIns="0" tIns="0" rIns="0" bIns="0" rtlCol="0"/>
          <a:lstStyle/>
          <a:p>
            <a:endParaRPr/>
          </a:p>
        </p:txBody>
      </p:sp>
      <p:sp>
        <p:nvSpPr>
          <p:cNvPr id="9" name="object 9"/>
          <p:cNvSpPr/>
          <p:nvPr/>
        </p:nvSpPr>
        <p:spPr>
          <a:xfrm>
            <a:off x="3320796" y="1728216"/>
            <a:ext cx="8209915" cy="856615"/>
          </a:xfrm>
          <a:custGeom>
            <a:avLst/>
            <a:gdLst/>
            <a:ahLst/>
            <a:cxnLst/>
            <a:rect l="l" t="t" r="r" b="b"/>
            <a:pathLst>
              <a:path w="8209915" h="856614">
                <a:moveTo>
                  <a:pt x="0" y="856488"/>
                </a:moveTo>
                <a:lnTo>
                  <a:pt x="8209788" y="856488"/>
                </a:lnTo>
                <a:lnTo>
                  <a:pt x="8209788" y="0"/>
                </a:lnTo>
                <a:lnTo>
                  <a:pt x="0" y="0"/>
                </a:lnTo>
                <a:lnTo>
                  <a:pt x="0" y="856488"/>
                </a:lnTo>
                <a:close/>
              </a:path>
            </a:pathLst>
          </a:custGeom>
          <a:ln w="12191">
            <a:solidFill>
              <a:srgbClr val="586D96"/>
            </a:solidFill>
          </a:ln>
        </p:spPr>
        <p:txBody>
          <a:bodyPr wrap="square" lIns="0" tIns="0" rIns="0" bIns="0" rtlCol="0"/>
          <a:lstStyle/>
          <a:p>
            <a:endParaRPr/>
          </a:p>
        </p:txBody>
      </p:sp>
      <p:sp>
        <p:nvSpPr>
          <p:cNvPr id="10" name="object 10"/>
          <p:cNvSpPr txBox="1"/>
          <p:nvPr/>
        </p:nvSpPr>
        <p:spPr>
          <a:xfrm>
            <a:off x="5569711" y="2002282"/>
            <a:ext cx="3713479"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FFFFFF"/>
                </a:solidFill>
                <a:latin typeface="Century Gothic"/>
                <a:cs typeface="Century Gothic"/>
              </a:rPr>
              <a:t>Letter </a:t>
            </a:r>
            <a:r>
              <a:rPr sz="1800" b="1" spc="-5" dirty="0">
                <a:solidFill>
                  <a:srgbClr val="FFFFFF"/>
                </a:solidFill>
                <a:latin typeface="Century Gothic"/>
                <a:cs typeface="Century Gothic"/>
              </a:rPr>
              <a:t>of </a:t>
            </a:r>
            <a:r>
              <a:rPr sz="1800" b="1" dirty="0">
                <a:solidFill>
                  <a:srgbClr val="FFFFFF"/>
                </a:solidFill>
                <a:latin typeface="Century Gothic"/>
                <a:cs typeface="Century Gothic"/>
              </a:rPr>
              <a:t>Instruction within </a:t>
            </a:r>
            <a:r>
              <a:rPr sz="1800" b="1" spc="-5" dirty="0">
                <a:solidFill>
                  <a:srgbClr val="FFFFFF"/>
                </a:solidFill>
                <a:latin typeface="Century Gothic"/>
                <a:cs typeface="Century Gothic"/>
              </a:rPr>
              <a:t>30</a:t>
            </a:r>
            <a:r>
              <a:rPr sz="1800" b="1" spc="-150" dirty="0">
                <a:solidFill>
                  <a:srgbClr val="FFFFFF"/>
                </a:solidFill>
                <a:latin typeface="Century Gothic"/>
                <a:cs typeface="Century Gothic"/>
              </a:rPr>
              <a:t> </a:t>
            </a:r>
            <a:r>
              <a:rPr sz="1800" b="1" spc="-5" dirty="0">
                <a:solidFill>
                  <a:srgbClr val="FFFFFF"/>
                </a:solidFill>
                <a:latin typeface="Century Gothic"/>
                <a:cs typeface="Century Gothic"/>
              </a:rPr>
              <a:t>days</a:t>
            </a:r>
            <a:endParaRPr sz="1800">
              <a:latin typeface="Century Gothic"/>
              <a:cs typeface="Century Gothic"/>
            </a:endParaRPr>
          </a:p>
        </p:txBody>
      </p:sp>
      <p:sp>
        <p:nvSpPr>
          <p:cNvPr id="11" name="object 11"/>
          <p:cNvSpPr/>
          <p:nvPr/>
        </p:nvSpPr>
        <p:spPr>
          <a:xfrm>
            <a:off x="734568" y="1728216"/>
            <a:ext cx="2879090" cy="856615"/>
          </a:xfrm>
          <a:custGeom>
            <a:avLst/>
            <a:gdLst/>
            <a:ahLst/>
            <a:cxnLst/>
            <a:rect l="l" t="t" r="r" b="b"/>
            <a:pathLst>
              <a:path w="2879090" h="856614">
                <a:moveTo>
                  <a:pt x="2878835" y="0"/>
                </a:moveTo>
                <a:lnTo>
                  <a:pt x="214122" y="0"/>
                </a:lnTo>
                <a:lnTo>
                  <a:pt x="0" y="856488"/>
                </a:lnTo>
                <a:lnTo>
                  <a:pt x="2664714" y="856488"/>
                </a:lnTo>
                <a:lnTo>
                  <a:pt x="2878835" y="0"/>
                </a:lnTo>
                <a:close/>
              </a:path>
            </a:pathLst>
          </a:custGeom>
          <a:solidFill>
            <a:srgbClr val="D6A3C4"/>
          </a:solidFill>
        </p:spPr>
        <p:txBody>
          <a:bodyPr wrap="square" lIns="0" tIns="0" rIns="0" bIns="0" rtlCol="0"/>
          <a:lstStyle/>
          <a:p>
            <a:endParaRPr/>
          </a:p>
        </p:txBody>
      </p:sp>
      <p:sp>
        <p:nvSpPr>
          <p:cNvPr id="12" name="object 12"/>
          <p:cNvSpPr/>
          <p:nvPr/>
        </p:nvSpPr>
        <p:spPr>
          <a:xfrm>
            <a:off x="734568" y="1728216"/>
            <a:ext cx="2879090" cy="856615"/>
          </a:xfrm>
          <a:custGeom>
            <a:avLst/>
            <a:gdLst/>
            <a:ahLst/>
            <a:cxnLst/>
            <a:rect l="l" t="t" r="r" b="b"/>
            <a:pathLst>
              <a:path w="2879090" h="856614">
                <a:moveTo>
                  <a:pt x="0" y="856488"/>
                </a:moveTo>
                <a:lnTo>
                  <a:pt x="214122" y="0"/>
                </a:lnTo>
                <a:lnTo>
                  <a:pt x="2878835" y="0"/>
                </a:lnTo>
                <a:lnTo>
                  <a:pt x="2664714" y="856488"/>
                </a:lnTo>
                <a:lnTo>
                  <a:pt x="0" y="856488"/>
                </a:lnTo>
                <a:close/>
              </a:path>
            </a:pathLst>
          </a:custGeom>
          <a:ln w="12192">
            <a:solidFill>
              <a:srgbClr val="D6A3C4"/>
            </a:solidFill>
          </a:ln>
        </p:spPr>
        <p:txBody>
          <a:bodyPr wrap="square" lIns="0" tIns="0" rIns="0" bIns="0" rtlCol="0"/>
          <a:lstStyle/>
          <a:p>
            <a:endParaRPr/>
          </a:p>
        </p:txBody>
      </p:sp>
      <p:sp>
        <p:nvSpPr>
          <p:cNvPr id="13" name="object 13"/>
          <p:cNvSpPr txBox="1"/>
          <p:nvPr/>
        </p:nvSpPr>
        <p:spPr>
          <a:xfrm>
            <a:off x="1204975" y="1713687"/>
            <a:ext cx="1936750" cy="880110"/>
          </a:xfrm>
          <a:prstGeom prst="rect">
            <a:avLst/>
          </a:prstGeom>
        </p:spPr>
        <p:txBody>
          <a:bodyPr vert="horz" wrap="square" lIns="0" tIns="13335" rIns="0" bIns="0" rtlCol="0">
            <a:spAutoFit/>
          </a:bodyPr>
          <a:lstStyle/>
          <a:p>
            <a:pPr marL="12700" marR="5080" algn="ctr">
              <a:lnSpc>
                <a:spcPct val="100000"/>
              </a:lnSpc>
              <a:spcBef>
                <a:spcPts val="105"/>
              </a:spcBef>
            </a:pPr>
            <a:r>
              <a:rPr sz="1400" b="1" dirty="0">
                <a:latin typeface="Century Gothic"/>
                <a:cs typeface="Century Gothic"/>
              </a:rPr>
              <a:t>Committee for</a:t>
            </a:r>
            <a:r>
              <a:rPr sz="1400" b="1" spc="-114" dirty="0">
                <a:latin typeface="Century Gothic"/>
                <a:cs typeface="Century Gothic"/>
              </a:rPr>
              <a:t> </a:t>
            </a:r>
            <a:r>
              <a:rPr sz="1400" b="1" spc="-5" dirty="0">
                <a:latin typeface="Century Gothic"/>
                <a:cs typeface="Century Gothic"/>
              </a:rPr>
              <a:t>Control  of </a:t>
            </a:r>
            <a:r>
              <a:rPr sz="1400" b="1" dirty="0">
                <a:latin typeface="Century Gothic"/>
                <a:cs typeface="Century Gothic"/>
              </a:rPr>
              <a:t>Medical </a:t>
            </a:r>
            <a:r>
              <a:rPr sz="1400" b="1" spc="-5" dirty="0">
                <a:latin typeface="Century Gothic"/>
                <a:cs typeface="Century Gothic"/>
              </a:rPr>
              <a:t>and  Pharmaceutical  </a:t>
            </a:r>
            <a:r>
              <a:rPr sz="1400" b="1" dirty="0">
                <a:latin typeface="Century Gothic"/>
                <a:cs typeface="Century Gothic"/>
              </a:rPr>
              <a:t>Activities</a:t>
            </a:r>
            <a:endParaRPr sz="1400">
              <a:latin typeface="Century Gothic"/>
              <a:cs typeface="Century Gothic"/>
            </a:endParaRPr>
          </a:p>
        </p:txBody>
      </p:sp>
      <p:sp>
        <p:nvSpPr>
          <p:cNvPr id="14" name="object 14"/>
          <p:cNvSpPr txBox="1"/>
          <p:nvPr/>
        </p:nvSpPr>
        <p:spPr>
          <a:xfrm>
            <a:off x="3607308" y="2750820"/>
            <a:ext cx="7929880" cy="875030"/>
          </a:xfrm>
          <a:prstGeom prst="rect">
            <a:avLst/>
          </a:prstGeom>
          <a:solidFill>
            <a:srgbClr val="586D96"/>
          </a:solidFill>
        </p:spPr>
        <p:txBody>
          <a:bodyPr vert="horz" wrap="square" lIns="0" tIns="158750" rIns="0" bIns="0" rtlCol="0">
            <a:spAutoFit/>
          </a:bodyPr>
          <a:lstStyle/>
          <a:p>
            <a:pPr marL="3696335" marR="287655" indent="-3403600">
              <a:lnSpc>
                <a:spcPct val="100000"/>
              </a:lnSpc>
              <a:spcBef>
                <a:spcPts val="1250"/>
              </a:spcBef>
            </a:pPr>
            <a:r>
              <a:rPr sz="1800" b="1" dirty="0">
                <a:solidFill>
                  <a:srgbClr val="FFFFFF"/>
                </a:solidFill>
                <a:latin typeface="Century Gothic"/>
                <a:cs typeface="Century Gothic"/>
              </a:rPr>
              <a:t>Conclusion (evaluation </a:t>
            </a:r>
            <a:r>
              <a:rPr sz="1800" b="1" spc="-5" dirty="0">
                <a:solidFill>
                  <a:srgbClr val="FFFFFF"/>
                </a:solidFill>
                <a:latin typeface="Century Gothic"/>
                <a:cs typeface="Century Gothic"/>
              </a:rPr>
              <a:t>of clinical and cost effectiveness) </a:t>
            </a:r>
            <a:r>
              <a:rPr sz="1800" b="1" dirty="0">
                <a:solidFill>
                  <a:srgbClr val="FFFFFF"/>
                </a:solidFill>
                <a:latin typeface="Century Gothic"/>
                <a:cs typeface="Century Gothic"/>
              </a:rPr>
              <a:t>within </a:t>
            </a:r>
            <a:r>
              <a:rPr sz="1800" b="1" spc="-5" dirty="0">
                <a:solidFill>
                  <a:srgbClr val="FFFFFF"/>
                </a:solidFill>
                <a:latin typeface="Century Gothic"/>
                <a:cs typeface="Century Gothic"/>
              </a:rPr>
              <a:t>30  days</a:t>
            </a:r>
            <a:endParaRPr sz="1800">
              <a:latin typeface="Century Gothic"/>
              <a:cs typeface="Century Gothic"/>
            </a:endParaRPr>
          </a:p>
        </p:txBody>
      </p:sp>
      <p:sp>
        <p:nvSpPr>
          <p:cNvPr id="15" name="object 15"/>
          <p:cNvSpPr/>
          <p:nvPr/>
        </p:nvSpPr>
        <p:spPr>
          <a:xfrm>
            <a:off x="734568" y="2756916"/>
            <a:ext cx="2879090" cy="862965"/>
          </a:xfrm>
          <a:custGeom>
            <a:avLst/>
            <a:gdLst/>
            <a:ahLst/>
            <a:cxnLst/>
            <a:rect l="l" t="t" r="r" b="b"/>
            <a:pathLst>
              <a:path w="2879090" h="862964">
                <a:moveTo>
                  <a:pt x="2878835" y="0"/>
                </a:moveTo>
                <a:lnTo>
                  <a:pt x="215645" y="0"/>
                </a:lnTo>
                <a:lnTo>
                  <a:pt x="0" y="862584"/>
                </a:lnTo>
                <a:lnTo>
                  <a:pt x="2663190" y="862584"/>
                </a:lnTo>
                <a:lnTo>
                  <a:pt x="2878835" y="0"/>
                </a:lnTo>
                <a:close/>
              </a:path>
            </a:pathLst>
          </a:custGeom>
          <a:solidFill>
            <a:srgbClr val="D6A3C4"/>
          </a:solidFill>
        </p:spPr>
        <p:txBody>
          <a:bodyPr wrap="square" lIns="0" tIns="0" rIns="0" bIns="0" rtlCol="0"/>
          <a:lstStyle/>
          <a:p>
            <a:endParaRPr/>
          </a:p>
        </p:txBody>
      </p:sp>
      <p:sp>
        <p:nvSpPr>
          <p:cNvPr id="16" name="object 16"/>
          <p:cNvSpPr/>
          <p:nvPr/>
        </p:nvSpPr>
        <p:spPr>
          <a:xfrm>
            <a:off x="734568" y="2756916"/>
            <a:ext cx="2879090" cy="862965"/>
          </a:xfrm>
          <a:custGeom>
            <a:avLst/>
            <a:gdLst/>
            <a:ahLst/>
            <a:cxnLst/>
            <a:rect l="l" t="t" r="r" b="b"/>
            <a:pathLst>
              <a:path w="2879090" h="862964">
                <a:moveTo>
                  <a:pt x="0" y="862584"/>
                </a:moveTo>
                <a:lnTo>
                  <a:pt x="215645" y="0"/>
                </a:lnTo>
                <a:lnTo>
                  <a:pt x="2878835" y="0"/>
                </a:lnTo>
                <a:lnTo>
                  <a:pt x="2663190" y="862584"/>
                </a:lnTo>
                <a:lnTo>
                  <a:pt x="0" y="862584"/>
                </a:lnTo>
                <a:close/>
              </a:path>
            </a:pathLst>
          </a:custGeom>
          <a:ln w="12192">
            <a:solidFill>
              <a:srgbClr val="D6A3C4"/>
            </a:solidFill>
          </a:ln>
        </p:spPr>
        <p:txBody>
          <a:bodyPr wrap="square" lIns="0" tIns="0" rIns="0" bIns="0" rtlCol="0"/>
          <a:lstStyle/>
          <a:p>
            <a:endParaRPr/>
          </a:p>
        </p:txBody>
      </p:sp>
      <p:sp>
        <p:nvSpPr>
          <p:cNvPr id="17" name="object 17"/>
          <p:cNvSpPr txBox="1"/>
          <p:nvPr/>
        </p:nvSpPr>
        <p:spPr>
          <a:xfrm>
            <a:off x="1236370" y="2806954"/>
            <a:ext cx="1873885" cy="756920"/>
          </a:xfrm>
          <a:prstGeom prst="rect">
            <a:avLst/>
          </a:prstGeom>
        </p:spPr>
        <p:txBody>
          <a:bodyPr vert="horz" wrap="square" lIns="0" tIns="12065" rIns="0" bIns="0" rtlCol="0">
            <a:spAutoFit/>
          </a:bodyPr>
          <a:lstStyle/>
          <a:p>
            <a:pPr marL="12700" marR="5080" algn="ctr">
              <a:lnSpc>
                <a:spcPct val="100000"/>
              </a:lnSpc>
              <a:spcBef>
                <a:spcPts val="95"/>
              </a:spcBef>
            </a:pPr>
            <a:r>
              <a:rPr sz="1600" b="1" spc="-5" dirty="0">
                <a:latin typeface="Century Gothic"/>
                <a:cs typeface="Century Gothic"/>
              </a:rPr>
              <a:t>Republican</a:t>
            </a:r>
            <a:r>
              <a:rPr sz="1600" b="1" spc="-40" dirty="0">
                <a:latin typeface="Century Gothic"/>
                <a:cs typeface="Century Gothic"/>
              </a:rPr>
              <a:t> </a:t>
            </a:r>
            <a:r>
              <a:rPr sz="1600" b="1" spc="-5" dirty="0">
                <a:latin typeface="Century Gothic"/>
                <a:cs typeface="Century Gothic"/>
              </a:rPr>
              <a:t>Center  for </a:t>
            </a:r>
            <a:r>
              <a:rPr sz="1600" b="1" spc="-10" dirty="0">
                <a:latin typeface="Century Gothic"/>
                <a:cs typeface="Century Gothic"/>
              </a:rPr>
              <a:t>Healthcare  Development</a:t>
            </a:r>
            <a:endParaRPr sz="1600">
              <a:latin typeface="Century Gothic"/>
              <a:cs typeface="Century Gothic"/>
            </a:endParaRPr>
          </a:p>
        </p:txBody>
      </p:sp>
      <p:sp>
        <p:nvSpPr>
          <p:cNvPr id="18" name="object 18"/>
          <p:cNvSpPr txBox="1"/>
          <p:nvPr/>
        </p:nvSpPr>
        <p:spPr>
          <a:xfrm>
            <a:off x="3607308" y="3777996"/>
            <a:ext cx="7929880" cy="871855"/>
          </a:xfrm>
          <a:prstGeom prst="rect">
            <a:avLst/>
          </a:prstGeom>
          <a:solidFill>
            <a:srgbClr val="586D96"/>
          </a:solidFill>
        </p:spPr>
        <p:txBody>
          <a:bodyPr vert="horz" wrap="square" lIns="0" tIns="20320" rIns="0" bIns="0" rtlCol="0">
            <a:spAutoFit/>
          </a:bodyPr>
          <a:lstStyle/>
          <a:p>
            <a:pPr marL="454659" marR="447675" algn="ctr">
              <a:lnSpc>
                <a:spcPct val="100000"/>
              </a:lnSpc>
              <a:spcBef>
                <a:spcPts val="160"/>
              </a:spcBef>
            </a:pPr>
            <a:r>
              <a:rPr sz="1800" b="1" dirty="0">
                <a:solidFill>
                  <a:srgbClr val="FFFFFF"/>
                </a:solidFill>
                <a:latin typeface="Century Gothic"/>
                <a:cs typeface="Century Gothic"/>
              </a:rPr>
              <a:t>Approval (refusal to include) in the lists </a:t>
            </a:r>
            <a:r>
              <a:rPr sz="1800" b="1" spc="-5" dirty="0">
                <a:solidFill>
                  <a:srgbClr val="FFFFFF"/>
                </a:solidFill>
                <a:latin typeface="Century Gothic"/>
                <a:cs typeface="Century Gothic"/>
              </a:rPr>
              <a:t>of procuring entities</a:t>
            </a:r>
            <a:r>
              <a:rPr sz="1800" b="1" spc="-170" dirty="0">
                <a:solidFill>
                  <a:srgbClr val="FFFFFF"/>
                </a:solidFill>
                <a:latin typeface="Century Gothic"/>
                <a:cs typeface="Century Gothic"/>
              </a:rPr>
              <a:t> </a:t>
            </a:r>
            <a:r>
              <a:rPr sz="1800" b="1" spc="-5" dirty="0">
                <a:solidFill>
                  <a:srgbClr val="FFFFFF"/>
                </a:solidFill>
                <a:latin typeface="Century Gothic"/>
                <a:cs typeface="Century Gothic"/>
              </a:rPr>
              <a:t>and  </a:t>
            </a:r>
            <a:r>
              <a:rPr sz="1800" b="1" dirty="0">
                <a:solidFill>
                  <a:srgbClr val="FFFFFF"/>
                </a:solidFill>
                <a:latin typeface="Century Gothic"/>
                <a:cs typeface="Century Gothic"/>
              </a:rPr>
              <a:t>medical</a:t>
            </a:r>
            <a:r>
              <a:rPr sz="1800" b="1" spc="-5" dirty="0">
                <a:solidFill>
                  <a:srgbClr val="FFFFFF"/>
                </a:solidFill>
                <a:latin typeface="Century Gothic"/>
                <a:cs typeface="Century Gothic"/>
              </a:rPr>
              <a:t> devices</a:t>
            </a:r>
            <a:endParaRPr sz="1800">
              <a:latin typeface="Century Gothic"/>
              <a:cs typeface="Century Gothic"/>
            </a:endParaRPr>
          </a:p>
          <a:p>
            <a:pPr algn="ctr">
              <a:lnSpc>
                <a:spcPct val="100000"/>
              </a:lnSpc>
              <a:spcBef>
                <a:spcPts val="5"/>
              </a:spcBef>
            </a:pPr>
            <a:r>
              <a:rPr sz="1800" b="1" dirty="0">
                <a:solidFill>
                  <a:srgbClr val="FFFFFF"/>
                </a:solidFill>
                <a:latin typeface="Century Gothic"/>
                <a:cs typeface="Century Gothic"/>
              </a:rPr>
              <a:t>Formulation Commission</a:t>
            </a:r>
            <a:r>
              <a:rPr sz="1800" b="1" spc="-50" dirty="0">
                <a:solidFill>
                  <a:srgbClr val="FFFFFF"/>
                </a:solidFill>
                <a:latin typeface="Century Gothic"/>
                <a:cs typeface="Century Gothic"/>
              </a:rPr>
              <a:t> </a:t>
            </a:r>
            <a:r>
              <a:rPr sz="1800" b="1" dirty="0">
                <a:solidFill>
                  <a:srgbClr val="FFFFFF"/>
                </a:solidFill>
                <a:latin typeface="Century Gothic"/>
                <a:cs typeface="Century Gothic"/>
              </a:rPr>
              <a:t>Minutes</a:t>
            </a:r>
            <a:endParaRPr sz="1800">
              <a:latin typeface="Century Gothic"/>
              <a:cs typeface="Century Gothic"/>
            </a:endParaRPr>
          </a:p>
        </p:txBody>
      </p:sp>
      <p:sp>
        <p:nvSpPr>
          <p:cNvPr id="19" name="object 19"/>
          <p:cNvSpPr/>
          <p:nvPr/>
        </p:nvSpPr>
        <p:spPr>
          <a:xfrm>
            <a:off x="734568" y="3784091"/>
            <a:ext cx="2879090" cy="859790"/>
          </a:xfrm>
          <a:custGeom>
            <a:avLst/>
            <a:gdLst/>
            <a:ahLst/>
            <a:cxnLst/>
            <a:rect l="l" t="t" r="r" b="b"/>
            <a:pathLst>
              <a:path w="2879090" h="859789">
                <a:moveTo>
                  <a:pt x="2878835" y="0"/>
                </a:moveTo>
                <a:lnTo>
                  <a:pt x="214884" y="0"/>
                </a:lnTo>
                <a:lnTo>
                  <a:pt x="0" y="859535"/>
                </a:lnTo>
                <a:lnTo>
                  <a:pt x="2663952" y="859535"/>
                </a:lnTo>
                <a:lnTo>
                  <a:pt x="2878835" y="0"/>
                </a:lnTo>
                <a:close/>
              </a:path>
            </a:pathLst>
          </a:custGeom>
          <a:solidFill>
            <a:srgbClr val="D6A3C4"/>
          </a:solidFill>
        </p:spPr>
        <p:txBody>
          <a:bodyPr wrap="square" lIns="0" tIns="0" rIns="0" bIns="0" rtlCol="0"/>
          <a:lstStyle/>
          <a:p>
            <a:endParaRPr/>
          </a:p>
        </p:txBody>
      </p:sp>
      <p:sp>
        <p:nvSpPr>
          <p:cNvPr id="20" name="object 20"/>
          <p:cNvSpPr/>
          <p:nvPr/>
        </p:nvSpPr>
        <p:spPr>
          <a:xfrm>
            <a:off x="734568" y="3784091"/>
            <a:ext cx="2879090" cy="859790"/>
          </a:xfrm>
          <a:custGeom>
            <a:avLst/>
            <a:gdLst/>
            <a:ahLst/>
            <a:cxnLst/>
            <a:rect l="l" t="t" r="r" b="b"/>
            <a:pathLst>
              <a:path w="2879090" h="859789">
                <a:moveTo>
                  <a:pt x="0" y="859535"/>
                </a:moveTo>
                <a:lnTo>
                  <a:pt x="214884" y="0"/>
                </a:lnTo>
                <a:lnTo>
                  <a:pt x="2878835" y="0"/>
                </a:lnTo>
                <a:lnTo>
                  <a:pt x="2663952" y="859535"/>
                </a:lnTo>
                <a:lnTo>
                  <a:pt x="0" y="859535"/>
                </a:lnTo>
                <a:close/>
              </a:path>
            </a:pathLst>
          </a:custGeom>
          <a:ln w="12192">
            <a:solidFill>
              <a:srgbClr val="D6A3C4"/>
            </a:solidFill>
          </a:ln>
        </p:spPr>
        <p:txBody>
          <a:bodyPr wrap="square" lIns="0" tIns="0" rIns="0" bIns="0" rtlCol="0"/>
          <a:lstStyle/>
          <a:p>
            <a:endParaRPr/>
          </a:p>
        </p:txBody>
      </p:sp>
      <p:sp>
        <p:nvSpPr>
          <p:cNvPr id="21" name="object 21"/>
          <p:cNvSpPr txBox="1"/>
          <p:nvPr/>
        </p:nvSpPr>
        <p:spPr>
          <a:xfrm>
            <a:off x="1485391" y="3923157"/>
            <a:ext cx="1374775" cy="574675"/>
          </a:xfrm>
          <a:prstGeom prst="rect">
            <a:avLst/>
          </a:prstGeom>
        </p:spPr>
        <p:txBody>
          <a:bodyPr vert="horz" wrap="square" lIns="0" tIns="12700" rIns="0" bIns="0" rtlCol="0">
            <a:spAutoFit/>
          </a:bodyPr>
          <a:lstStyle/>
          <a:p>
            <a:pPr marL="40005">
              <a:lnSpc>
                <a:spcPct val="100000"/>
              </a:lnSpc>
              <a:spcBef>
                <a:spcPts val="100"/>
              </a:spcBef>
            </a:pPr>
            <a:r>
              <a:rPr sz="1800" b="1" dirty="0">
                <a:latin typeface="Century Gothic"/>
                <a:cs typeface="Century Gothic"/>
              </a:rPr>
              <a:t>Formulation</a:t>
            </a:r>
            <a:endParaRPr sz="1800">
              <a:latin typeface="Century Gothic"/>
              <a:cs typeface="Century Gothic"/>
            </a:endParaRPr>
          </a:p>
          <a:p>
            <a:pPr marL="12700">
              <a:lnSpc>
                <a:spcPct val="100000"/>
              </a:lnSpc>
            </a:pPr>
            <a:r>
              <a:rPr sz="1800" b="1" spc="-5" dirty="0">
                <a:latin typeface="Century Gothic"/>
                <a:cs typeface="Century Gothic"/>
              </a:rPr>
              <a:t>Commission</a:t>
            </a:r>
            <a:endParaRPr sz="1800">
              <a:latin typeface="Century Gothic"/>
              <a:cs typeface="Century Gothic"/>
            </a:endParaRPr>
          </a:p>
        </p:txBody>
      </p:sp>
      <p:sp>
        <p:nvSpPr>
          <p:cNvPr id="22" name="object 22"/>
          <p:cNvSpPr/>
          <p:nvPr/>
        </p:nvSpPr>
        <p:spPr>
          <a:xfrm>
            <a:off x="3320796" y="4808220"/>
            <a:ext cx="8209915" cy="828040"/>
          </a:xfrm>
          <a:custGeom>
            <a:avLst/>
            <a:gdLst/>
            <a:ahLst/>
            <a:cxnLst/>
            <a:rect l="l" t="t" r="r" b="b"/>
            <a:pathLst>
              <a:path w="8209915" h="828039">
                <a:moveTo>
                  <a:pt x="0" y="827531"/>
                </a:moveTo>
                <a:lnTo>
                  <a:pt x="8209788" y="827531"/>
                </a:lnTo>
                <a:lnTo>
                  <a:pt x="8209788" y="0"/>
                </a:lnTo>
                <a:lnTo>
                  <a:pt x="0" y="0"/>
                </a:lnTo>
                <a:lnTo>
                  <a:pt x="0" y="827531"/>
                </a:lnTo>
                <a:close/>
              </a:path>
            </a:pathLst>
          </a:custGeom>
          <a:solidFill>
            <a:srgbClr val="586D96"/>
          </a:solidFill>
        </p:spPr>
        <p:txBody>
          <a:bodyPr wrap="square" lIns="0" tIns="0" rIns="0" bIns="0" rtlCol="0"/>
          <a:lstStyle/>
          <a:p>
            <a:endParaRPr/>
          </a:p>
        </p:txBody>
      </p:sp>
      <p:sp>
        <p:nvSpPr>
          <p:cNvPr id="23" name="object 23"/>
          <p:cNvSpPr/>
          <p:nvPr/>
        </p:nvSpPr>
        <p:spPr>
          <a:xfrm>
            <a:off x="3320796" y="4808220"/>
            <a:ext cx="8209915" cy="828040"/>
          </a:xfrm>
          <a:custGeom>
            <a:avLst/>
            <a:gdLst/>
            <a:ahLst/>
            <a:cxnLst/>
            <a:rect l="l" t="t" r="r" b="b"/>
            <a:pathLst>
              <a:path w="8209915" h="828039">
                <a:moveTo>
                  <a:pt x="0" y="827531"/>
                </a:moveTo>
                <a:lnTo>
                  <a:pt x="8209788" y="827531"/>
                </a:lnTo>
                <a:lnTo>
                  <a:pt x="8209788" y="0"/>
                </a:lnTo>
                <a:lnTo>
                  <a:pt x="0" y="0"/>
                </a:lnTo>
                <a:lnTo>
                  <a:pt x="0" y="827531"/>
                </a:lnTo>
                <a:close/>
              </a:path>
            </a:pathLst>
          </a:custGeom>
          <a:ln w="12192">
            <a:solidFill>
              <a:srgbClr val="586D96"/>
            </a:solidFill>
          </a:ln>
        </p:spPr>
        <p:txBody>
          <a:bodyPr wrap="square" lIns="0" tIns="0" rIns="0" bIns="0" rtlCol="0"/>
          <a:lstStyle/>
          <a:p>
            <a:endParaRPr/>
          </a:p>
        </p:txBody>
      </p:sp>
      <p:sp>
        <p:nvSpPr>
          <p:cNvPr id="24" name="object 24"/>
          <p:cNvSpPr txBox="1"/>
          <p:nvPr/>
        </p:nvSpPr>
        <p:spPr>
          <a:xfrm>
            <a:off x="4524247" y="4794884"/>
            <a:ext cx="5803265" cy="848360"/>
          </a:xfrm>
          <a:prstGeom prst="rect">
            <a:avLst/>
          </a:prstGeom>
        </p:spPr>
        <p:txBody>
          <a:bodyPr vert="horz" wrap="square" lIns="0" tIns="12700" rIns="0" bIns="0" rtlCol="0">
            <a:spAutoFit/>
          </a:bodyPr>
          <a:lstStyle/>
          <a:p>
            <a:pPr marL="2540" algn="ctr">
              <a:lnSpc>
                <a:spcPct val="100000"/>
              </a:lnSpc>
              <a:spcBef>
                <a:spcPts val="100"/>
              </a:spcBef>
            </a:pPr>
            <a:r>
              <a:rPr sz="1800" b="1" dirty="0">
                <a:solidFill>
                  <a:srgbClr val="FFFFFF"/>
                </a:solidFill>
                <a:latin typeface="Century Gothic"/>
                <a:cs typeface="Century Gothic"/>
              </a:rPr>
              <a:t>Inclusion (exclusion / refusal to</a:t>
            </a:r>
            <a:r>
              <a:rPr sz="1800" b="1" spc="-170" dirty="0">
                <a:solidFill>
                  <a:srgbClr val="FFFFFF"/>
                </a:solidFill>
                <a:latin typeface="Century Gothic"/>
                <a:cs typeface="Century Gothic"/>
              </a:rPr>
              <a:t> </a:t>
            </a:r>
            <a:r>
              <a:rPr sz="1800" b="1" dirty="0">
                <a:solidFill>
                  <a:srgbClr val="FFFFFF"/>
                </a:solidFill>
                <a:latin typeface="Century Gothic"/>
                <a:cs typeface="Century Gothic"/>
              </a:rPr>
              <a:t>include)</a:t>
            </a:r>
            <a:endParaRPr sz="1800">
              <a:latin typeface="Century Gothic"/>
              <a:cs typeface="Century Gothic"/>
            </a:endParaRPr>
          </a:p>
          <a:p>
            <a:pPr marL="12065" marR="5080" algn="ctr">
              <a:lnSpc>
                <a:spcPct val="100000"/>
              </a:lnSpc>
            </a:pPr>
            <a:r>
              <a:rPr sz="1800" b="1" dirty="0">
                <a:solidFill>
                  <a:srgbClr val="FFFFFF"/>
                </a:solidFill>
                <a:latin typeface="Century Gothic"/>
                <a:cs typeface="Century Gothic"/>
              </a:rPr>
              <a:t>in the lists </a:t>
            </a:r>
            <a:r>
              <a:rPr sz="1800" b="1" spc="-5" dirty="0">
                <a:solidFill>
                  <a:srgbClr val="FFFFFF"/>
                </a:solidFill>
                <a:latin typeface="Century Gothic"/>
                <a:cs typeface="Century Gothic"/>
              </a:rPr>
              <a:t>of procuring entities and </a:t>
            </a:r>
            <a:r>
              <a:rPr sz="1800" b="1" dirty="0">
                <a:solidFill>
                  <a:srgbClr val="FFFFFF"/>
                </a:solidFill>
                <a:latin typeface="Century Gothic"/>
                <a:cs typeface="Century Gothic"/>
              </a:rPr>
              <a:t>medical</a:t>
            </a:r>
            <a:r>
              <a:rPr sz="1800" b="1" spc="-150" dirty="0">
                <a:solidFill>
                  <a:srgbClr val="FFFFFF"/>
                </a:solidFill>
                <a:latin typeface="Century Gothic"/>
                <a:cs typeface="Century Gothic"/>
              </a:rPr>
              <a:t> </a:t>
            </a:r>
            <a:r>
              <a:rPr sz="1800" b="1" spc="-5" dirty="0">
                <a:solidFill>
                  <a:srgbClr val="FFFFFF"/>
                </a:solidFill>
                <a:latin typeface="Century Gothic"/>
                <a:cs typeface="Century Gothic"/>
              </a:rPr>
              <a:t>devices,  </a:t>
            </a:r>
            <a:r>
              <a:rPr sz="1800" b="1" dirty="0">
                <a:solidFill>
                  <a:srgbClr val="FFFFFF"/>
                </a:solidFill>
                <a:latin typeface="Century Gothic"/>
                <a:cs typeface="Century Gothic"/>
              </a:rPr>
              <a:t>Minutes </a:t>
            </a:r>
            <a:r>
              <a:rPr sz="1800" b="1" spc="-5" dirty="0">
                <a:solidFill>
                  <a:srgbClr val="FFFFFF"/>
                </a:solidFill>
                <a:latin typeface="Century Gothic"/>
                <a:cs typeface="Century Gothic"/>
              </a:rPr>
              <a:t>of </a:t>
            </a:r>
            <a:r>
              <a:rPr sz="1800" b="1" dirty="0">
                <a:solidFill>
                  <a:srgbClr val="FFFFFF"/>
                </a:solidFill>
                <a:latin typeface="Century Gothic"/>
                <a:cs typeface="Century Gothic"/>
              </a:rPr>
              <a:t>the Joint Quality</a:t>
            </a:r>
            <a:r>
              <a:rPr sz="1800" b="1" spc="-75" dirty="0">
                <a:solidFill>
                  <a:srgbClr val="FFFFFF"/>
                </a:solidFill>
                <a:latin typeface="Century Gothic"/>
                <a:cs typeface="Century Gothic"/>
              </a:rPr>
              <a:t> </a:t>
            </a:r>
            <a:r>
              <a:rPr sz="1800" b="1" dirty="0">
                <a:solidFill>
                  <a:srgbClr val="FFFFFF"/>
                </a:solidFill>
                <a:latin typeface="Century Gothic"/>
                <a:cs typeface="Century Gothic"/>
              </a:rPr>
              <a:t>Commission</a:t>
            </a:r>
            <a:endParaRPr sz="1800">
              <a:latin typeface="Century Gothic"/>
              <a:cs typeface="Century Gothic"/>
            </a:endParaRPr>
          </a:p>
        </p:txBody>
      </p:sp>
      <p:sp>
        <p:nvSpPr>
          <p:cNvPr id="25" name="object 25"/>
          <p:cNvSpPr/>
          <p:nvPr/>
        </p:nvSpPr>
        <p:spPr>
          <a:xfrm>
            <a:off x="734568" y="4808220"/>
            <a:ext cx="2879090" cy="828040"/>
          </a:xfrm>
          <a:custGeom>
            <a:avLst/>
            <a:gdLst/>
            <a:ahLst/>
            <a:cxnLst/>
            <a:rect l="l" t="t" r="r" b="b"/>
            <a:pathLst>
              <a:path w="2879090" h="828039">
                <a:moveTo>
                  <a:pt x="2878835" y="0"/>
                </a:moveTo>
                <a:lnTo>
                  <a:pt x="206882" y="0"/>
                </a:lnTo>
                <a:lnTo>
                  <a:pt x="0" y="827531"/>
                </a:lnTo>
                <a:lnTo>
                  <a:pt x="2671953" y="827531"/>
                </a:lnTo>
                <a:lnTo>
                  <a:pt x="2878835" y="0"/>
                </a:lnTo>
                <a:close/>
              </a:path>
            </a:pathLst>
          </a:custGeom>
          <a:solidFill>
            <a:srgbClr val="D6A3C4"/>
          </a:solidFill>
        </p:spPr>
        <p:txBody>
          <a:bodyPr wrap="square" lIns="0" tIns="0" rIns="0" bIns="0" rtlCol="0"/>
          <a:lstStyle/>
          <a:p>
            <a:endParaRPr/>
          </a:p>
        </p:txBody>
      </p:sp>
      <p:sp>
        <p:nvSpPr>
          <p:cNvPr id="26" name="object 26"/>
          <p:cNvSpPr/>
          <p:nvPr/>
        </p:nvSpPr>
        <p:spPr>
          <a:xfrm>
            <a:off x="734568" y="4808220"/>
            <a:ext cx="2879090" cy="828040"/>
          </a:xfrm>
          <a:custGeom>
            <a:avLst/>
            <a:gdLst/>
            <a:ahLst/>
            <a:cxnLst/>
            <a:rect l="l" t="t" r="r" b="b"/>
            <a:pathLst>
              <a:path w="2879090" h="828039">
                <a:moveTo>
                  <a:pt x="0" y="827531"/>
                </a:moveTo>
                <a:lnTo>
                  <a:pt x="206882" y="0"/>
                </a:lnTo>
                <a:lnTo>
                  <a:pt x="2878835" y="0"/>
                </a:lnTo>
                <a:lnTo>
                  <a:pt x="2671953" y="827531"/>
                </a:lnTo>
                <a:lnTo>
                  <a:pt x="0" y="827531"/>
                </a:lnTo>
                <a:close/>
              </a:path>
            </a:pathLst>
          </a:custGeom>
          <a:ln w="12191">
            <a:solidFill>
              <a:srgbClr val="D6A3C4"/>
            </a:solidFill>
          </a:ln>
        </p:spPr>
        <p:txBody>
          <a:bodyPr wrap="square" lIns="0" tIns="0" rIns="0" bIns="0" rtlCol="0"/>
          <a:lstStyle/>
          <a:p>
            <a:endParaRPr/>
          </a:p>
        </p:txBody>
      </p:sp>
      <p:sp>
        <p:nvSpPr>
          <p:cNvPr id="27" name="object 27"/>
          <p:cNvSpPr txBox="1"/>
          <p:nvPr/>
        </p:nvSpPr>
        <p:spPr>
          <a:xfrm>
            <a:off x="1476247" y="4794884"/>
            <a:ext cx="1396365" cy="848360"/>
          </a:xfrm>
          <a:prstGeom prst="rect">
            <a:avLst/>
          </a:prstGeom>
        </p:spPr>
        <p:txBody>
          <a:bodyPr vert="horz" wrap="square" lIns="0" tIns="12700" rIns="0" bIns="0" rtlCol="0">
            <a:spAutoFit/>
          </a:bodyPr>
          <a:lstStyle/>
          <a:p>
            <a:pPr marL="12700" marR="5080" algn="ctr">
              <a:lnSpc>
                <a:spcPct val="100000"/>
              </a:lnSpc>
              <a:spcBef>
                <a:spcPts val="100"/>
              </a:spcBef>
            </a:pPr>
            <a:r>
              <a:rPr sz="1800" b="1" dirty="0">
                <a:latin typeface="Century Gothic"/>
                <a:cs typeface="Century Gothic"/>
              </a:rPr>
              <a:t>Joint</a:t>
            </a:r>
            <a:r>
              <a:rPr sz="1800" b="1" spc="-114" dirty="0">
                <a:latin typeface="Century Gothic"/>
                <a:cs typeface="Century Gothic"/>
              </a:rPr>
              <a:t> </a:t>
            </a:r>
            <a:r>
              <a:rPr sz="1800" b="1" dirty="0">
                <a:latin typeface="Century Gothic"/>
                <a:cs typeface="Century Gothic"/>
              </a:rPr>
              <a:t>Quality  Commission  (JQC)</a:t>
            </a:r>
            <a:endParaRPr sz="1800">
              <a:latin typeface="Century Gothic"/>
              <a:cs typeface="Century Gothic"/>
            </a:endParaRPr>
          </a:p>
        </p:txBody>
      </p:sp>
      <p:sp>
        <p:nvSpPr>
          <p:cNvPr id="28" name="object 28"/>
          <p:cNvSpPr/>
          <p:nvPr/>
        </p:nvSpPr>
        <p:spPr>
          <a:xfrm>
            <a:off x="2994660" y="5811011"/>
            <a:ext cx="8536305" cy="862965"/>
          </a:xfrm>
          <a:custGeom>
            <a:avLst/>
            <a:gdLst/>
            <a:ahLst/>
            <a:cxnLst/>
            <a:rect l="l" t="t" r="r" b="b"/>
            <a:pathLst>
              <a:path w="8536305" h="862965">
                <a:moveTo>
                  <a:pt x="0" y="862584"/>
                </a:moveTo>
                <a:lnTo>
                  <a:pt x="8535924" y="862584"/>
                </a:lnTo>
                <a:lnTo>
                  <a:pt x="8535924" y="0"/>
                </a:lnTo>
                <a:lnTo>
                  <a:pt x="0" y="0"/>
                </a:lnTo>
                <a:lnTo>
                  <a:pt x="0" y="862584"/>
                </a:lnTo>
                <a:close/>
              </a:path>
            </a:pathLst>
          </a:custGeom>
          <a:solidFill>
            <a:srgbClr val="586D96"/>
          </a:solidFill>
        </p:spPr>
        <p:txBody>
          <a:bodyPr wrap="square" lIns="0" tIns="0" rIns="0" bIns="0" rtlCol="0"/>
          <a:lstStyle/>
          <a:p>
            <a:endParaRPr/>
          </a:p>
        </p:txBody>
      </p:sp>
      <p:sp>
        <p:nvSpPr>
          <p:cNvPr id="29" name="object 29"/>
          <p:cNvSpPr/>
          <p:nvPr/>
        </p:nvSpPr>
        <p:spPr>
          <a:xfrm>
            <a:off x="2994660" y="5811011"/>
            <a:ext cx="8536305" cy="862965"/>
          </a:xfrm>
          <a:custGeom>
            <a:avLst/>
            <a:gdLst/>
            <a:ahLst/>
            <a:cxnLst/>
            <a:rect l="l" t="t" r="r" b="b"/>
            <a:pathLst>
              <a:path w="8536305" h="862965">
                <a:moveTo>
                  <a:pt x="0" y="862584"/>
                </a:moveTo>
                <a:lnTo>
                  <a:pt x="8535924" y="862584"/>
                </a:lnTo>
                <a:lnTo>
                  <a:pt x="8535924" y="0"/>
                </a:lnTo>
                <a:lnTo>
                  <a:pt x="0" y="0"/>
                </a:lnTo>
                <a:lnTo>
                  <a:pt x="0" y="862584"/>
                </a:lnTo>
                <a:close/>
              </a:path>
            </a:pathLst>
          </a:custGeom>
          <a:ln w="12192">
            <a:solidFill>
              <a:srgbClr val="586D96"/>
            </a:solidFill>
          </a:ln>
        </p:spPr>
        <p:txBody>
          <a:bodyPr wrap="square" lIns="0" tIns="0" rIns="0" bIns="0" rtlCol="0"/>
          <a:lstStyle/>
          <a:p>
            <a:endParaRPr/>
          </a:p>
        </p:txBody>
      </p:sp>
      <p:sp>
        <p:nvSpPr>
          <p:cNvPr id="30" name="object 30"/>
          <p:cNvSpPr txBox="1">
            <a:spLocks noGrp="1"/>
          </p:cNvSpPr>
          <p:nvPr>
            <p:ph type="title"/>
          </p:nvPr>
        </p:nvSpPr>
        <p:spPr>
          <a:xfrm>
            <a:off x="1314703" y="149733"/>
            <a:ext cx="10597515" cy="391160"/>
          </a:xfrm>
          <a:prstGeom prst="rect">
            <a:avLst/>
          </a:prstGeom>
        </p:spPr>
        <p:txBody>
          <a:bodyPr vert="horz" wrap="square" lIns="0" tIns="12700" rIns="0" bIns="0" rtlCol="0">
            <a:spAutoFit/>
          </a:bodyPr>
          <a:lstStyle/>
          <a:p>
            <a:pPr marL="12700">
              <a:lnSpc>
                <a:spcPct val="100000"/>
              </a:lnSpc>
              <a:spcBef>
                <a:spcPts val="100"/>
              </a:spcBef>
            </a:pPr>
            <a:r>
              <a:rPr sz="2400" u="heavy" spc="-5" dirty="0">
                <a:uFill>
                  <a:solidFill>
                    <a:srgbClr val="000000"/>
                  </a:solidFill>
                </a:uFill>
              </a:rPr>
              <a:t>Procedure </a:t>
            </a:r>
            <a:r>
              <a:rPr sz="2400" u="heavy" dirty="0">
                <a:uFill>
                  <a:solidFill>
                    <a:srgbClr val="000000"/>
                  </a:solidFill>
                </a:uFill>
              </a:rPr>
              <a:t>for </a:t>
            </a:r>
            <a:r>
              <a:rPr sz="2400" u="heavy" spc="-5" dirty="0">
                <a:uFill>
                  <a:solidFill>
                    <a:srgbClr val="000000"/>
                  </a:solidFill>
                </a:uFill>
              </a:rPr>
              <a:t>drawing up </a:t>
            </a:r>
            <a:r>
              <a:rPr sz="2400" u="heavy" dirty="0">
                <a:uFill>
                  <a:solidFill>
                    <a:srgbClr val="000000"/>
                  </a:solidFill>
                </a:uFill>
              </a:rPr>
              <a:t>lists </a:t>
            </a:r>
            <a:r>
              <a:rPr sz="2400" u="heavy" spc="-5" dirty="0">
                <a:uFill>
                  <a:solidFill>
                    <a:srgbClr val="000000"/>
                  </a:solidFill>
                </a:uFill>
              </a:rPr>
              <a:t>of procuring entities and </a:t>
            </a:r>
            <a:r>
              <a:rPr sz="2400" u="heavy" dirty="0">
                <a:uFill>
                  <a:solidFill>
                    <a:srgbClr val="000000"/>
                  </a:solidFill>
                </a:uFill>
              </a:rPr>
              <a:t>medical</a:t>
            </a:r>
            <a:r>
              <a:rPr sz="2400" u="heavy" spc="-35" dirty="0">
                <a:uFill>
                  <a:solidFill>
                    <a:srgbClr val="000000"/>
                  </a:solidFill>
                </a:uFill>
              </a:rPr>
              <a:t> </a:t>
            </a:r>
            <a:r>
              <a:rPr sz="2400" u="heavy" spc="-5" dirty="0">
                <a:uFill>
                  <a:solidFill>
                    <a:srgbClr val="000000"/>
                  </a:solidFill>
                </a:uFill>
              </a:rPr>
              <a:t>devices</a:t>
            </a:r>
            <a:endParaRPr sz="2400"/>
          </a:p>
        </p:txBody>
      </p:sp>
      <p:sp>
        <p:nvSpPr>
          <p:cNvPr id="31" name="object 31"/>
          <p:cNvSpPr/>
          <p:nvPr/>
        </p:nvSpPr>
        <p:spPr>
          <a:xfrm>
            <a:off x="734568" y="5815584"/>
            <a:ext cx="2879090" cy="855344"/>
          </a:xfrm>
          <a:custGeom>
            <a:avLst/>
            <a:gdLst/>
            <a:ahLst/>
            <a:cxnLst/>
            <a:rect l="l" t="t" r="r" b="b"/>
            <a:pathLst>
              <a:path w="2879090" h="855345">
                <a:moveTo>
                  <a:pt x="2878835" y="0"/>
                </a:moveTo>
                <a:lnTo>
                  <a:pt x="213740" y="0"/>
                </a:lnTo>
                <a:lnTo>
                  <a:pt x="0" y="854963"/>
                </a:lnTo>
                <a:lnTo>
                  <a:pt x="2665095" y="854963"/>
                </a:lnTo>
                <a:lnTo>
                  <a:pt x="2878835" y="0"/>
                </a:lnTo>
                <a:close/>
              </a:path>
            </a:pathLst>
          </a:custGeom>
          <a:solidFill>
            <a:srgbClr val="D6A3C4"/>
          </a:solidFill>
        </p:spPr>
        <p:txBody>
          <a:bodyPr wrap="square" lIns="0" tIns="0" rIns="0" bIns="0" rtlCol="0"/>
          <a:lstStyle/>
          <a:p>
            <a:endParaRPr/>
          </a:p>
        </p:txBody>
      </p:sp>
      <p:sp>
        <p:nvSpPr>
          <p:cNvPr id="32" name="object 32"/>
          <p:cNvSpPr/>
          <p:nvPr/>
        </p:nvSpPr>
        <p:spPr>
          <a:xfrm>
            <a:off x="734568" y="5815584"/>
            <a:ext cx="2879090" cy="855344"/>
          </a:xfrm>
          <a:custGeom>
            <a:avLst/>
            <a:gdLst/>
            <a:ahLst/>
            <a:cxnLst/>
            <a:rect l="l" t="t" r="r" b="b"/>
            <a:pathLst>
              <a:path w="2879090" h="855345">
                <a:moveTo>
                  <a:pt x="0" y="854963"/>
                </a:moveTo>
                <a:lnTo>
                  <a:pt x="213740" y="0"/>
                </a:lnTo>
                <a:lnTo>
                  <a:pt x="2878835" y="0"/>
                </a:lnTo>
                <a:lnTo>
                  <a:pt x="2665095" y="854963"/>
                </a:lnTo>
                <a:lnTo>
                  <a:pt x="0" y="854963"/>
                </a:lnTo>
                <a:close/>
              </a:path>
            </a:pathLst>
          </a:custGeom>
          <a:ln w="12192">
            <a:solidFill>
              <a:srgbClr val="D6A3C4"/>
            </a:solidFill>
          </a:ln>
        </p:spPr>
        <p:txBody>
          <a:bodyPr wrap="square" lIns="0" tIns="0" rIns="0" bIns="0" rtlCol="0"/>
          <a:lstStyle/>
          <a:p>
            <a:endParaRPr/>
          </a:p>
        </p:txBody>
      </p:sp>
      <p:sp>
        <p:nvSpPr>
          <p:cNvPr id="33" name="object 33"/>
          <p:cNvSpPr txBox="1"/>
          <p:nvPr/>
        </p:nvSpPr>
        <p:spPr>
          <a:xfrm>
            <a:off x="1204975" y="5801664"/>
            <a:ext cx="1936750" cy="239395"/>
          </a:xfrm>
          <a:prstGeom prst="rect">
            <a:avLst/>
          </a:prstGeom>
        </p:spPr>
        <p:txBody>
          <a:bodyPr vert="horz" wrap="square" lIns="0" tIns="12700" rIns="0" bIns="0" rtlCol="0">
            <a:spAutoFit/>
          </a:bodyPr>
          <a:lstStyle/>
          <a:p>
            <a:pPr marL="12700">
              <a:lnSpc>
                <a:spcPct val="100000"/>
              </a:lnSpc>
              <a:spcBef>
                <a:spcPts val="100"/>
              </a:spcBef>
            </a:pPr>
            <a:r>
              <a:rPr sz="1400" b="1" dirty="0">
                <a:latin typeface="Century Gothic"/>
                <a:cs typeface="Century Gothic"/>
              </a:rPr>
              <a:t>Committee for</a:t>
            </a:r>
            <a:r>
              <a:rPr sz="1400" b="1" spc="-75" dirty="0">
                <a:latin typeface="Century Gothic"/>
                <a:cs typeface="Century Gothic"/>
              </a:rPr>
              <a:t> </a:t>
            </a:r>
            <a:r>
              <a:rPr sz="1400" b="1" spc="-5" dirty="0">
                <a:latin typeface="Century Gothic"/>
                <a:cs typeface="Century Gothic"/>
              </a:rPr>
              <a:t>Control</a:t>
            </a:r>
            <a:endParaRPr sz="1400">
              <a:latin typeface="Century Gothic"/>
              <a:cs typeface="Century Gothic"/>
            </a:endParaRPr>
          </a:p>
        </p:txBody>
      </p:sp>
      <p:sp>
        <p:nvSpPr>
          <p:cNvPr id="34" name="object 34"/>
          <p:cNvSpPr txBox="1"/>
          <p:nvPr/>
        </p:nvSpPr>
        <p:spPr>
          <a:xfrm>
            <a:off x="1474724" y="6015024"/>
            <a:ext cx="1397000" cy="666115"/>
          </a:xfrm>
          <a:prstGeom prst="rect">
            <a:avLst/>
          </a:prstGeom>
        </p:spPr>
        <p:txBody>
          <a:bodyPr vert="horz" wrap="square" lIns="0" tIns="12700" rIns="0" bIns="0" rtlCol="0">
            <a:spAutoFit/>
          </a:bodyPr>
          <a:lstStyle/>
          <a:p>
            <a:pPr marL="12700" marR="5080" indent="-1270" algn="ctr">
              <a:lnSpc>
                <a:spcPct val="100000"/>
              </a:lnSpc>
              <a:spcBef>
                <a:spcPts val="100"/>
              </a:spcBef>
            </a:pPr>
            <a:r>
              <a:rPr sz="1400" b="1" spc="-5" dirty="0">
                <a:latin typeface="Century Gothic"/>
                <a:cs typeface="Century Gothic"/>
              </a:rPr>
              <a:t>of </a:t>
            </a:r>
            <a:r>
              <a:rPr sz="1400" b="1" dirty="0">
                <a:latin typeface="Century Gothic"/>
                <a:cs typeface="Century Gothic"/>
              </a:rPr>
              <a:t>Medical </a:t>
            </a:r>
            <a:r>
              <a:rPr sz="1400" b="1" spc="-5" dirty="0">
                <a:latin typeface="Century Gothic"/>
                <a:cs typeface="Century Gothic"/>
              </a:rPr>
              <a:t>and  </a:t>
            </a:r>
            <a:r>
              <a:rPr sz="1400" b="1" dirty="0">
                <a:latin typeface="Century Gothic"/>
                <a:cs typeface="Century Gothic"/>
              </a:rPr>
              <a:t>P</a:t>
            </a:r>
            <a:r>
              <a:rPr sz="1400" b="1" spc="-5" dirty="0">
                <a:latin typeface="Century Gothic"/>
                <a:cs typeface="Century Gothic"/>
              </a:rPr>
              <a:t>h</a:t>
            </a:r>
            <a:r>
              <a:rPr sz="1400" b="1" spc="-10" dirty="0">
                <a:latin typeface="Century Gothic"/>
                <a:cs typeface="Century Gothic"/>
              </a:rPr>
              <a:t>ar</a:t>
            </a:r>
            <a:r>
              <a:rPr sz="1400" b="1" dirty="0">
                <a:latin typeface="Century Gothic"/>
                <a:cs typeface="Century Gothic"/>
              </a:rPr>
              <a:t>maceutic</a:t>
            </a:r>
            <a:r>
              <a:rPr sz="1400" b="1" spc="-10" dirty="0">
                <a:latin typeface="Century Gothic"/>
                <a:cs typeface="Century Gothic"/>
              </a:rPr>
              <a:t>a</a:t>
            </a:r>
            <a:r>
              <a:rPr sz="1400" b="1" dirty="0">
                <a:latin typeface="Century Gothic"/>
                <a:cs typeface="Century Gothic"/>
              </a:rPr>
              <a:t>l  Activities</a:t>
            </a:r>
            <a:endParaRPr sz="1400">
              <a:latin typeface="Century Gothic"/>
              <a:cs typeface="Century Gothic"/>
            </a:endParaRPr>
          </a:p>
        </p:txBody>
      </p:sp>
      <p:sp>
        <p:nvSpPr>
          <p:cNvPr id="35" name="object 35"/>
          <p:cNvSpPr txBox="1"/>
          <p:nvPr/>
        </p:nvSpPr>
        <p:spPr>
          <a:xfrm>
            <a:off x="3153282" y="5951016"/>
            <a:ext cx="8217534" cy="684530"/>
          </a:xfrm>
          <a:prstGeom prst="rect">
            <a:avLst/>
          </a:prstGeom>
        </p:spPr>
        <p:txBody>
          <a:bodyPr vert="horz" wrap="square" lIns="0" tIns="12700" rIns="0" bIns="0" rtlCol="0">
            <a:spAutoFit/>
          </a:bodyPr>
          <a:lstStyle/>
          <a:p>
            <a:pPr algn="ctr">
              <a:lnSpc>
                <a:spcPct val="100000"/>
              </a:lnSpc>
              <a:spcBef>
                <a:spcPts val="100"/>
              </a:spcBef>
            </a:pPr>
            <a:r>
              <a:rPr sz="1800" b="1" dirty="0">
                <a:solidFill>
                  <a:srgbClr val="FFFFFF"/>
                </a:solidFill>
                <a:latin typeface="Century Gothic"/>
                <a:cs typeface="Century Gothic"/>
              </a:rPr>
              <a:t>Lists </a:t>
            </a:r>
            <a:r>
              <a:rPr sz="1800" b="1" spc="-5" dirty="0">
                <a:solidFill>
                  <a:srgbClr val="FFFFFF"/>
                </a:solidFill>
                <a:latin typeface="Century Gothic"/>
                <a:cs typeface="Century Gothic"/>
              </a:rPr>
              <a:t>of procuring entities and medical devices are published on </a:t>
            </a:r>
            <a:r>
              <a:rPr sz="1800" b="1" dirty="0">
                <a:solidFill>
                  <a:srgbClr val="FFFFFF"/>
                </a:solidFill>
                <a:latin typeface="Century Gothic"/>
                <a:cs typeface="Century Gothic"/>
              </a:rPr>
              <a:t>the MH</a:t>
            </a:r>
            <a:r>
              <a:rPr sz="1800" b="1" spc="-114" dirty="0">
                <a:solidFill>
                  <a:srgbClr val="FFFFFF"/>
                </a:solidFill>
                <a:latin typeface="Century Gothic"/>
                <a:cs typeface="Century Gothic"/>
              </a:rPr>
              <a:t> </a:t>
            </a:r>
            <a:r>
              <a:rPr sz="1800" b="1" spc="-5" dirty="0">
                <a:solidFill>
                  <a:srgbClr val="FFFFFF"/>
                </a:solidFill>
                <a:latin typeface="Century Gothic"/>
                <a:cs typeface="Century Gothic"/>
              </a:rPr>
              <a:t>RK</a:t>
            </a:r>
            <a:endParaRPr sz="1800">
              <a:latin typeface="Century Gothic"/>
              <a:cs typeface="Century Gothic"/>
            </a:endParaRPr>
          </a:p>
          <a:p>
            <a:pPr marL="1270" algn="ctr">
              <a:lnSpc>
                <a:spcPts val="1870"/>
              </a:lnSpc>
              <a:spcBef>
                <a:spcPts val="5"/>
              </a:spcBef>
            </a:pPr>
            <a:r>
              <a:rPr sz="1800" b="1" dirty="0">
                <a:solidFill>
                  <a:srgbClr val="FFFFFF"/>
                </a:solidFill>
                <a:latin typeface="Century Gothic"/>
                <a:cs typeface="Century Gothic"/>
              </a:rPr>
              <a:t>website </a:t>
            </a:r>
            <a:r>
              <a:rPr sz="1800" b="1" spc="-5" dirty="0">
                <a:solidFill>
                  <a:srgbClr val="FFFFFF"/>
                </a:solidFill>
                <a:latin typeface="Century Gothic"/>
                <a:cs typeface="Century Gothic"/>
              </a:rPr>
              <a:t>10 days after </a:t>
            </a:r>
            <a:r>
              <a:rPr sz="1800" b="1" dirty="0">
                <a:solidFill>
                  <a:srgbClr val="FFFFFF"/>
                </a:solidFill>
                <a:latin typeface="Century Gothic"/>
                <a:cs typeface="Century Gothic"/>
              </a:rPr>
              <a:t>the JQC</a:t>
            </a:r>
            <a:r>
              <a:rPr sz="1800" b="1" spc="-65" dirty="0">
                <a:solidFill>
                  <a:srgbClr val="FFFFFF"/>
                </a:solidFill>
                <a:latin typeface="Century Gothic"/>
                <a:cs typeface="Century Gothic"/>
              </a:rPr>
              <a:t> </a:t>
            </a:r>
            <a:r>
              <a:rPr sz="1800" b="1" dirty="0">
                <a:solidFill>
                  <a:srgbClr val="FFFFFF"/>
                </a:solidFill>
                <a:latin typeface="Century Gothic"/>
                <a:cs typeface="Century Gothic"/>
              </a:rPr>
              <a:t>meeting</a:t>
            </a:r>
            <a:endParaRPr sz="1800">
              <a:latin typeface="Century Gothic"/>
              <a:cs typeface="Century Gothic"/>
            </a:endParaRPr>
          </a:p>
          <a:p>
            <a:pPr marR="100330" algn="r">
              <a:lnSpc>
                <a:spcPts val="1150"/>
              </a:lnSpc>
            </a:pPr>
            <a:r>
              <a:rPr sz="1200" dirty="0">
                <a:solidFill>
                  <a:srgbClr val="888888"/>
                </a:solidFill>
                <a:latin typeface="Calibri"/>
                <a:cs typeface="Calibri"/>
              </a:rPr>
              <a:t>16</a:t>
            </a:r>
            <a:endParaRPr sz="1200">
              <a:latin typeface="Calibri"/>
              <a:cs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78002" y="858138"/>
            <a:ext cx="11229340" cy="5553443"/>
          </a:xfrm>
          <a:prstGeom prst="rect">
            <a:avLst/>
          </a:prstGeom>
        </p:spPr>
        <p:txBody>
          <a:bodyPr vert="horz" wrap="square" lIns="0" tIns="13335" rIns="0" bIns="0" rtlCol="0">
            <a:spAutoFit/>
          </a:bodyPr>
          <a:lstStyle/>
          <a:p>
            <a:pPr marL="355600" marR="1262380" indent="-343535">
              <a:lnSpc>
                <a:spcPct val="100000"/>
              </a:lnSpc>
              <a:spcBef>
                <a:spcPts val="105"/>
              </a:spcBef>
              <a:buFont typeface="Wingdings"/>
              <a:buChar char=""/>
              <a:tabLst>
                <a:tab pos="355600" algn="l"/>
                <a:tab pos="356235" algn="l"/>
              </a:tabLst>
            </a:pPr>
            <a:r>
              <a:rPr sz="2000" dirty="0">
                <a:latin typeface="Century Gothic"/>
                <a:cs typeface="Century Gothic"/>
              </a:rPr>
              <a:t>The Code of </a:t>
            </a:r>
            <a:r>
              <a:rPr sz="2000" spc="5" dirty="0">
                <a:latin typeface="Century Gothic"/>
                <a:cs typeface="Century Gothic"/>
              </a:rPr>
              <a:t>the </a:t>
            </a:r>
            <a:r>
              <a:rPr sz="2000" dirty="0">
                <a:latin typeface="Century Gothic"/>
                <a:cs typeface="Century Gothic"/>
              </a:rPr>
              <a:t>Republic of Kazakhstan </a:t>
            </a:r>
            <a:r>
              <a:rPr sz="2000" spc="-5" dirty="0">
                <a:latin typeface="Century Gothic"/>
                <a:cs typeface="Century Gothic"/>
              </a:rPr>
              <a:t>"On </a:t>
            </a:r>
            <a:r>
              <a:rPr sz="2000" spc="5" dirty="0">
                <a:latin typeface="Century Gothic"/>
                <a:cs typeface="Century Gothic"/>
              </a:rPr>
              <a:t>the </a:t>
            </a:r>
            <a:r>
              <a:rPr sz="2000" dirty="0">
                <a:latin typeface="Century Gothic"/>
                <a:cs typeface="Century Gothic"/>
              </a:rPr>
              <a:t>health of </a:t>
            </a:r>
            <a:r>
              <a:rPr sz="2000" spc="5" dirty="0">
                <a:latin typeface="Century Gothic"/>
                <a:cs typeface="Century Gothic"/>
              </a:rPr>
              <a:t>the </a:t>
            </a:r>
            <a:r>
              <a:rPr sz="2000" dirty="0">
                <a:latin typeface="Century Gothic"/>
                <a:cs typeface="Century Gothic"/>
              </a:rPr>
              <a:t>people </a:t>
            </a:r>
            <a:r>
              <a:rPr sz="2000" spc="-5" dirty="0">
                <a:latin typeface="Century Gothic"/>
                <a:cs typeface="Century Gothic"/>
              </a:rPr>
              <a:t>and</a:t>
            </a:r>
            <a:r>
              <a:rPr sz="2000" spc="-315" dirty="0">
                <a:latin typeface="Century Gothic"/>
                <a:cs typeface="Century Gothic"/>
              </a:rPr>
              <a:t> </a:t>
            </a:r>
            <a:r>
              <a:rPr sz="2000" spc="5" dirty="0">
                <a:latin typeface="Century Gothic"/>
                <a:cs typeface="Century Gothic"/>
              </a:rPr>
              <a:t>the  </a:t>
            </a:r>
            <a:r>
              <a:rPr sz="2000" dirty="0">
                <a:latin typeface="Century Gothic"/>
                <a:cs typeface="Century Gothic"/>
              </a:rPr>
              <a:t>healthcare</a:t>
            </a:r>
            <a:r>
              <a:rPr sz="2000" spc="-40" dirty="0">
                <a:latin typeface="Century Gothic"/>
                <a:cs typeface="Century Gothic"/>
              </a:rPr>
              <a:t> </a:t>
            </a:r>
            <a:r>
              <a:rPr sz="2000" spc="-5" dirty="0">
                <a:latin typeface="Century Gothic"/>
                <a:cs typeface="Century Gothic"/>
              </a:rPr>
              <a:t>system";</a:t>
            </a:r>
            <a:endParaRPr sz="2000" dirty="0">
              <a:latin typeface="Century Gothic"/>
              <a:cs typeface="Century Gothic"/>
            </a:endParaRPr>
          </a:p>
          <a:p>
            <a:pPr marL="355600" indent="-343535">
              <a:lnSpc>
                <a:spcPct val="100000"/>
              </a:lnSpc>
              <a:buFont typeface="Wingdings"/>
              <a:buChar char=""/>
              <a:tabLst>
                <a:tab pos="355600" algn="l"/>
                <a:tab pos="356235" algn="l"/>
              </a:tabLst>
            </a:pPr>
            <a:r>
              <a:rPr sz="2000" dirty="0">
                <a:latin typeface="Century Gothic"/>
                <a:cs typeface="Century Gothic"/>
              </a:rPr>
              <a:t>The Law of </a:t>
            </a:r>
            <a:r>
              <a:rPr sz="2000" spc="5" dirty="0">
                <a:latin typeface="Century Gothic"/>
                <a:cs typeface="Century Gothic"/>
              </a:rPr>
              <a:t>the </a:t>
            </a:r>
            <a:r>
              <a:rPr sz="2000" dirty="0">
                <a:latin typeface="Century Gothic"/>
                <a:cs typeface="Century Gothic"/>
              </a:rPr>
              <a:t>Republic of Kazakhstan </a:t>
            </a:r>
            <a:r>
              <a:rPr sz="2000" spc="-10" dirty="0">
                <a:latin typeface="Century Gothic"/>
                <a:cs typeface="Century Gothic"/>
              </a:rPr>
              <a:t>«On </a:t>
            </a:r>
            <a:r>
              <a:rPr sz="2000" dirty="0">
                <a:latin typeface="Century Gothic"/>
                <a:cs typeface="Century Gothic"/>
              </a:rPr>
              <a:t>Public</a:t>
            </a:r>
            <a:r>
              <a:rPr sz="2000" spc="-145" dirty="0">
                <a:latin typeface="Century Gothic"/>
                <a:cs typeface="Century Gothic"/>
              </a:rPr>
              <a:t> </a:t>
            </a:r>
            <a:r>
              <a:rPr sz="2000" dirty="0">
                <a:latin typeface="Century Gothic"/>
                <a:cs typeface="Century Gothic"/>
              </a:rPr>
              <a:t>Procurement»;</a:t>
            </a:r>
          </a:p>
          <a:p>
            <a:pPr marL="355600" indent="-343535">
              <a:lnSpc>
                <a:spcPct val="100000"/>
              </a:lnSpc>
              <a:buFont typeface="Wingdings"/>
              <a:buChar char=""/>
              <a:tabLst>
                <a:tab pos="355600" algn="l"/>
                <a:tab pos="356235" algn="l"/>
              </a:tabLst>
            </a:pPr>
            <a:r>
              <a:rPr sz="2000" dirty="0">
                <a:latin typeface="Century Gothic"/>
                <a:cs typeface="Century Gothic"/>
              </a:rPr>
              <a:t>The Law of </a:t>
            </a:r>
            <a:r>
              <a:rPr sz="2000" spc="5" dirty="0">
                <a:latin typeface="Century Gothic"/>
                <a:cs typeface="Century Gothic"/>
              </a:rPr>
              <a:t>the </a:t>
            </a:r>
            <a:r>
              <a:rPr sz="2000" dirty="0">
                <a:latin typeface="Century Gothic"/>
                <a:cs typeface="Century Gothic"/>
              </a:rPr>
              <a:t>Republic of Kazakhstan </a:t>
            </a:r>
            <a:r>
              <a:rPr sz="2000" spc="-5" dirty="0">
                <a:latin typeface="Century Gothic"/>
                <a:cs typeface="Century Gothic"/>
              </a:rPr>
              <a:t>"On </a:t>
            </a:r>
            <a:r>
              <a:rPr sz="2000" dirty="0">
                <a:latin typeface="Century Gothic"/>
                <a:cs typeface="Century Gothic"/>
              </a:rPr>
              <a:t>compulsory </a:t>
            </a:r>
            <a:r>
              <a:rPr sz="2000" spc="-5" dirty="0">
                <a:latin typeface="Century Gothic"/>
                <a:cs typeface="Century Gothic"/>
              </a:rPr>
              <a:t>social </a:t>
            </a:r>
            <a:r>
              <a:rPr sz="2000" dirty="0">
                <a:latin typeface="Century Gothic"/>
                <a:cs typeface="Century Gothic"/>
              </a:rPr>
              <a:t>health</a:t>
            </a:r>
            <a:r>
              <a:rPr sz="2000" spc="-240" dirty="0">
                <a:latin typeface="Century Gothic"/>
                <a:cs typeface="Century Gothic"/>
              </a:rPr>
              <a:t> </a:t>
            </a:r>
            <a:r>
              <a:rPr sz="2000" dirty="0">
                <a:latin typeface="Century Gothic"/>
                <a:cs typeface="Century Gothic"/>
              </a:rPr>
              <a:t>insurance";</a:t>
            </a:r>
          </a:p>
          <a:p>
            <a:pPr marL="355600" marR="38735" indent="-343535">
              <a:lnSpc>
                <a:spcPct val="100000"/>
              </a:lnSpc>
              <a:buFont typeface="Wingdings"/>
              <a:buChar char=""/>
              <a:tabLst>
                <a:tab pos="355600" algn="l"/>
                <a:tab pos="356235" algn="l"/>
              </a:tabLst>
            </a:pPr>
            <a:r>
              <a:rPr sz="2000" dirty="0">
                <a:latin typeface="Century Gothic"/>
                <a:cs typeface="Century Gothic"/>
              </a:rPr>
              <a:t>Resolution </a:t>
            </a:r>
            <a:r>
              <a:rPr sz="2000" spc="-5" dirty="0">
                <a:latin typeface="Century Gothic"/>
                <a:cs typeface="Century Gothic"/>
              </a:rPr>
              <a:t>of </a:t>
            </a:r>
            <a:r>
              <a:rPr sz="2000" spc="5" dirty="0">
                <a:latin typeface="Century Gothic"/>
                <a:cs typeface="Century Gothic"/>
              </a:rPr>
              <a:t>the </a:t>
            </a:r>
            <a:r>
              <a:rPr sz="2000" dirty="0">
                <a:latin typeface="Century Gothic"/>
                <a:cs typeface="Century Gothic"/>
              </a:rPr>
              <a:t>Government </a:t>
            </a:r>
            <a:r>
              <a:rPr sz="2000" spc="-5" dirty="0">
                <a:latin typeface="Century Gothic"/>
                <a:cs typeface="Century Gothic"/>
              </a:rPr>
              <a:t>of </a:t>
            </a:r>
            <a:r>
              <a:rPr sz="2000" spc="5" dirty="0">
                <a:latin typeface="Century Gothic"/>
                <a:cs typeface="Century Gothic"/>
              </a:rPr>
              <a:t>the </a:t>
            </a:r>
            <a:r>
              <a:rPr sz="2000" dirty="0">
                <a:latin typeface="Century Gothic"/>
                <a:cs typeface="Century Gothic"/>
              </a:rPr>
              <a:t>Republic </a:t>
            </a:r>
            <a:r>
              <a:rPr sz="2000" spc="-5" dirty="0">
                <a:latin typeface="Century Gothic"/>
                <a:cs typeface="Century Gothic"/>
              </a:rPr>
              <a:t>of </a:t>
            </a:r>
            <a:r>
              <a:rPr sz="2000" dirty="0">
                <a:latin typeface="Century Gothic"/>
                <a:cs typeface="Century Gothic"/>
              </a:rPr>
              <a:t>Kazakhstan dated June 4, 2021 No.</a:t>
            </a:r>
            <a:r>
              <a:rPr sz="2000" spc="-240" dirty="0">
                <a:latin typeface="Century Gothic"/>
                <a:cs typeface="Century Gothic"/>
              </a:rPr>
              <a:t> </a:t>
            </a:r>
            <a:r>
              <a:rPr sz="2000" spc="-5" dirty="0">
                <a:latin typeface="Century Gothic"/>
                <a:cs typeface="Century Gothic"/>
              </a:rPr>
              <a:t>375  "On approval </a:t>
            </a:r>
            <a:r>
              <a:rPr sz="2000" dirty="0">
                <a:latin typeface="Century Gothic"/>
                <a:cs typeface="Century Gothic"/>
              </a:rPr>
              <a:t>of </a:t>
            </a:r>
            <a:r>
              <a:rPr sz="2000" spc="5" dirty="0">
                <a:latin typeface="Century Gothic"/>
                <a:cs typeface="Century Gothic"/>
              </a:rPr>
              <a:t>the </a:t>
            </a:r>
            <a:r>
              <a:rPr sz="2000" dirty="0">
                <a:latin typeface="Century Gothic"/>
                <a:cs typeface="Century Gothic"/>
              </a:rPr>
              <a:t>Rules </a:t>
            </a:r>
            <a:r>
              <a:rPr sz="2000" spc="-5" dirty="0">
                <a:latin typeface="Century Gothic"/>
                <a:cs typeface="Century Gothic"/>
              </a:rPr>
              <a:t>for </a:t>
            </a:r>
            <a:r>
              <a:rPr sz="2000" spc="5" dirty="0">
                <a:latin typeface="Century Gothic"/>
                <a:cs typeface="Century Gothic"/>
              </a:rPr>
              <a:t>the </a:t>
            </a:r>
            <a:r>
              <a:rPr sz="2000" spc="-5" dirty="0">
                <a:latin typeface="Century Gothic"/>
                <a:cs typeface="Century Gothic"/>
              </a:rPr>
              <a:t>organization and </a:t>
            </a:r>
            <a:r>
              <a:rPr sz="2000" dirty="0">
                <a:latin typeface="Century Gothic"/>
                <a:cs typeface="Century Gothic"/>
              </a:rPr>
              <a:t>procurement of medicines, medical  devices </a:t>
            </a:r>
            <a:r>
              <a:rPr sz="2000" spc="-5" dirty="0">
                <a:latin typeface="Century Gothic"/>
                <a:cs typeface="Century Gothic"/>
              </a:rPr>
              <a:t>and specialized </a:t>
            </a:r>
            <a:r>
              <a:rPr sz="2000" dirty="0">
                <a:latin typeface="Century Gothic"/>
                <a:cs typeface="Century Gothic"/>
              </a:rPr>
              <a:t>medical </a:t>
            </a:r>
            <a:r>
              <a:rPr sz="2000" spc="-5" dirty="0">
                <a:latin typeface="Century Gothic"/>
                <a:cs typeface="Century Gothic"/>
              </a:rPr>
              <a:t>products </a:t>
            </a:r>
            <a:r>
              <a:rPr sz="2000" dirty="0">
                <a:latin typeface="Century Gothic"/>
                <a:cs typeface="Century Gothic"/>
              </a:rPr>
              <a:t>within </a:t>
            </a:r>
            <a:r>
              <a:rPr sz="2000" spc="5" dirty="0">
                <a:latin typeface="Century Gothic"/>
                <a:cs typeface="Century Gothic"/>
              </a:rPr>
              <a:t>the </a:t>
            </a:r>
            <a:r>
              <a:rPr sz="2000" dirty="0">
                <a:latin typeface="Century Gothic"/>
                <a:cs typeface="Century Gothic"/>
              </a:rPr>
              <a:t>guaranteed </a:t>
            </a:r>
            <a:r>
              <a:rPr sz="2000" spc="5" dirty="0">
                <a:latin typeface="Century Gothic"/>
                <a:cs typeface="Century Gothic"/>
              </a:rPr>
              <a:t>volume </a:t>
            </a:r>
            <a:r>
              <a:rPr sz="2000" dirty="0">
                <a:latin typeface="Century Gothic"/>
                <a:cs typeface="Century Gothic"/>
              </a:rPr>
              <a:t>of </a:t>
            </a:r>
            <a:r>
              <a:rPr sz="2000" spc="-5" dirty="0">
                <a:latin typeface="Century Gothic"/>
                <a:cs typeface="Century Gothic"/>
              </a:rPr>
              <a:t>free  </a:t>
            </a:r>
            <a:r>
              <a:rPr sz="2000" dirty="0">
                <a:latin typeface="Century Gothic"/>
                <a:cs typeface="Century Gothic"/>
              </a:rPr>
              <a:t>medical care </a:t>
            </a:r>
            <a:r>
              <a:rPr sz="2000" spc="-5" dirty="0">
                <a:latin typeface="Century Gothic"/>
                <a:cs typeface="Century Gothic"/>
              </a:rPr>
              <a:t>and </a:t>
            </a:r>
            <a:r>
              <a:rPr sz="2000" spc="-15" dirty="0">
                <a:latin typeface="Century Gothic"/>
                <a:cs typeface="Century Gothic"/>
              </a:rPr>
              <a:t>(or) </a:t>
            </a:r>
            <a:r>
              <a:rPr sz="2000" spc="-5" dirty="0">
                <a:latin typeface="Century Gothic"/>
                <a:cs typeface="Century Gothic"/>
              </a:rPr>
              <a:t>in </a:t>
            </a:r>
            <a:r>
              <a:rPr sz="2000" spc="5" dirty="0">
                <a:latin typeface="Century Gothic"/>
                <a:cs typeface="Century Gothic"/>
              </a:rPr>
              <a:t>the </a:t>
            </a:r>
            <a:r>
              <a:rPr sz="2000" dirty="0">
                <a:latin typeface="Century Gothic"/>
                <a:cs typeface="Century Gothic"/>
              </a:rPr>
              <a:t>system of compulsory </a:t>
            </a:r>
            <a:r>
              <a:rPr sz="2000" spc="-5" dirty="0">
                <a:latin typeface="Century Gothic"/>
                <a:cs typeface="Century Gothic"/>
              </a:rPr>
              <a:t>social </a:t>
            </a:r>
            <a:r>
              <a:rPr sz="2000" dirty="0">
                <a:latin typeface="Century Gothic"/>
                <a:cs typeface="Century Gothic"/>
              </a:rPr>
              <a:t>health </a:t>
            </a:r>
            <a:r>
              <a:rPr sz="2000" spc="-5" dirty="0">
                <a:latin typeface="Century Gothic"/>
                <a:cs typeface="Century Gothic"/>
              </a:rPr>
              <a:t>insurance,  </a:t>
            </a:r>
            <a:r>
              <a:rPr sz="2000" dirty="0">
                <a:latin typeface="Century Gothic"/>
                <a:cs typeface="Century Gothic"/>
              </a:rPr>
              <a:t>pharmaceutical</a:t>
            </a:r>
            <a:r>
              <a:rPr sz="2000" spc="-55" dirty="0">
                <a:latin typeface="Century Gothic"/>
                <a:cs typeface="Century Gothic"/>
              </a:rPr>
              <a:t> </a:t>
            </a:r>
            <a:r>
              <a:rPr sz="2000" dirty="0">
                <a:latin typeface="Century Gothic"/>
                <a:cs typeface="Century Gothic"/>
              </a:rPr>
              <a:t>services";</a:t>
            </a:r>
          </a:p>
          <a:p>
            <a:pPr marL="355600" marR="8255" indent="-343535">
              <a:lnSpc>
                <a:spcPct val="100000"/>
              </a:lnSpc>
              <a:spcBef>
                <a:spcPts val="5"/>
              </a:spcBef>
              <a:buFont typeface="Wingdings"/>
              <a:buChar char=""/>
              <a:tabLst>
                <a:tab pos="355600" algn="l"/>
                <a:tab pos="356235" algn="l"/>
              </a:tabLst>
            </a:pPr>
            <a:r>
              <a:rPr sz="2000" dirty="0">
                <a:latin typeface="Century Gothic"/>
                <a:cs typeface="Century Gothic"/>
              </a:rPr>
              <a:t>Resolution of </a:t>
            </a:r>
            <a:r>
              <a:rPr sz="2000" spc="5" dirty="0">
                <a:latin typeface="Century Gothic"/>
                <a:cs typeface="Century Gothic"/>
              </a:rPr>
              <a:t>the </a:t>
            </a:r>
            <a:r>
              <a:rPr sz="2000" dirty="0">
                <a:latin typeface="Century Gothic"/>
                <a:cs typeface="Century Gothic"/>
              </a:rPr>
              <a:t>Government of </a:t>
            </a:r>
            <a:r>
              <a:rPr sz="2000" spc="5" dirty="0">
                <a:latin typeface="Century Gothic"/>
                <a:cs typeface="Century Gothic"/>
              </a:rPr>
              <a:t>the </a:t>
            </a:r>
            <a:r>
              <a:rPr sz="2000" dirty="0">
                <a:latin typeface="Century Gothic"/>
                <a:cs typeface="Century Gothic"/>
              </a:rPr>
              <a:t>Republic of Kazakhstan dated February </a:t>
            </a:r>
            <a:r>
              <a:rPr sz="2000" spc="-5" dirty="0">
                <a:latin typeface="Century Gothic"/>
                <a:cs typeface="Century Gothic"/>
              </a:rPr>
              <a:t>9, </a:t>
            </a:r>
            <a:r>
              <a:rPr sz="2000" dirty="0">
                <a:latin typeface="Century Gothic"/>
                <a:cs typeface="Century Gothic"/>
              </a:rPr>
              <a:t>2021 No.  </a:t>
            </a:r>
            <a:r>
              <a:rPr sz="2000" spc="-5" dirty="0">
                <a:latin typeface="Century Gothic"/>
                <a:cs typeface="Century Gothic"/>
              </a:rPr>
              <a:t>47 "On approval </a:t>
            </a:r>
            <a:r>
              <a:rPr sz="2000" dirty="0">
                <a:latin typeface="Century Gothic"/>
                <a:cs typeface="Century Gothic"/>
              </a:rPr>
              <a:t>of </a:t>
            </a:r>
            <a:r>
              <a:rPr sz="2000" spc="5" dirty="0">
                <a:latin typeface="Century Gothic"/>
                <a:cs typeface="Century Gothic"/>
              </a:rPr>
              <a:t>the </a:t>
            </a:r>
            <a:r>
              <a:rPr sz="2000" dirty="0">
                <a:latin typeface="Century Gothic"/>
                <a:cs typeface="Century Gothic"/>
              </a:rPr>
              <a:t>Rules </a:t>
            </a:r>
            <a:r>
              <a:rPr sz="2000" spc="-5" dirty="0">
                <a:latin typeface="Century Gothic"/>
                <a:cs typeface="Century Gothic"/>
              </a:rPr>
              <a:t>for </a:t>
            </a:r>
            <a:r>
              <a:rPr sz="2000" spc="5" dirty="0">
                <a:latin typeface="Century Gothic"/>
                <a:cs typeface="Century Gothic"/>
              </a:rPr>
              <a:t>the </a:t>
            </a:r>
            <a:r>
              <a:rPr sz="2000" dirty="0">
                <a:latin typeface="Century Gothic"/>
                <a:cs typeface="Century Gothic"/>
              </a:rPr>
              <a:t>purchase of services </a:t>
            </a:r>
            <a:r>
              <a:rPr sz="2000" spc="-5" dirty="0">
                <a:latin typeface="Century Gothic"/>
                <a:cs typeface="Century Gothic"/>
              </a:rPr>
              <a:t>for </a:t>
            </a:r>
            <a:r>
              <a:rPr sz="2000" spc="5" dirty="0">
                <a:latin typeface="Century Gothic"/>
                <a:cs typeface="Century Gothic"/>
              </a:rPr>
              <a:t>the </a:t>
            </a:r>
            <a:r>
              <a:rPr sz="2000" dirty="0">
                <a:latin typeface="Century Gothic"/>
                <a:cs typeface="Century Gothic"/>
              </a:rPr>
              <a:t>storage </a:t>
            </a:r>
            <a:r>
              <a:rPr sz="2000" spc="-5" dirty="0">
                <a:latin typeface="Century Gothic"/>
                <a:cs typeface="Century Gothic"/>
              </a:rPr>
              <a:t>and  transportation </a:t>
            </a:r>
            <a:r>
              <a:rPr sz="2000" dirty="0">
                <a:latin typeface="Century Gothic"/>
                <a:cs typeface="Century Gothic"/>
              </a:rPr>
              <a:t>of medicines </a:t>
            </a:r>
            <a:r>
              <a:rPr sz="2000" spc="-5" dirty="0">
                <a:latin typeface="Century Gothic"/>
                <a:cs typeface="Century Gothic"/>
              </a:rPr>
              <a:t>and </a:t>
            </a:r>
            <a:r>
              <a:rPr sz="2000" dirty="0">
                <a:latin typeface="Century Gothic"/>
                <a:cs typeface="Century Gothic"/>
              </a:rPr>
              <a:t>medical </a:t>
            </a:r>
            <a:r>
              <a:rPr sz="2000" spc="-5" dirty="0">
                <a:latin typeface="Century Gothic"/>
                <a:cs typeface="Century Gothic"/>
              </a:rPr>
              <a:t>products, </a:t>
            </a:r>
            <a:r>
              <a:rPr sz="2000" dirty="0">
                <a:latin typeface="Century Gothic"/>
                <a:cs typeface="Century Gothic"/>
              </a:rPr>
              <a:t>services </a:t>
            </a:r>
            <a:r>
              <a:rPr sz="2000" spc="-5" dirty="0">
                <a:latin typeface="Century Gothic"/>
                <a:cs typeface="Century Gothic"/>
              </a:rPr>
              <a:t>for </a:t>
            </a:r>
            <a:r>
              <a:rPr sz="2000" spc="5" dirty="0">
                <a:latin typeface="Century Gothic"/>
                <a:cs typeface="Century Gothic"/>
              </a:rPr>
              <a:t>the </a:t>
            </a:r>
            <a:r>
              <a:rPr sz="2000" dirty="0">
                <a:latin typeface="Century Gothic"/>
                <a:cs typeface="Century Gothic"/>
              </a:rPr>
              <a:t>registration </a:t>
            </a:r>
            <a:r>
              <a:rPr sz="2000" spc="-5" dirty="0">
                <a:latin typeface="Century Gothic"/>
                <a:cs typeface="Century Gothic"/>
              </a:rPr>
              <a:t>and </a:t>
            </a:r>
            <a:r>
              <a:rPr sz="2000" dirty="0">
                <a:latin typeface="Century Gothic"/>
                <a:cs typeface="Century Gothic"/>
              </a:rPr>
              <a:t>sale  of medicines </a:t>
            </a:r>
            <a:r>
              <a:rPr sz="2000" spc="-5" dirty="0">
                <a:latin typeface="Century Gothic"/>
                <a:cs typeface="Century Gothic"/>
              </a:rPr>
              <a:t>and </a:t>
            </a:r>
            <a:r>
              <a:rPr sz="2000" dirty="0">
                <a:latin typeface="Century Gothic"/>
                <a:cs typeface="Century Gothic"/>
              </a:rPr>
              <a:t>medical </a:t>
            </a:r>
            <a:r>
              <a:rPr sz="2000" spc="-5" dirty="0">
                <a:latin typeface="Century Gothic"/>
                <a:cs typeface="Century Gothic"/>
              </a:rPr>
              <a:t>products by </a:t>
            </a:r>
            <a:r>
              <a:rPr sz="2000" dirty="0">
                <a:latin typeface="Century Gothic"/>
                <a:cs typeface="Century Gothic"/>
              </a:rPr>
              <a:t>a </a:t>
            </a:r>
            <a:r>
              <a:rPr lang="en-US" sz="2000" spc="-5" dirty="0">
                <a:latin typeface="Century Gothic"/>
                <a:cs typeface="Century Gothic"/>
              </a:rPr>
              <a:t>Unified Distributor</a:t>
            </a:r>
            <a:r>
              <a:rPr sz="2000" spc="-5" dirty="0">
                <a:latin typeface="Century Gothic"/>
                <a:cs typeface="Century Gothic"/>
              </a:rPr>
              <a:t> </a:t>
            </a:r>
            <a:r>
              <a:rPr sz="2000" dirty="0">
                <a:latin typeface="Century Gothic"/>
                <a:cs typeface="Century Gothic"/>
              </a:rPr>
              <a:t>within </a:t>
            </a:r>
            <a:r>
              <a:rPr sz="2000" spc="5" dirty="0">
                <a:latin typeface="Century Gothic"/>
                <a:cs typeface="Century Gothic"/>
              </a:rPr>
              <a:t>the </a:t>
            </a:r>
            <a:r>
              <a:rPr sz="2000" dirty="0">
                <a:latin typeface="Century Gothic"/>
                <a:cs typeface="Century Gothic"/>
              </a:rPr>
              <a:t>guaranteed </a:t>
            </a:r>
            <a:r>
              <a:rPr sz="2000" spc="5" dirty="0">
                <a:latin typeface="Century Gothic"/>
                <a:cs typeface="Century Gothic"/>
              </a:rPr>
              <a:t>volume  </a:t>
            </a:r>
            <a:r>
              <a:rPr sz="2000" spc="-5" dirty="0">
                <a:latin typeface="Century Gothic"/>
                <a:cs typeface="Century Gothic"/>
              </a:rPr>
              <a:t>of </a:t>
            </a:r>
            <a:r>
              <a:rPr sz="2000" dirty="0">
                <a:latin typeface="Century Gothic"/>
                <a:cs typeface="Century Gothic"/>
              </a:rPr>
              <a:t>free medical care and </a:t>
            </a:r>
            <a:r>
              <a:rPr sz="2000" spc="-15" dirty="0">
                <a:latin typeface="Century Gothic"/>
                <a:cs typeface="Century Gothic"/>
              </a:rPr>
              <a:t>(or) </a:t>
            </a:r>
            <a:r>
              <a:rPr sz="2000" dirty="0">
                <a:latin typeface="Century Gothic"/>
                <a:cs typeface="Century Gothic"/>
              </a:rPr>
              <a:t>in </a:t>
            </a:r>
            <a:r>
              <a:rPr sz="2000" spc="5" dirty="0">
                <a:latin typeface="Century Gothic"/>
                <a:cs typeface="Century Gothic"/>
              </a:rPr>
              <a:t>the </a:t>
            </a:r>
            <a:r>
              <a:rPr sz="2000" dirty="0">
                <a:latin typeface="Century Gothic"/>
                <a:cs typeface="Century Gothic"/>
              </a:rPr>
              <a:t>system </a:t>
            </a:r>
            <a:r>
              <a:rPr sz="2000" spc="-5" dirty="0">
                <a:latin typeface="Century Gothic"/>
                <a:cs typeface="Century Gothic"/>
              </a:rPr>
              <a:t>of </a:t>
            </a:r>
            <a:r>
              <a:rPr sz="2000" dirty="0">
                <a:latin typeface="Century Gothic"/>
                <a:cs typeface="Century Gothic"/>
              </a:rPr>
              <a:t>compulsory </a:t>
            </a:r>
            <a:r>
              <a:rPr sz="2000" spc="-5" dirty="0">
                <a:latin typeface="Century Gothic"/>
                <a:cs typeface="Century Gothic"/>
              </a:rPr>
              <a:t>social </a:t>
            </a:r>
            <a:r>
              <a:rPr sz="2000" dirty="0">
                <a:latin typeface="Century Gothic"/>
                <a:cs typeface="Century Gothic"/>
              </a:rPr>
              <a:t>health</a:t>
            </a:r>
            <a:r>
              <a:rPr sz="2000" spc="-150" dirty="0">
                <a:latin typeface="Century Gothic"/>
                <a:cs typeface="Century Gothic"/>
              </a:rPr>
              <a:t> </a:t>
            </a:r>
            <a:r>
              <a:rPr sz="2000" dirty="0">
                <a:latin typeface="Century Gothic"/>
                <a:cs typeface="Century Gothic"/>
              </a:rPr>
              <a:t>insurance";</a:t>
            </a:r>
          </a:p>
          <a:p>
            <a:pPr marL="355600" marR="5080" indent="-343535" algn="just">
              <a:lnSpc>
                <a:spcPct val="100000"/>
              </a:lnSpc>
              <a:buFont typeface="Wingdings"/>
              <a:buChar char=""/>
              <a:tabLst>
                <a:tab pos="356235" algn="l"/>
              </a:tabLst>
            </a:pPr>
            <a:r>
              <a:rPr sz="2000" dirty="0">
                <a:latin typeface="Century Gothic"/>
                <a:cs typeface="Century Gothic"/>
              </a:rPr>
              <a:t>Resolution of </a:t>
            </a:r>
            <a:r>
              <a:rPr sz="2000" spc="5" dirty="0">
                <a:latin typeface="Century Gothic"/>
                <a:cs typeface="Century Gothic"/>
              </a:rPr>
              <a:t>the </a:t>
            </a:r>
            <a:r>
              <a:rPr sz="2000" dirty="0">
                <a:latin typeface="Century Gothic"/>
                <a:cs typeface="Century Gothic"/>
              </a:rPr>
              <a:t>Government of </a:t>
            </a:r>
            <a:r>
              <a:rPr sz="2000" spc="5" dirty="0">
                <a:latin typeface="Century Gothic"/>
                <a:cs typeface="Century Gothic"/>
              </a:rPr>
              <a:t>the </a:t>
            </a:r>
            <a:r>
              <a:rPr sz="2000" dirty="0">
                <a:latin typeface="Century Gothic"/>
                <a:cs typeface="Century Gothic"/>
              </a:rPr>
              <a:t>Republic of Kazakhstan dated February </a:t>
            </a:r>
            <a:r>
              <a:rPr sz="2000" spc="-5" dirty="0">
                <a:latin typeface="Century Gothic"/>
                <a:cs typeface="Century Gothic"/>
              </a:rPr>
              <a:t>9, </a:t>
            </a:r>
            <a:r>
              <a:rPr sz="2000" dirty="0">
                <a:latin typeface="Century Gothic"/>
                <a:cs typeface="Century Gothic"/>
              </a:rPr>
              <a:t>2021 No.  </a:t>
            </a:r>
            <a:r>
              <a:rPr sz="2000" spc="-5" dirty="0">
                <a:latin typeface="Century Gothic"/>
                <a:cs typeface="Century Gothic"/>
              </a:rPr>
              <a:t>48 "On </a:t>
            </a:r>
            <a:r>
              <a:rPr sz="2000" spc="5" dirty="0">
                <a:latin typeface="Century Gothic"/>
                <a:cs typeface="Century Gothic"/>
              </a:rPr>
              <a:t>the </a:t>
            </a:r>
            <a:r>
              <a:rPr sz="2000" spc="-5" dirty="0">
                <a:latin typeface="Century Gothic"/>
                <a:cs typeface="Century Gothic"/>
              </a:rPr>
              <a:t>definition of </a:t>
            </a:r>
            <a:r>
              <a:rPr sz="2000" dirty="0">
                <a:latin typeface="Century Gothic"/>
                <a:cs typeface="Century Gothic"/>
              </a:rPr>
              <a:t>a </a:t>
            </a:r>
            <a:r>
              <a:rPr lang="en-US" sz="2000" spc="-5" dirty="0">
                <a:latin typeface="Century Gothic"/>
                <a:cs typeface="Century Gothic"/>
              </a:rPr>
              <a:t>Unified Distributor</a:t>
            </a:r>
            <a:r>
              <a:rPr sz="2000" spc="-5" dirty="0">
                <a:latin typeface="Century Gothic"/>
                <a:cs typeface="Century Gothic"/>
              </a:rPr>
              <a:t> and </a:t>
            </a:r>
            <a:r>
              <a:rPr sz="2000" spc="5" dirty="0">
                <a:latin typeface="Century Gothic"/>
                <a:cs typeface="Century Gothic"/>
              </a:rPr>
              <a:t>the </a:t>
            </a:r>
            <a:r>
              <a:rPr sz="2000" spc="-5" dirty="0">
                <a:latin typeface="Century Gothic"/>
                <a:cs typeface="Century Gothic"/>
              </a:rPr>
              <a:t>invalidation </a:t>
            </a:r>
            <a:r>
              <a:rPr sz="2000" dirty="0">
                <a:latin typeface="Century Gothic"/>
                <a:cs typeface="Century Gothic"/>
              </a:rPr>
              <a:t>of certain </a:t>
            </a:r>
            <a:r>
              <a:rPr sz="2000" spc="-5" dirty="0">
                <a:latin typeface="Century Gothic"/>
                <a:cs typeface="Century Gothic"/>
              </a:rPr>
              <a:t>decisions of </a:t>
            </a:r>
            <a:r>
              <a:rPr sz="2000" spc="5" dirty="0">
                <a:latin typeface="Century Gothic"/>
                <a:cs typeface="Century Gothic"/>
              </a:rPr>
              <a:t>the  </a:t>
            </a:r>
            <a:r>
              <a:rPr sz="2000" dirty="0">
                <a:latin typeface="Century Gothic"/>
                <a:cs typeface="Century Gothic"/>
              </a:rPr>
              <a:t>Government of </a:t>
            </a:r>
            <a:r>
              <a:rPr sz="2000" spc="5" dirty="0">
                <a:latin typeface="Century Gothic"/>
                <a:cs typeface="Century Gothic"/>
              </a:rPr>
              <a:t>the </a:t>
            </a:r>
            <a:r>
              <a:rPr sz="2000" dirty="0">
                <a:latin typeface="Century Gothic"/>
                <a:cs typeface="Century Gothic"/>
              </a:rPr>
              <a:t>Republic of</a:t>
            </a:r>
            <a:r>
              <a:rPr sz="2000" spc="-135" dirty="0">
                <a:latin typeface="Century Gothic"/>
                <a:cs typeface="Century Gothic"/>
              </a:rPr>
              <a:t> </a:t>
            </a:r>
            <a:r>
              <a:rPr sz="2000" dirty="0">
                <a:latin typeface="Century Gothic"/>
                <a:cs typeface="Century Gothic"/>
              </a:rPr>
              <a:t>Kazakhstan";</a:t>
            </a:r>
          </a:p>
        </p:txBody>
      </p:sp>
      <p:sp>
        <p:nvSpPr>
          <p:cNvPr id="3" name="object 3"/>
          <p:cNvSpPr txBox="1">
            <a:spLocks noGrp="1"/>
          </p:cNvSpPr>
          <p:nvPr>
            <p:ph type="title"/>
          </p:nvPr>
        </p:nvSpPr>
        <p:spPr>
          <a:xfrm>
            <a:off x="2684779" y="296671"/>
            <a:ext cx="6966584" cy="391160"/>
          </a:xfrm>
          <a:prstGeom prst="rect">
            <a:avLst/>
          </a:prstGeom>
        </p:spPr>
        <p:txBody>
          <a:bodyPr vert="horz" wrap="square" lIns="0" tIns="12700" rIns="0" bIns="0" rtlCol="0">
            <a:spAutoFit/>
          </a:bodyPr>
          <a:lstStyle/>
          <a:p>
            <a:pPr marL="12700">
              <a:lnSpc>
                <a:spcPct val="100000"/>
              </a:lnSpc>
              <a:spcBef>
                <a:spcPts val="100"/>
              </a:spcBef>
            </a:pPr>
            <a:r>
              <a:rPr sz="2400" u="heavy" dirty="0">
                <a:uFill>
                  <a:solidFill>
                    <a:srgbClr val="000000"/>
                  </a:solidFill>
                </a:uFill>
              </a:rPr>
              <a:t>List </a:t>
            </a:r>
            <a:r>
              <a:rPr sz="2400" u="heavy" spc="-5" dirty="0">
                <a:uFill>
                  <a:solidFill>
                    <a:srgbClr val="000000"/>
                  </a:solidFill>
                </a:uFill>
              </a:rPr>
              <a:t>of </a:t>
            </a:r>
            <a:r>
              <a:rPr sz="2400" u="heavy" dirty="0">
                <a:uFill>
                  <a:solidFill>
                    <a:srgbClr val="000000"/>
                  </a:solidFill>
                </a:uFill>
              </a:rPr>
              <a:t>regulatory legal </a:t>
            </a:r>
            <a:r>
              <a:rPr sz="2400" u="heavy" spc="-5" dirty="0">
                <a:uFill>
                  <a:solidFill>
                    <a:srgbClr val="000000"/>
                  </a:solidFill>
                </a:uFill>
              </a:rPr>
              <a:t>acts</a:t>
            </a:r>
            <a:r>
              <a:rPr sz="2400" u="heavy" spc="5" dirty="0">
                <a:uFill>
                  <a:solidFill>
                    <a:srgbClr val="000000"/>
                  </a:solidFill>
                </a:uFill>
              </a:rPr>
              <a:t> </a:t>
            </a:r>
            <a:r>
              <a:rPr sz="2400" u="heavy" spc="-5" dirty="0">
                <a:solidFill>
                  <a:srgbClr val="0462C1"/>
                </a:solidFill>
                <a:uFill>
                  <a:solidFill>
                    <a:srgbClr val="000000"/>
                  </a:solidFill>
                </a:uFill>
                <a:hlinkClick r:id="rId2"/>
              </a:rPr>
              <a:t>http://adilet.zan.kz/</a:t>
            </a:r>
            <a:endParaRPr sz="2400"/>
          </a:p>
        </p:txBody>
      </p:sp>
      <p:sp>
        <p:nvSpPr>
          <p:cNvPr id="4" name="object 4"/>
          <p:cNvSpPr txBox="1"/>
          <p:nvPr/>
        </p:nvSpPr>
        <p:spPr>
          <a:xfrm>
            <a:off x="11093957" y="6427114"/>
            <a:ext cx="180975"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888888"/>
                </a:solidFill>
                <a:latin typeface="Calibri"/>
                <a:cs typeface="Calibri"/>
              </a:rPr>
              <a:t>17</a:t>
            </a:r>
            <a:endParaRPr sz="1200">
              <a:latin typeface="Calibri"/>
              <a:cs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84779" y="149733"/>
            <a:ext cx="6966584" cy="391160"/>
          </a:xfrm>
          <a:prstGeom prst="rect">
            <a:avLst/>
          </a:prstGeom>
        </p:spPr>
        <p:txBody>
          <a:bodyPr vert="horz" wrap="square" lIns="0" tIns="12700" rIns="0" bIns="0" rtlCol="0">
            <a:spAutoFit/>
          </a:bodyPr>
          <a:lstStyle/>
          <a:p>
            <a:pPr marL="12700">
              <a:lnSpc>
                <a:spcPct val="100000"/>
              </a:lnSpc>
              <a:spcBef>
                <a:spcPts val="100"/>
              </a:spcBef>
            </a:pPr>
            <a:r>
              <a:rPr sz="2400" u="heavy" dirty="0">
                <a:uFill>
                  <a:solidFill>
                    <a:srgbClr val="000000"/>
                  </a:solidFill>
                </a:uFill>
              </a:rPr>
              <a:t>List </a:t>
            </a:r>
            <a:r>
              <a:rPr sz="2400" u="heavy" spc="-5" dirty="0">
                <a:uFill>
                  <a:solidFill>
                    <a:srgbClr val="000000"/>
                  </a:solidFill>
                </a:uFill>
              </a:rPr>
              <a:t>of </a:t>
            </a:r>
            <a:r>
              <a:rPr sz="2400" u="heavy" dirty="0">
                <a:uFill>
                  <a:solidFill>
                    <a:srgbClr val="000000"/>
                  </a:solidFill>
                </a:uFill>
              </a:rPr>
              <a:t>regulatory legal </a:t>
            </a:r>
            <a:r>
              <a:rPr sz="2400" u="heavy" spc="-5" dirty="0">
                <a:uFill>
                  <a:solidFill>
                    <a:srgbClr val="000000"/>
                  </a:solidFill>
                </a:uFill>
              </a:rPr>
              <a:t>acts</a:t>
            </a:r>
            <a:r>
              <a:rPr sz="2400" u="heavy" spc="-60" dirty="0">
                <a:uFill>
                  <a:solidFill>
                    <a:srgbClr val="000000"/>
                  </a:solidFill>
                </a:uFill>
              </a:rPr>
              <a:t> </a:t>
            </a:r>
            <a:r>
              <a:rPr sz="2400" u="heavy" spc="-5" dirty="0">
                <a:solidFill>
                  <a:srgbClr val="0462C1"/>
                </a:solidFill>
                <a:uFill>
                  <a:solidFill>
                    <a:srgbClr val="000000"/>
                  </a:solidFill>
                </a:uFill>
                <a:hlinkClick r:id="rId2"/>
              </a:rPr>
              <a:t>http://adilet.zan.kz/</a:t>
            </a:r>
            <a:endParaRPr sz="2400"/>
          </a:p>
        </p:txBody>
      </p:sp>
      <p:sp>
        <p:nvSpPr>
          <p:cNvPr id="3" name="object 3"/>
          <p:cNvSpPr txBox="1"/>
          <p:nvPr/>
        </p:nvSpPr>
        <p:spPr>
          <a:xfrm>
            <a:off x="672185" y="1034033"/>
            <a:ext cx="10789285" cy="3379470"/>
          </a:xfrm>
          <a:prstGeom prst="rect">
            <a:avLst/>
          </a:prstGeom>
        </p:spPr>
        <p:txBody>
          <a:bodyPr vert="horz" wrap="square" lIns="0" tIns="13335" rIns="0" bIns="0" rtlCol="0">
            <a:spAutoFit/>
          </a:bodyPr>
          <a:lstStyle/>
          <a:p>
            <a:pPr marL="355600" marR="13335" indent="-342900">
              <a:lnSpc>
                <a:spcPct val="100000"/>
              </a:lnSpc>
              <a:spcBef>
                <a:spcPts val="105"/>
              </a:spcBef>
              <a:buFont typeface="Wingdings"/>
              <a:buChar char=""/>
              <a:tabLst>
                <a:tab pos="354965" algn="l"/>
                <a:tab pos="355600" algn="l"/>
              </a:tabLst>
            </a:pPr>
            <a:r>
              <a:rPr sz="2000" spc="-5" dirty="0">
                <a:latin typeface="Century Gothic"/>
                <a:cs typeface="Century Gothic"/>
              </a:rPr>
              <a:t>Order </a:t>
            </a:r>
            <a:r>
              <a:rPr sz="2000" dirty="0">
                <a:latin typeface="Century Gothic"/>
                <a:cs typeface="Century Gothic"/>
              </a:rPr>
              <a:t>of </a:t>
            </a:r>
            <a:r>
              <a:rPr sz="2000" spc="5" dirty="0">
                <a:latin typeface="Century Gothic"/>
                <a:cs typeface="Century Gothic"/>
              </a:rPr>
              <a:t>the </a:t>
            </a:r>
            <a:r>
              <a:rPr sz="2000" dirty="0">
                <a:latin typeface="Century Gothic"/>
                <a:cs typeface="Century Gothic"/>
              </a:rPr>
              <a:t>Minister of Health of </a:t>
            </a:r>
            <a:r>
              <a:rPr sz="2000" spc="5" dirty="0">
                <a:latin typeface="Century Gothic"/>
                <a:cs typeface="Century Gothic"/>
              </a:rPr>
              <a:t>the </a:t>
            </a:r>
            <a:r>
              <a:rPr sz="2000" dirty="0">
                <a:latin typeface="Century Gothic"/>
                <a:cs typeface="Century Gothic"/>
              </a:rPr>
              <a:t>Republic of Kazakhstan dated November 12,  2021 No. KR </a:t>
            </a:r>
            <a:r>
              <a:rPr sz="2000" spc="-5" dirty="0">
                <a:latin typeface="Century Gothic"/>
                <a:cs typeface="Century Gothic"/>
              </a:rPr>
              <a:t>DSM -113 "On approval </a:t>
            </a:r>
            <a:r>
              <a:rPr sz="2000" dirty="0">
                <a:latin typeface="Century Gothic"/>
                <a:cs typeface="Century Gothic"/>
              </a:rPr>
              <a:t>of </a:t>
            </a:r>
            <a:r>
              <a:rPr sz="2000" spc="-5" dirty="0">
                <a:latin typeface="Century Gothic"/>
                <a:cs typeface="Century Gothic"/>
              </a:rPr>
              <a:t>forms </a:t>
            </a:r>
            <a:r>
              <a:rPr sz="2000" dirty="0">
                <a:latin typeface="Century Gothic"/>
                <a:cs typeface="Century Gothic"/>
              </a:rPr>
              <a:t>of documents </a:t>
            </a:r>
            <a:r>
              <a:rPr sz="2000" spc="-5" dirty="0">
                <a:latin typeface="Century Gothic"/>
                <a:cs typeface="Century Gothic"/>
              </a:rPr>
              <a:t>for </a:t>
            </a:r>
            <a:r>
              <a:rPr sz="2000" dirty="0">
                <a:latin typeface="Century Gothic"/>
                <a:cs typeface="Century Gothic"/>
              </a:rPr>
              <a:t>procurement </a:t>
            </a:r>
            <a:r>
              <a:rPr sz="2000" spc="-5" dirty="0">
                <a:latin typeface="Century Gothic"/>
                <a:cs typeface="Century Gothic"/>
              </a:rPr>
              <a:t>and  invalidation </a:t>
            </a:r>
            <a:r>
              <a:rPr sz="2000" dirty="0">
                <a:latin typeface="Century Gothic"/>
                <a:cs typeface="Century Gothic"/>
              </a:rPr>
              <a:t>of certain </a:t>
            </a:r>
            <a:r>
              <a:rPr sz="2000" spc="-5" dirty="0">
                <a:latin typeface="Century Gothic"/>
                <a:cs typeface="Century Gothic"/>
              </a:rPr>
              <a:t>orders of </a:t>
            </a:r>
            <a:r>
              <a:rPr sz="2000" spc="5" dirty="0">
                <a:latin typeface="Century Gothic"/>
                <a:cs typeface="Century Gothic"/>
              </a:rPr>
              <a:t>the </a:t>
            </a:r>
            <a:r>
              <a:rPr sz="2000" dirty="0">
                <a:latin typeface="Century Gothic"/>
                <a:cs typeface="Century Gothic"/>
              </a:rPr>
              <a:t>Minister of Health </a:t>
            </a:r>
            <a:r>
              <a:rPr sz="2000" spc="-5" dirty="0">
                <a:latin typeface="Century Gothic"/>
                <a:cs typeface="Century Gothic"/>
              </a:rPr>
              <a:t>and Social </a:t>
            </a:r>
            <a:r>
              <a:rPr sz="2000" dirty="0">
                <a:latin typeface="Century Gothic"/>
                <a:cs typeface="Century Gothic"/>
              </a:rPr>
              <a:t>Development of </a:t>
            </a:r>
            <a:r>
              <a:rPr sz="2000" spc="5" dirty="0">
                <a:latin typeface="Century Gothic"/>
                <a:cs typeface="Century Gothic"/>
              </a:rPr>
              <a:t>the  </a:t>
            </a:r>
            <a:r>
              <a:rPr sz="2000" dirty="0">
                <a:latin typeface="Century Gothic"/>
                <a:cs typeface="Century Gothic"/>
              </a:rPr>
              <a:t>Republic of</a:t>
            </a:r>
            <a:r>
              <a:rPr sz="2000" spc="-55" dirty="0">
                <a:latin typeface="Century Gothic"/>
                <a:cs typeface="Century Gothic"/>
              </a:rPr>
              <a:t> </a:t>
            </a:r>
            <a:r>
              <a:rPr sz="2000" dirty="0">
                <a:latin typeface="Century Gothic"/>
                <a:cs typeface="Century Gothic"/>
              </a:rPr>
              <a:t>Kazakhstan";</a:t>
            </a:r>
            <a:endParaRPr sz="2000">
              <a:latin typeface="Century Gothic"/>
              <a:cs typeface="Century Gothic"/>
            </a:endParaRPr>
          </a:p>
          <a:p>
            <a:pPr marL="355600" indent="-342900">
              <a:lnSpc>
                <a:spcPct val="100000"/>
              </a:lnSpc>
              <a:buFont typeface="Wingdings"/>
              <a:buChar char=""/>
              <a:tabLst>
                <a:tab pos="354965" algn="l"/>
                <a:tab pos="355600" algn="l"/>
              </a:tabLst>
            </a:pPr>
            <a:r>
              <a:rPr sz="2000" spc="-5" dirty="0">
                <a:latin typeface="Century Gothic"/>
                <a:cs typeface="Century Gothic"/>
              </a:rPr>
              <a:t>Order of </a:t>
            </a:r>
            <a:r>
              <a:rPr sz="2000" spc="5" dirty="0">
                <a:latin typeface="Century Gothic"/>
                <a:cs typeface="Century Gothic"/>
              </a:rPr>
              <a:t>the </a:t>
            </a:r>
            <a:r>
              <a:rPr sz="2000" spc="-5" dirty="0">
                <a:latin typeface="Century Gothic"/>
                <a:cs typeface="Century Gothic"/>
              </a:rPr>
              <a:t>Minister of </a:t>
            </a:r>
            <a:r>
              <a:rPr sz="2000" dirty="0">
                <a:latin typeface="Century Gothic"/>
                <a:cs typeface="Century Gothic"/>
              </a:rPr>
              <a:t>Health </a:t>
            </a:r>
            <a:r>
              <a:rPr sz="2000" spc="-5" dirty="0">
                <a:latin typeface="Century Gothic"/>
                <a:cs typeface="Century Gothic"/>
              </a:rPr>
              <a:t>of </a:t>
            </a:r>
            <a:r>
              <a:rPr sz="2000" spc="5" dirty="0">
                <a:latin typeface="Century Gothic"/>
                <a:cs typeface="Century Gothic"/>
              </a:rPr>
              <a:t>the </a:t>
            </a:r>
            <a:r>
              <a:rPr sz="2000" dirty="0">
                <a:latin typeface="Century Gothic"/>
                <a:cs typeface="Century Gothic"/>
              </a:rPr>
              <a:t>Republic </a:t>
            </a:r>
            <a:r>
              <a:rPr sz="2000" spc="-5" dirty="0">
                <a:latin typeface="Century Gothic"/>
                <a:cs typeface="Century Gothic"/>
              </a:rPr>
              <a:t>of </a:t>
            </a:r>
            <a:r>
              <a:rPr sz="2000" dirty="0">
                <a:latin typeface="Century Gothic"/>
                <a:cs typeface="Century Gothic"/>
              </a:rPr>
              <a:t>Kazakhstan dated </a:t>
            </a:r>
            <a:r>
              <a:rPr sz="2000" spc="-5" dirty="0">
                <a:latin typeface="Century Gothic"/>
                <a:cs typeface="Century Gothic"/>
              </a:rPr>
              <a:t>May 18, </a:t>
            </a:r>
            <a:r>
              <a:rPr sz="2000" dirty="0">
                <a:latin typeface="Century Gothic"/>
                <a:cs typeface="Century Gothic"/>
              </a:rPr>
              <a:t>2021</a:t>
            </a:r>
            <a:r>
              <a:rPr sz="2000" spc="-170" dirty="0">
                <a:latin typeface="Century Gothic"/>
                <a:cs typeface="Century Gothic"/>
              </a:rPr>
              <a:t> </a:t>
            </a:r>
            <a:r>
              <a:rPr sz="2000" dirty="0">
                <a:latin typeface="Century Gothic"/>
                <a:cs typeface="Century Gothic"/>
              </a:rPr>
              <a:t>No.</a:t>
            </a:r>
            <a:endParaRPr sz="2000">
              <a:latin typeface="Century Gothic"/>
              <a:cs typeface="Century Gothic"/>
            </a:endParaRPr>
          </a:p>
          <a:p>
            <a:pPr marL="355600">
              <a:lnSpc>
                <a:spcPct val="100000"/>
              </a:lnSpc>
            </a:pPr>
            <a:r>
              <a:rPr sz="2000" dirty="0">
                <a:latin typeface="Century Gothic"/>
                <a:cs typeface="Century Gothic"/>
              </a:rPr>
              <a:t>KR </a:t>
            </a:r>
            <a:r>
              <a:rPr sz="2000" spc="-5" dirty="0">
                <a:latin typeface="Century Gothic"/>
                <a:cs typeface="Century Gothic"/>
              </a:rPr>
              <a:t>DSM </a:t>
            </a:r>
            <a:r>
              <a:rPr sz="2000" dirty="0">
                <a:latin typeface="Century Gothic"/>
                <a:cs typeface="Century Gothic"/>
              </a:rPr>
              <a:t>- </a:t>
            </a:r>
            <a:r>
              <a:rPr sz="2000" spc="-5" dirty="0">
                <a:latin typeface="Century Gothic"/>
                <a:cs typeface="Century Gothic"/>
              </a:rPr>
              <a:t>41 "On approval </a:t>
            </a:r>
            <a:r>
              <a:rPr sz="2000" dirty="0">
                <a:latin typeface="Century Gothic"/>
                <a:cs typeface="Century Gothic"/>
              </a:rPr>
              <a:t>of </a:t>
            </a:r>
            <a:r>
              <a:rPr sz="2000" spc="5" dirty="0">
                <a:latin typeface="Century Gothic"/>
                <a:cs typeface="Century Gothic"/>
              </a:rPr>
              <a:t>the </a:t>
            </a:r>
            <a:r>
              <a:rPr sz="2000" dirty="0">
                <a:latin typeface="Century Gothic"/>
                <a:cs typeface="Century Gothic"/>
              </a:rPr>
              <a:t>Kazakhstan National </a:t>
            </a:r>
            <a:r>
              <a:rPr sz="2000" spc="-5" dirty="0">
                <a:latin typeface="Century Gothic"/>
                <a:cs typeface="Century Gothic"/>
              </a:rPr>
              <a:t>Drug</a:t>
            </a:r>
            <a:r>
              <a:rPr sz="2000" spc="-190" dirty="0">
                <a:latin typeface="Century Gothic"/>
                <a:cs typeface="Century Gothic"/>
              </a:rPr>
              <a:t> </a:t>
            </a:r>
            <a:r>
              <a:rPr sz="2000" dirty="0">
                <a:latin typeface="Century Gothic"/>
                <a:cs typeface="Century Gothic"/>
              </a:rPr>
              <a:t>Form";</a:t>
            </a:r>
            <a:endParaRPr sz="2000">
              <a:latin typeface="Century Gothic"/>
              <a:cs typeface="Century Gothic"/>
            </a:endParaRPr>
          </a:p>
          <a:p>
            <a:pPr marL="355600" marR="36830" indent="-342900">
              <a:lnSpc>
                <a:spcPct val="100000"/>
              </a:lnSpc>
              <a:buFont typeface="Wingdings"/>
              <a:buChar char=""/>
              <a:tabLst>
                <a:tab pos="354965" algn="l"/>
                <a:tab pos="355600" algn="l"/>
              </a:tabLst>
            </a:pPr>
            <a:r>
              <a:rPr sz="2000" spc="-5" dirty="0">
                <a:latin typeface="Century Gothic"/>
                <a:cs typeface="Century Gothic"/>
              </a:rPr>
              <a:t>Order </a:t>
            </a:r>
            <a:r>
              <a:rPr sz="2000" dirty="0">
                <a:latin typeface="Century Gothic"/>
                <a:cs typeface="Century Gothic"/>
              </a:rPr>
              <a:t>of </a:t>
            </a:r>
            <a:r>
              <a:rPr sz="2000" spc="5" dirty="0">
                <a:latin typeface="Century Gothic"/>
                <a:cs typeface="Century Gothic"/>
              </a:rPr>
              <a:t>the </a:t>
            </a:r>
            <a:r>
              <a:rPr sz="2000" dirty="0">
                <a:latin typeface="Century Gothic"/>
                <a:cs typeface="Century Gothic"/>
              </a:rPr>
              <a:t>Minister of Health of </a:t>
            </a:r>
            <a:r>
              <a:rPr sz="2000" spc="5" dirty="0">
                <a:latin typeface="Century Gothic"/>
                <a:cs typeface="Century Gothic"/>
              </a:rPr>
              <a:t>the </a:t>
            </a:r>
            <a:r>
              <a:rPr sz="2000" dirty="0">
                <a:latin typeface="Century Gothic"/>
                <a:cs typeface="Century Gothic"/>
              </a:rPr>
              <a:t>Republic of Kazakhstan dated December 11,  2020 No. KR </a:t>
            </a:r>
            <a:r>
              <a:rPr sz="2000" spc="-5" dirty="0">
                <a:latin typeface="Century Gothic"/>
                <a:cs typeface="Century Gothic"/>
              </a:rPr>
              <a:t>DSM-247/2020 "On approval </a:t>
            </a:r>
            <a:r>
              <a:rPr sz="2000" dirty="0">
                <a:latin typeface="Century Gothic"/>
                <a:cs typeface="Century Gothic"/>
              </a:rPr>
              <a:t>of </a:t>
            </a:r>
            <a:r>
              <a:rPr sz="2000" spc="5" dirty="0">
                <a:latin typeface="Century Gothic"/>
                <a:cs typeface="Century Gothic"/>
              </a:rPr>
              <a:t>the </a:t>
            </a:r>
            <a:r>
              <a:rPr sz="2000" dirty="0">
                <a:latin typeface="Century Gothic"/>
                <a:cs typeface="Century Gothic"/>
              </a:rPr>
              <a:t>rules of </a:t>
            </a:r>
            <a:r>
              <a:rPr sz="2000" spc="-5" dirty="0">
                <a:latin typeface="Century Gothic"/>
                <a:cs typeface="Century Gothic"/>
              </a:rPr>
              <a:t>regulation, formation </a:t>
            </a:r>
            <a:r>
              <a:rPr sz="2000" dirty="0">
                <a:latin typeface="Century Gothic"/>
                <a:cs typeface="Century Gothic"/>
              </a:rPr>
              <a:t>of  marginal </a:t>
            </a:r>
            <a:r>
              <a:rPr sz="2000" spc="-5" dirty="0">
                <a:latin typeface="Century Gothic"/>
                <a:cs typeface="Century Gothic"/>
              </a:rPr>
              <a:t>prices and </a:t>
            </a:r>
            <a:r>
              <a:rPr sz="2000" dirty="0">
                <a:latin typeface="Century Gothic"/>
                <a:cs typeface="Century Gothic"/>
              </a:rPr>
              <a:t>margins </a:t>
            </a:r>
            <a:r>
              <a:rPr sz="2000" spc="-5" dirty="0">
                <a:latin typeface="Century Gothic"/>
                <a:cs typeface="Century Gothic"/>
              </a:rPr>
              <a:t>for </a:t>
            </a:r>
            <a:r>
              <a:rPr sz="2000" dirty="0">
                <a:latin typeface="Century Gothic"/>
                <a:cs typeface="Century Gothic"/>
              </a:rPr>
              <a:t>medicines, </a:t>
            </a:r>
            <a:r>
              <a:rPr sz="2000" spc="-5" dirty="0">
                <a:latin typeface="Century Gothic"/>
                <a:cs typeface="Century Gothic"/>
              </a:rPr>
              <a:t>as </a:t>
            </a:r>
            <a:r>
              <a:rPr sz="2000" dirty="0">
                <a:latin typeface="Century Gothic"/>
                <a:cs typeface="Century Gothic"/>
              </a:rPr>
              <a:t>well </a:t>
            </a:r>
            <a:r>
              <a:rPr sz="2000" spc="-5" dirty="0">
                <a:latin typeface="Century Gothic"/>
                <a:cs typeface="Century Gothic"/>
              </a:rPr>
              <a:t>as </a:t>
            </a:r>
            <a:r>
              <a:rPr sz="2000" dirty="0">
                <a:latin typeface="Century Gothic"/>
                <a:cs typeface="Century Gothic"/>
              </a:rPr>
              <a:t>medical devices within </a:t>
            </a:r>
            <a:r>
              <a:rPr sz="2000" spc="5" dirty="0">
                <a:latin typeface="Century Gothic"/>
                <a:cs typeface="Century Gothic"/>
              </a:rPr>
              <a:t>the  </a:t>
            </a:r>
            <a:r>
              <a:rPr sz="2000" dirty="0">
                <a:latin typeface="Century Gothic"/>
                <a:cs typeface="Century Gothic"/>
              </a:rPr>
              <a:t>guaranteed volume </a:t>
            </a:r>
            <a:r>
              <a:rPr sz="2000" spc="-5" dirty="0">
                <a:latin typeface="Century Gothic"/>
                <a:cs typeface="Century Gothic"/>
              </a:rPr>
              <a:t>of </a:t>
            </a:r>
            <a:r>
              <a:rPr sz="2000" dirty="0">
                <a:latin typeface="Century Gothic"/>
                <a:cs typeface="Century Gothic"/>
              </a:rPr>
              <a:t>free medical care and </a:t>
            </a:r>
            <a:r>
              <a:rPr sz="2000" spc="-15" dirty="0">
                <a:latin typeface="Century Gothic"/>
                <a:cs typeface="Century Gothic"/>
              </a:rPr>
              <a:t>(or) </a:t>
            </a:r>
            <a:r>
              <a:rPr sz="2000" dirty="0">
                <a:latin typeface="Century Gothic"/>
                <a:cs typeface="Century Gothic"/>
              </a:rPr>
              <a:t>in </a:t>
            </a:r>
            <a:r>
              <a:rPr sz="2000" spc="5" dirty="0">
                <a:latin typeface="Century Gothic"/>
                <a:cs typeface="Century Gothic"/>
              </a:rPr>
              <a:t>the </a:t>
            </a:r>
            <a:r>
              <a:rPr sz="2000" dirty="0">
                <a:latin typeface="Century Gothic"/>
                <a:cs typeface="Century Gothic"/>
              </a:rPr>
              <a:t>system </a:t>
            </a:r>
            <a:r>
              <a:rPr sz="2000" spc="-5" dirty="0">
                <a:latin typeface="Century Gothic"/>
                <a:cs typeface="Century Gothic"/>
              </a:rPr>
              <a:t>of </a:t>
            </a:r>
            <a:r>
              <a:rPr sz="2000" dirty="0">
                <a:latin typeface="Century Gothic"/>
                <a:cs typeface="Century Gothic"/>
              </a:rPr>
              <a:t>compulsory</a:t>
            </a:r>
            <a:r>
              <a:rPr sz="2000" spc="-185" dirty="0">
                <a:latin typeface="Century Gothic"/>
                <a:cs typeface="Century Gothic"/>
              </a:rPr>
              <a:t> </a:t>
            </a:r>
            <a:r>
              <a:rPr sz="2000" spc="-5" dirty="0">
                <a:latin typeface="Century Gothic"/>
                <a:cs typeface="Century Gothic"/>
              </a:rPr>
              <a:t>social  </a:t>
            </a:r>
            <a:r>
              <a:rPr sz="2000" dirty="0">
                <a:latin typeface="Century Gothic"/>
                <a:cs typeface="Century Gothic"/>
              </a:rPr>
              <a:t>health</a:t>
            </a:r>
            <a:r>
              <a:rPr sz="2000" spc="-55" dirty="0">
                <a:latin typeface="Century Gothic"/>
                <a:cs typeface="Century Gothic"/>
              </a:rPr>
              <a:t> </a:t>
            </a:r>
            <a:r>
              <a:rPr sz="2000" dirty="0">
                <a:latin typeface="Century Gothic"/>
                <a:cs typeface="Century Gothic"/>
              </a:rPr>
              <a:t>insurance";</a:t>
            </a:r>
            <a:endParaRPr sz="2000">
              <a:latin typeface="Century Gothic"/>
              <a:cs typeface="Century Gothic"/>
            </a:endParaRPr>
          </a:p>
        </p:txBody>
      </p:sp>
      <p:sp>
        <p:nvSpPr>
          <p:cNvPr id="4" name="object 4"/>
          <p:cNvSpPr txBox="1"/>
          <p:nvPr/>
        </p:nvSpPr>
        <p:spPr>
          <a:xfrm>
            <a:off x="11093957" y="6427114"/>
            <a:ext cx="180975"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888888"/>
                </a:solidFill>
                <a:latin typeface="Calibri"/>
                <a:cs typeface="Calibri"/>
              </a:rPr>
              <a:t>18</a:t>
            </a:r>
            <a:endParaRPr sz="1200">
              <a:latin typeface="Calibri"/>
              <a:cs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84779" y="149733"/>
            <a:ext cx="6966584" cy="391160"/>
          </a:xfrm>
          <a:prstGeom prst="rect">
            <a:avLst/>
          </a:prstGeom>
        </p:spPr>
        <p:txBody>
          <a:bodyPr vert="horz" wrap="square" lIns="0" tIns="12700" rIns="0" bIns="0" rtlCol="0">
            <a:spAutoFit/>
          </a:bodyPr>
          <a:lstStyle/>
          <a:p>
            <a:pPr marL="12700">
              <a:lnSpc>
                <a:spcPct val="100000"/>
              </a:lnSpc>
              <a:spcBef>
                <a:spcPts val="100"/>
              </a:spcBef>
            </a:pPr>
            <a:r>
              <a:rPr sz="2400" u="heavy" dirty="0">
                <a:uFill>
                  <a:solidFill>
                    <a:srgbClr val="000000"/>
                  </a:solidFill>
                </a:uFill>
              </a:rPr>
              <a:t>List </a:t>
            </a:r>
            <a:r>
              <a:rPr sz="2400" u="heavy" spc="-5" dirty="0">
                <a:uFill>
                  <a:solidFill>
                    <a:srgbClr val="000000"/>
                  </a:solidFill>
                </a:uFill>
              </a:rPr>
              <a:t>of </a:t>
            </a:r>
            <a:r>
              <a:rPr sz="2400" u="heavy" dirty="0">
                <a:uFill>
                  <a:solidFill>
                    <a:srgbClr val="000000"/>
                  </a:solidFill>
                </a:uFill>
              </a:rPr>
              <a:t>regulatory legal </a:t>
            </a:r>
            <a:r>
              <a:rPr sz="2400" u="heavy" spc="-5" dirty="0">
                <a:uFill>
                  <a:solidFill>
                    <a:srgbClr val="000000"/>
                  </a:solidFill>
                </a:uFill>
              </a:rPr>
              <a:t>acts</a:t>
            </a:r>
            <a:r>
              <a:rPr sz="2400" u="heavy" spc="-60" dirty="0">
                <a:uFill>
                  <a:solidFill>
                    <a:srgbClr val="000000"/>
                  </a:solidFill>
                </a:uFill>
              </a:rPr>
              <a:t> </a:t>
            </a:r>
            <a:r>
              <a:rPr sz="2400" u="heavy" spc="-5" dirty="0">
                <a:solidFill>
                  <a:srgbClr val="0462C1"/>
                </a:solidFill>
                <a:uFill>
                  <a:solidFill>
                    <a:srgbClr val="000000"/>
                  </a:solidFill>
                </a:uFill>
                <a:hlinkClick r:id="rId2"/>
              </a:rPr>
              <a:t>http://adilet.zan.kz/</a:t>
            </a:r>
            <a:endParaRPr sz="2400"/>
          </a:p>
        </p:txBody>
      </p:sp>
      <p:sp>
        <p:nvSpPr>
          <p:cNvPr id="3" name="object 3"/>
          <p:cNvSpPr txBox="1"/>
          <p:nvPr/>
        </p:nvSpPr>
        <p:spPr>
          <a:xfrm>
            <a:off x="912977" y="1189101"/>
            <a:ext cx="10662920" cy="3074670"/>
          </a:xfrm>
          <a:prstGeom prst="rect">
            <a:avLst/>
          </a:prstGeom>
        </p:spPr>
        <p:txBody>
          <a:bodyPr vert="horz" wrap="square" lIns="0" tIns="13335" rIns="0" bIns="0" rtlCol="0">
            <a:spAutoFit/>
          </a:bodyPr>
          <a:lstStyle/>
          <a:p>
            <a:pPr marL="355600" marR="114935" indent="-342900">
              <a:lnSpc>
                <a:spcPct val="100000"/>
              </a:lnSpc>
              <a:spcBef>
                <a:spcPts val="105"/>
              </a:spcBef>
              <a:buFont typeface="Wingdings"/>
              <a:buChar char=""/>
              <a:tabLst>
                <a:tab pos="354965" algn="l"/>
                <a:tab pos="355600" algn="l"/>
              </a:tabLst>
            </a:pPr>
            <a:r>
              <a:rPr sz="2000" spc="-5" dirty="0">
                <a:latin typeface="Century Gothic"/>
                <a:cs typeface="Century Gothic"/>
              </a:rPr>
              <a:t>Order </a:t>
            </a:r>
            <a:r>
              <a:rPr sz="2000" dirty="0">
                <a:latin typeface="Century Gothic"/>
                <a:cs typeface="Century Gothic"/>
              </a:rPr>
              <a:t>of </a:t>
            </a:r>
            <a:r>
              <a:rPr sz="2000" spc="5" dirty="0">
                <a:latin typeface="Century Gothic"/>
                <a:cs typeface="Century Gothic"/>
              </a:rPr>
              <a:t>the </a:t>
            </a:r>
            <a:r>
              <a:rPr sz="2000" dirty="0">
                <a:latin typeface="Century Gothic"/>
                <a:cs typeface="Century Gothic"/>
              </a:rPr>
              <a:t>Minister of Health of </a:t>
            </a:r>
            <a:r>
              <a:rPr sz="2000" spc="5" dirty="0">
                <a:latin typeface="Century Gothic"/>
                <a:cs typeface="Century Gothic"/>
              </a:rPr>
              <a:t>the </a:t>
            </a:r>
            <a:r>
              <a:rPr sz="2000" dirty="0">
                <a:latin typeface="Century Gothic"/>
                <a:cs typeface="Century Gothic"/>
              </a:rPr>
              <a:t>Republic of Kazakhstan dated March 26,</a:t>
            </a:r>
            <a:r>
              <a:rPr sz="2000" spc="-295" dirty="0">
                <a:latin typeface="Century Gothic"/>
                <a:cs typeface="Century Gothic"/>
              </a:rPr>
              <a:t> </a:t>
            </a:r>
            <a:r>
              <a:rPr sz="2000" spc="-5" dirty="0">
                <a:latin typeface="Century Gothic"/>
                <a:cs typeface="Century Gothic"/>
              </a:rPr>
              <a:t>2022  </a:t>
            </a:r>
            <a:r>
              <a:rPr sz="2000" dirty="0">
                <a:latin typeface="Century Gothic"/>
                <a:cs typeface="Century Gothic"/>
              </a:rPr>
              <a:t>No. KR </a:t>
            </a:r>
            <a:r>
              <a:rPr sz="2000" spc="-5" dirty="0">
                <a:latin typeface="Century Gothic"/>
                <a:cs typeface="Century Gothic"/>
              </a:rPr>
              <a:t>DSM-28 "On </a:t>
            </a:r>
            <a:r>
              <a:rPr sz="2000" dirty="0">
                <a:latin typeface="Century Gothic"/>
                <a:cs typeface="Century Gothic"/>
              </a:rPr>
              <a:t>Amendments </a:t>
            </a:r>
            <a:r>
              <a:rPr sz="2000" spc="5" dirty="0">
                <a:latin typeface="Century Gothic"/>
                <a:cs typeface="Century Gothic"/>
              </a:rPr>
              <a:t>to the </a:t>
            </a:r>
            <a:r>
              <a:rPr sz="2000" spc="-5" dirty="0">
                <a:latin typeface="Century Gothic"/>
                <a:cs typeface="Century Gothic"/>
              </a:rPr>
              <a:t>Order </a:t>
            </a:r>
            <a:r>
              <a:rPr sz="2000" dirty="0">
                <a:latin typeface="Century Gothic"/>
                <a:cs typeface="Century Gothic"/>
              </a:rPr>
              <a:t>of </a:t>
            </a:r>
            <a:r>
              <a:rPr sz="2000" spc="5" dirty="0">
                <a:latin typeface="Century Gothic"/>
                <a:cs typeface="Century Gothic"/>
              </a:rPr>
              <a:t>the </a:t>
            </a:r>
            <a:r>
              <a:rPr sz="2000" dirty="0">
                <a:latin typeface="Century Gothic"/>
                <a:cs typeface="Century Gothic"/>
              </a:rPr>
              <a:t>Minister of Health of </a:t>
            </a:r>
            <a:r>
              <a:rPr sz="2000" spc="5" dirty="0">
                <a:latin typeface="Century Gothic"/>
                <a:cs typeface="Century Gothic"/>
              </a:rPr>
              <a:t>the  </a:t>
            </a:r>
            <a:r>
              <a:rPr sz="2000" dirty="0">
                <a:latin typeface="Century Gothic"/>
                <a:cs typeface="Century Gothic"/>
              </a:rPr>
              <a:t>Republic of Kazakhstan dated </a:t>
            </a:r>
            <a:r>
              <a:rPr sz="2000" spc="-5" dirty="0">
                <a:latin typeface="Century Gothic"/>
                <a:cs typeface="Century Gothic"/>
              </a:rPr>
              <a:t>August </a:t>
            </a:r>
            <a:r>
              <a:rPr sz="2000" dirty="0">
                <a:latin typeface="Century Gothic"/>
                <a:cs typeface="Century Gothic"/>
              </a:rPr>
              <a:t>20, 2021 No. KR DSM-88 </a:t>
            </a:r>
            <a:r>
              <a:rPr sz="2000" spc="-5" dirty="0">
                <a:latin typeface="Century Gothic"/>
                <a:cs typeface="Century Gothic"/>
              </a:rPr>
              <a:t>"On </a:t>
            </a:r>
            <a:r>
              <a:rPr sz="2000" dirty="0">
                <a:latin typeface="Century Gothic"/>
                <a:cs typeface="Century Gothic"/>
              </a:rPr>
              <a:t>determining </a:t>
            </a:r>
            <a:r>
              <a:rPr sz="2000" spc="5" dirty="0">
                <a:latin typeface="Century Gothic"/>
                <a:cs typeface="Century Gothic"/>
              </a:rPr>
              <a:t>the  </a:t>
            </a:r>
            <a:r>
              <a:rPr sz="2000" spc="-5" dirty="0">
                <a:latin typeface="Century Gothic"/>
                <a:cs typeface="Century Gothic"/>
              </a:rPr>
              <a:t>list of medicines </a:t>
            </a:r>
            <a:r>
              <a:rPr sz="2000" dirty="0">
                <a:latin typeface="Century Gothic"/>
                <a:cs typeface="Century Gothic"/>
              </a:rPr>
              <a:t>and medical devices </a:t>
            </a:r>
            <a:r>
              <a:rPr sz="2000" spc="-5" dirty="0">
                <a:latin typeface="Century Gothic"/>
                <a:cs typeface="Century Gothic"/>
              </a:rPr>
              <a:t>purchased from </a:t>
            </a:r>
            <a:r>
              <a:rPr sz="2000" dirty="0">
                <a:latin typeface="Century Gothic"/>
                <a:cs typeface="Century Gothic"/>
              </a:rPr>
              <a:t>a </a:t>
            </a:r>
            <a:r>
              <a:rPr lang="en-US" sz="2000" spc="-5" dirty="0">
                <a:latin typeface="Century Gothic"/>
                <a:cs typeface="Century Gothic"/>
              </a:rPr>
              <a:t>Unified Distributor</a:t>
            </a:r>
            <a:r>
              <a:rPr sz="2000" spc="-5" dirty="0">
                <a:latin typeface="Century Gothic"/>
                <a:cs typeface="Century Gothic"/>
              </a:rPr>
              <a:t>"";</a:t>
            </a:r>
            <a:endParaRPr sz="2000" dirty="0">
              <a:latin typeface="Century Gothic"/>
              <a:cs typeface="Century Gothic"/>
            </a:endParaRPr>
          </a:p>
          <a:p>
            <a:pPr marL="355600" marR="80645" indent="-342900">
              <a:lnSpc>
                <a:spcPct val="100000"/>
              </a:lnSpc>
              <a:buFont typeface="Wingdings"/>
              <a:buChar char=""/>
              <a:tabLst>
                <a:tab pos="354965" algn="l"/>
                <a:tab pos="355600" algn="l"/>
              </a:tabLst>
            </a:pPr>
            <a:r>
              <a:rPr sz="2000" spc="-5" dirty="0">
                <a:latin typeface="Century Gothic"/>
                <a:cs typeface="Century Gothic"/>
              </a:rPr>
              <a:t>Order </a:t>
            </a:r>
            <a:r>
              <a:rPr sz="2000" dirty="0">
                <a:latin typeface="Century Gothic"/>
                <a:cs typeface="Century Gothic"/>
              </a:rPr>
              <a:t>of </a:t>
            </a:r>
            <a:r>
              <a:rPr sz="2000" spc="5" dirty="0">
                <a:latin typeface="Century Gothic"/>
                <a:cs typeface="Century Gothic"/>
              </a:rPr>
              <a:t>the </a:t>
            </a:r>
            <a:r>
              <a:rPr sz="2000" dirty="0">
                <a:latin typeface="Century Gothic"/>
                <a:cs typeface="Century Gothic"/>
              </a:rPr>
              <a:t>Minister of Health of </a:t>
            </a:r>
            <a:r>
              <a:rPr sz="2000" spc="5" dirty="0">
                <a:latin typeface="Century Gothic"/>
                <a:cs typeface="Century Gothic"/>
              </a:rPr>
              <a:t>the </a:t>
            </a:r>
            <a:r>
              <a:rPr sz="2000" dirty="0">
                <a:latin typeface="Century Gothic"/>
                <a:cs typeface="Century Gothic"/>
              </a:rPr>
              <a:t>Republic of Kazakhstan dated </a:t>
            </a:r>
            <a:r>
              <a:rPr sz="2000" spc="-5" dirty="0">
                <a:latin typeface="Century Gothic"/>
                <a:cs typeface="Century Gothic"/>
              </a:rPr>
              <a:t>August 5, 2021  </a:t>
            </a:r>
            <a:r>
              <a:rPr sz="2000" dirty="0">
                <a:latin typeface="Century Gothic"/>
                <a:cs typeface="Century Gothic"/>
              </a:rPr>
              <a:t>No. KR </a:t>
            </a:r>
            <a:r>
              <a:rPr sz="2000" spc="-5" dirty="0">
                <a:latin typeface="Century Gothic"/>
                <a:cs typeface="Century Gothic"/>
              </a:rPr>
              <a:t>DSM </a:t>
            </a:r>
            <a:r>
              <a:rPr sz="2000" dirty="0">
                <a:latin typeface="Century Gothic"/>
                <a:cs typeface="Century Gothic"/>
              </a:rPr>
              <a:t>– 75 </a:t>
            </a:r>
            <a:r>
              <a:rPr sz="2000" spc="-10" dirty="0">
                <a:latin typeface="Century Gothic"/>
                <a:cs typeface="Century Gothic"/>
              </a:rPr>
              <a:t>«On </a:t>
            </a:r>
            <a:r>
              <a:rPr sz="2000" spc="-5" dirty="0">
                <a:latin typeface="Century Gothic"/>
                <a:cs typeface="Century Gothic"/>
              </a:rPr>
              <a:t>approval </a:t>
            </a:r>
            <a:r>
              <a:rPr sz="2000" dirty="0">
                <a:latin typeface="Century Gothic"/>
                <a:cs typeface="Century Gothic"/>
              </a:rPr>
              <a:t>of </a:t>
            </a:r>
            <a:r>
              <a:rPr sz="2000" spc="5" dirty="0">
                <a:latin typeface="Century Gothic"/>
                <a:cs typeface="Century Gothic"/>
              </a:rPr>
              <a:t>the </a:t>
            </a:r>
            <a:r>
              <a:rPr sz="2000" spc="-5" dirty="0">
                <a:latin typeface="Century Gothic"/>
                <a:cs typeface="Century Gothic"/>
              </a:rPr>
              <a:t>List </a:t>
            </a:r>
            <a:r>
              <a:rPr sz="2000" dirty="0">
                <a:latin typeface="Century Gothic"/>
                <a:cs typeface="Century Gothic"/>
              </a:rPr>
              <a:t>of medicines </a:t>
            </a:r>
            <a:r>
              <a:rPr sz="2000" spc="-5" dirty="0">
                <a:latin typeface="Century Gothic"/>
                <a:cs typeface="Century Gothic"/>
              </a:rPr>
              <a:t>and </a:t>
            </a:r>
            <a:r>
              <a:rPr sz="2000" dirty="0">
                <a:latin typeface="Century Gothic"/>
                <a:cs typeface="Century Gothic"/>
              </a:rPr>
              <a:t>medical devices </a:t>
            </a:r>
            <a:r>
              <a:rPr sz="2000" spc="-5" dirty="0">
                <a:latin typeface="Century Gothic"/>
                <a:cs typeface="Century Gothic"/>
              </a:rPr>
              <a:t>for </a:t>
            </a:r>
            <a:r>
              <a:rPr sz="2000" dirty="0">
                <a:latin typeface="Century Gothic"/>
                <a:cs typeface="Century Gothic"/>
              </a:rPr>
              <a:t>free  </a:t>
            </a:r>
            <a:r>
              <a:rPr sz="2000" spc="-5" dirty="0">
                <a:latin typeface="Century Gothic"/>
                <a:cs typeface="Century Gothic"/>
              </a:rPr>
              <a:t>and </a:t>
            </a:r>
            <a:r>
              <a:rPr sz="2000" spc="-15" dirty="0">
                <a:latin typeface="Century Gothic"/>
                <a:cs typeface="Century Gothic"/>
              </a:rPr>
              <a:t>(or) </a:t>
            </a:r>
            <a:r>
              <a:rPr sz="2000" spc="-5" dirty="0">
                <a:latin typeface="Century Gothic"/>
                <a:cs typeface="Century Gothic"/>
              </a:rPr>
              <a:t>preferential </a:t>
            </a:r>
            <a:r>
              <a:rPr sz="2000" dirty="0">
                <a:latin typeface="Century Gothic"/>
                <a:cs typeface="Century Gothic"/>
              </a:rPr>
              <a:t>outpatient care </a:t>
            </a:r>
            <a:r>
              <a:rPr sz="2000" spc="-5" dirty="0">
                <a:latin typeface="Century Gothic"/>
                <a:cs typeface="Century Gothic"/>
              </a:rPr>
              <a:t>for </a:t>
            </a:r>
            <a:r>
              <a:rPr sz="2000" dirty="0">
                <a:latin typeface="Century Gothic"/>
                <a:cs typeface="Century Gothic"/>
              </a:rPr>
              <a:t>certain categories of citizens of </a:t>
            </a:r>
            <a:r>
              <a:rPr sz="2000" spc="5" dirty="0">
                <a:latin typeface="Century Gothic"/>
                <a:cs typeface="Century Gothic"/>
              </a:rPr>
              <a:t>the  </a:t>
            </a:r>
            <a:r>
              <a:rPr sz="2000" dirty="0">
                <a:latin typeface="Century Gothic"/>
                <a:cs typeface="Century Gothic"/>
              </a:rPr>
              <a:t>Republic of Kazakhstan with certain </a:t>
            </a:r>
            <a:r>
              <a:rPr sz="2000" spc="-5" dirty="0">
                <a:latin typeface="Century Gothic"/>
                <a:cs typeface="Century Gothic"/>
              </a:rPr>
              <a:t>diseases</a:t>
            </a:r>
            <a:r>
              <a:rPr sz="2000" spc="-175" dirty="0">
                <a:latin typeface="Century Gothic"/>
                <a:cs typeface="Century Gothic"/>
              </a:rPr>
              <a:t> </a:t>
            </a:r>
            <a:r>
              <a:rPr sz="2000" spc="-5" dirty="0">
                <a:latin typeface="Century Gothic"/>
                <a:cs typeface="Century Gothic"/>
              </a:rPr>
              <a:t>(conditions)»</a:t>
            </a:r>
            <a:endParaRPr sz="2000" dirty="0">
              <a:latin typeface="Century Gothic"/>
              <a:cs typeface="Century Gothic"/>
            </a:endParaRPr>
          </a:p>
          <a:p>
            <a:pPr marL="355600" indent="-342900">
              <a:lnSpc>
                <a:spcPct val="100000"/>
              </a:lnSpc>
              <a:buFont typeface="Wingdings"/>
              <a:buChar char=""/>
              <a:tabLst>
                <a:tab pos="354965" algn="l"/>
                <a:tab pos="355600" algn="l"/>
              </a:tabLst>
            </a:pPr>
            <a:r>
              <a:rPr sz="2000" spc="-5" dirty="0">
                <a:latin typeface="Century Gothic"/>
                <a:cs typeface="Century Gothic"/>
              </a:rPr>
              <a:t>Order of </a:t>
            </a:r>
            <a:r>
              <a:rPr sz="2000" spc="5" dirty="0">
                <a:latin typeface="Century Gothic"/>
                <a:cs typeface="Century Gothic"/>
              </a:rPr>
              <a:t>the </a:t>
            </a:r>
            <a:r>
              <a:rPr sz="2000" dirty="0">
                <a:latin typeface="Century Gothic"/>
                <a:cs typeface="Century Gothic"/>
              </a:rPr>
              <a:t>Acting </a:t>
            </a:r>
            <a:r>
              <a:rPr sz="2000" spc="-5" dirty="0">
                <a:latin typeface="Century Gothic"/>
                <a:cs typeface="Century Gothic"/>
              </a:rPr>
              <a:t>Minister of </a:t>
            </a:r>
            <a:r>
              <a:rPr sz="2000" dirty="0">
                <a:latin typeface="Century Gothic"/>
                <a:cs typeface="Century Gothic"/>
              </a:rPr>
              <a:t>Health </a:t>
            </a:r>
            <a:r>
              <a:rPr sz="2000" spc="-5" dirty="0">
                <a:latin typeface="Century Gothic"/>
                <a:cs typeface="Century Gothic"/>
              </a:rPr>
              <a:t>of </a:t>
            </a:r>
            <a:r>
              <a:rPr sz="2000" spc="5" dirty="0">
                <a:latin typeface="Century Gothic"/>
                <a:cs typeface="Century Gothic"/>
              </a:rPr>
              <a:t>the </a:t>
            </a:r>
            <a:r>
              <a:rPr sz="2000" dirty="0">
                <a:latin typeface="Century Gothic"/>
                <a:cs typeface="Century Gothic"/>
              </a:rPr>
              <a:t>Republic </a:t>
            </a:r>
            <a:r>
              <a:rPr sz="2000" spc="-5" dirty="0">
                <a:latin typeface="Century Gothic"/>
                <a:cs typeface="Century Gothic"/>
              </a:rPr>
              <a:t>of </a:t>
            </a:r>
            <a:r>
              <a:rPr sz="2000" dirty="0">
                <a:latin typeface="Century Gothic"/>
                <a:cs typeface="Century Gothic"/>
              </a:rPr>
              <a:t>Kazakhstan dated</a:t>
            </a:r>
            <a:r>
              <a:rPr sz="2000" spc="-170" dirty="0">
                <a:latin typeface="Century Gothic"/>
                <a:cs typeface="Century Gothic"/>
              </a:rPr>
              <a:t> </a:t>
            </a:r>
            <a:r>
              <a:rPr sz="2000" dirty="0">
                <a:latin typeface="Century Gothic"/>
                <a:cs typeface="Century Gothic"/>
              </a:rPr>
              <a:t>February</a:t>
            </a:r>
          </a:p>
          <a:p>
            <a:pPr marL="355600">
              <a:lnSpc>
                <a:spcPct val="100000"/>
              </a:lnSpc>
            </a:pPr>
            <a:r>
              <a:rPr sz="2000" spc="-5" dirty="0">
                <a:latin typeface="Century Gothic"/>
                <a:cs typeface="Century Gothic"/>
              </a:rPr>
              <a:t>4, </a:t>
            </a:r>
            <a:r>
              <a:rPr sz="2000" dirty="0">
                <a:latin typeface="Century Gothic"/>
                <a:cs typeface="Century Gothic"/>
              </a:rPr>
              <a:t>2021 No. KR </a:t>
            </a:r>
            <a:r>
              <a:rPr sz="2000" spc="-5" dirty="0">
                <a:latin typeface="Century Gothic"/>
                <a:cs typeface="Century Gothic"/>
              </a:rPr>
              <a:t>DSM-15 "On </a:t>
            </a:r>
            <a:r>
              <a:rPr sz="2000" spc="5" dirty="0">
                <a:latin typeface="Century Gothic"/>
                <a:cs typeface="Century Gothic"/>
              </a:rPr>
              <a:t>the </a:t>
            </a:r>
            <a:r>
              <a:rPr sz="2000" spc="-5" dirty="0">
                <a:latin typeface="Century Gothic"/>
                <a:cs typeface="Century Gothic"/>
              </a:rPr>
              <a:t>approval </a:t>
            </a:r>
            <a:r>
              <a:rPr sz="2000" dirty="0">
                <a:latin typeface="Century Gothic"/>
                <a:cs typeface="Century Gothic"/>
              </a:rPr>
              <a:t>of good </a:t>
            </a:r>
            <a:r>
              <a:rPr sz="2000" spc="-5" dirty="0">
                <a:latin typeface="Century Gothic"/>
                <a:cs typeface="Century Gothic"/>
              </a:rPr>
              <a:t>pharmaceutical</a:t>
            </a:r>
            <a:r>
              <a:rPr sz="2000" spc="-125" dirty="0">
                <a:latin typeface="Century Gothic"/>
                <a:cs typeface="Century Gothic"/>
              </a:rPr>
              <a:t> </a:t>
            </a:r>
            <a:r>
              <a:rPr sz="2000" spc="-5" dirty="0">
                <a:latin typeface="Century Gothic"/>
                <a:cs typeface="Century Gothic"/>
              </a:rPr>
              <a:t>practices"</a:t>
            </a:r>
            <a:endParaRPr sz="2000" dirty="0">
              <a:latin typeface="Century Gothic"/>
              <a:cs typeface="Century Gothic"/>
            </a:endParaRPr>
          </a:p>
        </p:txBody>
      </p:sp>
      <p:sp>
        <p:nvSpPr>
          <p:cNvPr id="4" name="object 4"/>
          <p:cNvSpPr txBox="1"/>
          <p:nvPr/>
        </p:nvSpPr>
        <p:spPr>
          <a:xfrm>
            <a:off x="11093957" y="6427114"/>
            <a:ext cx="180975"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888888"/>
                </a:solidFill>
                <a:latin typeface="Calibri"/>
                <a:cs typeface="Calibri"/>
              </a:rPr>
              <a:t>19</a:t>
            </a:r>
            <a:endParaRPr sz="1200">
              <a:latin typeface="Calibri"/>
              <a:cs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23825" y="1510145"/>
            <a:ext cx="11688561" cy="5211330"/>
          </a:xfrm>
        </p:spPr>
        <p:txBody>
          <a:bodyPr>
            <a:noAutofit/>
          </a:bodyPr>
          <a:lstStyle/>
          <a:p>
            <a:pPr marL="0" indent="0">
              <a:buNone/>
            </a:pPr>
            <a:r>
              <a:rPr lang="en-US" sz="1200" spc="-5" dirty="0">
                <a:latin typeface="Century Gothic"/>
                <a:cs typeface="Century Gothic"/>
              </a:rPr>
              <a:t>Procedures for purchasing pharmaceuticals and </a:t>
            </a:r>
            <a:r>
              <a:rPr lang="en-US" sz="1200" dirty="0">
                <a:latin typeface="Century Gothic"/>
                <a:cs typeface="Century Gothic"/>
              </a:rPr>
              <a:t>medical </a:t>
            </a:r>
            <a:r>
              <a:rPr lang="en-US" sz="1200" spc="-5" dirty="0">
                <a:latin typeface="Century Gothic"/>
                <a:cs typeface="Century Gothic"/>
              </a:rPr>
              <a:t>devices from domestic manufacturers</a:t>
            </a:r>
            <a:r>
              <a:rPr lang="ru-RU" sz="1200" dirty="0">
                <a:latin typeface="Century Gothic" panose="020B0502020202020204" pitchFamily="34" charset="0"/>
              </a:rPr>
              <a:t>;………………………………..……………………….……….стр. </a:t>
            </a:r>
            <a:r>
              <a:rPr lang="en-US" sz="1200" dirty="0">
                <a:latin typeface="Century Gothic" panose="020B0502020202020204" pitchFamily="34" charset="0"/>
              </a:rPr>
              <a:t>3</a:t>
            </a:r>
            <a:endParaRPr lang="ru-RU" sz="1200" dirty="0">
              <a:latin typeface="Century Gothic" panose="020B0502020202020204" pitchFamily="34" charset="0"/>
            </a:endParaRPr>
          </a:p>
          <a:p>
            <a:pPr marL="0" indent="0">
              <a:buNone/>
            </a:pPr>
            <a:r>
              <a:rPr lang="en-US" sz="1200" dirty="0">
                <a:latin typeface="Century Gothic" panose="020B0502020202020204" pitchFamily="34" charset="0"/>
              </a:rPr>
              <a:t>Standard for the state service of registration of drugs and medical devices</a:t>
            </a:r>
            <a:r>
              <a:rPr lang="ru-RU" sz="1200" dirty="0">
                <a:latin typeface="Century Gothic" panose="020B0502020202020204" pitchFamily="34" charset="0"/>
              </a:rPr>
              <a:t>;…….………………………………………………..……………………………………...стр. 15</a:t>
            </a:r>
          </a:p>
          <a:p>
            <a:pPr marL="0" indent="0">
              <a:buNone/>
            </a:pPr>
            <a:r>
              <a:rPr lang="en-US" sz="1200" dirty="0">
                <a:latin typeface="Century Gothic" panose="020B0502020202020204" pitchFamily="34" charset="0"/>
              </a:rPr>
              <a:t>List of regulatory and legal acts</a:t>
            </a:r>
            <a:r>
              <a:rPr lang="ru-RU" sz="1200" dirty="0">
                <a:latin typeface="Century Gothic" panose="020B0502020202020204" pitchFamily="34" charset="0"/>
              </a:rPr>
              <a:t>;……………………………………………………………………………………………………………………………………….стр. 17 </a:t>
            </a:r>
            <a:endParaRPr lang="en-US" sz="1200" dirty="0">
              <a:latin typeface="Century Gothic" panose="020B0502020202020204" pitchFamily="34" charset="0"/>
            </a:endParaRPr>
          </a:p>
          <a:p>
            <a:pPr marL="0" indent="0">
              <a:buNone/>
            </a:pPr>
            <a:r>
              <a:rPr lang="en-US" sz="1200" dirty="0">
                <a:latin typeface="Century Gothic" panose="020B0502020202020204" pitchFamily="34" charset="0"/>
              </a:rPr>
              <a:t>ANNEX</a:t>
            </a:r>
            <a:r>
              <a:rPr lang="ru-RU" sz="1200" dirty="0">
                <a:latin typeface="Century Gothic" panose="020B0502020202020204" pitchFamily="34" charset="0"/>
              </a:rPr>
              <a:t> 1 </a:t>
            </a:r>
            <a:r>
              <a:rPr lang="en-US" sz="1200" dirty="0">
                <a:latin typeface="Century Gothic" panose="020B0502020202020204" pitchFamily="34" charset="0"/>
              </a:rPr>
              <a:t>Information and analytical block of SK-Pharmaceuticals</a:t>
            </a:r>
            <a:r>
              <a:rPr lang="ru-RU" sz="1200" dirty="0">
                <a:latin typeface="Century Gothic" panose="020B0502020202020204" pitchFamily="34" charset="0"/>
              </a:rPr>
              <a:t>;…..…………………………..……………………………………………….…………...стр.</a:t>
            </a:r>
            <a:r>
              <a:rPr lang="en-US" sz="1200" dirty="0">
                <a:latin typeface="Century Gothic" panose="020B0502020202020204" pitchFamily="34" charset="0"/>
              </a:rPr>
              <a:t> </a:t>
            </a:r>
            <a:r>
              <a:rPr lang="ru-RU" sz="1200" dirty="0">
                <a:latin typeface="Century Gothic" panose="020B0502020202020204" pitchFamily="34" charset="0"/>
              </a:rPr>
              <a:t>20</a:t>
            </a:r>
          </a:p>
          <a:p>
            <a:pPr marL="0" indent="0">
              <a:buNone/>
            </a:pPr>
            <a:r>
              <a:rPr lang="en-US" sz="1200" dirty="0">
                <a:latin typeface="Century Gothic" panose="020B0502020202020204" pitchFamily="34" charset="0"/>
              </a:rPr>
              <a:t>ANNEX</a:t>
            </a:r>
            <a:r>
              <a:rPr lang="ru-RU" sz="1200" dirty="0">
                <a:latin typeface="Century Gothic" panose="020B0502020202020204" pitchFamily="34" charset="0"/>
              </a:rPr>
              <a:t> 2 </a:t>
            </a:r>
            <a:r>
              <a:rPr lang="en-US" sz="1200" dirty="0">
                <a:latin typeface="Century Gothic" panose="020B0502020202020204" pitchFamily="34" charset="0"/>
              </a:rPr>
              <a:t>List of items on the List of the Unified Distributor for 2023, not declared domestic producers</a:t>
            </a:r>
            <a:r>
              <a:rPr lang="ru-RU" sz="1200" dirty="0">
                <a:latin typeface="Century Gothic" panose="020B0502020202020204" pitchFamily="34" charset="0"/>
              </a:rPr>
              <a:t>;………….……………………….……………...….стр. 23</a:t>
            </a:r>
          </a:p>
          <a:p>
            <a:pPr marL="0" indent="0">
              <a:buNone/>
            </a:pPr>
            <a:r>
              <a:rPr lang="en-US" sz="1200" dirty="0">
                <a:latin typeface="Century Gothic" panose="020B0502020202020204" pitchFamily="34" charset="0"/>
              </a:rPr>
              <a:t>ANNEX</a:t>
            </a:r>
            <a:r>
              <a:rPr lang="ru-RU" sz="1200" dirty="0">
                <a:latin typeface="Century Gothic" panose="020B0502020202020204" pitchFamily="34" charset="0"/>
              </a:rPr>
              <a:t> 3 </a:t>
            </a:r>
            <a:r>
              <a:rPr lang="en-US" sz="1200" dirty="0">
                <a:latin typeface="Century Gothic" panose="020B0502020202020204" pitchFamily="34" charset="0"/>
              </a:rPr>
              <a:t>Preferences for investment projects of JSC NC KAZAKHINVEST</a:t>
            </a:r>
            <a:r>
              <a:rPr lang="kk-KZ" sz="1200" dirty="0">
                <a:latin typeface="Century Gothic" panose="020B0502020202020204" pitchFamily="34" charset="0"/>
              </a:rPr>
              <a:t>;.....</a:t>
            </a:r>
            <a:r>
              <a:rPr lang="ru-RU" sz="1200" dirty="0">
                <a:latin typeface="Century Gothic" panose="020B0502020202020204" pitchFamily="34" charset="0"/>
              </a:rPr>
              <a:t>…………………………………………………………………….стр. 58</a:t>
            </a:r>
          </a:p>
          <a:p>
            <a:pPr marL="0" indent="0">
              <a:buNone/>
            </a:pPr>
            <a:r>
              <a:rPr lang="en-US" sz="1200" dirty="0">
                <a:latin typeface="Century Gothic" panose="020B0502020202020204" pitchFamily="34" charset="0"/>
              </a:rPr>
              <a:t>ANNEX</a:t>
            </a:r>
            <a:r>
              <a:rPr lang="ru-RU" sz="1200" dirty="0">
                <a:latin typeface="Century Gothic" panose="020B0502020202020204" pitchFamily="34" charset="0"/>
              </a:rPr>
              <a:t> 4 </a:t>
            </a:r>
            <a:r>
              <a:rPr lang="en-US" sz="1200" dirty="0">
                <a:latin typeface="Century Gothic" panose="020B0502020202020204" pitchFamily="34" charset="0"/>
              </a:rPr>
              <a:t>State support for investment activities of JSC NC KAZAKHINVEST</a:t>
            </a:r>
            <a:r>
              <a:rPr lang="ru-RU" sz="1200" dirty="0">
                <a:latin typeface="Century Gothic" panose="020B0502020202020204" pitchFamily="34" charset="0"/>
              </a:rPr>
              <a:t>;……………………………………………….…...стр. 74</a:t>
            </a:r>
          </a:p>
          <a:p>
            <a:pPr marL="0" indent="0">
              <a:buNone/>
            </a:pPr>
            <a:r>
              <a:rPr lang="en-US" sz="1200" dirty="0">
                <a:latin typeface="Century Gothic" panose="020B0502020202020204" pitchFamily="34" charset="0"/>
              </a:rPr>
              <a:t>ANNEX</a:t>
            </a:r>
            <a:r>
              <a:rPr lang="ru-RU" sz="1200" dirty="0">
                <a:latin typeface="Century Gothic" panose="020B0502020202020204" pitchFamily="34" charset="0"/>
              </a:rPr>
              <a:t> 5 </a:t>
            </a:r>
            <a:r>
              <a:rPr lang="en-US" sz="1200" dirty="0">
                <a:latin typeface="Century Gothic" panose="020B0502020202020204" pitchFamily="34" charset="0"/>
              </a:rPr>
              <a:t>Development of the pharmaceutical industry in the Republic of Kazakhstan (MIID)</a:t>
            </a:r>
            <a:r>
              <a:rPr lang="ru-RU" sz="1200" dirty="0">
                <a:latin typeface="Century Gothic" panose="020B0502020202020204" pitchFamily="34" charset="0"/>
              </a:rPr>
              <a:t>;…….…………...…………………………………….…...………......стр. 80</a:t>
            </a:r>
          </a:p>
          <a:p>
            <a:pPr marL="0" indent="0">
              <a:buNone/>
            </a:pPr>
            <a:r>
              <a:rPr lang="en-US" sz="1200" dirty="0">
                <a:latin typeface="Century Gothic" panose="020B0502020202020204" pitchFamily="34" charset="0"/>
              </a:rPr>
              <a:t>ANNEX</a:t>
            </a:r>
            <a:r>
              <a:rPr lang="ru-RU" sz="1200" dirty="0">
                <a:latin typeface="Century Gothic" panose="020B0502020202020204" pitchFamily="34" charset="0"/>
              </a:rPr>
              <a:t> 6 </a:t>
            </a:r>
            <a:r>
              <a:rPr lang="en-US" sz="1200" dirty="0">
                <a:latin typeface="Century Gothic" panose="020B0502020202020204" pitchFamily="34" charset="0"/>
              </a:rPr>
              <a:t>Government incentive measures aimed at increasing labor productivity of QAZINDUSTRY JSC;</a:t>
            </a:r>
            <a:r>
              <a:rPr lang="ru-RU" sz="1200" dirty="0">
                <a:latin typeface="Century Gothic" panose="020B0502020202020204" pitchFamily="34" charset="0"/>
              </a:rPr>
              <a:t> ….…стр. 85</a:t>
            </a:r>
          </a:p>
          <a:p>
            <a:pPr marL="0" indent="0">
              <a:buNone/>
            </a:pPr>
            <a:r>
              <a:rPr lang="en-US" sz="1200" dirty="0">
                <a:latin typeface="Century Gothic" panose="020B0502020202020204" pitchFamily="34" charset="0"/>
              </a:rPr>
              <a:t>ANNEX</a:t>
            </a:r>
            <a:r>
              <a:rPr lang="ru-RU" sz="1200" dirty="0">
                <a:latin typeface="Century Gothic" panose="020B0502020202020204" pitchFamily="34" charset="0"/>
              </a:rPr>
              <a:t> 7 </a:t>
            </a:r>
            <a:r>
              <a:rPr lang="en-US" sz="1200" dirty="0">
                <a:latin typeface="Century Gothic" panose="020B0502020202020204" pitchFamily="34" charset="0"/>
              </a:rPr>
              <a:t>Measures to support QAZTRADE, JSC QAZTRADE</a:t>
            </a:r>
            <a:r>
              <a:rPr lang="ru-RU" sz="1200" dirty="0">
                <a:latin typeface="Century Gothic" panose="020B0502020202020204" pitchFamily="34" charset="0"/>
              </a:rPr>
              <a:t>; ……………………………………..………….…………...................................................……стр. 89</a:t>
            </a:r>
          </a:p>
          <a:p>
            <a:pPr marL="0" indent="0">
              <a:buNone/>
            </a:pPr>
            <a:r>
              <a:rPr lang="en-US" sz="1200" dirty="0">
                <a:latin typeface="Century Gothic" panose="020B0502020202020204" pitchFamily="34" charset="0"/>
              </a:rPr>
              <a:t>ANNEX</a:t>
            </a:r>
            <a:r>
              <a:rPr lang="ru-RU" sz="1200" dirty="0">
                <a:latin typeface="Century Gothic" panose="020B0502020202020204" pitchFamily="34" charset="0"/>
              </a:rPr>
              <a:t> 8 </a:t>
            </a:r>
            <a:r>
              <a:rPr lang="en-US" sz="1200" dirty="0">
                <a:highlight>
                  <a:srgbClr val="FFFF00"/>
                </a:highlight>
                <a:latin typeface="Century Gothic" panose="020B0502020202020204" pitchFamily="34" charset="0"/>
              </a:rPr>
              <a:t>SEZ</a:t>
            </a:r>
            <a:r>
              <a:rPr lang="en-US" sz="1200" dirty="0">
                <a:latin typeface="Century Gothic" panose="020B0502020202020204" pitchFamily="34" charset="0"/>
              </a:rPr>
              <a:t> Park of Innovative Technologies</a:t>
            </a:r>
            <a:r>
              <a:rPr lang="ru-RU" sz="1200" dirty="0">
                <a:latin typeface="Century Gothic" panose="020B0502020202020204" pitchFamily="34" charset="0"/>
              </a:rPr>
              <a:t>; ……………………………………..………….…………………………………………………..….....….…стр. 95</a:t>
            </a:r>
          </a:p>
          <a:p>
            <a:pPr marL="0" indent="0">
              <a:buNone/>
            </a:pPr>
            <a:r>
              <a:rPr lang="en-US" sz="1200" dirty="0">
                <a:latin typeface="Century Gothic" panose="020B0502020202020204" pitchFamily="34" charset="0"/>
              </a:rPr>
              <a:t>ANNEX</a:t>
            </a:r>
            <a:r>
              <a:rPr lang="ru-RU" sz="1200" dirty="0">
                <a:latin typeface="Century Gothic" panose="020B0502020202020204" pitchFamily="34" charset="0"/>
              </a:rPr>
              <a:t> 9 </a:t>
            </a:r>
            <a:r>
              <a:rPr lang="en-US" sz="1200" dirty="0">
                <a:latin typeface="Century Gothic" panose="020B0502020202020204" pitchFamily="34" charset="0"/>
              </a:rPr>
              <a:t>International Financial Center "Astana"</a:t>
            </a:r>
            <a:r>
              <a:rPr lang="ru-RU" sz="1200" dirty="0">
                <a:latin typeface="Century Gothic" panose="020B0502020202020204" pitchFamily="34" charset="0"/>
              </a:rPr>
              <a:t>;………………………………..…………………………………………………………………….стр. 101</a:t>
            </a:r>
          </a:p>
          <a:p>
            <a:pPr marL="0" indent="0">
              <a:buNone/>
            </a:pPr>
            <a:r>
              <a:rPr lang="en-US" sz="1200" dirty="0">
                <a:latin typeface="Century Gothic" panose="020B0502020202020204" pitchFamily="34" charset="0"/>
              </a:rPr>
              <a:t>ANNEX</a:t>
            </a:r>
            <a:r>
              <a:rPr lang="ru-RU" sz="1200" dirty="0">
                <a:latin typeface="Century Gothic" panose="020B0502020202020204" pitchFamily="34" charset="0"/>
              </a:rPr>
              <a:t> 10 </a:t>
            </a:r>
            <a:r>
              <a:rPr lang="en-US" sz="1200" dirty="0">
                <a:latin typeface="Century Gothic" panose="020B0502020202020204" pitchFamily="34" charset="0"/>
              </a:rPr>
              <a:t>Support tools for JSC “NUH” “BAITEREK”;</a:t>
            </a:r>
            <a:r>
              <a:rPr lang="ru-RU" sz="1200" dirty="0">
                <a:latin typeface="Century Gothic" panose="020B0502020202020204" pitchFamily="34" charset="0"/>
              </a:rPr>
              <a:t>………………………………………………………………………………………….…………стр. 106</a:t>
            </a:r>
          </a:p>
          <a:p>
            <a:pPr marL="0" indent="0">
              <a:buNone/>
            </a:pPr>
            <a:r>
              <a:rPr lang="en-US" sz="1200" dirty="0">
                <a:latin typeface="Century Gothic" panose="020B0502020202020204" pitchFamily="34" charset="0"/>
              </a:rPr>
              <a:t>ANNEX</a:t>
            </a:r>
            <a:r>
              <a:rPr lang="ru-RU" sz="1200" dirty="0">
                <a:latin typeface="Century Gothic" panose="020B0502020202020204" pitchFamily="34" charset="0"/>
              </a:rPr>
              <a:t> 11 </a:t>
            </a:r>
            <a:r>
              <a:rPr lang="en-US" sz="1200" dirty="0">
                <a:latin typeface="Century Gothic" panose="020B0502020202020204" pitchFamily="34" charset="0"/>
              </a:rPr>
              <a:t>Support measures for KAZAKHEXPORT JSC</a:t>
            </a:r>
            <a:r>
              <a:rPr lang="ru-RU" sz="1200" dirty="0">
                <a:latin typeface="Century Gothic" panose="020B0502020202020204" pitchFamily="34" charset="0"/>
              </a:rPr>
              <a:t>; ……………………………………………………………………………………………………………….стр. 112</a:t>
            </a:r>
            <a:endParaRPr lang="en-US" sz="1200" dirty="0">
              <a:latin typeface="Century Gothic" panose="020B0502020202020204" pitchFamily="34" charset="0"/>
            </a:endParaRPr>
          </a:p>
          <a:p>
            <a:pPr marL="0" indent="0">
              <a:buNone/>
            </a:pPr>
            <a:r>
              <a:rPr lang="en-US" sz="1200" dirty="0">
                <a:latin typeface="Century Gothic" panose="020B0502020202020204" pitchFamily="34" charset="0"/>
              </a:rPr>
              <a:t>ANNEX</a:t>
            </a:r>
            <a:r>
              <a:rPr lang="ru-RU" sz="1200" dirty="0">
                <a:latin typeface="Century Gothic" panose="020B0502020202020204" pitchFamily="34" charset="0"/>
              </a:rPr>
              <a:t> 12 </a:t>
            </a:r>
            <a:r>
              <a:rPr lang="en-US" sz="1200" dirty="0">
                <a:latin typeface="Century Gothic" panose="020B0502020202020204" pitchFamily="34" charset="0"/>
              </a:rPr>
              <a:t>JSC "</a:t>
            </a:r>
            <a:r>
              <a:rPr lang="en-US" sz="1200" dirty="0" err="1">
                <a:latin typeface="Century Gothic" panose="020B0502020202020204" pitchFamily="34" charset="0"/>
              </a:rPr>
              <a:t>Qazaqstan</a:t>
            </a:r>
            <a:r>
              <a:rPr lang="en-US" sz="1200" dirty="0">
                <a:latin typeface="Century Gothic" panose="020B0502020202020204" pitchFamily="34" charset="0"/>
              </a:rPr>
              <a:t> Investment Corporation" - direct investment fund and their attraction</a:t>
            </a:r>
            <a:r>
              <a:rPr lang="ru-RU" sz="1200" dirty="0">
                <a:latin typeface="Century Gothic" panose="020B0502020202020204" pitchFamily="34" charset="0"/>
              </a:rPr>
              <a:t>; …………………………………………….….стр. 126</a:t>
            </a:r>
          </a:p>
          <a:p>
            <a:pPr marL="0" indent="0">
              <a:buNone/>
            </a:pPr>
            <a:endParaRPr lang="ru-RU" sz="1200" dirty="0">
              <a:latin typeface="Century Gothic" panose="020B0502020202020204" pitchFamily="34" charset="0"/>
            </a:endParaRPr>
          </a:p>
          <a:p>
            <a:pPr marL="0" indent="0">
              <a:buNone/>
            </a:pPr>
            <a:r>
              <a:rPr lang="en-US" sz="1200" dirty="0">
                <a:latin typeface="Century Gothic" panose="020B0502020202020204" pitchFamily="34" charset="0"/>
              </a:rPr>
              <a:t>Directory of contacts</a:t>
            </a:r>
            <a:r>
              <a:rPr lang="ru-RU" sz="1200" dirty="0">
                <a:latin typeface="Century Gothic" panose="020B0502020202020204" pitchFamily="34" charset="0"/>
              </a:rPr>
              <a:t>;…………………………………………………………………..…………………………………….………………………….………..……………..стр. 135</a:t>
            </a:r>
          </a:p>
          <a:p>
            <a:pPr marL="0" indent="0">
              <a:buNone/>
            </a:pPr>
            <a:endParaRPr lang="ru-RU" sz="1200" dirty="0">
              <a:latin typeface="Century Gothic" panose="020B0502020202020204" pitchFamily="34" charset="0"/>
            </a:endParaRPr>
          </a:p>
        </p:txBody>
      </p:sp>
      <p:sp>
        <p:nvSpPr>
          <p:cNvPr id="4" name="Прямоугольник 3"/>
          <p:cNvSpPr/>
          <p:nvPr/>
        </p:nvSpPr>
        <p:spPr>
          <a:xfrm>
            <a:off x="123825" y="116639"/>
            <a:ext cx="2133343" cy="83680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000" b="1" dirty="0">
                <a:solidFill>
                  <a:schemeClr val="tx1"/>
                </a:solidFill>
                <a:latin typeface="Century Gothic" panose="020B0502020202020204" pitchFamily="34" charset="0"/>
              </a:rPr>
              <a:t>Содержание</a:t>
            </a:r>
            <a:endParaRPr lang="ru-RU" sz="2000" b="1" dirty="0">
              <a:solidFill>
                <a:schemeClr val="accent1">
                  <a:lumMod val="50000"/>
                </a:schemeClr>
              </a:solidFill>
              <a:latin typeface="Century Gothic" panose="020B0502020202020204" pitchFamily="34" charset="0"/>
            </a:endParaRPr>
          </a:p>
        </p:txBody>
      </p:sp>
      <p:sp>
        <p:nvSpPr>
          <p:cNvPr id="8" name="Номер слайда 7"/>
          <p:cNvSpPr>
            <a:spLocks noGrp="1"/>
          </p:cNvSpPr>
          <p:nvPr>
            <p:ph type="sldNum" sz="quarter" idx="12"/>
          </p:nvPr>
        </p:nvSpPr>
        <p:spPr/>
        <p:txBody>
          <a:bodyPr/>
          <a:lstStyle/>
          <a:p>
            <a:fld id="{16F4E7A9-8675-4A7A-BAF6-76B59361702B}" type="slidenum">
              <a:rPr lang="ru-RU" smtClean="0"/>
              <a:t>2</a:t>
            </a:fld>
            <a:endParaRPr lang="ru-RU"/>
          </a:p>
        </p:txBody>
      </p:sp>
    </p:spTree>
    <p:extLst>
      <p:ext uri="{BB962C8B-B14F-4D97-AF65-F5344CB8AC3E}">
        <p14:creationId xmlns:p14="http://schemas.microsoft.com/office/powerpoint/2010/main" val="4908010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0540" y="1440180"/>
            <a:ext cx="3657600" cy="397764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048000" y="1440180"/>
            <a:ext cx="3706367" cy="397764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561076" y="1440180"/>
            <a:ext cx="3730752" cy="399135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8078723" y="1440180"/>
            <a:ext cx="3691128" cy="3977640"/>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185672" y="2852927"/>
            <a:ext cx="9906000" cy="1202690"/>
          </a:xfrm>
          <a:custGeom>
            <a:avLst/>
            <a:gdLst/>
            <a:ahLst/>
            <a:cxnLst/>
            <a:rect l="l" t="t" r="r" b="b"/>
            <a:pathLst>
              <a:path w="9906000" h="1202689">
                <a:moveTo>
                  <a:pt x="9906000" y="0"/>
                </a:moveTo>
                <a:lnTo>
                  <a:pt x="389509" y="0"/>
                </a:lnTo>
                <a:lnTo>
                  <a:pt x="0" y="1202436"/>
                </a:lnTo>
                <a:lnTo>
                  <a:pt x="9541891" y="1202436"/>
                </a:lnTo>
                <a:lnTo>
                  <a:pt x="9906000" y="0"/>
                </a:lnTo>
                <a:close/>
              </a:path>
            </a:pathLst>
          </a:custGeom>
          <a:solidFill>
            <a:srgbClr val="FFFFFF"/>
          </a:solidFill>
        </p:spPr>
        <p:txBody>
          <a:bodyPr wrap="square" lIns="0" tIns="0" rIns="0" bIns="0" rtlCol="0"/>
          <a:lstStyle/>
          <a:p>
            <a:endParaRPr/>
          </a:p>
        </p:txBody>
      </p:sp>
      <p:sp>
        <p:nvSpPr>
          <p:cNvPr id="7" name="object 7"/>
          <p:cNvSpPr txBox="1"/>
          <p:nvPr/>
        </p:nvSpPr>
        <p:spPr>
          <a:xfrm>
            <a:off x="2608579" y="3004566"/>
            <a:ext cx="6580505" cy="1002030"/>
          </a:xfrm>
          <a:prstGeom prst="rect">
            <a:avLst/>
          </a:prstGeom>
        </p:spPr>
        <p:txBody>
          <a:bodyPr vert="horz" wrap="square" lIns="0" tIns="13335" rIns="0" bIns="0" rtlCol="0">
            <a:spAutoFit/>
          </a:bodyPr>
          <a:lstStyle/>
          <a:p>
            <a:pPr marL="1313815" marR="5080" indent="-1301750">
              <a:lnSpc>
                <a:spcPct val="100000"/>
              </a:lnSpc>
              <a:spcBef>
                <a:spcPts val="105"/>
              </a:spcBef>
            </a:pPr>
            <a:r>
              <a:rPr sz="3200" b="1" dirty="0">
                <a:solidFill>
                  <a:srgbClr val="1F4E79"/>
                </a:solidFill>
                <a:latin typeface="Century Gothic"/>
                <a:cs typeface="Century Gothic"/>
              </a:rPr>
              <a:t>Information </a:t>
            </a:r>
            <a:r>
              <a:rPr sz="3200" b="1" spc="-5" dirty="0">
                <a:solidFill>
                  <a:srgbClr val="1F4E79"/>
                </a:solidFill>
                <a:latin typeface="Century Gothic"/>
                <a:cs typeface="Century Gothic"/>
              </a:rPr>
              <a:t>and </a:t>
            </a:r>
            <a:r>
              <a:rPr sz="3200" b="1" dirty="0">
                <a:solidFill>
                  <a:srgbClr val="1F4E79"/>
                </a:solidFill>
                <a:latin typeface="Century Gothic"/>
                <a:cs typeface="Century Gothic"/>
              </a:rPr>
              <a:t>Analytical </a:t>
            </a:r>
            <a:r>
              <a:rPr sz="3200" b="1" spc="-5" dirty="0">
                <a:solidFill>
                  <a:srgbClr val="1F4E79"/>
                </a:solidFill>
                <a:latin typeface="Century Gothic"/>
                <a:cs typeface="Century Gothic"/>
              </a:rPr>
              <a:t>unit of  </a:t>
            </a:r>
            <a:r>
              <a:rPr sz="3200" b="1" dirty="0">
                <a:solidFill>
                  <a:srgbClr val="1F4E79"/>
                </a:solidFill>
                <a:latin typeface="Century Gothic"/>
                <a:cs typeface="Century Gothic"/>
              </a:rPr>
              <a:t>SK-Pharmaceuticals</a:t>
            </a:r>
            <a:endParaRPr sz="3200">
              <a:latin typeface="Century Gothic"/>
              <a:cs typeface="Century Gothic"/>
            </a:endParaRPr>
          </a:p>
        </p:txBody>
      </p:sp>
      <p:sp>
        <p:nvSpPr>
          <p:cNvPr id="8" name="object 8"/>
          <p:cNvSpPr/>
          <p:nvPr/>
        </p:nvSpPr>
        <p:spPr>
          <a:xfrm>
            <a:off x="10419588" y="10667"/>
            <a:ext cx="1466078" cy="1357883"/>
          </a:xfrm>
          <a:prstGeom prst="rect">
            <a:avLst/>
          </a:prstGeom>
          <a:blipFill>
            <a:blip r:embed="rId6" cstate="print"/>
            <a:stretch>
              <a:fillRect/>
            </a:stretch>
          </a:blipFill>
        </p:spPr>
        <p:txBody>
          <a:bodyPr wrap="square" lIns="0" tIns="0" rIns="0" bIns="0" rtlCol="0"/>
          <a:lstStyle/>
          <a:p>
            <a:endParaRPr/>
          </a:p>
        </p:txBody>
      </p:sp>
      <p:sp>
        <p:nvSpPr>
          <p:cNvPr id="9" name="object 9"/>
          <p:cNvSpPr txBox="1"/>
          <p:nvPr/>
        </p:nvSpPr>
        <p:spPr>
          <a:xfrm>
            <a:off x="11093957" y="6427114"/>
            <a:ext cx="180975"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888888"/>
                </a:solidFill>
                <a:latin typeface="Calibri"/>
                <a:cs typeface="Calibri"/>
              </a:rPr>
              <a:t>20</a:t>
            </a:r>
            <a:endParaRPr sz="1200">
              <a:latin typeface="Calibri"/>
              <a:cs typeface="Calibri"/>
            </a:endParaRPr>
          </a:p>
        </p:txBody>
      </p:sp>
      <p:sp>
        <p:nvSpPr>
          <p:cNvPr id="10" name="object 10"/>
          <p:cNvSpPr txBox="1">
            <a:spLocks noGrp="1"/>
          </p:cNvSpPr>
          <p:nvPr>
            <p:ph type="title"/>
          </p:nvPr>
        </p:nvSpPr>
        <p:spPr>
          <a:xfrm>
            <a:off x="1811782" y="907161"/>
            <a:ext cx="1754505" cy="513715"/>
          </a:xfrm>
          <a:prstGeom prst="rect">
            <a:avLst/>
          </a:prstGeom>
        </p:spPr>
        <p:txBody>
          <a:bodyPr vert="horz" wrap="square" lIns="0" tIns="13335" rIns="0" bIns="0" rtlCol="0">
            <a:spAutoFit/>
          </a:bodyPr>
          <a:lstStyle/>
          <a:p>
            <a:pPr marL="12700">
              <a:lnSpc>
                <a:spcPct val="100000"/>
              </a:lnSpc>
              <a:spcBef>
                <a:spcPts val="105"/>
              </a:spcBef>
            </a:pPr>
            <a:r>
              <a:rPr sz="3200" u="none" dirty="0">
                <a:solidFill>
                  <a:srgbClr val="1F4E79"/>
                </a:solidFill>
              </a:rPr>
              <a:t>ANNEX</a:t>
            </a:r>
            <a:r>
              <a:rPr sz="3200" u="none" spc="-120" dirty="0">
                <a:solidFill>
                  <a:srgbClr val="1F4E79"/>
                </a:solidFill>
              </a:rPr>
              <a:t> </a:t>
            </a:r>
            <a:r>
              <a:rPr sz="3200" u="none" dirty="0">
                <a:solidFill>
                  <a:srgbClr val="1F4E79"/>
                </a:solidFill>
              </a:rPr>
              <a:t>1</a:t>
            </a:r>
            <a:endParaRPr sz="3200"/>
          </a:p>
        </p:txBody>
      </p:sp>
      <p:sp>
        <p:nvSpPr>
          <p:cNvPr id="11" name="object 11"/>
          <p:cNvSpPr txBox="1"/>
          <p:nvPr/>
        </p:nvSpPr>
        <p:spPr>
          <a:xfrm>
            <a:off x="4725161" y="5847689"/>
            <a:ext cx="2076450" cy="513715"/>
          </a:xfrm>
          <a:prstGeom prst="rect">
            <a:avLst/>
          </a:prstGeom>
        </p:spPr>
        <p:txBody>
          <a:bodyPr vert="horz" wrap="square" lIns="0" tIns="12700" rIns="0" bIns="0" rtlCol="0">
            <a:spAutoFit/>
          </a:bodyPr>
          <a:lstStyle/>
          <a:p>
            <a:pPr marL="12700">
              <a:lnSpc>
                <a:spcPct val="100000"/>
              </a:lnSpc>
              <a:spcBef>
                <a:spcPts val="100"/>
              </a:spcBef>
            </a:pPr>
            <a:r>
              <a:rPr sz="3200" b="1" spc="-5" dirty="0">
                <a:solidFill>
                  <a:srgbClr val="1F4E79"/>
                </a:solidFill>
                <a:latin typeface="Century Gothic"/>
                <a:cs typeface="Century Gothic"/>
              </a:rPr>
              <a:t>1</a:t>
            </a:r>
            <a:r>
              <a:rPr lang="en-US" sz="3200" b="1" spc="5" dirty="0">
                <a:solidFill>
                  <a:srgbClr val="1F4E79"/>
                </a:solidFill>
                <a:latin typeface="Century Gothic"/>
                <a:cs typeface="Century Gothic"/>
              </a:rPr>
              <a:t>0</a:t>
            </a:r>
            <a:r>
              <a:rPr sz="3200" b="1" dirty="0">
                <a:solidFill>
                  <a:srgbClr val="1F4E79"/>
                </a:solidFill>
                <a:latin typeface="Century Gothic"/>
                <a:cs typeface="Century Gothic"/>
              </a:rPr>
              <a:t>.0</a:t>
            </a:r>
            <a:r>
              <a:rPr lang="en-US" sz="3200" b="1" dirty="0">
                <a:solidFill>
                  <a:srgbClr val="1F4E79"/>
                </a:solidFill>
                <a:latin typeface="Century Gothic"/>
                <a:cs typeface="Century Gothic"/>
              </a:rPr>
              <a:t>7</a:t>
            </a:r>
            <a:r>
              <a:rPr sz="3200" b="1" dirty="0">
                <a:solidFill>
                  <a:srgbClr val="1F4E79"/>
                </a:solidFill>
                <a:latin typeface="Century Gothic"/>
                <a:cs typeface="Century Gothic"/>
              </a:rPr>
              <a:t>.20</a:t>
            </a:r>
            <a:r>
              <a:rPr sz="3200" b="1" spc="-15" dirty="0">
                <a:solidFill>
                  <a:srgbClr val="1F4E79"/>
                </a:solidFill>
                <a:latin typeface="Century Gothic"/>
                <a:cs typeface="Century Gothic"/>
              </a:rPr>
              <a:t>2</a:t>
            </a:r>
            <a:r>
              <a:rPr lang="en-US" sz="3200" b="1" dirty="0">
                <a:solidFill>
                  <a:srgbClr val="1F4E79"/>
                </a:solidFill>
                <a:latin typeface="Century Gothic"/>
                <a:cs typeface="Century Gothic"/>
              </a:rPr>
              <a:t>4</a:t>
            </a:r>
            <a:endParaRPr sz="3200" dirty="0">
              <a:latin typeface="Century Gothic"/>
              <a:cs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093957" y="6427114"/>
            <a:ext cx="180975"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888888"/>
                </a:solidFill>
                <a:latin typeface="Calibri"/>
                <a:cs typeface="Calibri"/>
              </a:rPr>
              <a:t>21</a:t>
            </a:r>
            <a:endParaRPr sz="1200">
              <a:latin typeface="Calibri"/>
              <a:cs typeface="Calibri"/>
            </a:endParaRPr>
          </a:p>
        </p:txBody>
      </p:sp>
      <p:sp>
        <p:nvSpPr>
          <p:cNvPr id="3" name="object 3"/>
          <p:cNvSpPr/>
          <p:nvPr/>
        </p:nvSpPr>
        <p:spPr>
          <a:xfrm>
            <a:off x="204215" y="4038600"/>
            <a:ext cx="5688965" cy="0"/>
          </a:xfrm>
          <a:custGeom>
            <a:avLst/>
            <a:gdLst/>
            <a:ahLst/>
            <a:cxnLst/>
            <a:rect l="l" t="t" r="r" b="b"/>
            <a:pathLst>
              <a:path w="5688965">
                <a:moveTo>
                  <a:pt x="0" y="0"/>
                </a:moveTo>
                <a:lnTo>
                  <a:pt x="5688584" y="0"/>
                </a:lnTo>
              </a:path>
            </a:pathLst>
          </a:custGeom>
          <a:ln w="12192">
            <a:solidFill>
              <a:srgbClr val="7E7E7E"/>
            </a:solidFill>
            <a:prstDash val="sysDash"/>
          </a:ln>
        </p:spPr>
        <p:txBody>
          <a:bodyPr wrap="square" lIns="0" tIns="0" rIns="0" bIns="0" rtlCol="0"/>
          <a:lstStyle/>
          <a:p>
            <a:endParaRPr/>
          </a:p>
        </p:txBody>
      </p:sp>
      <p:sp>
        <p:nvSpPr>
          <p:cNvPr id="4" name="object 4"/>
          <p:cNvSpPr txBox="1"/>
          <p:nvPr/>
        </p:nvSpPr>
        <p:spPr>
          <a:xfrm>
            <a:off x="709066" y="5946140"/>
            <a:ext cx="563880"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001F5F"/>
                </a:solidFill>
                <a:latin typeface="Agency FB"/>
                <a:cs typeface="Agency FB"/>
              </a:rPr>
              <a:t>EXP</a:t>
            </a:r>
            <a:r>
              <a:rPr sz="1800" spc="-15" dirty="0">
                <a:solidFill>
                  <a:srgbClr val="001F5F"/>
                </a:solidFill>
                <a:latin typeface="Agency FB"/>
                <a:cs typeface="Agency FB"/>
              </a:rPr>
              <a:t>OR</a:t>
            </a:r>
            <a:r>
              <a:rPr sz="1800" dirty="0">
                <a:solidFill>
                  <a:srgbClr val="001F5F"/>
                </a:solidFill>
                <a:latin typeface="Agency FB"/>
                <a:cs typeface="Agency FB"/>
              </a:rPr>
              <a:t>T</a:t>
            </a:r>
            <a:endParaRPr sz="1800">
              <a:latin typeface="Agency FB"/>
              <a:cs typeface="Agency FB"/>
            </a:endParaRPr>
          </a:p>
        </p:txBody>
      </p:sp>
      <p:sp>
        <p:nvSpPr>
          <p:cNvPr id="5" name="object 5"/>
          <p:cNvSpPr txBox="1"/>
          <p:nvPr/>
        </p:nvSpPr>
        <p:spPr>
          <a:xfrm>
            <a:off x="452729" y="4287139"/>
            <a:ext cx="1042035" cy="703580"/>
          </a:xfrm>
          <a:prstGeom prst="rect">
            <a:avLst/>
          </a:prstGeom>
        </p:spPr>
        <p:txBody>
          <a:bodyPr vert="horz" wrap="square" lIns="0" tIns="12700" rIns="0" bIns="0" rtlCol="0">
            <a:spAutoFit/>
          </a:bodyPr>
          <a:lstStyle/>
          <a:p>
            <a:pPr algn="ctr">
              <a:lnSpc>
                <a:spcPct val="100000"/>
              </a:lnSpc>
              <a:spcBef>
                <a:spcPts val="100"/>
              </a:spcBef>
            </a:pPr>
            <a:r>
              <a:rPr sz="3200" b="1" spc="-10" dirty="0">
                <a:solidFill>
                  <a:srgbClr val="006FC0"/>
                </a:solidFill>
                <a:latin typeface="Arial"/>
                <a:cs typeface="Arial"/>
              </a:rPr>
              <a:t>$</a:t>
            </a:r>
            <a:r>
              <a:rPr sz="3200" b="1" dirty="0">
                <a:solidFill>
                  <a:srgbClr val="006FC0"/>
                </a:solidFill>
                <a:latin typeface="Arial"/>
                <a:cs typeface="Arial"/>
              </a:rPr>
              <a:t>6</a:t>
            </a:r>
            <a:r>
              <a:rPr sz="3200" b="1" spc="-10" dirty="0">
                <a:solidFill>
                  <a:srgbClr val="006FC0"/>
                </a:solidFill>
                <a:latin typeface="Arial"/>
                <a:cs typeface="Arial"/>
              </a:rPr>
              <a:t>1</a:t>
            </a:r>
            <a:r>
              <a:rPr sz="3200" b="1" dirty="0">
                <a:solidFill>
                  <a:srgbClr val="006FC0"/>
                </a:solidFill>
                <a:latin typeface="Arial"/>
                <a:cs typeface="Arial"/>
              </a:rPr>
              <a:t>,1</a:t>
            </a:r>
            <a:endParaRPr sz="3200">
              <a:latin typeface="Arial"/>
              <a:cs typeface="Arial"/>
            </a:endParaRPr>
          </a:p>
          <a:p>
            <a:pPr algn="ctr">
              <a:lnSpc>
                <a:spcPct val="100000"/>
              </a:lnSpc>
              <a:spcBef>
                <a:spcPts val="60"/>
              </a:spcBef>
            </a:pPr>
            <a:r>
              <a:rPr sz="1200" b="1" dirty="0">
                <a:latin typeface="Arial"/>
                <a:cs typeface="Arial"/>
              </a:rPr>
              <a:t>МIO.</a:t>
            </a:r>
            <a:endParaRPr sz="1200">
              <a:latin typeface="Arial"/>
              <a:cs typeface="Arial"/>
            </a:endParaRPr>
          </a:p>
        </p:txBody>
      </p:sp>
      <p:sp>
        <p:nvSpPr>
          <p:cNvPr id="6" name="object 6"/>
          <p:cNvSpPr txBox="1"/>
          <p:nvPr/>
        </p:nvSpPr>
        <p:spPr>
          <a:xfrm>
            <a:off x="4555616" y="4281677"/>
            <a:ext cx="1153160" cy="703580"/>
          </a:xfrm>
          <a:prstGeom prst="rect">
            <a:avLst/>
          </a:prstGeom>
        </p:spPr>
        <p:txBody>
          <a:bodyPr vert="horz" wrap="square" lIns="0" tIns="12700" rIns="0" bIns="0" rtlCol="0">
            <a:spAutoFit/>
          </a:bodyPr>
          <a:lstStyle/>
          <a:p>
            <a:pPr algn="ctr">
              <a:lnSpc>
                <a:spcPct val="100000"/>
              </a:lnSpc>
              <a:spcBef>
                <a:spcPts val="100"/>
              </a:spcBef>
            </a:pPr>
            <a:r>
              <a:rPr sz="3200" b="1" spc="-10" dirty="0">
                <a:solidFill>
                  <a:srgbClr val="006FC0"/>
                </a:solidFill>
                <a:latin typeface="Arial"/>
                <a:cs typeface="Arial"/>
              </a:rPr>
              <a:t>$1551</a:t>
            </a:r>
            <a:endParaRPr sz="3200">
              <a:latin typeface="Arial"/>
              <a:cs typeface="Arial"/>
            </a:endParaRPr>
          </a:p>
          <a:p>
            <a:pPr marL="635" algn="ctr">
              <a:lnSpc>
                <a:spcPct val="100000"/>
              </a:lnSpc>
              <a:spcBef>
                <a:spcPts val="60"/>
              </a:spcBef>
            </a:pPr>
            <a:r>
              <a:rPr sz="1200" b="1" spc="-5" dirty="0">
                <a:latin typeface="Arial"/>
                <a:cs typeface="Arial"/>
              </a:rPr>
              <a:t>МIO.</a:t>
            </a:r>
            <a:endParaRPr sz="1200">
              <a:latin typeface="Arial"/>
              <a:cs typeface="Arial"/>
            </a:endParaRPr>
          </a:p>
        </p:txBody>
      </p:sp>
      <p:sp>
        <p:nvSpPr>
          <p:cNvPr id="7" name="object 7"/>
          <p:cNvSpPr/>
          <p:nvPr/>
        </p:nvSpPr>
        <p:spPr>
          <a:xfrm>
            <a:off x="756452" y="5035622"/>
            <a:ext cx="404383" cy="409891"/>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323951" y="5426964"/>
            <a:ext cx="1329182" cy="637032"/>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4437126" y="5454396"/>
            <a:ext cx="1327658" cy="637032"/>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2310383" y="4325111"/>
            <a:ext cx="1678015" cy="1641449"/>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3119627" y="4532388"/>
            <a:ext cx="412369" cy="278371"/>
          </a:xfrm>
          <a:prstGeom prst="rect">
            <a:avLst/>
          </a:prstGeom>
          <a:blipFill>
            <a:blip r:embed="rId5" cstate="print"/>
            <a:stretch>
              <a:fillRect/>
            </a:stretch>
          </a:blipFill>
        </p:spPr>
        <p:txBody>
          <a:bodyPr wrap="square" lIns="0" tIns="0" rIns="0" bIns="0" rtlCol="0"/>
          <a:lstStyle/>
          <a:p>
            <a:endParaRPr/>
          </a:p>
        </p:txBody>
      </p:sp>
      <p:sp>
        <p:nvSpPr>
          <p:cNvPr id="12" name="object 12"/>
          <p:cNvSpPr txBox="1"/>
          <p:nvPr/>
        </p:nvSpPr>
        <p:spPr>
          <a:xfrm>
            <a:off x="2187701" y="4205208"/>
            <a:ext cx="1353820" cy="1377950"/>
          </a:xfrm>
          <a:prstGeom prst="rect">
            <a:avLst/>
          </a:prstGeom>
        </p:spPr>
        <p:txBody>
          <a:bodyPr vert="horz" wrap="square" lIns="0" tIns="88265" rIns="0" bIns="0" rtlCol="0">
            <a:spAutoFit/>
          </a:bodyPr>
          <a:lstStyle/>
          <a:p>
            <a:pPr marL="12700">
              <a:lnSpc>
                <a:spcPct val="100000"/>
              </a:lnSpc>
              <a:spcBef>
                <a:spcPts val="695"/>
              </a:spcBef>
            </a:pPr>
            <a:r>
              <a:rPr sz="1050" b="1" dirty="0">
                <a:latin typeface="Arial"/>
                <a:cs typeface="Arial"/>
              </a:rPr>
              <a:t>Import</a:t>
            </a:r>
            <a:r>
              <a:rPr sz="1050" b="1" spc="175" dirty="0">
                <a:latin typeface="Arial"/>
                <a:cs typeface="Arial"/>
              </a:rPr>
              <a:t> </a:t>
            </a:r>
            <a:r>
              <a:rPr sz="1400" b="1" dirty="0">
                <a:latin typeface="Arial"/>
                <a:cs typeface="Arial"/>
              </a:rPr>
              <a:t>76%</a:t>
            </a:r>
            <a:endParaRPr sz="1400">
              <a:latin typeface="Arial"/>
              <a:cs typeface="Arial"/>
            </a:endParaRPr>
          </a:p>
          <a:p>
            <a:pPr marL="277495">
              <a:lnSpc>
                <a:spcPct val="100000"/>
              </a:lnSpc>
              <a:spcBef>
                <a:spcPts val="590"/>
              </a:spcBef>
            </a:pPr>
            <a:r>
              <a:rPr sz="1050" b="1" spc="5" dirty="0">
                <a:latin typeface="Arial"/>
                <a:cs typeface="Arial"/>
              </a:rPr>
              <a:t>DP</a:t>
            </a:r>
            <a:r>
              <a:rPr sz="1050" b="1" spc="-100" dirty="0">
                <a:latin typeface="Arial"/>
                <a:cs typeface="Arial"/>
              </a:rPr>
              <a:t> </a:t>
            </a:r>
            <a:r>
              <a:rPr sz="1400" b="1" spc="-5" dirty="0">
                <a:latin typeface="Arial"/>
                <a:cs typeface="Arial"/>
              </a:rPr>
              <a:t>24%</a:t>
            </a:r>
            <a:endParaRPr sz="1400">
              <a:latin typeface="Arial"/>
              <a:cs typeface="Arial"/>
            </a:endParaRPr>
          </a:p>
          <a:p>
            <a:pPr marL="537210" algn="ctr">
              <a:lnSpc>
                <a:spcPts val="3795"/>
              </a:lnSpc>
              <a:spcBef>
                <a:spcPts val="910"/>
              </a:spcBef>
            </a:pPr>
            <a:r>
              <a:rPr sz="3200" b="1" spc="-10" dirty="0">
                <a:solidFill>
                  <a:srgbClr val="006FC0"/>
                </a:solidFill>
                <a:latin typeface="Arial"/>
                <a:cs typeface="Arial"/>
              </a:rPr>
              <a:t>$</a:t>
            </a:r>
            <a:r>
              <a:rPr sz="3200" b="1" dirty="0">
                <a:solidFill>
                  <a:srgbClr val="006FC0"/>
                </a:solidFill>
                <a:latin typeface="Arial"/>
                <a:cs typeface="Arial"/>
              </a:rPr>
              <a:t>1</a:t>
            </a:r>
            <a:r>
              <a:rPr sz="3200" b="1" spc="-10" dirty="0">
                <a:solidFill>
                  <a:srgbClr val="006FC0"/>
                </a:solidFill>
                <a:latin typeface="Arial"/>
                <a:cs typeface="Arial"/>
              </a:rPr>
              <a:t>,</a:t>
            </a:r>
            <a:r>
              <a:rPr sz="3200" b="1" dirty="0">
                <a:solidFill>
                  <a:srgbClr val="006FC0"/>
                </a:solidFill>
                <a:latin typeface="Arial"/>
                <a:cs typeface="Arial"/>
              </a:rPr>
              <a:t>9</a:t>
            </a:r>
            <a:endParaRPr sz="3200">
              <a:latin typeface="Arial"/>
              <a:cs typeface="Arial"/>
            </a:endParaRPr>
          </a:p>
          <a:p>
            <a:pPr marL="535305" algn="ctr">
              <a:lnSpc>
                <a:spcPts val="1395"/>
              </a:lnSpc>
            </a:pPr>
            <a:r>
              <a:rPr sz="1200" b="1" spc="-5" dirty="0">
                <a:latin typeface="Arial"/>
                <a:cs typeface="Arial"/>
              </a:rPr>
              <a:t>BLN</a:t>
            </a:r>
            <a:endParaRPr sz="1200">
              <a:latin typeface="Arial"/>
              <a:cs typeface="Arial"/>
            </a:endParaRPr>
          </a:p>
        </p:txBody>
      </p:sp>
      <p:sp>
        <p:nvSpPr>
          <p:cNvPr id="13" name="object 13"/>
          <p:cNvSpPr txBox="1"/>
          <p:nvPr/>
        </p:nvSpPr>
        <p:spPr>
          <a:xfrm>
            <a:off x="1552194" y="5960465"/>
            <a:ext cx="3618865" cy="730250"/>
          </a:xfrm>
          <a:prstGeom prst="rect">
            <a:avLst/>
          </a:prstGeom>
        </p:spPr>
        <p:txBody>
          <a:bodyPr vert="horz" wrap="square" lIns="0" tIns="12700" rIns="0" bIns="0" rtlCol="0">
            <a:spAutoFit/>
          </a:bodyPr>
          <a:lstStyle/>
          <a:p>
            <a:pPr marL="1147445">
              <a:lnSpc>
                <a:spcPct val="100000"/>
              </a:lnSpc>
              <a:spcBef>
                <a:spcPts val="100"/>
              </a:spcBef>
              <a:tabLst>
                <a:tab pos="3077845" algn="l"/>
              </a:tabLst>
            </a:pPr>
            <a:r>
              <a:rPr sz="1800" dirty="0">
                <a:solidFill>
                  <a:srgbClr val="001F5F"/>
                </a:solidFill>
                <a:latin typeface="Agency FB"/>
                <a:cs typeface="Agency FB"/>
              </a:rPr>
              <a:t>MA</a:t>
            </a:r>
            <a:r>
              <a:rPr sz="1800" spc="-15" dirty="0">
                <a:solidFill>
                  <a:srgbClr val="001F5F"/>
                </a:solidFill>
                <a:latin typeface="Agency FB"/>
                <a:cs typeface="Agency FB"/>
              </a:rPr>
              <a:t>R</a:t>
            </a:r>
            <a:r>
              <a:rPr sz="1800" dirty="0">
                <a:solidFill>
                  <a:srgbClr val="001F5F"/>
                </a:solidFill>
                <a:latin typeface="Agency FB"/>
                <a:cs typeface="Agency FB"/>
              </a:rPr>
              <a:t>K</a:t>
            </a:r>
            <a:r>
              <a:rPr sz="1800" spc="5" dirty="0">
                <a:solidFill>
                  <a:srgbClr val="001F5F"/>
                </a:solidFill>
                <a:latin typeface="Agency FB"/>
                <a:cs typeface="Agency FB"/>
              </a:rPr>
              <a:t>E</a:t>
            </a:r>
            <a:r>
              <a:rPr sz="1800" dirty="0">
                <a:solidFill>
                  <a:srgbClr val="001F5F"/>
                </a:solidFill>
                <a:latin typeface="Agency FB"/>
                <a:cs typeface="Agency FB"/>
              </a:rPr>
              <a:t>T	</a:t>
            </a:r>
            <a:r>
              <a:rPr sz="2700" spc="-7" baseline="3086" dirty="0">
                <a:solidFill>
                  <a:srgbClr val="001F5F"/>
                </a:solidFill>
                <a:latin typeface="Agency FB"/>
                <a:cs typeface="Agency FB"/>
              </a:rPr>
              <a:t>IMP</a:t>
            </a:r>
            <a:r>
              <a:rPr sz="2700" spc="-22" baseline="3086" dirty="0">
                <a:solidFill>
                  <a:srgbClr val="001F5F"/>
                </a:solidFill>
                <a:latin typeface="Agency FB"/>
                <a:cs typeface="Agency FB"/>
              </a:rPr>
              <a:t>OR</a:t>
            </a:r>
            <a:r>
              <a:rPr sz="2700" baseline="3086" dirty="0">
                <a:solidFill>
                  <a:srgbClr val="001F5F"/>
                </a:solidFill>
                <a:latin typeface="Agency FB"/>
                <a:cs typeface="Agency FB"/>
              </a:rPr>
              <a:t>T</a:t>
            </a:r>
            <a:endParaRPr sz="2700" baseline="3086">
              <a:latin typeface="Agency FB"/>
              <a:cs typeface="Agency FB"/>
            </a:endParaRPr>
          </a:p>
          <a:p>
            <a:pPr>
              <a:lnSpc>
                <a:spcPct val="100000"/>
              </a:lnSpc>
              <a:spcBef>
                <a:spcPts val="55"/>
              </a:spcBef>
            </a:pPr>
            <a:endParaRPr sz="1800">
              <a:latin typeface="Agency FB"/>
              <a:cs typeface="Agency FB"/>
            </a:endParaRPr>
          </a:p>
          <a:p>
            <a:pPr marL="12700">
              <a:lnSpc>
                <a:spcPct val="100000"/>
              </a:lnSpc>
            </a:pPr>
            <a:r>
              <a:rPr sz="1000" i="1" spc="-5" dirty="0">
                <a:latin typeface="Arial"/>
                <a:cs typeface="Arial"/>
              </a:rPr>
              <a:t>* - Market, export and import data for January-November</a:t>
            </a:r>
            <a:r>
              <a:rPr sz="1000" i="1" spc="-15" dirty="0">
                <a:latin typeface="Arial"/>
                <a:cs typeface="Arial"/>
              </a:rPr>
              <a:t> </a:t>
            </a:r>
            <a:r>
              <a:rPr sz="1000" i="1" spc="-5" dirty="0">
                <a:latin typeface="Arial"/>
                <a:cs typeface="Arial"/>
              </a:rPr>
              <a:t>2021</a:t>
            </a:r>
            <a:endParaRPr sz="1000">
              <a:latin typeface="Arial"/>
              <a:cs typeface="Arial"/>
            </a:endParaRPr>
          </a:p>
        </p:txBody>
      </p:sp>
      <p:sp>
        <p:nvSpPr>
          <p:cNvPr id="14" name="object 14"/>
          <p:cNvSpPr/>
          <p:nvPr/>
        </p:nvSpPr>
        <p:spPr>
          <a:xfrm>
            <a:off x="1872995" y="4539996"/>
            <a:ext cx="5715" cy="1630680"/>
          </a:xfrm>
          <a:custGeom>
            <a:avLst/>
            <a:gdLst/>
            <a:ahLst/>
            <a:cxnLst/>
            <a:rect l="l" t="t" r="r" b="b"/>
            <a:pathLst>
              <a:path w="5714" h="1630679">
                <a:moveTo>
                  <a:pt x="5461" y="0"/>
                </a:moveTo>
                <a:lnTo>
                  <a:pt x="0" y="1630514"/>
                </a:lnTo>
              </a:path>
            </a:pathLst>
          </a:custGeom>
          <a:ln w="12192">
            <a:solidFill>
              <a:srgbClr val="7E7E7E"/>
            </a:solidFill>
            <a:prstDash val="sysDash"/>
          </a:ln>
        </p:spPr>
        <p:txBody>
          <a:bodyPr wrap="square" lIns="0" tIns="0" rIns="0" bIns="0" rtlCol="0"/>
          <a:lstStyle/>
          <a:p>
            <a:endParaRPr/>
          </a:p>
        </p:txBody>
      </p:sp>
      <p:sp>
        <p:nvSpPr>
          <p:cNvPr id="15" name="object 15"/>
          <p:cNvSpPr/>
          <p:nvPr/>
        </p:nvSpPr>
        <p:spPr>
          <a:xfrm>
            <a:off x="4154423" y="4553711"/>
            <a:ext cx="5715" cy="1630680"/>
          </a:xfrm>
          <a:custGeom>
            <a:avLst/>
            <a:gdLst/>
            <a:ahLst/>
            <a:cxnLst/>
            <a:rect l="l" t="t" r="r" b="b"/>
            <a:pathLst>
              <a:path w="5714" h="1630679">
                <a:moveTo>
                  <a:pt x="5461" y="0"/>
                </a:moveTo>
                <a:lnTo>
                  <a:pt x="0" y="1630514"/>
                </a:lnTo>
              </a:path>
            </a:pathLst>
          </a:custGeom>
          <a:ln w="12192">
            <a:solidFill>
              <a:srgbClr val="7E7E7E"/>
            </a:solidFill>
            <a:prstDash val="sysDash"/>
          </a:ln>
        </p:spPr>
        <p:txBody>
          <a:bodyPr wrap="square" lIns="0" tIns="0" rIns="0" bIns="0" rtlCol="0"/>
          <a:lstStyle/>
          <a:p>
            <a:endParaRPr/>
          </a:p>
        </p:txBody>
      </p:sp>
      <p:sp>
        <p:nvSpPr>
          <p:cNvPr id="16" name="object 16"/>
          <p:cNvSpPr/>
          <p:nvPr/>
        </p:nvSpPr>
        <p:spPr>
          <a:xfrm>
            <a:off x="487680" y="2936748"/>
            <a:ext cx="704215" cy="344805"/>
          </a:xfrm>
          <a:custGeom>
            <a:avLst/>
            <a:gdLst/>
            <a:ahLst/>
            <a:cxnLst/>
            <a:rect l="l" t="t" r="r" b="b"/>
            <a:pathLst>
              <a:path w="704215" h="344804">
                <a:moveTo>
                  <a:pt x="217271" y="107568"/>
                </a:moveTo>
                <a:lnTo>
                  <a:pt x="200774" y="107568"/>
                </a:lnTo>
                <a:lnTo>
                  <a:pt x="192519" y="110362"/>
                </a:lnTo>
                <a:lnTo>
                  <a:pt x="187020" y="118363"/>
                </a:lnTo>
                <a:lnTo>
                  <a:pt x="10998" y="290575"/>
                </a:lnTo>
                <a:lnTo>
                  <a:pt x="2755" y="296037"/>
                </a:lnTo>
                <a:lnTo>
                  <a:pt x="0" y="304038"/>
                </a:lnTo>
                <a:lnTo>
                  <a:pt x="0" y="312165"/>
                </a:lnTo>
                <a:lnTo>
                  <a:pt x="2449" y="325135"/>
                </a:lnTo>
                <a:lnTo>
                  <a:pt x="9283" y="335343"/>
                </a:lnTo>
                <a:lnTo>
                  <a:pt x="19727" y="342026"/>
                </a:lnTo>
                <a:lnTo>
                  <a:pt x="33007" y="344424"/>
                </a:lnTo>
                <a:lnTo>
                  <a:pt x="41249" y="344424"/>
                </a:lnTo>
                <a:lnTo>
                  <a:pt x="49504" y="341756"/>
                </a:lnTo>
                <a:lnTo>
                  <a:pt x="55003" y="333628"/>
                </a:lnTo>
                <a:lnTo>
                  <a:pt x="209029" y="185674"/>
                </a:lnTo>
                <a:lnTo>
                  <a:pt x="301037" y="185674"/>
                </a:lnTo>
                <a:lnTo>
                  <a:pt x="231025" y="118363"/>
                </a:lnTo>
                <a:lnTo>
                  <a:pt x="225526" y="110362"/>
                </a:lnTo>
                <a:lnTo>
                  <a:pt x="217271" y="107568"/>
                </a:lnTo>
                <a:close/>
              </a:path>
              <a:path w="704215" h="344804">
                <a:moveTo>
                  <a:pt x="301037" y="185674"/>
                </a:moveTo>
                <a:lnTo>
                  <a:pt x="209029" y="185674"/>
                </a:lnTo>
                <a:lnTo>
                  <a:pt x="363042" y="333628"/>
                </a:lnTo>
                <a:lnTo>
                  <a:pt x="368541" y="341756"/>
                </a:lnTo>
                <a:lnTo>
                  <a:pt x="376796" y="344424"/>
                </a:lnTo>
                <a:lnTo>
                  <a:pt x="393293" y="344424"/>
                </a:lnTo>
                <a:lnTo>
                  <a:pt x="401548" y="341756"/>
                </a:lnTo>
                <a:lnTo>
                  <a:pt x="407047" y="333628"/>
                </a:lnTo>
                <a:lnTo>
                  <a:pt x="473062" y="271779"/>
                </a:lnTo>
                <a:lnTo>
                  <a:pt x="478515" y="266446"/>
                </a:lnTo>
                <a:lnTo>
                  <a:pt x="385051" y="266446"/>
                </a:lnTo>
                <a:lnTo>
                  <a:pt x="301037" y="185674"/>
                </a:lnTo>
                <a:close/>
              </a:path>
              <a:path w="704215" h="344804">
                <a:moveTo>
                  <a:pt x="671080" y="0"/>
                </a:moveTo>
                <a:lnTo>
                  <a:pt x="539064" y="0"/>
                </a:lnTo>
                <a:lnTo>
                  <a:pt x="525786" y="2397"/>
                </a:lnTo>
                <a:lnTo>
                  <a:pt x="515346" y="9080"/>
                </a:lnTo>
                <a:lnTo>
                  <a:pt x="508517" y="19288"/>
                </a:lnTo>
                <a:lnTo>
                  <a:pt x="506069" y="32257"/>
                </a:lnTo>
                <a:lnTo>
                  <a:pt x="508517" y="45301"/>
                </a:lnTo>
                <a:lnTo>
                  <a:pt x="515346" y="55546"/>
                </a:lnTo>
                <a:lnTo>
                  <a:pt x="525786" y="62243"/>
                </a:lnTo>
                <a:lnTo>
                  <a:pt x="539064" y="64642"/>
                </a:lnTo>
                <a:lnTo>
                  <a:pt x="591324" y="64642"/>
                </a:lnTo>
                <a:lnTo>
                  <a:pt x="451053" y="204469"/>
                </a:lnTo>
                <a:lnTo>
                  <a:pt x="431800" y="220599"/>
                </a:lnTo>
                <a:lnTo>
                  <a:pt x="426300" y="226060"/>
                </a:lnTo>
                <a:lnTo>
                  <a:pt x="385051" y="266446"/>
                </a:lnTo>
                <a:lnTo>
                  <a:pt x="478515" y="266446"/>
                </a:lnTo>
                <a:lnTo>
                  <a:pt x="638073" y="110362"/>
                </a:lnTo>
                <a:lnTo>
                  <a:pt x="704088" y="110362"/>
                </a:lnTo>
                <a:lnTo>
                  <a:pt x="704088" y="32257"/>
                </a:lnTo>
                <a:lnTo>
                  <a:pt x="701638" y="19288"/>
                </a:lnTo>
                <a:lnTo>
                  <a:pt x="694804" y="9080"/>
                </a:lnTo>
                <a:lnTo>
                  <a:pt x="684360" y="2397"/>
                </a:lnTo>
                <a:lnTo>
                  <a:pt x="671080" y="0"/>
                </a:lnTo>
                <a:close/>
              </a:path>
              <a:path w="704215" h="344804">
                <a:moveTo>
                  <a:pt x="704088" y="110362"/>
                </a:moveTo>
                <a:lnTo>
                  <a:pt x="638073" y="110362"/>
                </a:lnTo>
                <a:lnTo>
                  <a:pt x="638073" y="161416"/>
                </a:lnTo>
                <a:lnTo>
                  <a:pt x="640523" y="174440"/>
                </a:lnTo>
                <a:lnTo>
                  <a:pt x="647357" y="184642"/>
                </a:lnTo>
                <a:lnTo>
                  <a:pt x="657800" y="191295"/>
                </a:lnTo>
                <a:lnTo>
                  <a:pt x="671080" y="193675"/>
                </a:lnTo>
                <a:lnTo>
                  <a:pt x="684360" y="191295"/>
                </a:lnTo>
                <a:lnTo>
                  <a:pt x="694804" y="184642"/>
                </a:lnTo>
                <a:lnTo>
                  <a:pt x="701638" y="174440"/>
                </a:lnTo>
                <a:lnTo>
                  <a:pt x="704088" y="161416"/>
                </a:lnTo>
                <a:lnTo>
                  <a:pt x="704088" y="110362"/>
                </a:lnTo>
                <a:close/>
              </a:path>
            </a:pathLst>
          </a:custGeom>
          <a:solidFill>
            <a:srgbClr val="006FC0"/>
          </a:solidFill>
        </p:spPr>
        <p:txBody>
          <a:bodyPr wrap="square" lIns="0" tIns="0" rIns="0" bIns="0" rtlCol="0"/>
          <a:lstStyle/>
          <a:p>
            <a:endParaRPr/>
          </a:p>
        </p:txBody>
      </p:sp>
      <p:sp>
        <p:nvSpPr>
          <p:cNvPr id="17" name="object 17"/>
          <p:cNvSpPr/>
          <p:nvPr/>
        </p:nvSpPr>
        <p:spPr>
          <a:xfrm>
            <a:off x="1152144" y="5129784"/>
            <a:ext cx="449580" cy="449580"/>
          </a:xfrm>
          <a:prstGeom prst="rect">
            <a:avLst/>
          </a:prstGeom>
          <a:blipFill>
            <a:blip r:embed="rId6" cstate="print"/>
            <a:stretch>
              <a:fillRect/>
            </a:stretch>
          </a:blipFill>
        </p:spPr>
        <p:txBody>
          <a:bodyPr wrap="square" lIns="0" tIns="0" rIns="0" bIns="0" rtlCol="0"/>
          <a:lstStyle/>
          <a:p>
            <a:endParaRPr/>
          </a:p>
        </p:txBody>
      </p:sp>
      <p:sp>
        <p:nvSpPr>
          <p:cNvPr id="18" name="object 18"/>
          <p:cNvSpPr/>
          <p:nvPr/>
        </p:nvSpPr>
        <p:spPr>
          <a:xfrm>
            <a:off x="5173979" y="5027676"/>
            <a:ext cx="690372" cy="690372"/>
          </a:xfrm>
          <a:prstGeom prst="rect">
            <a:avLst/>
          </a:prstGeom>
          <a:blipFill>
            <a:blip r:embed="rId7" cstate="print"/>
            <a:stretch>
              <a:fillRect/>
            </a:stretch>
          </a:blipFill>
        </p:spPr>
        <p:txBody>
          <a:bodyPr wrap="square" lIns="0" tIns="0" rIns="0" bIns="0" rtlCol="0"/>
          <a:lstStyle/>
          <a:p>
            <a:endParaRPr/>
          </a:p>
        </p:txBody>
      </p:sp>
      <p:sp>
        <p:nvSpPr>
          <p:cNvPr id="19" name="object 19"/>
          <p:cNvSpPr/>
          <p:nvPr/>
        </p:nvSpPr>
        <p:spPr>
          <a:xfrm>
            <a:off x="629412" y="1483105"/>
            <a:ext cx="702945" cy="618490"/>
          </a:xfrm>
          <a:custGeom>
            <a:avLst/>
            <a:gdLst/>
            <a:ahLst/>
            <a:cxnLst/>
            <a:rect l="l" t="t" r="r" b="b"/>
            <a:pathLst>
              <a:path w="702944" h="618489">
                <a:moveTo>
                  <a:pt x="640575" y="530860"/>
                </a:moveTo>
                <a:lnTo>
                  <a:pt x="485597" y="530860"/>
                </a:lnTo>
                <a:lnTo>
                  <a:pt x="485597" y="541019"/>
                </a:lnTo>
                <a:lnTo>
                  <a:pt x="482368" y="551179"/>
                </a:lnTo>
                <a:lnTo>
                  <a:pt x="468162" y="579119"/>
                </a:lnTo>
                <a:lnTo>
                  <a:pt x="464934" y="589279"/>
                </a:lnTo>
                <a:lnTo>
                  <a:pt x="475259" y="589279"/>
                </a:lnTo>
                <a:lnTo>
                  <a:pt x="516585" y="618489"/>
                </a:lnTo>
                <a:lnTo>
                  <a:pt x="521590" y="613410"/>
                </a:lnTo>
                <a:lnTo>
                  <a:pt x="533377" y="599439"/>
                </a:lnTo>
                <a:lnTo>
                  <a:pt x="547103" y="585469"/>
                </a:lnTo>
                <a:lnTo>
                  <a:pt x="557923" y="580389"/>
                </a:lnTo>
                <a:lnTo>
                  <a:pt x="658457" y="580389"/>
                </a:lnTo>
                <a:lnTo>
                  <a:pt x="658052" y="579119"/>
                </a:lnTo>
                <a:lnTo>
                  <a:pt x="643811" y="551179"/>
                </a:lnTo>
                <a:lnTo>
                  <a:pt x="640575" y="541019"/>
                </a:lnTo>
                <a:lnTo>
                  <a:pt x="640575" y="530860"/>
                </a:lnTo>
                <a:close/>
              </a:path>
              <a:path w="702944" h="618489">
                <a:moveTo>
                  <a:pt x="658457" y="580389"/>
                </a:moveTo>
                <a:lnTo>
                  <a:pt x="578586" y="580389"/>
                </a:lnTo>
                <a:lnTo>
                  <a:pt x="609574" y="618489"/>
                </a:lnTo>
                <a:lnTo>
                  <a:pt x="616190" y="614679"/>
                </a:lnTo>
                <a:lnTo>
                  <a:pt x="631526" y="604519"/>
                </a:lnTo>
                <a:lnTo>
                  <a:pt x="648815" y="594360"/>
                </a:lnTo>
                <a:lnTo>
                  <a:pt x="661288" y="589279"/>
                </a:lnTo>
                <a:lnTo>
                  <a:pt x="658457" y="580389"/>
                </a:lnTo>
                <a:close/>
              </a:path>
              <a:path w="702944" h="618489">
                <a:moveTo>
                  <a:pt x="312535" y="462279"/>
                </a:moveTo>
                <a:lnTo>
                  <a:pt x="165303" y="462279"/>
                </a:lnTo>
                <a:lnTo>
                  <a:pt x="175640" y="471169"/>
                </a:lnTo>
                <a:lnTo>
                  <a:pt x="185978" y="520700"/>
                </a:lnTo>
                <a:lnTo>
                  <a:pt x="185978" y="530860"/>
                </a:lnTo>
                <a:lnTo>
                  <a:pt x="278955" y="530860"/>
                </a:lnTo>
                <a:lnTo>
                  <a:pt x="278955" y="520700"/>
                </a:lnTo>
                <a:lnTo>
                  <a:pt x="280570" y="506729"/>
                </a:lnTo>
                <a:lnTo>
                  <a:pt x="284124" y="492760"/>
                </a:lnTo>
                <a:lnTo>
                  <a:pt x="287678" y="481329"/>
                </a:lnTo>
                <a:lnTo>
                  <a:pt x="289293" y="471169"/>
                </a:lnTo>
                <a:lnTo>
                  <a:pt x="297039" y="466089"/>
                </a:lnTo>
                <a:lnTo>
                  <a:pt x="304787" y="463550"/>
                </a:lnTo>
                <a:lnTo>
                  <a:pt x="312535" y="462279"/>
                </a:lnTo>
                <a:close/>
              </a:path>
              <a:path w="702944" h="618489">
                <a:moveTo>
                  <a:pt x="568248" y="441960"/>
                </a:moveTo>
                <a:lnTo>
                  <a:pt x="475259" y="441960"/>
                </a:lnTo>
                <a:lnTo>
                  <a:pt x="475259" y="452119"/>
                </a:lnTo>
                <a:lnTo>
                  <a:pt x="462833" y="452119"/>
                </a:lnTo>
                <a:lnTo>
                  <a:pt x="445562" y="453389"/>
                </a:lnTo>
                <a:lnTo>
                  <a:pt x="430226" y="455929"/>
                </a:lnTo>
                <a:lnTo>
                  <a:pt x="423608" y="462279"/>
                </a:lnTo>
                <a:lnTo>
                  <a:pt x="423608" y="510539"/>
                </a:lnTo>
                <a:lnTo>
                  <a:pt x="430226" y="513079"/>
                </a:lnTo>
                <a:lnTo>
                  <a:pt x="445562" y="515619"/>
                </a:lnTo>
                <a:lnTo>
                  <a:pt x="462833" y="519429"/>
                </a:lnTo>
                <a:lnTo>
                  <a:pt x="475259" y="520700"/>
                </a:lnTo>
                <a:lnTo>
                  <a:pt x="475259" y="530860"/>
                </a:lnTo>
                <a:lnTo>
                  <a:pt x="568248" y="530860"/>
                </a:lnTo>
                <a:lnTo>
                  <a:pt x="547103" y="527050"/>
                </a:lnTo>
                <a:lnTo>
                  <a:pt x="530796" y="516889"/>
                </a:lnTo>
                <a:lnTo>
                  <a:pt x="520299" y="501650"/>
                </a:lnTo>
                <a:lnTo>
                  <a:pt x="516585" y="481329"/>
                </a:lnTo>
                <a:lnTo>
                  <a:pt x="520299" y="467360"/>
                </a:lnTo>
                <a:lnTo>
                  <a:pt x="530796" y="454660"/>
                </a:lnTo>
                <a:lnTo>
                  <a:pt x="547103" y="445769"/>
                </a:lnTo>
                <a:lnTo>
                  <a:pt x="568248" y="441960"/>
                </a:lnTo>
                <a:close/>
              </a:path>
              <a:path w="702944" h="618489">
                <a:moveTo>
                  <a:pt x="650875" y="441960"/>
                </a:moveTo>
                <a:lnTo>
                  <a:pt x="568248" y="441960"/>
                </a:lnTo>
                <a:lnTo>
                  <a:pt x="583423" y="445769"/>
                </a:lnTo>
                <a:lnTo>
                  <a:pt x="596660" y="454660"/>
                </a:lnTo>
                <a:lnTo>
                  <a:pt x="606023" y="467360"/>
                </a:lnTo>
                <a:lnTo>
                  <a:pt x="609574" y="481329"/>
                </a:lnTo>
                <a:lnTo>
                  <a:pt x="606023" y="501650"/>
                </a:lnTo>
                <a:lnTo>
                  <a:pt x="596660" y="516889"/>
                </a:lnTo>
                <a:lnTo>
                  <a:pt x="583423" y="527050"/>
                </a:lnTo>
                <a:lnTo>
                  <a:pt x="568248" y="530860"/>
                </a:lnTo>
                <a:lnTo>
                  <a:pt x="650875" y="530860"/>
                </a:lnTo>
                <a:lnTo>
                  <a:pt x="650875" y="520700"/>
                </a:lnTo>
                <a:lnTo>
                  <a:pt x="663344" y="519429"/>
                </a:lnTo>
                <a:lnTo>
                  <a:pt x="680624" y="515619"/>
                </a:lnTo>
                <a:lnTo>
                  <a:pt x="695952" y="513079"/>
                </a:lnTo>
                <a:lnTo>
                  <a:pt x="702563" y="510539"/>
                </a:lnTo>
                <a:lnTo>
                  <a:pt x="702563" y="462279"/>
                </a:lnTo>
                <a:lnTo>
                  <a:pt x="695952" y="455929"/>
                </a:lnTo>
                <a:lnTo>
                  <a:pt x="680624" y="453389"/>
                </a:lnTo>
                <a:lnTo>
                  <a:pt x="663344" y="452119"/>
                </a:lnTo>
                <a:lnTo>
                  <a:pt x="650875" y="452119"/>
                </a:lnTo>
                <a:lnTo>
                  <a:pt x="650875" y="441960"/>
                </a:lnTo>
                <a:close/>
              </a:path>
              <a:path w="702944" h="618489">
                <a:moveTo>
                  <a:pt x="103314" y="118110"/>
                </a:moveTo>
                <a:lnTo>
                  <a:pt x="90726" y="125729"/>
                </a:lnTo>
                <a:lnTo>
                  <a:pt x="72324" y="143510"/>
                </a:lnTo>
                <a:lnTo>
                  <a:pt x="53920" y="163829"/>
                </a:lnTo>
                <a:lnTo>
                  <a:pt x="41325" y="176529"/>
                </a:lnTo>
                <a:lnTo>
                  <a:pt x="41325" y="186689"/>
                </a:lnTo>
                <a:lnTo>
                  <a:pt x="49077" y="195579"/>
                </a:lnTo>
                <a:lnTo>
                  <a:pt x="64575" y="217169"/>
                </a:lnTo>
                <a:lnTo>
                  <a:pt x="72326" y="226060"/>
                </a:lnTo>
                <a:lnTo>
                  <a:pt x="70711" y="233679"/>
                </a:lnTo>
                <a:lnTo>
                  <a:pt x="63603" y="248919"/>
                </a:lnTo>
                <a:lnTo>
                  <a:pt x="61988" y="255269"/>
                </a:lnTo>
                <a:lnTo>
                  <a:pt x="10337" y="265429"/>
                </a:lnTo>
                <a:lnTo>
                  <a:pt x="0" y="265429"/>
                </a:lnTo>
                <a:lnTo>
                  <a:pt x="0" y="344169"/>
                </a:lnTo>
                <a:lnTo>
                  <a:pt x="10337" y="344169"/>
                </a:lnTo>
                <a:lnTo>
                  <a:pt x="61988" y="354329"/>
                </a:lnTo>
                <a:lnTo>
                  <a:pt x="63603" y="360679"/>
                </a:lnTo>
                <a:lnTo>
                  <a:pt x="70711" y="375919"/>
                </a:lnTo>
                <a:lnTo>
                  <a:pt x="49077" y="415289"/>
                </a:lnTo>
                <a:lnTo>
                  <a:pt x="41325" y="422910"/>
                </a:lnTo>
                <a:lnTo>
                  <a:pt x="41325" y="433069"/>
                </a:lnTo>
                <a:lnTo>
                  <a:pt x="47944" y="444500"/>
                </a:lnTo>
                <a:lnTo>
                  <a:pt x="63280" y="462279"/>
                </a:lnTo>
                <a:lnTo>
                  <a:pt x="80555" y="480060"/>
                </a:lnTo>
                <a:lnTo>
                  <a:pt x="92989" y="491489"/>
                </a:lnTo>
                <a:lnTo>
                  <a:pt x="113652" y="491489"/>
                </a:lnTo>
                <a:lnTo>
                  <a:pt x="154978" y="462279"/>
                </a:lnTo>
                <a:lnTo>
                  <a:pt x="402519" y="462279"/>
                </a:lnTo>
                <a:lnTo>
                  <a:pt x="411013" y="454660"/>
                </a:lnTo>
                <a:lnTo>
                  <a:pt x="423608" y="441960"/>
                </a:lnTo>
                <a:lnTo>
                  <a:pt x="423608" y="422910"/>
                </a:lnTo>
                <a:lnTo>
                  <a:pt x="415857" y="415289"/>
                </a:lnTo>
                <a:lnTo>
                  <a:pt x="408108" y="406400"/>
                </a:lnTo>
                <a:lnTo>
                  <a:pt x="400359" y="396239"/>
                </a:lnTo>
                <a:lnTo>
                  <a:pt x="398808" y="393700"/>
                </a:lnTo>
                <a:lnTo>
                  <a:pt x="237629" y="393700"/>
                </a:lnTo>
                <a:lnTo>
                  <a:pt x="199696" y="386079"/>
                </a:lnTo>
                <a:lnTo>
                  <a:pt x="166603" y="367029"/>
                </a:lnTo>
                <a:lnTo>
                  <a:pt x="143194" y="339089"/>
                </a:lnTo>
                <a:lnTo>
                  <a:pt x="134315" y="304800"/>
                </a:lnTo>
                <a:lnTo>
                  <a:pt x="143194" y="270510"/>
                </a:lnTo>
                <a:lnTo>
                  <a:pt x="166603" y="242569"/>
                </a:lnTo>
                <a:lnTo>
                  <a:pt x="199696" y="223519"/>
                </a:lnTo>
                <a:lnTo>
                  <a:pt x="237629" y="215900"/>
                </a:lnTo>
                <a:lnTo>
                  <a:pt x="401270" y="215900"/>
                </a:lnTo>
                <a:lnTo>
                  <a:pt x="415857" y="195579"/>
                </a:lnTo>
                <a:lnTo>
                  <a:pt x="423608" y="186689"/>
                </a:lnTo>
                <a:lnTo>
                  <a:pt x="423608" y="176529"/>
                </a:lnTo>
                <a:lnTo>
                  <a:pt x="416989" y="165100"/>
                </a:lnTo>
                <a:lnTo>
                  <a:pt x="409911" y="157479"/>
                </a:lnTo>
                <a:lnTo>
                  <a:pt x="154978" y="157479"/>
                </a:lnTo>
                <a:lnTo>
                  <a:pt x="113652" y="128269"/>
                </a:lnTo>
                <a:lnTo>
                  <a:pt x="103314" y="118110"/>
                </a:lnTo>
                <a:close/>
              </a:path>
              <a:path w="702944" h="618489">
                <a:moveTo>
                  <a:pt x="402519" y="462279"/>
                </a:moveTo>
                <a:lnTo>
                  <a:pt x="320281" y="462279"/>
                </a:lnTo>
                <a:lnTo>
                  <a:pt x="361619" y="491489"/>
                </a:lnTo>
                <a:lnTo>
                  <a:pt x="374207" y="485139"/>
                </a:lnTo>
                <a:lnTo>
                  <a:pt x="392609" y="471169"/>
                </a:lnTo>
                <a:lnTo>
                  <a:pt x="402519" y="462279"/>
                </a:lnTo>
                <a:close/>
              </a:path>
              <a:path w="702944" h="618489">
                <a:moveTo>
                  <a:pt x="516585" y="354329"/>
                </a:moveTo>
                <a:lnTo>
                  <a:pt x="475259" y="383539"/>
                </a:lnTo>
                <a:lnTo>
                  <a:pt x="464934" y="383539"/>
                </a:lnTo>
                <a:lnTo>
                  <a:pt x="468162" y="393700"/>
                </a:lnTo>
                <a:lnTo>
                  <a:pt x="482368" y="421639"/>
                </a:lnTo>
                <a:lnTo>
                  <a:pt x="485597" y="433069"/>
                </a:lnTo>
                <a:lnTo>
                  <a:pt x="485597" y="441960"/>
                </a:lnTo>
                <a:lnTo>
                  <a:pt x="640575" y="441960"/>
                </a:lnTo>
                <a:lnTo>
                  <a:pt x="640575" y="433069"/>
                </a:lnTo>
                <a:lnTo>
                  <a:pt x="643811" y="421639"/>
                </a:lnTo>
                <a:lnTo>
                  <a:pt x="658052" y="393700"/>
                </a:lnTo>
                <a:lnTo>
                  <a:pt x="557923" y="393700"/>
                </a:lnTo>
                <a:lnTo>
                  <a:pt x="547103" y="387350"/>
                </a:lnTo>
                <a:lnTo>
                  <a:pt x="533377" y="373379"/>
                </a:lnTo>
                <a:lnTo>
                  <a:pt x="521590" y="360679"/>
                </a:lnTo>
                <a:lnTo>
                  <a:pt x="516585" y="354329"/>
                </a:lnTo>
                <a:close/>
              </a:path>
              <a:path w="702944" h="618489">
                <a:moveTo>
                  <a:pt x="401270" y="215900"/>
                </a:moveTo>
                <a:lnTo>
                  <a:pt x="237629" y="215900"/>
                </a:lnTo>
                <a:lnTo>
                  <a:pt x="273954" y="223519"/>
                </a:lnTo>
                <a:lnTo>
                  <a:pt x="303498" y="242569"/>
                </a:lnTo>
                <a:lnTo>
                  <a:pt x="323354" y="270510"/>
                </a:lnTo>
                <a:lnTo>
                  <a:pt x="330619" y="304800"/>
                </a:lnTo>
                <a:lnTo>
                  <a:pt x="323354" y="339089"/>
                </a:lnTo>
                <a:lnTo>
                  <a:pt x="303498" y="367029"/>
                </a:lnTo>
                <a:lnTo>
                  <a:pt x="273954" y="386079"/>
                </a:lnTo>
                <a:lnTo>
                  <a:pt x="237629" y="393700"/>
                </a:lnTo>
                <a:lnTo>
                  <a:pt x="398808" y="393700"/>
                </a:lnTo>
                <a:lnTo>
                  <a:pt x="392607" y="383539"/>
                </a:lnTo>
                <a:lnTo>
                  <a:pt x="394223" y="375919"/>
                </a:lnTo>
                <a:lnTo>
                  <a:pt x="401330" y="360679"/>
                </a:lnTo>
                <a:lnTo>
                  <a:pt x="402945" y="354329"/>
                </a:lnTo>
                <a:lnTo>
                  <a:pt x="464934" y="354329"/>
                </a:lnTo>
                <a:lnTo>
                  <a:pt x="464934" y="265429"/>
                </a:lnTo>
                <a:lnTo>
                  <a:pt x="402945" y="255269"/>
                </a:lnTo>
                <a:lnTo>
                  <a:pt x="401330" y="248919"/>
                </a:lnTo>
                <a:lnTo>
                  <a:pt x="394223" y="233679"/>
                </a:lnTo>
                <a:lnTo>
                  <a:pt x="392607" y="226060"/>
                </a:lnTo>
                <a:lnTo>
                  <a:pt x="400359" y="217169"/>
                </a:lnTo>
                <a:lnTo>
                  <a:pt x="401270" y="215900"/>
                </a:lnTo>
                <a:close/>
              </a:path>
              <a:path w="702944" h="618489">
                <a:moveTo>
                  <a:pt x="609574" y="354329"/>
                </a:moveTo>
                <a:lnTo>
                  <a:pt x="601828" y="367029"/>
                </a:lnTo>
                <a:lnTo>
                  <a:pt x="594080" y="377189"/>
                </a:lnTo>
                <a:lnTo>
                  <a:pt x="586332" y="386079"/>
                </a:lnTo>
                <a:lnTo>
                  <a:pt x="578586" y="393700"/>
                </a:lnTo>
                <a:lnTo>
                  <a:pt x="658052" y="393700"/>
                </a:lnTo>
                <a:lnTo>
                  <a:pt x="661288" y="383539"/>
                </a:lnTo>
                <a:lnTo>
                  <a:pt x="648815" y="378460"/>
                </a:lnTo>
                <a:lnTo>
                  <a:pt x="631526" y="368300"/>
                </a:lnTo>
                <a:lnTo>
                  <a:pt x="616190" y="358139"/>
                </a:lnTo>
                <a:lnTo>
                  <a:pt x="609574" y="354329"/>
                </a:lnTo>
                <a:close/>
              </a:path>
              <a:path w="702944" h="618489">
                <a:moveTo>
                  <a:pt x="516585" y="0"/>
                </a:moveTo>
                <a:lnTo>
                  <a:pt x="475259" y="20319"/>
                </a:lnTo>
                <a:lnTo>
                  <a:pt x="464934" y="20319"/>
                </a:lnTo>
                <a:lnTo>
                  <a:pt x="468162" y="31750"/>
                </a:lnTo>
                <a:lnTo>
                  <a:pt x="475265" y="48260"/>
                </a:lnTo>
                <a:lnTo>
                  <a:pt x="485597" y="68579"/>
                </a:lnTo>
                <a:lnTo>
                  <a:pt x="485597" y="78739"/>
                </a:lnTo>
                <a:lnTo>
                  <a:pt x="475259" y="88900"/>
                </a:lnTo>
                <a:lnTo>
                  <a:pt x="462833" y="90169"/>
                </a:lnTo>
                <a:lnTo>
                  <a:pt x="445562" y="93979"/>
                </a:lnTo>
                <a:lnTo>
                  <a:pt x="430226" y="96519"/>
                </a:lnTo>
                <a:lnTo>
                  <a:pt x="423608" y="99060"/>
                </a:lnTo>
                <a:lnTo>
                  <a:pt x="423608" y="147319"/>
                </a:lnTo>
                <a:lnTo>
                  <a:pt x="430226" y="153669"/>
                </a:lnTo>
                <a:lnTo>
                  <a:pt x="445562" y="156210"/>
                </a:lnTo>
                <a:lnTo>
                  <a:pt x="462833" y="157479"/>
                </a:lnTo>
                <a:lnTo>
                  <a:pt x="475259" y="157479"/>
                </a:lnTo>
                <a:lnTo>
                  <a:pt x="475259" y="167639"/>
                </a:lnTo>
                <a:lnTo>
                  <a:pt x="485597" y="176529"/>
                </a:lnTo>
                <a:lnTo>
                  <a:pt x="482368" y="189229"/>
                </a:lnTo>
                <a:lnTo>
                  <a:pt x="475265" y="205739"/>
                </a:lnTo>
                <a:lnTo>
                  <a:pt x="464934" y="226060"/>
                </a:lnTo>
                <a:lnTo>
                  <a:pt x="475259" y="236219"/>
                </a:lnTo>
                <a:lnTo>
                  <a:pt x="516585" y="255269"/>
                </a:lnTo>
                <a:lnTo>
                  <a:pt x="521590" y="250189"/>
                </a:lnTo>
                <a:lnTo>
                  <a:pt x="533377" y="236219"/>
                </a:lnTo>
                <a:lnTo>
                  <a:pt x="547103" y="222250"/>
                </a:lnTo>
                <a:lnTo>
                  <a:pt x="557923" y="215900"/>
                </a:lnTo>
                <a:lnTo>
                  <a:pt x="656110" y="215900"/>
                </a:lnTo>
                <a:lnTo>
                  <a:pt x="650932" y="205739"/>
                </a:lnTo>
                <a:lnTo>
                  <a:pt x="643811" y="189229"/>
                </a:lnTo>
                <a:lnTo>
                  <a:pt x="640575" y="176529"/>
                </a:lnTo>
                <a:lnTo>
                  <a:pt x="650875" y="167639"/>
                </a:lnTo>
                <a:lnTo>
                  <a:pt x="568248" y="167639"/>
                </a:lnTo>
                <a:lnTo>
                  <a:pt x="547103" y="163829"/>
                </a:lnTo>
                <a:lnTo>
                  <a:pt x="530796" y="154939"/>
                </a:lnTo>
                <a:lnTo>
                  <a:pt x="520299" y="142239"/>
                </a:lnTo>
                <a:lnTo>
                  <a:pt x="516585" y="128269"/>
                </a:lnTo>
                <a:lnTo>
                  <a:pt x="520299" y="107950"/>
                </a:lnTo>
                <a:lnTo>
                  <a:pt x="530796" y="92710"/>
                </a:lnTo>
                <a:lnTo>
                  <a:pt x="547103" y="82550"/>
                </a:lnTo>
                <a:lnTo>
                  <a:pt x="568248" y="78739"/>
                </a:lnTo>
                <a:lnTo>
                  <a:pt x="640575" y="78739"/>
                </a:lnTo>
                <a:lnTo>
                  <a:pt x="640575" y="68579"/>
                </a:lnTo>
                <a:lnTo>
                  <a:pt x="650932" y="48260"/>
                </a:lnTo>
                <a:lnTo>
                  <a:pt x="654766" y="39369"/>
                </a:lnTo>
                <a:lnTo>
                  <a:pt x="557923" y="39369"/>
                </a:lnTo>
                <a:lnTo>
                  <a:pt x="516585" y="0"/>
                </a:lnTo>
                <a:close/>
              </a:path>
              <a:path w="702944" h="618489">
                <a:moveTo>
                  <a:pt x="656110" y="215900"/>
                </a:moveTo>
                <a:lnTo>
                  <a:pt x="578586" y="215900"/>
                </a:lnTo>
                <a:lnTo>
                  <a:pt x="609574" y="255269"/>
                </a:lnTo>
                <a:lnTo>
                  <a:pt x="616190" y="252729"/>
                </a:lnTo>
                <a:lnTo>
                  <a:pt x="631526" y="246379"/>
                </a:lnTo>
                <a:lnTo>
                  <a:pt x="648815" y="238760"/>
                </a:lnTo>
                <a:lnTo>
                  <a:pt x="661288" y="236219"/>
                </a:lnTo>
                <a:lnTo>
                  <a:pt x="661288" y="226060"/>
                </a:lnTo>
                <a:lnTo>
                  <a:pt x="656110" y="215900"/>
                </a:lnTo>
                <a:close/>
              </a:path>
              <a:path w="702944" h="618489">
                <a:moveTo>
                  <a:pt x="640575" y="78739"/>
                </a:moveTo>
                <a:lnTo>
                  <a:pt x="568248" y="78739"/>
                </a:lnTo>
                <a:lnTo>
                  <a:pt x="583423" y="82550"/>
                </a:lnTo>
                <a:lnTo>
                  <a:pt x="596660" y="92710"/>
                </a:lnTo>
                <a:lnTo>
                  <a:pt x="606023" y="107950"/>
                </a:lnTo>
                <a:lnTo>
                  <a:pt x="609574" y="128269"/>
                </a:lnTo>
                <a:lnTo>
                  <a:pt x="606023" y="142239"/>
                </a:lnTo>
                <a:lnTo>
                  <a:pt x="596660" y="154939"/>
                </a:lnTo>
                <a:lnTo>
                  <a:pt x="583423" y="163829"/>
                </a:lnTo>
                <a:lnTo>
                  <a:pt x="568248" y="167639"/>
                </a:lnTo>
                <a:lnTo>
                  <a:pt x="650875" y="167639"/>
                </a:lnTo>
                <a:lnTo>
                  <a:pt x="650875" y="157479"/>
                </a:lnTo>
                <a:lnTo>
                  <a:pt x="663344" y="157479"/>
                </a:lnTo>
                <a:lnTo>
                  <a:pt x="680624" y="156210"/>
                </a:lnTo>
                <a:lnTo>
                  <a:pt x="695952" y="153669"/>
                </a:lnTo>
                <a:lnTo>
                  <a:pt x="702563" y="147319"/>
                </a:lnTo>
                <a:lnTo>
                  <a:pt x="702563" y="99060"/>
                </a:lnTo>
                <a:lnTo>
                  <a:pt x="695952" y="96519"/>
                </a:lnTo>
                <a:lnTo>
                  <a:pt x="680624" y="93979"/>
                </a:lnTo>
                <a:lnTo>
                  <a:pt x="663344" y="90169"/>
                </a:lnTo>
                <a:lnTo>
                  <a:pt x="650875" y="88900"/>
                </a:lnTo>
                <a:lnTo>
                  <a:pt x="640575" y="78739"/>
                </a:lnTo>
                <a:close/>
              </a:path>
              <a:path w="702944" h="618489">
                <a:moveTo>
                  <a:pt x="297039" y="147319"/>
                </a:moveTo>
                <a:lnTo>
                  <a:pt x="165303" y="147319"/>
                </a:lnTo>
                <a:lnTo>
                  <a:pt x="154978" y="157479"/>
                </a:lnTo>
                <a:lnTo>
                  <a:pt x="320281" y="157479"/>
                </a:lnTo>
                <a:lnTo>
                  <a:pt x="312535" y="152400"/>
                </a:lnTo>
                <a:lnTo>
                  <a:pt x="304787" y="148589"/>
                </a:lnTo>
                <a:lnTo>
                  <a:pt x="297039" y="147319"/>
                </a:lnTo>
                <a:close/>
              </a:path>
              <a:path w="702944" h="618489">
                <a:moveTo>
                  <a:pt x="371944" y="118110"/>
                </a:moveTo>
                <a:lnTo>
                  <a:pt x="361619" y="118110"/>
                </a:lnTo>
                <a:lnTo>
                  <a:pt x="361619" y="128269"/>
                </a:lnTo>
                <a:lnTo>
                  <a:pt x="320281" y="157479"/>
                </a:lnTo>
                <a:lnTo>
                  <a:pt x="409911" y="157479"/>
                </a:lnTo>
                <a:lnTo>
                  <a:pt x="401653" y="148589"/>
                </a:lnTo>
                <a:lnTo>
                  <a:pt x="384378" y="134619"/>
                </a:lnTo>
                <a:lnTo>
                  <a:pt x="371944" y="128269"/>
                </a:lnTo>
                <a:lnTo>
                  <a:pt x="371944" y="118110"/>
                </a:lnTo>
                <a:close/>
              </a:path>
              <a:path w="702944" h="618489">
                <a:moveTo>
                  <a:pt x="268630" y="78739"/>
                </a:moveTo>
                <a:lnTo>
                  <a:pt x="196303" y="78739"/>
                </a:lnTo>
                <a:lnTo>
                  <a:pt x="185978" y="88900"/>
                </a:lnTo>
                <a:lnTo>
                  <a:pt x="185817" y="104139"/>
                </a:lnTo>
                <a:lnTo>
                  <a:pt x="184686" y="118110"/>
                </a:lnTo>
                <a:lnTo>
                  <a:pt x="181617" y="133350"/>
                </a:lnTo>
                <a:lnTo>
                  <a:pt x="175640" y="147319"/>
                </a:lnTo>
                <a:lnTo>
                  <a:pt x="289293" y="147319"/>
                </a:lnTo>
                <a:lnTo>
                  <a:pt x="278955" y="88900"/>
                </a:lnTo>
                <a:lnTo>
                  <a:pt x="268630" y="78739"/>
                </a:lnTo>
                <a:close/>
              </a:path>
              <a:path w="702944" h="618489">
                <a:moveTo>
                  <a:pt x="609574" y="0"/>
                </a:moveTo>
                <a:lnTo>
                  <a:pt x="601828" y="7619"/>
                </a:lnTo>
                <a:lnTo>
                  <a:pt x="594080" y="16510"/>
                </a:lnTo>
                <a:lnTo>
                  <a:pt x="586332" y="26669"/>
                </a:lnTo>
                <a:lnTo>
                  <a:pt x="578586" y="39369"/>
                </a:lnTo>
                <a:lnTo>
                  <a:pt x="654766" y="39369"/>
                </a:lnTo>
                <a:lnTo>
                  <a:pt x="658052" y="31750"/>
                </a:lnTo>
                <a:lnTo>
                  <a:pt x="661288" y="20319"/>
                </a:lnTo>
                <a:lnTo>
                  <a:pt x="648815" y="16510"/>
                </a:lnTo>
                <a:lnTo>
                  <a:pt x="631526" y="10160"/>
                </a:lnTo>
                <a:lnTo>
                  <a:pt x="616190" y="3810"/>
                </a:lnTo>
                <a:lnTo>
                  <a:pt x="609574" y="0"/>
                </a:lnTo>
                <a:close/>
              </a:path>
            </a:pathLst>
          </a:custGeom>
          <a:solidFill>
            <a:srgbClr val="006FC0"/>
          </a:solidFill>
        </p:spPr>
        <p:txBody>
          <a:bodyPr wrap="square" lIns="0" tIns="0" rIns="0" bIns="0" rtlCol="0"/>
          <a:lstStyle/>
          <a:p>
            <a:endParaRPr/>
          </a:p>
        </p:txBody>
      </p:sp>
      <p:sp>
        <p:nvSpPr>
          <p:cNvPr id="20" name="object 20"/>
          <p:cNvSpPr/>
          <p:nvPr/>
        </p:nvSpPr>
        <p:spPr>
          <a:xfrm>
            <a:off x="3378708" y="2718816"/>
            <a:ext cx="1647825" cy="861060"/>
          </a:xfrm>
          <a:custGeom>
            <a:avLst/>
            <a:gdLst/>
            <a:ahLst/>
            <a:cxnLst/>
            <a:rect l="l" t="t" r="r" b="b"/>
            <a:pathLst>
              <a:path w="1647825" h="861060">
                <a:moveTo>
                  <a:pt x="1503933" y="0"/>
                </a:moveTo>
                <a:lnTo>
                  <a:pt x="143509" y="0"/>
                </a:lnTo>
                <a:lnTo>
                  <a:pt x="98153" y="7317"/>
                </a:lnTo>
                <a:lnTo>
                  <a:pt x="58759" y="27692"/>
                </a:lnTo>
                <a:lnTo>
                  <a:pt x="27692" y="58759"/>
                </a:lnTo>
                <a:lnTo>
                  <a:pt x="7317" y="98153"/>
                </a:lnTo>
                <a:lnTo>
                  <a:pt x="0" y="143510"/>
                </a:lnTo>
                <a:lnTo>
                  <a:pt x="0" y="717550"/>
                </a:lnTo>
                <a:lnTo>
                  <a:pt x="7317" y="762906"/>
                </a:lnTo>
                <a:lnTo>
                  <a:pt x="27692" y="802300"/>
                </a:lnTo>
                <a:lnTo>
                  <a:pt x="58759" y="833367"/>
                </a:lnTo>
                <a:lnTo>
                  <a:pt x="98153" y="853742"/>
                </a:lnTo>
                <a:lnTo>
                  <a:pt x="143509" y="861060"/>
                </a:lnTo>
                <a:lnTo>
                  <a:pt x="1503933" y="861060"/>
                </a:lnTo>
                <a:lnTo>
                  <a:pt x="1549290" y="853742"/>
                </a:lnTo>
                <a:lnTo>
                  <a:pt x="1588684" y="833367"/>
                </a:lnTo>
                <a:lnTo>
                  <a:pt x="1619751" y="802300"/>
                </a:lnTo>
                <a:lnTo>
                  <a:pt x="1640126" y="762906"/>
                </a:lnTo>
                <a:lnTo>
                  <a:pt x="1647443" y="717550"/>
                </a:lnTo>
                <a:lnTo>
                  <a:pt x="1647443" y="143510"/>
                </a:lnTo>
                <a:lnTo>
                  <a:pt x="1640126" y="98153"/>
                </a:lnTo>
                <a:lnTo>
                  <a:pt x="1619751" y="58759"/>
                </a:lnTo>
                <a:lnTo>
                  <a:pt x="1588684" y="27692"/>
                </a:lnTo>
                <a:lnTo>
                  <a:pt x="1549290" y="7317"/>
                </a:lnTo>
                <a:lnTo>
                  <a:pt x="1503933" y="0"/>
                </a:lnTo>
                <a:close/>
              </a:path>
            </a:pathLst>
          </a:custGeom>
          <a:solidFill>
            <a:srgbClr val="DEEBF7"/>
          </a:solidFill>
        </p:spPr>
        <p:txBody>
          <a:bodyPr wrap="square" lIns="0" tIns="0" rIns="0" bIns="0" rtlCol="0"/>
          <a:lstStyle/>
          <a:p>
            <a:endParaRPr/>
          </a:p>
        </p:txBody>
      </p:sp>
      <p:sp>
        <p:nvSpPr>
          <p:cNvPr id="21" name="object 21"/>
          <p:cNvSpPr txBox="1"/>
          <p:nvPr/>
        </p:nvSpPr>
        <p:spPr>
          <a:xfrm>
            <a:off x="3679316" y="2812542"/>
            <a:ext cx="1047115" cy="880110"/>
          </a:xfrm>
          <a:prstGeom prst="rect">
            <a:avLst/>
          </a:prstGeom>
        </p:spPr>
        <p:txBody>
          <a:bodyPr vert="horz" wrap="square" lIns="0" tIns="12065" rIns="0" bIns="0" rtlCol="0">
            <a:spAutoFit/>
          </a:bodyPr>
          <a:lstStyle/>
          <a:p>
            <a:pPr algn="ctr">
              <a:lnSpc>
                <a:spcPct val="100000"/>
              </a:lnSpc>
              <a:spcBef>
                <a:spcPts val="95"/>
              </a:spcBef>
            </a:pPr>
            <a:r>
              <a:rPr sz="1600" b="1" spc="-5" dirty="0">
                <a:solidFill>
                  <a:srgbClr val="001F5F"/>
                </a:solidFill>
                <a:latin typeface="Arial"/>
                <a:cs typeface="Arial"/>
              </a:rPr>
              <a:t>308</a:t>
            </a:r>
            <a:r>
              <a:rPr sz="1600" b="1" spc="-30" dirty="0">
                <a:solidFill>
                  <a:srgbClr val="001F5F"/>
                </a:solidFill>
                <a:latin typeface="Arial"/>
                <a:cs typeface="Arial"/>
              </a:rPr>
              <a:t> </a:t>
            </a:r>
            <a:r>
              <a:rPr sz="1600" b="1" spc="-10" dirty="0">
                <a:solidFill>
                  <a:srgbClr val="001F5F"/>
                </a:solidFill>
                <a:latin typeface="Arial"/>
                <a:cs typeface="Arial"/>
              </a:rPr>
              <a:t>tons</a:t>
            </a:r>
            <a:endParaRPr sz="1600">
              <a:latin typeface="Arial"/>
              <a:cs typeface="Arial"/>
            </a:endParaRPr>
          </a:p>
          <a:p>
            <a:pPr marL="3175" algn="ctr">
              <a:lnSpc>
                <a:spcPct val="100000"/>
              </a:lnSpc>
            </a:pPr>
            <a:r>
              <a:rPr sz="1600" b="1" spc="-5" dirty="0">
                <a:solidFill>
                  <a:srgbClr val="5B9BD4"/>
                </a:solidFill>
                <a:latin typeface="Arial"/>
                <a:cs typeface="Arial"/>
              </a:rPr>
              <a:t>-18%</a:t>
            </a:r>
            <a:endParaRPr sz="1600">
              <a:latin typeface="Arial"/>
              <a:cs typeface="Arial"/>
            </a:endParaRPr>
          </a:p>
          <a:p>
            <a:pPr marL="12700" marR="5080" algn="ctr">
              <a:lnSpc>
                <a:spcPct val="100000"/>
              </a:lnSpc>
              <a:spcBef>
                <a:spcPts val="615"/>
              </a:spcBef>
            </a:pPr>
            <a:r>
              <a:rPr sz="950" b="1" spc="-5" dirty="0">
                <a:solidFill>
                  <a:srgbClr val="212A35"/>
                </a:solidFill>
                <a:latin typeface="Arial"/>
                <a:cs typeface="Arial"/>
              </a:rPr>
              <a:t>Drugs,</a:t>
            </a:r>
            <a:r>
              <a:rPr sz="950" b="1" spc="-60" dirty="0">
                <a:solidFill>
                  <a:srgbClr val="212A35"/>
                </a:solidFill>
                <a:latin typeface="Arial"/>
                <a:cs typeface="Arial"/>
              </a:rPr>
              <a:t> </a:t>
            </a:r>
            <a:r>
              <a:rPr sz="950" b="1" spc="-5" dirty="0">
                <a:solidFill>
                  <a:srgbClr val="212A35"/>
                </a:solidFill>
                <a:latin typeface="Arial"/>
                <a:cs typeface="Arial"/>
              </a:rPr>
              <a:t>containing  hormons</a:t>
            </a:r>
            <a:endParaRPr sz="950">
              <a:latin typeface="Arial"/>
              <a:cs typeface="Arial"/>
            </a:endParaRPr>
          </a:p>
        </p:txBody>
      </p:sp>
      <p:sp>
        <p:nvSpPr>
          <p:cNvPr id="22" name="object 22"/>
          <p:cNvSpPr/>
          <p:nvPr/>
        </p:nvSpPr>
        <p:spPr>
          <a:xfrm>
            <a:off x="3223260" y="1746504"/>
            <a:ext cx="1803400" cy="920750"/>
          </a:xfrm>
          <a:custGeom>
            <a:avLst/>
            <a:gdLst/>
            <a:ahLst/>
            <a:cxnLst/>
            <a:rect l="l" t="t" r="r" b="b"/>
            <a:pathLst>
              <a:path w="1803400" h="920750">
                <a:moveTo>
                  <a:pt x="1649476" y="0"/>
                </a:moveTo>
                <a:lnTo>
                  <a:pt x="153415" y="0"/>
                </a:lnTo>
                <a:lnTo>
                  <a:pt x="104932" y="7823"/>
                </a:lnTo>
                <a:lnTo>
                  <a:pt x="62819" y="29606"/>
                </a:lnTo>
                <a:lnTo>
                  <a:pt x="29606" y="62819"/>
                </a:lnTo>
                <a:lnTo>
                  <a:pt x="7823" y="104932"/>
                </a:lnTo>
                <a:lnTo>
                  <a:pt x="0" y="153416"/>
                </a:lnTo>
                <a:lnTo>
                  <a:pt x="0" y="767080"/>
                </a:lnTo>
                <a:lnTo>
                  <a:pt x="7823" y="815563"/>
                </a:lnTo>
                <a:lnTo>
                  <a:pt x="29606" y="857676"/>
                </a:lnTo>
                <a:lnTo>
                  <a:pt x="62819" y="890889"/>
                </a:lnTo>
                <a:lnTo>
                  <a:pt x="104932" y="912672"/>
                </a:lnTo>
                <a:lnTo>
                  <a:pt x="153415" y="920496"/>
                </a:lnTo>
                <a:lnTo>
                  <a:pt x="1649476" y="920496"/>
                </a:lnTo>
                <a:lnTo>
                  <a:pt x="1697959" y="912672"/>
                </a:lnTo>
                <a:lnTo>
                  <a:pt x="1740072" y="890889"/>
                </a:lnTo>
                <a:lnTo>
                  <a:pt x="1773285" y="857676"/>
                </a:lnTo>
                <a:lnTo>
                  <a:pt x="1795068" y="815563"/>
                </a:lnTo>
                <a:lnTo>
                  <a:pt x="1802891" y="767080"/>
                </a:lnTo>
                <a:lnTo>
                  <a:pt x="1802891" y="153416"/>
                </a:lnTo>
                <a:lnTo>
                  <a:pt x="1795068" y="104932"/>
                </a:lnTo>
                <a:lnTo>
                  <a:pt x="1773285" y="62819"/>
                </a:lnTo>
                <a:lnTo>
                  <a:pt x="1740072" y="29606"/>
                </a:lnTo>
                <a:lnTo>
                  <a:pt x="1697959" y="7823"/>
                </a:lnTo>
                <a:lnTo>
                  <a:pt x="1649476" y="0"/>
                </a:lnTo>
                <a:close/>
              </a:path>
            </a:pathLst>
          </a:custGeom>
          <a:solidFill>
            <a:srgbClr val="DEEBF7"/>
          </a:solidFill>
        </p:spPr>
        <p:txBody>
          <a:bodyPr wrap="square" lIns="0" tIns="0" rIns="0" bIns="0" rtlCol="0"/>
          <a:lstStyle/>
          <a:p>
            <a:endParaRPr/>
          </a:p>
        </p:txBody>
      </p:sp>
      <p:sp>
        <p:nvSpPr>
          <p:cNvPr id="23" name="object 23"/>
          <p:cNvSpPr txBox="1"/>
          <p:nvPr/>
        </p:nvSpPr>
        <p:spPr>
          <a:xfrm>
            <a:off x="3394964" y="1908174"/>
            <a:ext cx="1458595" cy="803910"/>
          </a:xfrm>
          <a:prstGeom prst="rect">
            <a:avLst/>
          </a:prstGeom>
        </p:spPr>
        <p:txBody>
          <a:bodyPr vert="horz" wrap="square" lIns="0" tIns="12065" rIns="0" bIns="0" rtlCol="0">
            <a:spAutoFit/>
          </a:bodyPr>
          <a:lstStyle/>
          <a:p>
            <a:pPr algn="ctr">
              <a:lnSpc>
                <a:spcPct val="100000"/>
              </a:lnSpc>
              <a:spcBef>
                <a:spcPts val="95"/>
              </a:spcBef>
            </a:pPr>
            <a:r>
              <a:rPr sz="1600" b="1" spc="-5" dirty="0">
                <a:solidFill>
                  <a:srgbClr val="001F5F"/>
                </a:solidFill>
                <a:latin typeface="Arial"/>
                <a:cs typeface="Arial"/>
              </a:rPr>
              <a:t>1,8 </a:t>
            </a:r>
            <a:r>
              <a:rPr sz="1600" b="1" spc="-10" dirty="0">
                <a:solidFill>
                  <a:srgbClr val="001F5F"/>
                </a:solidFill>
                <a:latin typeface="Arial"/>
                <a:cs typeface="Arial"/>
              </a:rPr>
              <a:t>thous.</a:t>
            </a:r>
            <a:r>
              <a:rPr sz="1600" b="1" spc="-20" dirty="0">
                <a:solidFill>
                  <a:srgbClr val="001F5F"/>
                </a:solidFill>
                <a:latin typeface="Arial"/>
                <a:cs typeface="Arial"/>
              </a:rPr>
              <a:t> </a:t>
            </a:r>
            <a:r>
              <a:rPr sz="1600" b="1" spc="-5" dirty="0">
                <a:solidFill>
                  <a:srgbClr val="001F5F"/>
                </a:solidFill>
                <a:latin typeface="Arial"/>
                <a:cs typeface="Arial"/>
              </a:rPr>
              <a:t>tons</a:t>
            </a:r>
            <a:endParaRPr sz="1600">
              <a:latin typeface="Arial"/>
              <a:cs typeface="Arial"/>
            </a:endParaRPr>
          </a:p>
          <a:p>
            <a:pPr marL="5715" algn="ctr">
              <a:lnSpc>
                <a:spcPct val="100000"/>
              </a:lnSpc>
            </a:pPr>
            <a:r>
              <a:rPr sz="1600" b="1" spc="-5" dirty="0">
                <a:solidFill>
                  <a:srgbClr val="5B9BD4"/>
                </a:solidFill>
                <a:latin typeface="Arial"/>
                <a:cs typeface="Arial"/>
              </a:rPr>
              <a:t>-18%</a:t>
            </a:r>
            <a:endParaRPr sz="1600">
              <a:latin typeface="Arial"/>
              <a:cs typeface="Arial"/>
            </a:endParaRPr>
          </a:p>
          <a:p>
            <a:pPr marL="218440" marR="210185" algn="ctr">
              <a:lnSpc>
                <a:spcPct val="100000"/>
              </a:lnSpc>
              <a:spcBef>
                <a:spcPts val="15"/>
              </a:spcBef>
            </a:pPr>
            <a:r>
              <a:rPr sz="950" b="1" spc="-5" dirty="0">
                <a:solidFill>
                  <a:srgbClr val="212A35"/>
                </a:solidFill>
                <a:latin typeface="Arial"/>
                <a:cs typeface="Arial"/>
              </a:rPr>
              <a:t>Drugs,</a:t>
            </a:r>
            <a:r>
              <a:rPr sz="950" b="1" spc="-60" dirty="0">
                <a:solidFill>
                  <a:srgbClr val="212A35"/>
                </a:solidFill>
                <a:latin typeface="Arial"/>
                <a:cs typeface="Arial"/>
              </a:rPr>
              <a:t> </a:t>
            </a:r>
            <a:r>
              <a:rPr sz="950" b="1" spc="-5" dirty="0">
                <a:solidFill>
                  <a:srgbClr val="212A35"/>
                </a:solidFill>
                <a:latin typeface="Arial"/>
                <a:cs typeface="Arial"/>
              </a:rPr>
              <a:t>containing  antibiotics</a:t>
            </a:r>
            <a:endParaRPr sz="950">
              <a:latin typeface="Arial"/>
              <a:cs typeface="Arial"/>
            </a:endParaRPr>
          </a:p>
        </p:txBody>
      </p:sp>
      <p:sp>
        <p:nvSpPr>
          <p:cNvPr id="24" name="object 24"/>
          <p:cNvSpPr/>
          <p:nvPr/>
        </p:nvSpPr>
        <p:spPr>
          <a:xfrm>
            <a:off x="3307079" y="900683"/>
            <a:ext cx="1685925" cy="845819"/>
          </a:xfrm>
          <a:custGeom>
            <a:avLst/>
            <a:gdLst/>
            <a:ahLst/>
            <a:cxnLst/>
            <a:rect l="l" t="t" r="r" b="b"/>
            <a:pathLst>
              <a:path w="1685925" h="845819">
                <a:moveTo>
                  <a:pt x="1544574" y="0"/>
                </a:moveTo>
                <a:lnTo>
                  <a:pt x="140970" y="0"/>
                </a:lnTo>
                <a:lnTo>
                  <a:pt x="96414" y="7187"/>
                </a:lnTo>
                <a:lnTo>
                  <a:pt x="57716" y="27200"/>
                </a:lnTo>
                <a:lnTo>
                  <a:pt x="27200" y="57716"/>
                </a:lnTo>
                <a:lnTo>
                  <a:pt x="7187" y="96414"/>
                </a:lnTo>
                <a:lnTo>
                  <a:pt x="0" y="140969"/>
                </a:lnTo>
                <a:lnTo>
                  <a:pt x="0" y="704850"/>
                </a:lnTo>
                <a:lnTo>
                  <a:pt x="7187" y="749405"/>
                </a:lnTo>
                <a:lnTo>
                  <a:pt x="27200" y="788103"/>
                </a:lnTo>
                <a:lnTo>
                  <a:pt x="57716" y="818619"/>
                </a:lnTo>
                <a:lnTo>
                  <a:pt x="96414" y="838632"/>
                </a:lnTo>
                <a:lnTo>
                  <a:pt x="140970" y="845819"/>
                </a:lnTo>
                <a:lnTo>
                  <a:pt x="1544574" y="845819"/>
                </a:lnTo>
                <a:lnTo>
                  <a:pt x="1589129" y="838632"/>
                </a:lnTo>
                <a:lnTo>
                  <a:pt x="1627827" y="818619"/>
                </a:lnTo>
                <a:lnTo>
                  <a:pt x="1658343" y="788103"/>
                </a:lnTo>
                <a:lnTo>
                  <a:pt x="1678356" y="749405"/>
                </a:lnTo>
                <a:lnTo>
                  <a:pt x="1685544" y="704850"/>
                </a:lnTo>
                <a:lnTo>
                  <a:pt x="1685544" y="140969"/>
                </a:lnTo>
                <a:lnTo>
                  <a:pt x="1678356" y="96414"/>
                </a:lnTo>
                <a:lnTo>
                  <a:pt x="1658343" y="57716"/>
                </a:lnTo>
                <a:lnTo>
                  <a:pt x="1627827" y="27200"/>
                </a:lnTo>
                <a:lnTo>
                  <a:pt x="1589129" y="7187"/>
                </a:lnTo>
                <a:lnTo>
                  <a:pt x="1544574" y="0"/>
                </a:lnTo>
                <a:close/>
              </a:path>
            </a:pathLst>
          </a:custGeom>
          <a:solidFill>
            <a:srgbClr val="DEEBF7"/>
          </a:solidFill>
        </p:spPr>
        <p:txBody>
          <a:bodyPr wrap="square" lIns="0" tIns="0" rIns="0" bIns="0" rtlCol="0"/>
          <a:lstStyle/>
          <a:p>
            <a:endParaRPr/>
          </a:p>
        </p:txBody>
      </p:sp>
      <p:sp>
        <p:nvSpPr>
          <p:cNvPr id="25" name="object 25"/>
          <p:cNvSpPr txBox="1"/>
          <p:nvPr/>
        </p:nvSpPr>
        <p:spPr>
          <a:xfrm>
            <a:off x="2380614" y="33350"/>
            <a:ext cx="6666865" cy="1328420"/>
          </a:xfrm>
          <a:prstGeom prst="rect">
            <a:avLst/>
          </a:prstGeom>
        </p:spPr>
        <p:txBody>
          <a:bodyPr vert="horz" wrap="square" lIns="0" tIns="12700" rIns="0" bIns="0" rtlCol="0">
            <a:spAutoFit/>
          </a:bodyPr>
          <a:lstStyle/>
          <a:p>
            <a:pPr algn="ctr">
              <a:lnSpc>
                <a:spcPct val="100000"/>
              </a:lnSpc>
              <a:spcBef>
                <a:spcPts val="100"/>
              </a:spcBef>
            </a:pPr>
            <a:r>
              <a:rPr sz="2400" b="1" u="heavy" spc="-5" dirty="0">
                <a:uFill>
                  <a:solidFill>
                    <a:srgbClr val="000000"/>
                  </a:solidFill>
                </a:uFill>
                <a:latin typeface="Century Gothic"/>
                <a:cs typeface="Century Gothic"/>
              </a:rPr>
              <a:t>PHARMACEUTICAL INDUSTRY OF</a:t>
            </a:r>
            <a:r>
              <a:rPr sz="2400" b="1" u="heavy" spc="-20" dirty="0">
                <a:uFill>
                  <a:solidFill>
                    <a:srgbClr val="000000"/>
                  </a:solidFill>
                </a:uFill>
                <a:latin typeface="Century Gothic"/>
                <a:cs typeface="Century Gothic"/>
              </a:rPr>
              <a:t> </a:t>
            </a:r>
            <a:r>
              <a:rPr sz="2400" b="1" u="heavy" spc="-5" dirty="0">
                <a:uFill>
                  <a:solidFill>
                    <a:srgbClr val="000000"/>
                  </a:solidFill>
                </a:uFill>
                <a:latin typeface="Century Gothic"/>
                <a:cs typeface="Century Gothic"/>
              </a:rPr>
              <a:t>KAZAKHSTAN</a:t>
            </a:r>
            <a:endParaRPr sz="2400">
              <a:latin typeface="Century Gothic"/>
              <a:cs typeface="Century Gothic"/>
            </a:endParaRPr>
          </a:p>
          <a:p>
            <a:pPr marL="2540" algn="ctr">
              <a:lnSpc>
                <a:spcPct val="100000"/>
              </a:lnSpc>
              <a:spcBef>
                <a:spcPts val="5"/>
              </a:spcBef>
            </a:pPr>
            <a:r>
              <a:rPr sz="2400" b="1" u="heavy" spc="-5" dirty="0">
                <a:uFill>
                  <a:solidFill>
                    <a:srgbClr val="000000"/>
                  </a:solidFill>
                </a:uFill>
                <a:latin typeface="Century Gothic"/>
                <a:cs typeface="Century Gothic"/>
              </a:rPr>
              <a:t>January-December</a:t>
            </a:r>
            <a:r>
              <a:rPr sz="2400" b="1" u="heavy" spc="-10" dirty="0">
                <a:uFill>
                  <a:solidFill>
                    <a:srgbClr val="000000"/>
                  </a:solidFill>
                </a:uFill>
                <a:latin typeface="Century Gothic"/>
                <a:cs typeface="Century Gothic"/>
              </a:rPr>
              <a:t> </a:t>
            </a:r>
            <a:r>
              <a:rPr sz="2400" b="1" u="heavy" spc="-5" dirty="0">
                <a:uFill>
                  <a:solidFill>
                    <a:srgbClr val="000000"/>
                  </a:solidFill>
                </a:uFill>
                <a:latin typeface="Century Gothic"/>
                <a:cs typeface="Century Gothic"/>
              </a:rPr>
              <a:t>2021</a:t>
            </a:r>
            <a:endParaRPr sz="2400">
              <a:latin typeface="Century Gothic"/>
              <a:cs typeface="Century Gothic"/>
            </a:endParaRPr>
          </a:p>
          <a:p>
            <a:pPr marR="3119755" algn="ctr">
              <a:lnSpc>
                <a:spcPct val="100000"/>
              </a:lnSpc>
              <a:spcBef>
                <a:spcPts val="655"/>
              </a:spcBef>
            </a:pPr>
            <a:r>
              <a:rPr sz="1600" b="1" spc="-5" dirty="0">
                <a:solidFill>
                  <a:srgbClr val="001F5F"/>
                </a:solidFill>
                <a:latin typeface="Arial"/>
                <a:cs typeface="Arial"/>
              </a:rPr>
              <a:t>35 </a:t>
            </a:r>
            <a:r>
              <a:rPr sz="1600" b="1" spc="-10" dirty="0">
                <a:solidFill>
                  <a:srgbClr val="001F5F"/>
                </a:solidFill>
                <a:latin typeface="Arial"/>
                <a:cs typeface="Arial"/>
              </a:rPr>
              <a:t>thous.</a:t>
            </a:r>
            <a:r>
              <a:rPr sz="1600" b="1" spc="25" dirty="0">
                <a:solidFill>
                  <a:srgbClr val="001F5F"/>
                </a:solidFill>
                <a:latin typeface="Arial"/>
                <a:cs typeface="Arial"/>
              </a:rPr>
              <a:t> </a:t>
            </a:r>
            <a:r>
              <a:rPr sz="1600" b="1" spc="-5" dirty="0">
                <a:solidFill>
                  <a:srgbClr val="001F5F"/>
                </a:solidFill>
                <a:latin typeface="Arial"/>
                <a:cs typeface="Arial"/>
              </a:rPr>
              <a:t>tons</a:t>
            </a:r>
            <a:endParaRPr sz="1600">
              <a:latin typeface="Arial"/>
              <a:cs typeface="Arial"/>
            </a:endParaRPr>
          </a:p>
          <a:p>
            <a:pPr marR="3114675" algn="ctr">
              <a:lnSpc>
                <a:spcPct val="100000"/>
              </a:lnSpc>
            </a:pPr>
            <a:r>
              <a:rPr sz="1600" b="1" spc="-5" dirty="0">
                <a:solidFill>
                  <a:srgbClr val="5B9BD4"/>
                </a:solidFill>
                <a:latin typeface="Arial"/>
                <a:cs typeface="Arial"/>
              </a:rPr>
              <a:t>-1%</a:t>
            </a:r>
            <a:endParaRPr sz="1600">
              <a:latin typeface="Arial"/>
              <a:cs typeface="Arial"/>
            </a:endParaRPr>
          </a:p>
        </p:txBody>
      </p:sp>
      <p:sp>
        <p:nvSpPr>
          <p:cNvPr id="26" name="object 26"/>
          <p:cNvSpPr txBox="1"/>
          <p:nvPr/>
        </p:nvSpPr>
        <p:spPr>
          <a:xfrm>
            <a:off x="3625977" y="1414652"/>
            <a:ext cx="1047115" cy="314960"/>
          </a:xfrm>
          <a:prstGeom prst="rect">
            <a:avLst/>
          </a:prstGeom>
        </p:spPr>
        <p:txBody>
          <a:bodyPr vert="horz" wrap="square" lIns="0" tIns="12065" rIns="0" bIns="0" rtlCol="0">
            <a:spAutoFit/>
          </a:bodyPr>
          <a:lstStyle/>
          <a:p>
            <a:pPr marL="265430" marR="5080" indent="-253365">
              <a:lnSpc>
                <a:spcPct val="100000"/>
              </a:lnSpc>
              <a:spcBef>
                <a:spcPts val="95"/>
              </a:spcBef>
            </a:pPr>
            <a:r>
              <a:rPr sz="950" b="1" spc="-5" dirty="0">
                <a:solidFill>
                  <a:srgbClr val="212A35"/>
                </a:solidFill>
                <a:latin typeface="Arial"/>
                <a:cs typeface="Arial"/>
              </a:rPr>
              <a:t>Drugs,</a:t>
            </a:r>
            <a:r>
              <a:rPr sz="950" b="1" spc="-60" dirty="0">
                <a:solidFill>
                  <a:srgbClr val="212A35"/>
                </a:solidFill>
                <a:latin typeface="Arial"/>
                <a:cs typeface="Arial"/>
              </a:rPr>
              <a:t> </a:t>
            </a:r>
            <a:r>
              <a:rPr sz="950" b="1" spc="-5" dirty="0">
                <a:solidFill>
                  <a:srgbClr val="212A35"/>
                </a:solidFill>
                <a:latin typeface="Arial"/>
                <a:cs typeface="Arial"/>
              </a:rPr>
              <a:t>containing  alkaloids</a:t>
            </a:r>
            <a:endParaRPr sz="950">
              <a:latin typeface="Arial"/>
              <a:cs typeface="Arial"/>
            </a:endParaRPr>
          </a:p>
        </p:txBody>
      </p:sp>
      <p:sp>
        <p:nvSpPr>
          <p:cNvPr id="27" name="object 27"/>
          <p:cNvSpPr/>
          <p:nvPr/>
        </p:nvSpPr>
        <p:spPr>
          <a:xfrm>
            <a:off x="9902952" y="1857755"/>
            <a:ext cx="2031364" cy="0"/>
          </a:xfrm>
          <a:custGeom>
            <a:avLst/>
            <a:gdLst/>
            <a:ahLst/>
            <a:cxnLst/>
            <a:rect l="l" t="t" r="r" b="b"/>
            <a:pathLst>
              <a:path w="2031365">
                <a:moveTo>
                  <a:pt x="0" y="0"/>
                </a:moveTo>
                <a:lnTo>
                  <a:pt x="2031365" y="0"/>
                </a:lnTo>
              </a:path>
            </a:pathLst>
          </a:custGeom>
          <a:ln w="12192">
            <a:solidFill>
              <a:srgbClr val="7E7E7E"/>
            </a:solidFill>
            <a:prstDash val="sysDash"/>
          </a:ln>
        </p:spPr>
        <p:txBody>
          <a:bodyPr wrap="square" lIns="0" tIns="0" rIns="0" bIns="0" rtlCol="0"/>
          <a:lstStyle/>
          <a:p>
            <a:endParaRPr/>
          </a:p>
        </p:txBody>
      </p:sp>
      <p:sp>
        <p:nvSpPr>
          <p:cNvPr id="28" name="object 28"/>
          <p:cNvSpPr/>
          <p:nvPr/>
        </p:nvSpPr>
        <p:spPr>
          <a:xfrm>
            <a:off x="5585459" y="1007427"/>
            <a:ext cx="6606540" cy="4884801"/>
          </a:xfrm>
          <a:prstGeom prst="rect">
            <a:avLst/>
          </a:prstGeom>
          <a:blipFill>
            <a:blip r:embed="rId8" cstate="print"/>
            <a:stretch>
              <a:fillRect/>
            </a:stretch>
          </a:blipFill>
        </p:spPr>
        <p:txBody>
          <a:bodyPr wrap="square" lIns="0" tIns="0" rIns="0" bIns="0" rtlCol="0"/>
          <a:lstStyle/>
          <a:p>
            <a:endParaRPr/>
          </a:p>
        </p:txBody>
      </p:sp>
      <p:sp>
        <p:nvSpPr>
          <p:cNvPr id="29" name="object 29"/>
          <p:cNvSpPr/>
          <p:nvPr/>
        </p:nvSpPr>
        <p:spPr>
          <a:xfrm>
            <a:off x="6617207" y="1758442"/>
            <a:ext cx="5116068" cy="3109214"/>
          </a:xfrm>
          <a:prstGeom prst="rect">
            <a:avLst/>
          </a:prstGeom>
          <a:blipFill>
            <a:blip r:embed="rId9" cstate="print"/>
            <a:stretch>
              <a:fillRect/>
            </a:stretch>
          </a:blipFill>
        </p:spPr>
        <p:txBody>
          <a:bodyPr wrap="square" lIns="0" tIns="0" rIns="0" bIns="0" rtlCol="0"/>
          <a:lstStyle/>
          <a:p>
            <a:endParaRPr/>
          </a:p>
        </p:txBody>
      </p:sp>
      <p:sp>
        <p:nvSpPr>
          <p:cNvPr id="30" name="object 30"/>
          <p:cNvSpPr txBox="1"/>
          <p:nvPr/>
        </p:nvSpPr>
        <p:spPr>
          <a:xfrm>
            <a:off x="9355963" y="1499361"/>
            <a:ext cx="2605405" cy="299720"/>
          </a:xfrm>
          <a:prstGeom prst="rect">
            <a:avLst/>
          </a:prstGeom>
        </p:spPr>
        <p:txBody>
          <a:bodyPr vert="horz" wrap="square" lIns="0" tIns="12700" rIns="0" bIns="0" rtlCol="0">
            <a:spAutoFit/>
          </a:bodyPr>
          <a:lstStyle/>
          <a:p>
            <a:pPr marL="12700">
              <a:lnSpc>
                <a:spcPct val="100000"/>
              </a:lnSpc>
              <a:spcBef>
                <a:spcPts val="100"/>
              </a:spcBef>
            </a:pPr>
            <a:r>
              <a:rPr sz="1800" b="0" spc="-25" dirty="0">
                <a:latin typeface="Corbel Light"/>
                <a:cs typeface="Corbel Light"/>
              </a:rPr>
              <a:t>TOP-PRODUCING</a:t>
            </a:r>
            <a:r>
              <a:rPr sz="1800" b="0" spc="-100" dirty="0">
                <a:latin typeface="Corbel Light"/>
                <a:cs typeface="Corbel Light"/>
              </a:rPr>
              <a:t> </a:t>
            </a:r>
            <a:r>
              <a:rPr sz="1800" b="0" spc="-15" dirty="0">
                <a:latin typeface="Corbel Light"/>
                <a:cs typeface="Corbel Light"/>
              </a:rPr>
              <a:t>REGIONS</a:t>
            </a:r>
            <a:endParaRPr sz="1800">
              <a:latin typeface="Corbel Light"/>
              <a:cs typeface="Corbel Light"/>
            </a:endParaRPr>
          </a:p>
        </p:txBody>
      </p:sp>
      <p:sp>
        <p:nvSpPr>
          <p:cNvPr id="31" name="object 31"/>
          <p:cNvSpPr txBox="1"/>
          <p:nvPr/>
        </p:nvSpPr>
        <p:spPr>
          <a:xfrm>
            <a:off x="6558533" y="4821428"/>
            <a:ext cx="889000" cy="574675"/>
          </a:xfrm>
          <a:prstGeom prst="rect">
            <a:avLst/>
          </a:prstGeom>
        </p:spPr>
        <p:txBody>
          <a:bodyPr vert="horz" wrap="square" lIns="0" tIns="12700" rIns="0" bIns="0" rtlCol="0">
            <a:spAutoFit/>
          </a:bodyPr>
          <a:lstStyle/>
          <a:p>
            <a:pPr marR="7620" algn="r">
              <a:lnSpc>
                <a:spcPct val="100000"/>
              </a:lnSpc>
              <a:spcBef>
                <a:spcPts val="100"/>
              </a:spcBef>
            </a:pPr>
            <a:r>
              <a:rPr sz="1200" b="0" spc="-5" dirty="0">
                <a:latin typeface="Corbel Light"/>
                <a:cs typeface="Corbel Light"/>
              </a:rPr>
              <a:t>Shymkent</a:t>
            </a:r>
            <a:r>
              <a:rPr sz="1200" b="0" spc="-75" dirty="0">
                <a:latin typeface="Corbel Light"/>
                <a:cs typeface="Corbel Light"/>
              </a:rPr>
              <a:t> </a:t>
            </a:r>
            <a:r>
              <a:rPr sz="1200" b="0" spc="-5" dirty="0">
                <a:latin typeface="Corbel Light"/>
                <a:cs typeface="Corbel Light"/>
              </a:rPr>
              <a:t>city</a:t>
            </a:r>
            <a:endParaRPr sz="1200">
              <a:latin typeface="Corbel Light"/>
              <a:cs typeface="Corbel Light"/>
            </a:endParaRPr>
          </a:p>
          <a:p>
            <a:pPr marR="6350" algn="r">
              <a:lnSpc>
                <a:spcPct val="100000"/>
              </a:lnSpc>
            </a:pPr>
            <a:r>
              <a:rPr sz="1200" b="0" spc="-5" dirty="0">
                <a:latin typeface="Corbel Light"/>
                <a:cs typeface="Corbel Light"/>
              </a:rPr>
              <a:t>51,3 </a:t>
            </a:r>
            <a:r>
              <a:rPr sz="1000" b="0" spc="-5" dirty="0">
                <a:latin typeface="Corbel Light"/>
                <a:cs typeface="Corbel Light"/>
              </a:rPr>
              <a:t>bln</a:t>
            </a:r>
            <a:r>
              <a:rPr sz="1000" b="0" spc="-105" dirty="0">
                <a:latin typeface="Corbel Light"/>
                <a:cs typeface="Corbel Light"/>
              </a:rPr>
              <a:t> </a:t>
            </a:r>
            <a:r>
              <a:rPr sz="1000" b="0" spc="-5" dirty="0">
                <a:latin typeface="Corbel Light"/>
                <a:cs typeface="Corbel Light"/>
              </a:rPr>
              <a:t>tenge</a:t>
            </a:r>
            <a:endParaRPr sz="1000">
              <a:latin typeface="Corbel Light"/>
              <a:cs typeface="Corbel Light"/>
            </a:endParaRPr>
          </a:p>
          <a:p>
            <a:pPr marR="5080" algn="r">
              <a:lnSpc>
                <a:spcPct val="100000"/>
              </a:lnSpc>
            </a:pPr>
            <a:r>
              <a:rPr sz="1000" b="0" spc="-10" dirty="0">
                <a:latin typeface="Corbel Light"/>
                <a:cs typeface="Corbel Light"/>
              </a:rPr>
              <a:t>share</a:t>
            </a:r>
            <a:r>
              <a:rPr sz="1000" b="0" spc="-20" dirty="0">
                <a:latin typeface="Corbel Light"/>
                <a:cs typeface="Corbel Light"/>
              </a:rPr>
              <a:t> </a:t>
            </a:r>
            <a:r>
              <a:rPr sz="1200" b="0" spc="-10" dirty="0">
                <a:latin typeface="Corbel Light"/>
                <a:cs typeface="Corbel Light"/>
              </a:rPr>
              <a:t>25,8%</a:t>
            </a:r>
            <a:endParaRPr sz="1200">
              <a:latin typeface="Corbel Light"/>
              <a:cs typeface="Corbel Light"/>
            </a:endParaRPr>
          </a:p>
        </p:txBody>
      </p:sp>
      <p:sp>
        <p:nvSpPr>
          <p:cNvPr id="32" name="object 32"/>
          <p:cNvSpPr txBox="1"/>
          <p:nvPr/>
        </p:nvSpPr>
        <p:spPr>
          <a:xfrm>
            <a:off x="6390894" y="1434846"/>
            <a:ext cx="1108075" cy="633095"/>
          </a:xfrm>
          <a:prstGeom prst="rect">
            <a:avLst/>
          </a:prstGeom>
        </p:spPr>
        <p:txBody>
          <a:bodyPr vert="horz" wrap="square" lIns="0" tIns="12700" rIns="0" bIns="0" rtlCol="0">
            <a:spAutoFit/>
          </a:bodyPr>
          <a:lstStyle/>
          <a:p>
            <a:pPr marL="12700">
              <a:lnSpc>
                <a:spcPts val="1430"/>
              </a:lnSpc>
              <a:spcBef>
                <a:spcPts val="100"/>
              </a:spcBef>
            </a:pPr>
            <a:r>
              <a:rPr sz="1200" b="0" dirty="0">
                <a:latin typeface="Corbel Light"/>
                <a:cs typeface="Corbel Light"/>
              </a:rPr>
              <a:t>Karaganda</a:t>
            </a:r>
            <a:r>
              <a:rPr sz="1200" b="0" spc="-65" dirty="0">
                <a:latin typeface="Corbel Light"/>
                <a:cs typeface="Corbel Light"/>
              </a:rPr>
              <a:t> </a:t>
            </a:r>
            <a:r>
              <a:rPr sz="1200" b="0" spc="-5" dirty="0">
                <a:latin typeface="Corbel Light"/>
                <a:cs typeface="Corbel Light"/>
              </a:rPr>
              <a:t>region</a:t>
            </a:r>
            <a:endParaRPr sz="1200">
              <a:latin typeface="Corbel Light"/>
              <a:cs typeface="Corbel Light"/>
            </a:endParaRPr>
          </a:p>
          <a:p>
            <a:pPr marL="12700">
              <a:lnSpc>
                <a:spcPts val="1670"/>
              </a:lnSpc>
            </a:pPr>
            <a:r>
              <a:rPr sz="1400" b="0" dirty="0">
                <a:latin typeface="Corbel Light"/>
                <a:cs typeface="Corbel Light"/>
              </a:rPr>
              <a:t>79,9 </a:t>
            </a:r>
            <a:r>
              <a:rPr sz="1100" b="0" dirty="0">
                <a:latin typeface="Corbel Light"/>
                <a:cs typeface="Corbel Light"/>
              </a:rPr>
              <a:t>bln</a:t>
            </a:r>
            <a:r>
              <a:rPr sz="1100" b="0" spc="-90" dirty="0">
                <a:latin typeface="Corbel Light"/>
                <a:cs typeface="Corbel Light"/>
              </a:rPr>
              <a:t> </a:t>
            </a:r>
            <a:r>
              <a:rPr sz="1100" b="0" dirty="0">
                <a:latin typeface="Corbel Light"/>
                <a:cs typeface="Corbel Light"/>
              </a:rPr>
              <a:t>tenge</a:t>
            </a:r>
            <a:endParaRPr sz="1100">
              <a:latin typeface="Corbel Light"/>
              <a:cs typeface="Corbel Light"/>
            </a:endParaRPr>
          </a:p>
          <a:p>
            <a:pPr marL="12700">
              <a:lnSpc>
                <a:spcPct val="100000"/>
              </a:lnSpc>
            </a:pPr>
            <a:r>
              <a:rPr sz="1050" b="0" dirty="0">
                <a:latin typeface="Corbel Light"/>
                <a:cs typeface="Corbel Light"/>
              </a:rPr>
              <a:t>share</a:t>
            </a:r>
            <a:r>
              <a:rPr sz="1050" b="0" spc="40" dirty="0">
                <a:latin typeface="Corbel Light"/>
                <a:cs typeface="Corbel Light"/>
              </a:rPr>
              <a:t> </a:t>
            </a:r>
            <a:r>
              <a:rPr sz="1400" b="0" spc="-10" dirty="0">
                <a:latin typeface="Corbel Light"/>
                <a:cs typeface="Corbel Light"/>
              </a:rPr>
              <a:t>40,2%</a:t>
            </a:r>
            <a:endParaRPr sz="1400">
              <a:latin typeface="Corbel Light"/>
              <a:cs typeface="Corbel Light"/>
            </a:endParaRPr>
          </a:p>
        </p:txBody>
      </p:sp>
      <p:sp>
        <p:nvSpPr>
          <p:cNvPr id="33" name="object 33"/>
          <p:cNvSpPr/>
          <p:nvPr/>
        </p:nvSpPr>
        <p:spPr>
          <a:xfrm>
            <a:off x="7523860" y="4664964"/>
            <a:ext cx="1926589" cy="461009"/>
          </a:xfrm>
          <a:custGeom>
            <a:avLst/>
            <a:gdLst/>
            <a:ahLst/>
            <a:cxnLst/>
            <a:rect l="l" t="t" r="r" b="b"/>
            <a:pathLst>
              <a:path w="1926590" h="461010">
                <a:moveTo>
                  <a:pt x="704977" y="408813"/>
                </a:moveTo>
                <a:lnTo>
                  <a:pt x="533527" y="425450"/>
                </a:lnTo>
                <a:lnTo>
                  <a:pt x="533781" y="425450"/>
                </a:lnTo>
                <a:lnTo>
                  <a:pt x="358140" y="437769"/>
                </a:lnTo>
                <a:lnTo>
                  <a:pt x="179832" y="445388"/>
                </a:lnTo>
                <a:lnTo>
                  <a:pt x="0" y="447929"/>
                </a:lnTo>
                <a:lnTo>
                  <a:pt x="254" y="460629"/>
                </a:lnTo>
                <a:lnTo>
                  <a:pt x="180213" y="457962"/>
                </a:lnTo>
                <a:lnTo>
                  <a:pt x="358902" y="450342"/>
                </a:lnTo>
                <a:lnTo>
                  <a:pt x="534670" y="438150"/>
                </a:lnTo>
                <a:lnTo>
                  <a:pt x="706374" y="421513"/>
                </a:lnTo>
                <a:lnTo>
                  <a:pt x="790194" y="411734"/>
                </a:lnTo>
                <a:lnTo>
                  <a:pt x="811461" y="408940"/>
                </a:lnTo>
                <a:lnTo>
                  <a:pt x="704850" y="408940"/>
                </a:lnTo>
                <a:lnTo>
                  <a:pt x="704977" y="408813"/>
                </a:lnTo>
                <a:close/>
              </a:path>
              <a:path w="1926590" h="461010">
                <a:moveTo>
                  <a:pt x="1029208" y="364109"/>
                </a:moveTo>
                <a:lnTo>
                  <a:pt x="950849" y="376681"/>
                </a:lnTo>
                <a:lnTo>
                  <a:pt x="870585" y="388366"/>
                </a:lnTo>
                <a:lnTo>
                  <a:pt x="788543" y="399034"/>
                </a:lnTo>
                <a:lnTo>
                  <a:pt x="704850" y="408940"/>
                </a:lnTo>
                <a:lnTo>
                  <a:pt x="811461" y="408940"/>
                </a:lnTo>
                <a:lnTo>
                  <a:pt x="872363" y="400938"/>
                </a:lnTo>
                <a:lnTo>
                  <a:pt x="952881" y="389255"/>
                </a:lnTo>
                <a:lnTo>
                  <a:pt x="1031367" y="376681"/>
                </a:lnTo>
                <a:lnTo>
                  <a:pt x="1101933" y="364236"/>
                </a:lnTo>
                <a:lnTo>
                  <a:pt x="1029208" y="364236"/>
                </a:lnTo>
                <a:close/>
              </a:path>
              <a:path w="1926590" h="461010">
                <a:moveTo>
                  <a:pt x="1319784" y="306069"/>
                </a:moveTo>
                <a:lnTo>
                  <a:pt x="1250823" y="321691"/>
                </a:lnTo>
                <a:lnTo>
                  <a:pt x="1179322" y="336677"/>
                </a:lnTo>
                <a:lnTo>
                  <a:pt x="1105408" y="350774"/>
                </a:lnTo>
                <a:lnTo>
                  <a:pt x="1029208" y="364236"/>
                </a:lnTo>
                <a:lnTo>
                  <a:pt x="1101933" y="364236"/>
                </a:lnTo>
                <a:lnTo>
                  <a:pt x="1181862" y="349123"/>
                </a:lnTo>
                <a:lnTo>
                  <a:pt x="1253490" y="334137"/>
                </a:lnTo>
                <a:lnTo>
                  <a:pt x="1322578" y="318516"/>
                </a:lnTo>
                <a:lnTo>
                  <a:pt x="1372426" y="306197"/>
                </a:lnTo>
                <a:lnTo>
                  <a:pt x="1319657" y="306197"/>
                </a:lnTo>
                <a:lnTo>
                  <a:pt x="1319784" y="306069"/>
                </a:lnTo>
                <a:close/>
              </a:path>
              <a:path w="1926590" h="461010">
                <a:moveTo>
                  <a:pt x="1385697" y="289813"/>
                </a:moveTo>
                <a:lnTo>
                  <a:pt x="1319657" y="306197"/>
                </a:lnTo>
                <a:lnTo>
                  <a:pt x="1372426" y="306197"/>
                </a:lnTo>
                <a:lnTo>
                  <a:pt x="1388872" y="302133"/>
                </a:lnTo>
                <a:lnTo>
                  <a:pt x="1434523" y="289941"/>
                </a:lnTo>
                <a:lnTo>
                  <a:pt x="1385570" y="289941"/>
                </a:lnTo>
                <a:lnTo>
                  <a:pt x="1385697" y="289813"/>
                </a:lnTo>
                <a:close/>
              </a:path>
              <a:path w="1926590" h="461010">
                <a:moveTo>
                  <a:pt x="1448816" y="272923"/>
                </a:moveTo>
                <a:lnTo>
                  <a:pt x="1385570" y="289941"/>
                </a:lnTo>
                <a:lnTo>
                  <a:pt x="1434523" y="289941"/>
                </a:lnTo>
                <a:lnTo>
                  <a:pt x="1452118" y="285242"/>
                </a:lnTo>
                <a:lnTo>
                  <a:pt x="1493605" y="273050"/>
                </a:lnTo>
                <a:lnTo>
                  <a:pt x="1448562" y="273050"/>
                </a:lnTo>
                <a:lnTo>
                  <a:pt x="1448816" y="272923"/>
                </a:lnTo>
                <a:close/>
              </a:path>
              <a:path w="1926590" h="461010">
                <a:moveTo>
                  <a:pt x="1565021" y="237490"/>
                </a:moveTo>
                <a:lnTo>
                  <a:pt x="1508379" y="255524"/>
                </a:lnTo>
                <a:lnTo>
                  <a:pt x="1448562" y="273050"/>
                </a:lnTo>
                <a:lnTo>
                  <a:pt x="1493605" y="273050"/>
                </a:lnTo>
                <a:lnTo>
                  <a:pt x="1512189" y="267588"/>
                </a:lnTo>
                <a:lnTo>
                  <a:pt x="1568958" y="249555"/>
                </a:lnTo>
                <a:lnTo>
                  <a:pt x="1602985" y="237617"/>
                </a:lnTo>
                <a:lnTo>
                  <a:pt x="1564894" y="237617"/>
                </a:lnTo>
                <a:close/>
              </a:path>
              <a:path w="1926590" h="461010">
                <a:moveTo>
                  <a:pt x="1780476" y="161036"/>
                </a:moveTo>
                <a:lnTo>
                  <a:pt x="1753743" y="161036"/>
                </a:lnTo>
                <a:lnTo>
                  <a:pt x="1712214" y="180848"/>
                </a:lnTo>
                <a:lnTo>
                  <a:pt x="1667002" y="200152"/>
                </a:lnTo>
                <a:lnTo>
                  <a:pt x="1667256" y="200152"/>
                </a:lnTo>
                <a:lnTo>
                  <a:pt x="1617726" y="219075"/>
                </a:lnTo>
                <a:lnTo>
                  <a:pt x="1564894" y="237617"/>
                </a:lnTo>
                <a:lnTo>
                  <a:pt x="1602985" y="237617"/>
                </a:lnTo>
                <a:lnTo>
                  <a:pt x="1622171" y="230886"/>
                </a:lnTo>
                <a:lnTo>
                  <a:pt x="1671828" y="211962"/>
                </a:lnTo>
                <a:lnTo>
                  <a:pt x="1717675" y="192405"/>
                </a:lnTo>
                <a:lnTo>
                  <a:pt x="1759331" y="172466"/>
                </a:lnTo>
                <a:lnTo>
                  <a:pt x="1780476" y="161036"/>
                </a:lnTo>
                <a:close/>
              </a:path>
              <a:path w="1926590" h="461010">
                <a:moveTo>
                  <a:pt x="1617980" y="218948"/>
                </a:moveTo>
                <a:lnTo>
                  <a:pt x="1617618" y="219075"/>
                </a:lnTo>
                <a:lnTo>
                  <a:pt x="1617980" y="218948"/>
                </a:lnTo>
                <a:close/>
              </a:path>
              <a:path w="1926590" h="461010">
                <a:moveTo>
                  <a:pt x="1712468" y="180721"/>
                </a:moveTo>
                <a:lnTo>
                  <a:pt x="1712170" y="180848"/>
                </a:lnTo>
                <a:lnTo>
                  <a:pt x="1712468" y="180721"/>
                </a:lnTo>
                <a:close/>
              </a:path>
              <a:path w="1926590" h="461010">
                <a:moveTo>
                  <a:pt x="1844808" y="120904"/>
                </a:moveTo>
                <a:lnTo>
                  <a:pt x="1823339" y="120904"/>
                </a:lnTo>
                <a:lnTo>
                  <a:pt x="1790446" y="141350"/>
                </a:lnTo>
                <a:lnTo>
                  <a:pt x="1753585" y="161111"/>
                </a:lnTo>
                <a:lnTo>
                  <a:pt x="1753743" y="161036"/>
                </a:lnTo>
                <a:lnTo>
                  <a:pt x="1780476" y="161036"/>
                </a:lnTo>
                <a:lnTo>
                  <a:pt x="1796923" y="152146"/>
                </a:lnTo>
                <a:lnTo>
                  <a:pt x="1830197" y="131572"/>
                </a:lnTo>
                <a:lnTo>
                  <a:pt x="1844808" y="120904"/>
                </a:lnTo>
                <a:close/>
              </a:path>
              <a:path w="1926590" h="461010">
                <a:moveTo>
                  <a:pt x="1790827" y="141097"/>
                </a:moveTo>
                <a:lnTo>
                  <a:pt x="1790354" y="141350"/>
                </a:lnTo>
                <a:lnTo>
                  <a:pt x="1790827" y="141097"/>
                </a:lnTo>
                <a:close/>
              </a:path>
              <a:path w="1926590" h="461010">
                <a:moveTo>
                  <a:pt x="1851152" y="100456"/>
                </a:moveTo>
                <a:lnTo>
                  <a:pt x="1822831" y="121158"/>
                </a:lnTo>
                <a:lnTo>
                  <a:pt x="1823339" y="120904"/>
                </a:lnTo>
                <a:lnTo>
                  <a:pt x="1844808" y="120904"/>
                </a:lnTo>
                <a:lnTo>
                  <a:pt x="1858899" y="110617"/>
                </a:lnTo>
                <a:lnTo>
                  <a:pt x="1869943" y="100837"/>
                </a:lnTo>
                <a:lnTo>
                  <a:pt x="1850771" y="100837"/>
                </a:lnTo>
                <a:lnTo>
                  <a:pt x="1851152" y="100456"/>
                </a:lnTo>
                <a:close/>
              </a:path>
              <a:path w="1926590" h="461010">
                <a:moveTo>
                  <a:pt x="1873669" y="80539"/>
                </a:moveTo>
                <a:lnTo>
                  <a:pt x="1850771" y="100837"/>
                </a:lnTo>
                <a:lnTo>
                  <a:pt x="1869943" y="100837"/>
                </a:lnTo>
                <a:lnTo>
                  <a:pt x="1883283" y="89027"/>
                </a:lnTo>
                <a:lnTo>
                  <a:pt x="1888643" y="81153"/>
                </a:lnTo>
                <a:lnTo>
                  <a:pt x="1873250" y="81153"/>
                </a:lnTo>
                <a:lnTo>
                  <a:pt x="1873669" y="80539"/>
                </a:lnTo>
                <a:close/>
              </a:path>
              <a:path w="1926590" h="461010">
                <a:moveTo>
                  <a:pt x="1924741" y="54737"/>
                </a:moveTo>
                <a:lnTo>
                  <a:pt x="1891284" y="54737"/>
                </a:lnTo>
                <a:lnTo>
                  <a:pt x="1901698" y="61975"/>
                </a:lnTo>
                <a:lnTo>
                  <a:pt x="1895135" y="71615"/>
                </a:lnTo>
                <a:lnTo>
                  <a:pt x="1926463" y="85090"/>
                </a:lnTo>
                <a:lnTo>
                  <a:pt x="1924741" y="54737"/>
                </a:lnTo>
                <a:close/>
              </a:path>
              <a:path w="1926590" h="461010">
                <a:moveTo>
                  <a:pt x="1874266" y="80010"/>
                </a:moveTo>
                <a:lnTo>
                  <a:pt x="1873669" y="80539"/>
                </a:lnTo>
                <a:lnTo>
                  <a:pt x="1873250" y="81153"/>
                </a:lnTo>
                <a:lnTo>
                  <a:pt x="1874266" y="80010"/>
                </a:lnTo>
                <a:close/>
              </a:path>
              <a:path w="1926590" h="461010">
                <a:moveTo>
                  <a:pt x="1889421" y="80010"/>
                </a:moveTo>
                <a:lnTo>
                  <a:pt x="1874266" y="80010"/>
                </a:lnTo>
                <a:lnTo>
                  <a:pt x="1873250" y="81153"/>
                </a:lnTo>
                <a:lnTo>
                  <a:pt x="1888643" y="81153"/>
                </a:lnTo>
                <a:lnTo>
                  <a:pt x="1889421" y="80010"/>
                </a:lnTo>
                <a:close/>
              </a:path>
              <a:path w="1926590" h="461010">
                <a:moveTo>
                  <a:pt x="1883251" y="66503"/>
                </a:moveTo>
                <a:lnTo>
                  <a:pt x="1873669" y="80539"/>
                </a:lnTo>
                <a:lnTo>
                  <a:pt x="1874266" y="80010"/>
                </a:lnTo>
                <a:lnTo>
                  <a:pt x="1889421" y="80010"/>
                </a:lnTo>
                <a:lnTo>
                  <a:pt x="1895135" y="71615"/>
                </a:lnTo>
                <a:lnTo>
                  <a:pt x="1883251" y="66503"/>
                </a:lnTo>
                <a:close/>
              </a:path>
              <a:path w="1926590" h="461010">
                <a:moveTo>
                  <a:pt x="1891284" y="54737"/>
                </a:moveTo>
                <a:lnTo>
                  <a:pt x="1883251" y="66503"/>
                </a:lnTo>
                <a:lnTo>
                  <a:pt x="1895135" y="71615"/>
                </a:lnTo>
                <a:lnTo>
                  <a:pt x="1901698" y="61975"/>
                </a:lnTo>
                <a:lnTo>
                  <a:pt x="1891284" y="54737"/>
                </a:lnTo>
                <a:close/>
              </a:path>
              <a:path w="1926590" h="461010">
                <a:moveTo>
                  <a:pt x="1921637" y="0"/>
                </a:moveTo>
                <a:lnTo>
                  <a:pt x="1856486" y="54991"/>
                </a:lnTo>
                <a:lnTo>
                  <a:pt x="1883251" y="66503"/>
                </a:lnTo>
                <a:lnTo>
                  <a:pt x="1891284" y="54737"/>
                </a:lnTo>
                <a:lnTo>
                  <a:pt x="1924741" y="54737"/>
                </a:lnTo>
                <a:lnTo>
                  <a:pt x="1921637" y="0"/>
                </a:lnTo>
                <a:close/>
              </a:path>
            </a:pathLst>
          </a:custGeom>
          <a:solidFill>
            <a:srgbClr val="5B9BD4"/>
          </a:solidFill>
        </p:spPr>
        <p:txBody>
          <a:bodyPr wrap="square" lIns="0" tIns="0" rIns="0" bIns="0" rtlCol="0"/>
          <a:lstStyle/>
          <a:p>
            <a:endParaRPr/>
          </a:p>
        </p:txBody>
      </p:sp>
      <p:sp>
        <p:nvSpPr>
          <p:cNvPr id="34" name="object 34"/>
          <p:cNvSpPr txBox="1"/>
          <p:nvPr/>
        </p:nvSpPr>
        <p:spPr>
          <a:xfrm>
            <a:off x="8420861" y="5497779"/>
            <a:ext cx="797560" cy="574040"/>
          </a:xfrm>
          <a:prstGeom prst="rect">
            <a:avLst/>
          </a:prstGeom>
        </p:spPr>
        <p:txBody>
          <a:bodyPr vert="horz" wrap="square" lIns="0" tIns="12700" rIns="0" bIns="0" rtlCol="0">
            <a:spAutoFit/>
          </a:bodyPr>
          <a:lstStyle/>
          <a:p>
            <a:pPr marL="12700" marR="6350" indent="83820">
              <a:lnSpc>
                <a:spcPct val="100000"/>
              </a:lnSpc>
              <a:spcBef>
                <a:spcPts val="100"/>
              </a:spcBef>
            </a:pPr>
            <a:r>
              <a:rPr sz="1200" b="0" spc="-5" dirty="0">
                <a:latin typeface="Corbel Light"/>
                <a:cs typeface="Corbel Light"/>
              </a:rPr>
              <a:t>Almaty</a:t>
            </a:r>
            <a:r>
              <a:rPr sz="1200" b="0" spc="-55" dirty="0">
                <a:latin typeface="Corbel Light"/>
                <a:cs typeface="Corbel Light"/>
              </a:rPr>
              <a:t> </a:t>
            </a:r>
            <a:r>
              <a:rPr sz="1200" b="0" spc="-5" dirty="0">
                <a:latin typeface="Corbel Light"/>
                <a:cs typeface="Corbel Light"/>
              </a:rPr>
              <a:t>city  </a:t>
            </a:r>
            <a:r>
              <a:rPr sz="1200" b="0" spc="-10" dirty="0">
                <a:latin typeface="Corbel Light"/>
                <a:cs typeface="Corbel Light"/>
              </a:rPr>
              <a:t>23,3 </a:t>
            </a:r>
            <a:r>
              <a:rPr sz="1200" b="0" spc="-5" dirty="0">
                <a:latin typeface="Corbel Light"/>
                <a:cs typeface="Corbel Light"/>
              </a:rPr>
              <a:t>bln</a:t>
            </a:r>
            <a:r>
              <a:rPr sz="1200" b="0" spc="-135" dirty="0">
                <a:latin typeface="Corbel Light"/>
                <a:cs typeface="Corbel Light"/>
              </a:rPr>
              <a:t> </a:t>
            </a:r>
            <a:r>
              <a:rPr sz="1000" b="0" spc="-10" dirty="0">
                <a:latin typeface="Corbel Light"/>
                <a:cs typeface="Corbel Light"/>
              </a:rPr>
              <a:t>tenge</a:t>
            </a:r>
            <a:endParaRPr sz="1000">
              <a:latin typeface="Corbel Light"/>
              <a:cs typeface="Corbel Light"/>
            </a:endParaRPr>
          </a:p>
          <a:p>
            <a:pPr marL="142240">
              <a:lnSpc>
                <a:spcPct val="100000"/>
              </a:lnSpc>
            </a:pPr>
            <a:r>
              <a:rPr sz="1000" b="0" spc="-10" dirty="0">
                <a:latin typeface="Corbel Light"/>
                <a:cs typeface="Corbel Light"/>
              </a:rPr>
              <a:t>share </a:t>
            </a:r>
            <a:r>
              <a:rPr sz="1200" b="0" spc="-5" dirty="0">
                <a:latin typeface="Corbel Light"/>
                <a:cs typeface="Corbel Light"/>
              </a:rPr>
              <a:t>11,7%</a:t>
            </a:r>
            <a:endParaRPr sz="1200">
              <a:latin typeface="Corbel Light"/>
              <a:cs typeface="Corbel Light"/>
            </a:endParaRPr>
          </a:p>
        </p:txBody>
      </p:sp>
      <p:sp>
        <p:nvSpPr>
          <p:cNvPr id="35" name="object 35"/>
          <p:cNvSpPr/>
          <p:nvPr/>
        </p:nvSpPr>
        <p:spPr>
          <a:xfrm>
            <a:off x="10440923" y="4151376"/>
            <a:ext cx="85344" cy="80771"/>
          </a:xfrm>
          <a:prstGeom prst="rect">
            <a:avLst/>
          </a:prstGeom>
          <a:blipFill>
            <a:blip r:embed="rId10" cstate="print"/>
            <a:stretch>
              <a:fillRect/>
            </a:stretch>
          </a:blipFill>
        </p:spPr>
        <p:txBody>
          <a:bodyPr wrap="square" lIns="0" tIns="0" rIns="0" bIns="0" rtlCol="0"/>
          <a:lstStyle/>
          <a:p>
            <a:endParaRPr/>
          </a:p>
        </p:txBody>
      </p:sp>
      <p:sp>
        <p:nvSpPr>
          <p:cNvPr id="36" name="object 36"/>
          <p:cNvSpPr/>
          <p:nvPr/>
        </p:nvSpPr>
        <p:spPr>
          <a:xfrm>
            <a:off x="9294621" y="4226052"/>
            <a:ext cx="1224280" cy="1576070"/>
          </a:xfrm>
          <a:custGeom>
            <a:avLst/>
            <a:gdLst/>
            <a:ahLst/>
            <a:cxnLst/>
            <a:rect l="l" t="t" r="r" b="b"/>
            <a:pathLst>
              <a:path w="1224279" h="1576070">
                <a:moveTo>
                  <a:pt x="55331" y="1560727"/>
                </a:moveTo>
                <a:lnTo>
                  <a:pt x="0" y="1563001"/>
                </a:lnTo>
                <a:lnTo>
                  <a:pt x="507" y="1575689"/>
                </a:lnTo>
                <a:lnTo>
                  <a:pt x="56387" y="1573390"/>
                </a:lnTo>
                <a:lnTo>
                  <a:pt x="112522" y="1566570"/>
                </a:lnTo>
                <a:lnTo>
                  <a:pt x="141872" y="1560753"/>
                </a:lnTo>
                <a:lnTo>
                  <a:pt x="55118" y="1560753"/>
                </a:lnTo>
                <a:lnTo>
                  <a:pt x="55331" y="1560727"/>
                </a:lnTo>
                <a:close/>
              </a:path>
              <a:path w="1224279" h="1576070">
                <a:moveTo>
                  <a:pt x="142064" y="1560715"/>
                </a:moveTo>
                <a:lnTo>
                  <a:pt x="55625" y="1560715"/>
                </a:lnTo>
                <a:lnTo>
                  <a:pt x="55118" y="1560753"/>
                </a:lnTo>
                <a:lnTo>
                  <a:pt x="141872" y="1560753"/>
                </a:lnTo>
                <a:lnTo>
                  <a:pt x="142064" y="1560715"/>
                </a:lnTo>
                <a:close/>
              </a:path>
              <a:path w="1224279" h="1576070">
                <a:moveTo>
                  <a:pt x="173812" y="1553984"/>
                </a:moveTo>
                <a:lnTo>
                  <a:pt x="110744" y="1553984"/>
                </a:lnTo>
                <a:lnTo>
                  <a:pt x="110235" y="1554060"/>
                </a:lnTo>
                <a:lnTo>
                  <a:pt x="55331" y="1560727"/>
                </a:lnTo>
                <a:lnTo>
                  <a:pt x="55625" y="1560715"/>
                </a:lnTo>
                <a:lnTo>
                  <a:pt x="142064" y="1560715"/>
                </a:lnTo>
                <a:lnTo>
                  <a:pt x="168275" y="1555521"/>
                </a:lnTo>
                <a:lnTo>
                  <a:pt x="173812" y="1553984"/>
                </a:lnTo>
                <a:close/>
              </a:path>
              <a:path w="1224279" h="1576070">
                <a:moveTo>
                  <a:pt x="110424" y="1554023"/>
                </a:moveTo>
                <a:lnTo>
                  <a:pt x="110117" y="1554060"/>
                </a:lnTo>
                <a:lnTo>
                  <a:pt x="110424" y="1554023"/>
                </a:lnTo>
                <a:close/>
              </a:path>
              <a:path w="1224279" h="1576070">
                <a:moveTo>
                  <a:pt x="165430" y="1543123"/>
                </a:moveTo>
                <a:lnTo>
                  <a:pt x="110424" y="1554023"/>
                </a:lnTo>
                <a:lnTo>
                  <a:pt x="110744" y="1553984"/>
                </a:lnTo>
                <a:lnTo>
                  <a:pt x="173812" y="1553984"/>
                </a:lnTo>
                <a:lnTo>
                  <a:pt x="212618" y="1543215"/>
                </a:lnTo>
                <a:lnTo>
                  <a:pt x="165100" y="1543215"/>
                </a:lnTo>
                <a:lnTo>
                  <a:pt x="165430" y="1543123"/>
                </a:lnTo>
                <a:close/>
              </a:path>
              <a:path w="1224279" h="1576070">
                <a:moveTo>
                  <a:pt x="212984" y="1543113"/>
                </a:moveTo>
                <a:lnTo>
                  <a:pt x="165443" y="1543123"/>
                </a:lnTo>
                <a:lnTo>
                  <a:pt x="165100" y="1543215"/>
                </a:lnTo>
                <a:lnTo>
                  <a:pt x="212618" y="1543215"/>
                </a:lnTo>
                <a:lnTo>
                  <a:pt x="212984" y="1543113"/>
                </a:lnTo>
                <a:close/>
              </a:path>
              <a:path w="1224279" h="1576070">
                <a:moveTo>
                  <a:pt x="306458" y="1508874"/>
                </a:moveTo>
                <a:lnTo>
                  <a:pt x="274320" y="1508874"/>
                </a:lnTo>
                <a:lnTo>
                  <a:pt x="273938" y="1509026"/>
                </a:lnTo>
                <a:lnTo>
                  <a:pt x="219709" y="1528114"/>
                </a:lnTo>
                <a:lnTo>
                  <a:pt x="165430" y="1543123"/>
                </a:lnTo>
                <a:lnTo>
                  <a:pt x="212984" y="1543113"/>
                </a:lnTo>
                <a:lnTo>
                  <a:pt x="223647" y="1540154"/>
                </a:lnTo>
                <a:lnTo>
                  <a:pt x="278637" y="1520774"/>
                </a:lnTo>
                <a:lnTo>
                  <a:pt x="306458" y="1508874"/>
                </a:lnTo>
                <a:close/>
              </a:path>
              <a:path w="1224279" h="1576070">
                <a:moveTo>
                  <a:pt x="220091" y="1527975"/>
                </a:moveTo>
                <a:lnTo>
                  <a:pt x="219586" y="1528114"/>
                </a:lnTo>
                <a:lnTo>
                  <a:pt x="220091" y="1527975"/>
                </a:lnTo>
                <a:close/>
              </a:path>
              <a:path w="1224279" h="1576070">
                <a:moveTo>
                  <a:pt x="274176" y="1508925"/>
                </a:moveTo>
                <a:lnTo>
                  <a:pt x="273887" y="1509026"/>
                </a:lnTo>
                <a:lnTo>
                  <a:pt x="274176" y="1508925"/>
                </a:lnTo>
                <a:close/>
              </a:path>
              <a:path w="1224279" h="1576070">
                <a:moveTo>
                  <a:pt x="356190" y="1485874"/>
                </a:moveTo>
                <a:lnTo>
                  <a:pt x="327913" y="1485874"/>
                </a:lnTo>
                <a:lnTo>
                  <a:pt x="274176" y="1508925"/>
                </a:lnTo>
                <a:lnTo>
                  <a:pt x="274320" y="1508874"/>
                </a:lnTo>
                <a:lnTo>
                  <a:pt x="306458" y="1508874"/>
                </a:lnTo>
                <a:lnTo>
                  <a:pt x="333121" y="1497469"/>
                </a:lnTo>
                <a:lnTo>
                  <a:pt x="356190" y="1485874"/>
                </a:lnTo>
                <a:close/>
              </a:path>
              <a:path w="1224279" h="1576070">
                <a:moveTo>
                  <a:pt x="406174" y="1459268"/>
                </a:moveTo>
                <a:lnTo>
                  <a:pt x="380873" y="1459268"/>
                </a:lnTo>
                <a:lnTo>
                  <a:pt x="327555" y="1486028"/>
                </a:lnTo>
                <a:lnTo>
                  <a:pt x="327913" y="1485874"/>
                </a:lnTo>
                <a:lnTo>
                  <a:pt x="356190" y="1485874"/>
                </a:lnTo>
                <a:lnTo>
                  <a:pt x="386714" y="1470533"/>
                </a:lnTo>
                <a:lnTo>
                  <a:pt x="406174" y="1459268"/>
                </a:lnTo>
                <a:close/>
              </a:path>
              <a:path w="1224279" h="1576070">
                <a:moveTo>
                  <a:pt x="603656" y="1318133"/>
                </a:moveTo>
                <a:lnTo>
                  <a:pt x="584580" y="1318133"/>
                </a:lnTo>
                <a:lnTo>
                  <a:pt x="534924" y="1358519"/>
                </a:lnTo>
                <a:lnTo>
                  <a:pt x="484377" y="1395437"/>
                </a:lnTo>
                <a:lnTo>
                  <a:pt x="432943" y="1429156"/>
                </a:lnTo>
                <a:lnTo>
                  <a:pt x="380492" y="1459445"/>
                </a:lnTo>
                <a:lnTo>
                  <a:pt x="380873" y="1459268"/>
                </a:lnTo>
                <a:lnTo>
                  <a:pt x="406174" y="1459268"/>
                </a:lnTo>
                <a:lnTo>
                  <a:pt x="439674" y="1439875"/>
                </a:lnTo>
                <a:lnTo>
                  <a:pt x="491744" y="1405775"/>
                </a:lnTo>
                <a:lnTo>
                  <a:pt x="542798" y="1368437"/>
                </a:lnTo>
                <a:lnTo>
                  <a:pt x="592708" y="1327912"/>
                </a:lnTo>
                <a:lnTo>
                  <a:pt x="603656" y="1318133"/>
                </a:lnTo>
                <a:close/>
              </a:path>
              <a:path w="1224279" h="1576070">
                <a:moveTo>
                  <a:pt x="433197" y="1428965"/>
                </a:moveTo>
                <a:lnTo>
                  <a:pt x="432867" y="1429156"/>
                </a:lnTo>
                <a:lnTo>
                  <a:pt x="433197" y="1428965"/>
                </a:lnTo>
                <a:close/>
              </a:path>
              <a:path w="1224279" h="1576070">
                <a:moveTo>
                  <a:pt x="484631" y="1395247"/>
                </a:moveTo>
                <a:lnTo>
                  <a:pt x="484341" y="1395437"/>
                </a:lnTo>
                <a:lnTo>
                  <a:pt x="484631" y="1395247"/>
                </a:lnTo>
                <a:close/>
              </a:path>
              <a:path w="1224279" h="1576070">
                <a:moveTo>
                  <a:pt x="535177" y="1358265"/>
                </a:moveTo>
                <a:lnTo>
                  <a:pt x="534830" y="1358519"/>
                </a:lnTo>
                <a:lnTo>
                  <a:pt x="535177" y="1358265"/>
                </a:lnTo>
                <a:close/>
              </a:path>
              <a:path w="1224279" h="1576070">
                <a:moveTo>
                  <a:pt x="697140" y="1228979"/>
                </a:moveTo>
                <a:lnTo>
                  <a:pt x="679830" y="1228979"/>
                </a:lnTo>
                <a:lnTo>
                  <a:pt x="632586" y="1275207"/>
                </a:lnTo>
                <a:lnTo>
                  <a:pt x="584326" y="1318260"/>
                </a:lnTo>
                <a:lnTo>
                  <a:pt x="584580" y="1318133"/>
                </a:lnTo>
                <a:lnTo>
                  <a:pt x="603656" y="1318133"/>
                </a:lnTo>
                <a:lnTo>
                  <a:pt x="641476" y="1284351"/>
                </a:lnTo>
                <a:lnTo>
                  <a:pt x="688848" y="1237869"/>
                </a:lnTo>
                <a:lnTo>
                  <a:pt x="697140" y="1228979"/>
                </a:lnTo>
                <a:close/>
              </a:path>
              <a:path w="1224279" h="1576070">
                <a:moveTo>
                  <a:pt x="632841" y="1274953"/>
                </a:moveTo>
                <a:lnTo>
                  <a:pt x="632556" y="1275207"/>
                </a:lnTo>
                <a:lnTo>
                  <a:pt x="632841" y="1274953"/>
                </a:lnTo>
                <a:close/>
              </a:path>
              <a:path w="1224279" h="1576070">
                <a:moveTo>
                  <a:pt x="785559" y="1128776"/>
                </a:moveTo>
                <a:lnTo>
                  <a:pt x="769493" y="1128776"/>
                </a:lnTo>
                <a:lnTo>
                  <a:pt x="725170" y="1180338"/>
                </a:lnTo>
                <a:lnTo>
                  <a:pt x="679576" y="1229106"/>
                </a:lnTo>
                <a:lnTo>
                  <a:pt x="679830" y="1228979"/>
                </a:lnTo>
                <a:lnTo>
                  <a:pt x="697140" y="1228979"/>
                </a:lnTo>
                <a:lnTo>
                  <a:pt x="734695" y="1188720"/>
                </a:lnTo>
                <a:lnTo>
                  <a:pt x="779145" y="1136904"/>
                </a:lnTo>
                <a:lnTo>
                  <a:pt x="785559" y="1128776"/>
                </a:lnTo>
                <a:close/>
              </a:path>
              <a:path w="1224279" h="1576070">
                <a:moveTo>
                  <a:pt x="725297" y="1180084"/>
                </a:moveTo>
                <a:lnTo>
                  <a:pt x="725060" y="1180338"/>
                </a:lnTo>
                <a:lnTo>
                  <a:pt x="725297" y="1180084"/>
                </a:lnTo>
                <a:close/>
              </a:path>
              <a:path w="1224279" h="1576070">
                <a:moveTo>
                  <a:pt x="867875" y="1018921"/>
                </a:moveTo>
                <a:lnTo>
                  <a:pt x="852551" y="1018921"/>
                </a:lnTo>
                <a:lnTo>
                  <a:pt x="811656" y="1075182"/>
                </a:lnTo>
                <a:lnTo>
                  <a:pt x="769238" y="1129030"/>
                </a:lnTo>
                <a:lnTo>
                  <a:pt x="769493" y="1128776"/>
                </a:lnTo>
                <a:lnTo>
                  <a:pt x="785559" y="1128776"/>
                </a:lnTo>
                <a:lnTo>
                  <a:pt x="821944" y="1082675"/>
                </a:lnTo>
                <a:lnTo>
                  <a:pt x="862964" y="1026287"/>
                </a:lnTo>
                <a:lnTo>
                  <a:pt x="867875" y="1018921"/>
                </a:lnTo>
                <a:close/>
              </a:path>
              <a:path w="1224279" h="1576070">
                <a:moveTo>
                  <a:pt x="811783" y="1074928"/>
                </a:moveTo>
                <a:lnTo>
                  <a:pt x="811584" y="1075182"/>
                </a:lnTo>
                <a:lnTo>
                  <a:pt x="811783" y="1074928"/>
                </a:lnTo>
                <a:close/>
              </a:path>
              <a:path w="1224279" h="1576070">
                <a:moveTo>
                  <a:pt x="963168" y="838200"/>
                </a:moveTo>
                <a:lnTo>
                  <a:pt x="928243" y="900684"/>
                </a:lnTo>
                <a:lnTo>
                  <a:pt x="891285" y="960882"/>
                </a:lnTo>
                <a:lnTo>
                  <a:pt x="852424" y="1019048"/>
                </a:lnTo>
                <a:lnTo>
                  <a:pt x="852551" y="1018921"/>
                </a:lnTo>
                <a:lnTo>
                  <a:pt x="867875" y="1018921"/>
                </a:lnTo>
                <a:lnTo>
                  <a:pt x="902080" y="967613"/>
                </a:lnTo>
                <a:lnTo>
                  <a:pt x="939292" y="906907"/>
                </a:lnTo>
                <a:lnTo>
                  <a:pt x="974344" y="844296"/>
                </a:lnTo>
                <a:lnTo>
                  <a:pt x="977351" y="838454"/>
                </a:lnTo>
                <a:lnTo>
                  <a:pt x="963168" y="838454"/>
                </a:lnTo>
                <a:lnTo>
                  <a:pt x="963168" y="838200"/>
                </a:lnTo>
                <a:close/>
              </a:path>
              <a:path w="1224279" h="1576070">
                <a:moveTo>
                  <a:pt x="891412" y="960628"/>
                </a:moveTo>
                <a:lnTo>
                  <a:pt x="891243" y="960882"/>
                </a:lnTo>
                <a:lnTo>
                  <a:pt x="891412" y="960628"/>
                </a:lnTo>
                <a:close/>
              </a:path>
              <a:path w="1224279" h="1576070">
                <a:moveTo>
                  <a:pt x="928370" y="900430"/>
                </a:moveTo>
                <a:lnTo>
                  <a:pt x="928214" y="900684"/>
                </a:lnTo>
                <a:lnTo>
                  <a:pt x="928370" y="900430"/>
                </a:lnTo>
                <a:close/>
              </a:path>
              <a:path w="1224279" h="1576070">
                <a:moveTo>
                  <a:pt x="1010017" y="774446"/>
                </a:moveTo>
                <a:lnTo>
                  <a:pt x="995933" y="774446"/>
                </a:lnTo>
                <a:lnTo>
                  <a:pt x="963168" y="838454"/>
                </a:lnTo>
                <a:lnTo>
                  <a:pt x="977351" y="838454"/>
                </a:lnTo>
                <a:lnTo>
                  <a:pt x="1007363" y="780161"/>
                </a:lnTo>
                <a:lnTo>
                  <a:pt x="1010017" y="774446"/>
                </a:lnTo>
                <a:close/>
              </a:path>
              <a:path w="1224279" h="1576070">
                <a:moveTo>
                  <a:pt x="1040152" y="709041"/>
                </a:moveTo>
                <a:lnTo>
                  <a:pt x="1026413" y="709041"/>
                </a:lnTo>
                <a:lnTo>
                  <a:pt x="995837" y="774633"/>
                </a:lnTo>
                <a:lnTo>
                  <a:pt x="995933" y="774446"/>
                </a:lnTo>
                <a:lnTo>
                  <a:pt x="1010017" y="774446"/>
                </a:lnTo>
                <a:lnTo>
                  <a:pt x="1037971" y="714248"/>
                </a:lnTo>
                <a:lnTo>
                  <a:pt x="1040152" y="709041"/>
                </a:lnTo>
                <a:close/>
              </a:path>
              <a:path w="1224279" h="1576070">
                <a:moveTo>
                  <a:pt x="1067931" y="642239"/>
                </a:moveTo>
                <a:lnTo>
                  <a:pt x="1054480" y="642239"/>
                </a:lnTo>
                <a:lnTo>
                  <a:pt x="1026286" y="709295"/>
                </a:lnTo>
                <a:lnTo>
                  <a:pt x="1026413" y="709041"/>
                </a:lnTo>
                <a:lnTo>
                  <a:pt x="1040152" y="709041"/>
                </a:lnTo>
                <a:lnTo>
                  <a:pt x="1066164" y="646938"/>
                </a:lnTo>
                <a:lnTo>
                  <a:pt x="1067931" y="642239"/>
                </a:lnTo>
                <a:close/>
              </a:path>
              <a:path w="1224279" h="1576070">
                <a:moveTo>
                  <a:pt x="1093377" y="574040"/>
                </a:moveTo>
                <a:lnTo>
                  <a:pt x="1080007" y="574040"/>
                </a:lnTo>
                <a:lnTo>
                  <a:pt x="1054353" y="642366"/>
                </a:lnTo>
                <a:lnTo>
                  <a:pt x="1067931" y="642239"/>
                </a:lnTo>
                <a:lnTo>
                  <a:pt x="1091946" y="578358"/>
                </a:lnTo>
                <a:lnTo>
                  <a:pt x="1093377" y="574040"/>
                </a:lnTo>
                <a:close/>
              </a:path>
              <a:path w="1224279" h="1576070">
                <a:moveTo>
                  <a:pt x="1116197" y="504698"/>
                </a:moveTo>
                <a:lnTo>
                  <a:pt x="1102995" y="504698"/>
                </a:lnTo>
                <a:lnTo>
                  <a:pt x="1079880" y="574294"/>
                </a:lnTo>
                <a:lnTo>
                  <a:pt x="1080007" y="574040"/>
                </a:lnTo>
                <a:lnTo>
                  <a:pt x="1093377" y="574040"/>
                </a:lnTo>
                <a:lnTo>
                  <a:pt x="1115059" y="508635"/>
                </a:lnTo>
                <a:lnTo>
                  <a:pt x="1116197" y="504698"/>
                </a:lnTo>
                <a:close/>
              </a:path>
              <a:path w="1224279" h="1576070">
                <a:moveTo>
                  <a:pt x="1179282" y="75965"/>
                </a:moveTo>
                <a:lnTo>
                  <a:pt x="1174877" y="146558"/>
                </a:lnTo>
                <a:lnTo>
                  <a:pt x="1166622" y="219329"/>
                </a:lnTo>
                <a:lnTo>
                  <a:pt x="1155064" y="291719"/>
                </a:lnTo>
                <a:lnTo>
                  <a:pt x="1140586" y="363600"/>
                </a:lnTo>
                <a:lnTo>
                  <a:pt x="1123187" y="434721"/>
                </a:lnTo>
                <a:lnTo>
                  <a:pt x="1102868" y="504952"/>
                </a:lnTo>
                <a:lnTo>
                  <a:pt x="1102995" y="504698"/>
                </a:lnTo>
                <a:lnTo>
                  <a:pt x="1116197" y="504698"/>
                </a:lnTo>
                <a:lnTo>
                  <a:pt x="1135506" y="437896"/>
                </a:lnTo>
                <a:lnTo>
                  <a:pt x="1153032" y="366141"/>
                </a:lnTo>
                <a:lnTo>
                  <a:pt x="1167637" y="293878"/>
                </a:lnTo>
                <a:lnTo>
                  <a:pt x="1179195" y="220853"/>
                </a:lnTo>
                <a:lnTo>
                  <a:pt x="1187450" y="147574"/>
                </a:lnTo>
                <a:lnTo>
                  <a:pt x="1191993" y="76283"/>
                </a:lnTo>
                <a:lnTo>
                  <a:pt x="1179282" y="75965"/>
                </a:lnTo>
                <a:close/>
              </a:path>
              <a:path w="1224279" h="1576070">
                <a:moveTo>
                  <a:pt x="1123187" y="434467"/>
                </a:moveTo>
                <a:lnTo>
                  <a:pt x="1123114" y="434721"/>
                </a:lnTo>
                <a:lnTo>
                  <a:pt x="1123187" y="434467"/>
                </a:lnTo>
                <a:close/>
              </a:path>
              <a:path w="1224279" h="1576070">
                <a:moveTo>
                  <a:pt x="1140586" y="363347"/>
                </a:moveTo>
                <a:lnTo>
                  <a:pt x="1140525" y="363600"/>
                </a:lnTo>
                <a:lnTo>
                  <a:pt x="1140586" y="363347"/>
                </a:lnTo>
                <a:close/>
              </a:path>
              <a:path w="1224279" h="1576070">
                <a:moveTo>
                  <a:pt x="1155064" y="291465"/>
                </a:moveTo>
                <a:lnTo>
                  <a:pt x="1155014" y="291719"/>
                </a:lnTo>
                <a:lnTo>
                  <a:pt x="1155064" y="291465"/>
                </a:lnTo>
                <a:close/>
              </a:path>
              <a:path w="1224279" h="1576070">
                <a:moveTo>
                  <a:pt x="1166622" y="219075"/>
                </a:moveTo>
                <a:lnTo>
                  <a:pt x="1166581" y="219329"/>
                </a:lnTo>
                <a:lnTo>
                  <a:pt x="1166622" y="219075"/>
                </a:lnTo>
                <a:close/>
              </a:path>
              <a:path w="1224279" h="1576070">
                <a:moveTo>
                  <a:pt x="1174877" y="146304"/>
                </a:moveTo>
                <a:lnTo>
                  <a:pt x="1174848" y="146558"/>
                </a:lnTo>
                <a:lnTo>
                  <a:pt x="1174877" y="146304"/>
                </a:lnTo>
                <a:close/>
              </a:path>
              <a:path w="1224279" h="1576070">
                <a:moveTo>
                  <a:pt x="1217593" y="63118"/>
                </a:moveTo>
                <a:lnTo>
                  <a:pt x="1180083" y="63118"/>
                </a:lnTo>
                <a:lnTo>
                  <a:pt x="1192783" y="63881"/>
                </a:lnTo>
                <a:lnTo>
                  <a:pt x="1191993" y="76283"/>
                </a:lnTo>
                <a:lnTo>
                  <a:pt x="1224152" y="77089"/>
                </a:lnTo>
                <a:lnTo>
                  <a:pt x="1217593" y="63118"/>
                </a:lnTo>
                <a:close/>
              </a:path>
              <a:path w="1224279" h="1576070">
                <a:moveTo>
                  <a:pt x="1180083" y="63118"/>
                </a:moveTo>
                <a:lnTo>
                  <a:pt x="1179282" y="75965"/>
                </a:lnTo>
                <a:lnTo>
                  <a:pt x="1191993" y="76283"/>
                </a:lnTo>
                <a:lnTo>
                  <a:pt x="1192783" y="63881"/>
                </a:lnTo>
                <a:lnTo>
                  <a:pt x="1180083" y="63118"/>
                </a:lnTo>
                <a:close/>
              </a:path>
              <a:path w="1224279" h="1576070">
                <a:moveTo>
                  <a:pt x="1187957" y="0"/>
                </a:moveTo>
                <a:lnTo>
                  <a:pt x="1148079" y="75184"/>
                </a:lnTo>
                <a:lnTo>
                  <a:pt x="1179282" y="75965"/>
                </a:lnTo>
                <a:lnTo>
                  <a:pt x="1180083" y="63118"/>
                </a:lnTo>
                <a:lnTo>
                  <a:pt x="1217593" y="63118"/>
                </a:lnTo>
                <a:lnTo>
                  <a:pt x="1187957" y="0"/>
                </a:lnTo>
                <a:close/>
              </a:path>
            </a:pathLst>
          </a:custGeom>
          <a:solidFill>
            <a:srgbClr val="5B9BD4"/>
          </a:solidFill>
        </p:spPr>
        <p:txBody>
          <a:bodyPr wrap="square" lIns="0" tIns="0" rIns="0" bIns="0" rtlCol="0"/>
          <a:lstStyle/>
          <a:p>
            <a:endParaRPr/>
          </a:p>
        </p:txBody>
      </p:sp>
      <p:sp>
        <p:nvSpPr>
          <p:cNvPr id="37" name="object 37"/>
          <p:cNvSpPr txBox="1"/>
          <p:nvPr/>
        </p:nvSpPr>
        <p:spPr>
          <a:xfrm>
            <a:off x="11051540" y="5205729"/>
            <a:ext cx="885825" cy="574675"/>
          </a:xfrm>
          <a:prstGeom prst="rect">
            <a:avLst/>
          </a:prstGeom>
        </p:spPr>
        <p:txBody>
          <a:bodyPr vert="horz" wrap="square" lIns="0" tIns="12700" rIns="0" bIns="0" rtlCol="0">
            <a:spAutoFit/>
          </a:bodyPr>
          <a:lstStyle/>
          <a:p>
            <a:pPr marL="154305" marR="5080" indent="-142240" algn="r">
              <a:lnSpc>
                <a:spcPct val="100000"/>
              </a:lnSpc>
              <a:spcBef>
                <a:spcPts val="100"/>
              </a:spcBef>
            </a:pPr>
            <a:r>
              <a:rPr sz="1200" b="0" spc="-5" dirty="0">
                <a:latin typeface="Corbel Light"/>
                <a:cs typeface="Corbel Light"/>
              </a:rPr>
              <a:t>Almaty</a:t>
            </a:r>
            <a:r>
              <a:rPr sz="1200" b="0" spc="-75" dirty="0">
                <a:latin typeface="Corbel Light"/>
                <a:cs typeface="Corbel Light"/>
              </a:rPr>
              <a:t> </a:t>
            </a:r>
            <a:r>
              <a:rPr sz="1200" b="0" spc="-5" dirty="0">
                <a:latin typeface="Corbel Light"/>
                <a:cs typeface="Corbel Light"/>
              </a:rPr>
              <a:t>region </a:t>
            </a:r>
            <a:r>
              <a:rPr sz="1200" b="0" dirty="0">
                <a:latin typeface="Corbel Light"/>
                <a:cs typeface="Corbel Light"/>
              </a:rPr>
              <a:t> 33,7 </a:t>
            </a:r>
            <a:r>
              <a:rPr sz="1000" b="0" spc="-5" dirty="0">
                <a:latin typeface="Corbel Light"/>
                <a:cs typeface="Corbel Light"/>
              </a:rPr>
              <a:t>bln</a:t>
            </a:r>
            <a:r>
              <a:rPr sz="1000" b="0" spc="-125" dirty="0">
                <a:latin typeface="Corbel Light"/>
                <a:cs typeface="Corbel Light"/>
              </a:rPr>
              <a:t> </a:t>
            </a:r>
            <a:r>
              <a:rPr sz="1000" b="0" spc="-10" dirty="0">
                <a:latin typeface="Corbel Light"/>
                <a:cs typeface="Corbel Light"/>
              </a:rPr>
              <a:t>tenge</a:t>
            </a:r>
            <a:endParaRPr sz="1000">
              <a:latin typeface="Corbel Light"/>
              <a:cs typeface="Corbel Light"/>
            </a:endParaRPr>
          </a:p>
          <a:p>
            <a:pPr marR="5080" algn="r">
              <a:lnSpc>
                <a:spcPct val="100000"/>
              </a:lnSpc>
            </a:pPr>
            <a:r>
              <a:rPr sz="1000" b="0" spc="-10" dirty="0">
                <a:latin typeface="Corbel Light"/>
                <a:cs typeface="Corbel Light"/>
              </a:rPr>
              <a:t>share</a:t>
            </a:r>
            <a:r>
              <a:rPr sz="1000" b="0" spc="-15" dirty="0">
                <a:latin typeface="Corbel Light"/>
                <a:cs typeface="Corbel Light"/>
              </a:rPr>
              <a:t> </a:t>
            </a:r>
            <a:r>
              <a:rPr sz="1200" b="0" spc="-10" dirty="0">
                <a:latin typeface="Corbel Light"/>
                <a:cs typeface="Corbel Light"/>
              </a:rPr>
              <a:t>17%</a:t>
            </a:r>
            <a:endParaRPr sz="1200">
              <a:latin typeface="Corbel Light"/>
              <a:cs typeface="Corbel Light"/>
            </a:endParaRPr>
          </a:p>
        </p:txBody>
      </p:sp>
      <p:sp>
        <p:nvSpPr>
          <p:cNvPr id="38" name="object 38"/>
          <p:cNvSpPr/>
          <p:nvPr/>
        </p:nvSpPr>
        <p:spPr>
          <a:xfrm>
            <a:off x="10700004" y="3811523"/>
            <a:ext cx="86868" cy="80771"/>
          </a:xfrm>
          <a:prstGeom prst="rect">
            <a:avLst/>
          </a:prstGeom>
          <a:blipFill>
            <a:blip r:embed="rId11" cstate="print"/>
            <a:stretch>
              <a:fillRect/>
            </a:stretch>
          </a:blipFill>
        </p:spPr>
        <p:txBody>
          <a:bodyPr wrap="square" lIns="0" tIns="0" rIns="0" bIns="0" rtlCol="0"/>
          <a:lstStyle/>
          <a:p>
            <a:endParaRPr/>
          </a:p>
        </p:txBody>
      </p:sp>
      <p:sp>
        <p:nvSpPr>
          <p:cNvPr id="39" name="object 39"/>
          <p:cNvSpPr/>
          <p:nvPr/>
        </p:nvSpPr>
        <p:spPr>
          <a:xfrm>
            <a:off x="10780776" y="3851147"/>
            <a:ext cx="191135" cy="1329055"/>
          </a:xfrm>
          <a:custGeom>
            <a:avLst/>
            <a:gdLst/>
            <a:ahLst/>
            <a:cxnLst/>
            <a:rect l="l" t="t" r="r" b="b"/>
            <a:pathLst>
              <a:path w="191134" h="1329054">
                <a:moveTo>
                  <a:pt x="189994" y="1204721"/>
                </a:moveTo>
                <a:lnTo>
                  <a:pt x="177292" y="1204721"/>
                </a:lnTo>
                <a:lnTo>
                  <a:pt x="178307" y="1329054"/>
                </a:lnTo>
                <a:lnTo>
                  <a:pt x="191007" y="1328927"/>
                </a:lnTo>
                <a:lnTo>
                  <a:pt x="189994" y="1204721"/>
                </a:lnTo>
                <a:close/>
              </a:path>
              <a:path w="191134" h="1329054">
                <a:moveTo>
                  <a:pt x="184675" y="1020318"/>
                </a:moveTo>
                <a:lnTo>
                  <a:pt x="171957" y="1020318"/>
                </a:lnTo>
                <a:lnTo>
                  <a:pt x="174117" y="1081404"/>
                </a:lnTo>
                <a:lnTo>
                  <a:pt x="177292" y="1204849"/>
                </a:lnTo>
                <a:lnTo>
                  <a:pt x="177292" y="1204721"/>
                </a:lnTo>
                <a:lnTo>
                  <a:pt x="189994" y="1204721"/>
                </a:lnTo>
                <a:lnTo>
                  <a:pt x="186817" y="1081024"/>
                </a:lnTo>
                <a:lnTo>
                  <a:pt x="184675" y="1020318"/>
                </a:lnTo>
                <a:close/>
              </a:path>
              <a:path w="191134" h="1329054">
                <a:moveTo>
                  <a:pt x="166955" y="726820"/>
                </a:moveTo>
                <a:lnTo>
                  <a:pt x="154177" y="726820"/>
                </a:lnTo>
                <a:lnTo>
                  <a:pt x="158496" y="783589"/>
                </a:lnTo>
                <a:lnTo>
                  <a:pt x="162432" y="841501"/>
                </a:lnTo>
                <a:lnTo>
                  <a:pt x="166116" y="900302"/>
                </a:lnTo>
                <a:lnTo>
                  <a:pt x="169164" y="959993"/>
                </a:lnTo>
                <a:lnTo>
                  <a:pt x="171957" y="1020444"/>
                </a:lnTo>
                <a:lnTo>
                  <a:pt x="184675" y="1020318"/>
                </a:lnTo>
                <a:lnTo>
                  <a:pt x="181864" y="959357"/>
                </a:lnTo>
                <a:lnTo>
                  <a:pt x="178689" y="899540"/>
                </a:lnTo>
                <a:lnTo>
                  <a:pt x="175132" y="840613"/>
                </a:lnTo>
                <a:lnTo>
                  <a:pt x="171196" y="782701"/>
                </a:lnTo>
                <a:lnTo>
                  <a:pt x="166955" y="726820"/>
                </a:lnTo>
                <a:close/>
              </a:path>
              <a:path w="191134" h="1329054">
                <a:moveTo>
                  <a:pt x="157079" y="617093"/>
                </a:moveTo>
                <a:lnTo>
                  <a:pt x="144272" y="617093"/>
                </a:lnTo>
                <a:lnTo>
                  <a:pt x="149351" y="671321"/>
                </a:lnTo>
                <a:lnTo>
                  <a:pt x="154177" y="726947"/>
                </a:lnTo>
                <a:lnTo>
                  <a:pt x="166955" y="726820"/>
                </a:lnTo>
                <a:lnTo>
                  <a:pt x="162051" y="670178"/>
                </a:lnTo>
                <a:lnTo>
                  <a:pt x="157079" y="617093"/>
                </a:lnTo>
                <a:close/>
              </a:path>
              <a:path w="191134" h="1329054">
                <a:moveTo>
                  <a:pt x="145951" y="513206"/>
                </a:moveTo>
                <a:lnTo>
                  <a:pt x="133096" y="513206"/>
                </a:lnTo>
                <a:lnTo>
                  <a:pt x="138810" y="564388"/>
                </a:lnTo>
                <a:lnTo>
                  <a:pt x="144272" y="617219"/>
                </a:lnTo>
                <a:lnTo>
                  <a:pt x="157079" y="617093"/>
                </a:lnTo>
                <a:lnTo>
                  <a:pt x="151510" y="562990"/>
                </a:lnTo>
                <a:lnTo>
                  <a:pt x="145951" y="513206"/>
                </a:lnTo>
                <a:close/>
              </a:path>
              <a:path w="191134" h="1329054">
                <a:moveTo>
                  <a:pt x="126875" y="370458"/>
                </a:moveTo>
                <a:lnTo>
                  <a:pt x="114173" y="370458"/>
                </a:lnTo>
                <a:lnTo>
                  <a:pt x="120650" y="416178"/>
                </a:lnTo>
                <a:lnTo>
                  <a:pt x="127000" y="463803"/>
                </a:lnTo>
                <a:lnTo>
                  <a:pt x="133096" y="513333"/>
                </a:lnTo>
                <a:lnTo>
                  <a:pt x="145951" y="513206"/>
                </a:lnTo>
                <a:lnTo>
                  <a:pt x="145796" y="511809"/>
                </a:lnTo>
                <a:lnTo>
                  <a:pt x="139700" y="462152"/>
                </a:lnTo>
                <a:lnTo>
                  <a:pt x="133223" y="414400"/>
                </a:lnTo>
                <a:lnTo>
                  <a:pt x="126875" y="370458"/>
                </a:lnTo>
                <a:close/>
              </a:path>
              <a:path w="191134" h="1329054">
                <a:moveTo>
                  <a:pt x="120079" y="326897"/>
                </a:moveTo>
                <a:lnTo>
                  <a:pt x="107188" y="326897"/>
                </a:lnTo>
                <a:lnTo>
                  <a:pt x="114173" y="370585"/>
                </a:lnTo>
                <a:lnTo>
                  <a:pt x="126875" y="370458"/>
                </a:lnTo>
                <a:lnTo>
                  <a:pt x="126619" y="368681"/>
                </a:lnTo>
                <a:lnTo>
                  <a:pt x="120079" y="326897"/>
                </a:lnTo>
                <a:close/>
              </a:path>
              <a:path w="191134" h="1329054">
                <a:moveTo>
                  <a:pt x="109385" y="265683"/>
                </a:moveTo>
                <a:lnTo>
                  <a:pt x="96520" y="265683"/>
                </a:lnTo>
                <a:lnTo>
                  <a:pt x="100202" y="285622"/>
                </a:lnTo>
                <a:lnTo>
                  <a:pt x="103631" y="305943"/>
                </a:lnTo>
                <a:lnTo>
                  <a:pt x="107188" y="327025"/>
                </a:lnTo>
                <a:lnTo>
                  <a:pt x="107188" y="326897"/>
                </a:lnTo>
                <a:lnTo>
                  <a:pt x="120079" y="326897"/>
                </a:lnTo>
                <a:lnTo>
                  <a:pt x="119760" y="324865"/>
                </a:lnTo>
                <a:lnTo>
                  <a:pt x="116204" y="303783"/>
                </a:lnTo>
                <a:lnTo>
                  <a:pt x="112649" y="283463"/>
                </a:lnTo>
                <a:lnTo>
                  <a:pt x="109385" y="265683"/>
                </a:lnTo>
                <a:close/>
              </a:path>
              <a:path w="191134" h="1329054">
                <a:moveTo>
                  <a:pt x="90677" y="175768"/>
                </a:moveTo>
                <a:lnTo>
                  <a:pt x="77597" y="175768"/>
                </a:lnTo>
                <a:lnTo>
                  <a:pt x="85344" y="209931"/>
                </a:lnTo>
                <a:lnTo>
                  <a:pt x="89026" y="227837"/>
                </a:lnTo>
                <a:lnTo>
                  <a:pt x="92837" y="246506"/>
                </a:lnTo>
                <a:lnTo>
                  <a:pt x="96520" y="265810"/>
                </a:lnTo>
                <a:lnTo>
                  <a:pt x="109385" y="265683"/>
                </a:lnTo>
                <a:lnTo>
                  <a:pt x="108966" y="263397"/>
                </a:lnTo>
                <a:lnTo>
                  <a:pt x="105282" y="244094"/>
                </a:lnTo>
                <a:lnTo>
                  <a:pt x="101473" y="225297"/>
                </a:lnTo>
                <a:lnTo>
                  <a:pt x="97790" y="207263"/>
                </a:lnTo>
                <a:lnTo>
                  <a:pt x="93852" y="189737"/>
                </a:lnTo>
                <a:lnTo>
                  <a:pt x="90677" y="175768"/>
                </a:lnTo>
                <a:close/>
              </a:path>
              <a:path w="191134" h="1329054">
                <a:moveTo>
                  <a:pt x="78923" y="129920"/>
                </a:moveTo>
                <a:lnTo>
                  <a:pt x="65785" y="129920"/>
                </a:lnTo>
                <a:lnTo>
                  <a:pt x="69850" y="144525"/>
                </a:lnTo>
                <a:lnTo>
                  <a:pt x="73659" y="159893"/>
                </a:lnTo>
                <a:lnTo>
                  <a:pt x="77597" y="175894"/>
                </a:lnTo>
                <a:lnTo>
                  <a:pt x="90677" y="175768"/>
                </a:lnTo>
                <a:lnTo>
                  <a:pt x="90043" y="172974"/>
                </a:lnTo>
                <a:lnTo>
                  <a:pt x="85978" y="156718"/>
                </a:lnTo>
                <a:lnTo>
                  <a:pt x="82042" y="141224"/>
                </a:lnTo>
                <a:lnTo>
                  <a:pt x="78923" y="129920"/>
                </a:lnTo>
                <a:close/>
              </a:path>
              <a:path w="191134" h="1329054">
                <a:moveTo>
                  <a:pt x="69723" y="144399"/>
                </a:moveTo>
                <a:close/>
              </a:path>
              <a:path w="191134" h="1329054">
                <a:moveTo>
                  <a:pt x="74939" y="115950"/>
                </a:moveTo>
                <a:lnTo>
                  <a:pt x="61722" y="115950"/>
                </a:lnTo>
                <a:lnTo>
                  <a:pt x="65785" y="130047"/>
                </a:lnTo>
                <a:lnTo>
                  <a:pt x="78923" y="129920"/>
                </a:lnTo>
                <a:lnTo>
                  <a:pt x="77977" y="126491"/>
                </a:lnTo>
                <a:lnTo>
                  <a:pt x="74939" y="115950"/>
                </a:lnTo>
                <a:close/>
              </a:path>
              <a:path w="191134" h="1329054">
                <a:moveTo>
                  <a:pt x="70920" y="102869"/>
                </a:moveTo>
                <a:lnTo>
                  <a:pt x="57657" y="102869"/>
                </a:lnTo>
                <a:lnTo>
                  <a:pt x="61722" y="116077"/>
                </a:lnTo>
                <a:lnTo>
                  <a:pt x="74939" y="115950"/>
                </a:lnTo>
                <a:lnTo>
                  <a:pt x="73914" y="112394"/>
                </a:lnTo>
                <a:lnTo>
                  <a:pt x="70920" y="102869"/>
                </a:lnTo>
                <a:close/>
              </a:path>
              <a:path w="191134" h="1329054">
                <a:moveTo>
                  <a:pt x="66931" y="90424"/>
                </a:moveTo>
                <a:lnTo>
                  <a:pt x="53594" y="90424"/>
                </a:lnTo>
                <a:lnTo>
                  <a:pt x="57657" y="102996"/>
                </a:lnTo>
                <a:lnTo>
                  <a:pt x="70920" y="102869"/>
                </a:lnTo>
                <a:lnTo>
                  <a:pt x="69723" y="99059"/>
                </a:lnTo>
                <a:lnTo>
                  <a:pt x="66931" y="90424"/>
                </a:lnTo>
                <a:close/>
              </a:path>
              <a:path w="191134" h="1329054">
                <a:moveTo>
                  <a:pt x="58955" y="67944"/>
                </a:moveTo>
                <a:lnTo>
                  <a:pt x="45466" y="67944"/>
                </a:lnTo>
                <a:lnTo>
                  <a:pt x="45974" y="69214"/>
                </a:lnTo>
                <a:lnTo>
                  <a:pt x="49656" y="78993"/>
                </a:lnTo>
                <a:lnTo>
                  <a:pt x="53594" y="90550"/>
                </a:lnTo>
                <a:lnTo>
                  <a:pt x="66931" y="90424"/>
                </a:lnTo>
                <a:lnTo>
                  <a:pt x="65658" y="86487"/>
                </a:lnTo>
                <a:lnTo>
                  <a:pt x="61468" y="74549"/>
                </a:lnTo>
                <a:lnTo>
                  <a:pt x="58955" y="67944"/>
                </a:lnTo>
                <a:close/>
              </a:path>
              <a:path w="191134" h="1329054">
                <a:moveTo>
                  <a:pt x="0" y="0"/>
                </a:moveTo>
                <a:lnTo>
                  <a:pt x="19050" y="83057"/>
                </a:lnTo>
                <a:lnTo>
                  <a:pt x="42426" y="63770"/>
                </a:lnTo>
                <a:lnTo>
                  <a:pt x="35051" y="52450"/>
                </a:lnTo>
                <a:lnTo>
                  <a:pt x="45720" y="45465"/>
                </a:lnTo>
                <a:lnTo>
                  <a:pt x="64613" y="45465"/>
                </a:lnTo>
                <a:lnTo>
                  <a:pt x="77850" y="34543"/>
                </a:lnTo>
                <a:lnTo>
                  <a:pt x="0" y="0"/>
                </a:lnTo>
                <a:close/>
              </a:path>
              <a:path w="191134" h="1329054">
                <a:moveTo>
                  <a:pt x="49529" y="78739"/>
                </a:moveTo>
                <a:lnTo>
                  <a:pt x="49617" y="78993"/>
                </a:lnTo>
                <a:lnTo>
                  <a:pt x="49529" y="78739"/>
                </a:lnTo>
                <a:close/>
              </a:path>
              <a:path w="191134" h="1329054">
                <a:moveTo>
                  <a:pt x="45911" y="69118"/>
                </a:moveTo>
                <a:close/>
              </a:path>
              <a:path w="191134" h="1329054">
                <a:moveTo>
                  <a:pt x="45466" y="67944"/>
                </a:moveTo>
                <a:lnTo>
                  <a:pt x="45911" y="69118"/>
                </a:lnTo>
                <a:lnTo>
                  <a:pt x="45466" y="67944"/>
                </a:lnTo>
                <a:close/>
              </a:path>
              <a:path w="191134" h="1329054">
                <a:moveTo>
                  <a:pt x="52312" y="55614"/>
                </a:moveTo>
                <a:lnTo>
                  <a:pt x="42426" y="63770"/>
                </a:lnTo>
                <a:lnTo>
                  <a:pt x="45911" y="69118"/>
                </a:lnTo>
                <a:lnTo>
                  <a:pt x="45466" y="67944"/>
                </a:lnTo>
                <a:lnTo>
                  <a:pt x="58955" y="67944"/>
                </a:lnTo>
                <a:lnTo>
                  <a:pt x="57023" y="62864"/>
                </a:lnTo>
                <a:lnTo>
                  <a:pt x="52312" y="55614"/>
                </a:lnTo>
                <a:close/>
              </a:path>
              <a:path w="191134" h="1329054">
                <a:moveTo>
                  <a:pt x="45720" y="45465"/>
                </a:moveTo>
                <a:lnTo>
                  <a:pt x="35051" y="52450"/>
                </a:lnTo>
                <a:lnTo>
                  <a:pt x="42426" y="63770"/>
                </a:lnTo>
                <a:lnTo>
                  <a:pt x="52312" y="55614"/>
                </a:lnTo>
                <a:lnTo>
                  <a:pt x="45720" y="45465"/>
                </a:lnTo>
                <a:close/>
              </a:path>
              <a:path w="191134" h="1329054">
                <a:moveTo>
                  <a:pt x="64613" y="45465"/>
                </a:moveTo>
                <a:lnTo>
                  <a:pt x="45720" y="45465"/>
                </a:lnTo>
                <a:lnTo>
                  <a:pt x="52312" y="55614"/>
                </a:lnTo>
                <a:lnTo>
                  <a:pt x="64613" y="45465"/>
                </a:lnTo>
                <a:close/>
              </a:path>
            </a:pathLst>
          </a:custGeom>
          <a:solidFill>
            <a:srgbClr val="5B9BD4"/>
          </a:solidFill>
        </p:spPr>
        <p:txBody>
          <a:bodyPr wrap="square" lIns="0" tIns="0" rIns="0" bIns="0" rtlCol="0"/>
          <a:lstStyle/>
          <a:p>
            <a:endParaRPr/>
          </a:p>
        </p:txBody>
      </p:sp>
      <p:sp>
        <p:nvSpPr>
          <p:cNvPr id="40" name="object 40"/>
          <p:cNvSpPr txBox="1"/>
          <p:nvPr/>
        </p:nvSpPr>
        <p:spPr>
          <a:xfrm>
            <a:off x="2529967" y="3653409"/>
            <a:ext cx="2529205" cy="177800"/>
          </a:xfrm>
          <a:prstGeom prst="rect">
            <a:avLst/>
          </a:prstGeom>
        </p:spPr>
        <p:txBody>
          <a:bodyPr vert="horz" wrap="square" lIns="0" tIns="12065" rIns="0" bIns="0" rtlCol="0">
            <a:spAutoFit/>
          </a:bodyPr>
          <a:lstStyle/>
          <a:p>
            <a:pPr marL="12700">
              <a:lnSpc>
                <a:spcPct val="100000"/>
              </a:lnSpc>
              <a:spcBef>
                <a:spcPts val="95"/>
              </a:spcBef>
            </a:pPr>
            <a:r>
              <a:rPr sz="1000" i="1" spc="-5" dirty="0">
                <a:latin typeface="Arial"/>
                <a:cs typeface="Arial"/>
              </a:rPr>
              <a:t>growth compared to the same period </a:t>
            </a:r>
            <a:r>
              <a:rPr sz="1000" i="1" spc="-10" dirty="0">
                <a:latin typeface="Arial"/>
                <a:cs typeface="Arial"/>
              </a:rPr>
              <a:t>in</a:t>
            </a:r>
            <a:r>
              <a:rPr sz="1000" i="1" spc="-55" dirty="0">
                <a:latin typeface="Arial"/>
                <a:cs typeface="Arial"/>
              </a:rPr>
              <a:t> </a:t>
            </a:r>
            <a:r>
              <a:rPr sz="1000" i="1" spc="-5" dirty="0">
                <a:latin typeface="Arial"/>
                <a:cs typeface="Arial"/>
              </a:rPr>
              <a:t>2020</a:t>
            </a:r>
            <a:endParaRPr sz="1000">
              <a:latin typeface="Arial"/>
              <a:cs typeface="Arial"/>
            </a:endParaRPr>
          </a:p>
        </p:txBody>
      </p:sp>
      <p:sp>
        <p:nvSpPr>
          <p:cNvPr id="41" name="object 41"/>
          <p:cNvSpPr/>
          <p:nvPr/>
        </p:nvSpPr>
        <p:spPr>
          <a:xfrm>
            <a:off x="4821301" y="5033771"/>
            <a:ext cx="527951" cy="521334"/>
          </a:xfrm>
          <a:prstGeom prst="rect">
            <a:avLst/>
          </a:prstGeom>
          <a:blipFill>
            <a:blip r:embed="rId12" cstate="print"/>
            <a:stretch>
              <a:fillRect/>
            </a:stretch>
          </a:blipFill>
        </p:spPr>
        <p:txBody>
          <a:bodyPr wrap="square" lIns="0" tIns="0" rIns="0" bIns="0" rtlCol="0"/>
          <a:lstStyle/>
          <a:p>
            <a:endParaRPr/>
          </a:p>
        </p:txBody>
      </p:sp>
      <p:sp>
        <p:nvSpPr>
          <p:cNvPr id="42" name="object 42"/>
          <p:cNvSpPr/>
          <p:nvPr/>
        </p:nvSpPr>
        <p:spPr>
          <a:xfrm>
            <a:off x="4379976" y="5193791"/>
            <a:ext cx="580644" cy="499872"/>
          </a:xfrm>
          <a:prstGeom prst="rect">
            <a:avLst/>
          </a:prstGeom>
          <a:blipFill>
            <a:blip r:embed="rId13" cstate="print"/>
            <a:stretch>
              <a:fillRect/>
            </a:stretch>
          </a:blipFill>
        </p:spPr>
        <p:txBody>
          <a:bodyPr wrap="square" lIns="0" tIns="0" rIns="0" bIns="0" rtlCol="0"/>
          <a:lstStyle/>
          <a:p>
            <a:endParaRPr/>
          </a:p>
        </p:txBody>
      </p:sp>
      <p:sp>
        <p:nvSpPr>
          <p:cNvPr id="43" name="object 43"/>
          <p:cNvSpPr/>
          <p:nvPr/>
        </p:nvSpPr>
        <p:spPr>
          <a:xfrm>
            <a:off x="332231" y="5161788"/>
            <a:ext cx="521208" cy="483108"/>
          </a:xfrm>
          <a:prstGeom prst="rect">
            <a:avLst/>
          </a:prstGeom>
          <a:blipFill>
            <a:blip r:embed="rId14" cstate="print"/>
            <a:stretch>
              <a:fillRect/>
            </a:stretch>
          </a:blipFill>
        </p:spPr>
        <p:txBody>
          <a:bodyPr wrap="square" lIns="0" tIns="0" rIns="0" bIns="0" rtlCol="0"/>
          <a:lstStyle/>
          <a:p>
            <a:endParaRPr/>
          </a:p>
        </p:txBody>
      </p:sp>
      <p:sp>
        <p:nvSpPr>
          <p:cNvPr id="44" name="object 44"/>
          <p:cNvSpPr txBox="1"/>
          <p:nvPr/>
        </p:nvSpPr>
        <p:spPr>
          <a:xfrm>
            <a:off x="973327" y="1315288"/>
            <a:ext cx="1818639" cy="2220595"/>
          </a:xfrm>
          <a:prstGeom prst="rect">
            <a:avLst/>
          </a:prstGeom>
        </p:spPr>
        <p:txBody>
          <a:bodyPr vert="horz" wrap="square" lIns="0" tIns="13335" rIns="0" bIns="0" rtlCol="0">
            <a:spAutoFit/>
          </a:bodyPr>
          <a:lstStyle/>
          <a:p>
            <a:pPr marR="38100" algn="r">
              <a:lnSpc>
                <a:spcPct val="100000"/>
              </a:lnSpc>
              <a:spcBef>
                <a:spcPts val="105"/>
              </a:spcBef>
            </a:pPr>
            <a:r>
              <a:rPr sz="3200" b="1" dirty="0">
                <a:solidFill>
                  <a:srgbClr val="006FC0"/>
                </a:solidFill>
                <a:latin typeface="Arial"/>
                <a:cs typeface="Arial"/>
              </a:rPr>
              <a:t>$</a:t>
            </a:r>
            <a:r>
              <a:rPr sz="3200" b="1" spc="-100" dirty="0">
                <a:solidFill>
                  <a:srgbClr val="006FC0"/>
                </a:solidFill>
                <a:latin typeface="Arial"/>
                <a:cs typeface="Arial"/>
              </a:rPr>
              <a:t> </a:t>
            </a:r>
            <a:r>
              <a:rPr sz="3200" b="1" spc="-10" dirty="0">
                <a:solidFill>
                  <a:srgbClr val="006EC0"/>
                </a:solidFill>
                <a:latin typeface="Arial"/>
                <a:cs typeface="Arial"/>
              </a:rPr>
              <a:t>456</a:t>
            </a:r>
            <a:endParaRPr sz="3200">
              <a:latin typeface="Arial"/>
              <a:cs typeface="Arial"/>
            </a:endParaRPr>
          </a:p>
          <a:p>
            <a:pPr marL="1016000">
              <a:lnSpc>
                <a:spcPct val="100000"/>
              </a:lnSpc>
              <a:spcBef>
                <a:spcPts val="45"/>
              </a:spcBef>
            </a:pPr>
            <a:r>
              <a:rPr sz="1800" b="1" dirty="0">
                <a:latin typeface="Arial"/>
                <a:cs typeface="Arial"/>
              </a:rPr>
              <a:t>MIO.</a:t>
            </a:r>
            <a:endParaRPr sz="1800">
              <a:latin typeface="Arial"/>
              <a:cs typeface="Arial"/>
            </a:endParaRPr>
          </a:p>
          <a:p>
            <a:pPr marL="12700">
              <a:lnSpc>
                <a:spcPct val="100000"/>
              </a:lnSpc>
              <a:spcBef>
                <a:spcPts val="1285"/>
              </a:spcBef>
            </a:pPr>
            <a:r>
              <a:rPr sz="2000" b="1" dirty="0">
                <a:solidFill>
                  <a:srgbClr val="006FC0"/>
                </a:solidFill>
                <a:latin typeface="Arial"/>
                <a:cs typeface="Arial"/>
              </a:rPr>
              <a:t>SUM </a:t>
            </a:r>
            <a:r>
              <a:rPr sz="2000" b="1" spc="-5" dirty="0">
                <a:solidFill>
                  <a:srgbClr val="006FC0"/>
                </a:solidFill>
                <a:latin typeface="Arial"/>
                <a:cs typeface="Arial"/>
              </a:rPr>
              <a:t>OF</a:t>
            </a:r>
            <a:r>
              <a:rPr sz="2000" b="1" spc="-45" dirty="0">
                <a:solidFill>
                  <a:srgbClr val="006FC0"/>
                </a:solidFill>
                <a:latin typeface="Arial"/>
                <a:cs typeface="Arial"/>
              </a:rPr>
              <a:t> </a:t>
            </a:r>
            <a:r>
              <a:rPr sz="2000" b="1" dirty="0">
                <a:solidFill>
                  <a:srgbClr val="006FC0"/>
                </a:solidFill>
                <a:latin typeface="Arial"/>
                <a:cs typeface="Arial"/>
              </a:rPr>
              <a:t>DP</a:t>
            </a:r>
            <a:endParaRPr sz="2000">
              <a:latin typeface="Arial"/>
              <a:cs typeface="Arial"/>
            </a:endParaRPr>
          </a:p>
          <a:p>
            <a:pPr marR="5080" algn="r">
              <a:lnSpc>
                <a:spcPct val="100000"/>
              </a:lnSpc>
              <a:spcBef>
                <a:spcPts val="1500"/>
              </a:spcBef>
            </a:pPr>
            <a:r>
              <a:rPr sz="3200" b="1" dirty="0">
                <a:solidFill>
                  <a:srgbClr val="006FC0"/>
                </a:solidFill>
                <a:latin typeface="Arial"/>
                <a:cs typeface="Arial"/>
              </a:rPr>
              <a:t>1</a:t>
            </a:r>
            <a:r>
              <a:rPr sz="3200" b="1" spc="-10" dirty="0">
                <a:solidFill>
                  <a:srgbClr val="006FC0"/>
                </a:solidFill>
                <a:latin typeface="Arial"/>
                <a:cs typeface="Arial"/>
              </a:rPr>
              <a:t>2</a:t>
            </a:r>
            <a:r>
              <a:rPr sz="3200" b="1" dirty="0">
                <a:solidFill>
                  <a:srgbClr val="006FC0"/>
                </a:solidFill>
                <a:latin typeface="Arial"/>
                <a:cs typeface="Arial"/>
              </a:rPr>
              <a:t>3,</a:t>
            </a:r>
            <a:r>
              <a:rPr sz="3200" b="1" spc="-15" dirty="0">
                <a:solidFill>
                  <a:srgbClr val="006FC0"/>
                </a:solidFill>
                <a:latin typeface="Arial"/>
                <a:cs typeface="Arial"/>
              </a:rPr>
              <a:t>9</a:t>
            </a:r>
            <a:r>
              <a:rPr sz="3200" b="1" dirty="0">
                <a:solidFill>
                  <a:srgbClr val="006FC0"/>
                </a:solidFill>
                <a:latin typeface="Arial"/>
                <a:cs typeface="Arial"/>
              </a:rPr>
              <a:t>%</a:t>
            </a:r>
            <a:endParaRPr sz="3200">
              <a:latin typeface="Arial"/>
              <a:cs typeface="Arial"/>
            </a:endParaRPr>
          </a:p>
          <a:p>
            <a:pPr marL="931544">
              <a:lnSpc>
                <a:spcPct val="100000"/>
              </a:lnSpc>
              <a:spcBef>
                <a:spcPts val="45"/>
              </a:spcBef>
            </a:pPr>
            <a:r>
              <a:rPr sz="1800" b="1" spc="-5" dirty="0">
                <a:latin typeface="Arial"/>
                <a:cs typeface="Arial"/>
              </a:rPr>
              <a:t>PVI</a:t>
            </a:r>
            <a:endParaRPr sz="1800">
              <a:latin typeface="Arial"/>
              <a:cs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381755" y="4568952"/>
            <a:ext cx="8464550" cy="2125980"/>
          </a:xfrm>
          <a:custGeom>
            <a:avLst/>
            <a:gdLst/>
            <a:ahLst/>
            <a:cxnLst/>
            <a:rect l="l" t="t" r="r" b="b"/>
            <a:pathLst>
              <a:path w="8464550" h="2125979">
                <a:moveTo>
                  <a:pt x="0" y="2125980"/>
                </a:moveTo>
                <a:lnTo>
                  <a:pt x="8464296" y="2125980"/>
                </a:lnTo>
                <a:lnTo>
                  <a:pt x="8464296" y="0"/>
                </a:lnTo>
                <a:lnTo>
                  <a:pt x="0" y="0"/>
                </a:lnTo>
                <a:lnTo>
                  <a:pt x="0" y="2125980"/>
                </a:lnTo>
                <a:close/>
              </a:path>
            </a:pathLst>
          </a:custGeom>
          <a:solidFill>
            <a:srgbClr val="DEEBF7"/>
          </a:solidFill>
        </p:spPr>
        <p:txBody>
          <a:bodyPr wrap="square" lIns="0" tIns="0" rIns="0" bIns="0" rtlCol="0"/>
          <a:lstStyle/>
          <a:p>
            <a:endParaRPr/>
          </a:p>
        </p:txBody>
      </p:sp>
      <p:sp>
        <p:nvSpPr>
          <p:cNvPr id="3" name="object 3"/>
          <p:cNvSpPr/>
          <p:nvPr/>
        </p:nvSpPr>
        <p:spPr>
          <a:xfrm>
            <a:off x="3381755" y="4568952"/>
            <a:ext cx="8464550" cy="2125980"/>
          </a:xfrm>
          <a:custGeom>
            <a:avLst/>
            <a:gdLst/>
            <a:ahLst/>
            <a:cxnLst/>
            <a:rect l="l" t="t" r="r" b="b"/>
            <a:pathLst>
              <a:path w="8464550" h="2125979">
                <a:moveTo>
                  <a:pt x="0" y="2125980"/>
                </a:moveTo>
                <a:lnTo>
                  <a:pt x="8464296" y="2125980"/>
                </a:lnTo>
                <a:lnTo>
                  <a:pt x="8464296" y="0"/>
                </a:lnTo>
                <a:lnTo>
                  <a:pt x="0" y="0"/>
                </a:lnTo>
                <a:lnTo>
                  <a:pt x="0" y="2125980"/>
                </a:lnTo>
                <a:close/>
              </a:path>
            </a:pathLst>
          </a:custGeom>
          <a:ln w="9144">
            <a:solidFill>
              <a:srgbClr val="009999"/>
            </a:solidFill>
            <a:prstDash val="sysDash"/>
          </a:ln>
        </p:spPr>
        <p:txBody>
          <a:bodyPr wrap="square" lIns="0" tIns="0" rIns="0" bIns="0" rtlCol="0"/>
          <a:lstStyle/>
          <a:p>
            <a:endParaRPr/>
          </a:p>
        </p:txBody>
      </p:sp>
      <p:sp>
        <p:nvSpPr>
          <p:cNvPr id="4" name="object 4"/>
          <p:cNvSpPr txBox="1"/>
          <p:nvPr/>
        </p:nvSpPr>
        <p:spPr>
          <a:xfrm>
            <a:off x="3473450" y="4701667"/>
            <a:ext cx="8270875" cy="1854835"/>
          </a:xfrm>
          <a:prstGeom prst="rect">
            <a:avLst/>
          </a:prstGeom>
        </p:spPr>
        <p:txBody>
          <a:bodyPr vert="horz" wrap="square" lIns="0" tIns="12700" rIns="0" bIns="0" rtlCol="0">
            <a:spAutoFit/>
          </a:bodyPr>
          <a:lstStyle/>
          <a:p>
            <a:pPr marL="9525" algn="ctr">
              <a:lnSpc>
                <a:spcPct val="100000"/>
              </a:lnSpc>
              <a:spcBef>
                <a:spcPts val="100"/>
              </a:spcBef>
            </a:pPr>
            <a:r>
              <a:rPr sz="1200" b="1" u="heavy" dirty="0">
                <a:uFill>
                  <a:solidFill>
                    <a:srgbClr val="000000"/>
                  </a:solidFill>
                </a:uFill>
                <a:latin typeface="Arial"/>
                <a:cs typeface="Arial"/>
              </a:rPr>
              <a:t>Purchase through </a:t>
            </a:r>
            <a:r>
              <a:rPr sz="1200" b="1" u="heavy" spc="-5" dirty="0">
                <a:uFill>
                  <a:solidFill>
                    <a:srgbClr val="000000"/>
                  </a:solidFill>
                </a:uFill>
                <a:latin typeface="Arial"/>
                <a:cs typeface="Arial"/>
              </a:rPr>
              <a:t>SK-Pharmacy for 10</a:t>
            </a:r>
            <a:r>
              <a:rPr sz="1200" b="1" u="heavy" spc="-45" dirty="0">
                <a:uFill>
                  <a:solidFill>
                    <a:srgbClr val="000000"/>
                  </a:solidFill>
                </a:uFill>
                <a:latin typeface="Arial"/>
                <a:cs typeface="Arial"/>
              </a:rPr>
              <a:t> </a:t>
            </a:r>
            <a:r>
              <a:rPr sz="1200" b="1" u="heavy" spc="-10" dirty="0">
                <a:uFill>
                  <a:solidFill>
                    <a:srgbClr val="000000"/>
                  </a:solidFill>
                </a:uFill>
                <a:latin typeface="Arial"/>
                <a:cs typeface="Arial"/>
              </a:rPr>
              <a:t>years:</a:t>
            </a:r>
            <a:endParaRPr sz="1200">
              <a:latin typeface="Arial"/>
              <a:cs typeface="Arial"/>
            </a:endParaRPr>
          </a:p>
          <a:p>
            <a:pPr marL="228600" indent="-228600">
              <a:lnSpc>
                <a:spcPct val="100000"/>
              </a:lnSpc>
              <a:buAutoNum type="arabicPeriod"/>
              <a:tabLst>
                <a:tab pos="228600" algn="l"/>
              </a:tabLst>
            </a:pPr>
            <a:r>
              <a:rPr sz="1200" b="1" dirty="0">
                <a:latin typeface="Arial"/>
                <a:cs typeface="Arial"/>
              </a:rPr>
              <a:t>The </a:t>
            </a:r>
            <a:r>
              <a:rPr sz="1200" b="1" spc="-5" dirty="0">
                <a:latin typeface="Arial"/>
                <a:cs typeface="Arial"/>
              </a:rPr>
              <a:t>increase </a:t>
            </a:r>
            <a:r>
              <a:rPr sz="1200" b="1" dirty="0">
                <a:latin typeface="Arial"/>
                <a:cs typeface="Arial"/>
              </a:rPr>
              <a:t>in </a:t>
            </a:r>
            <a:r>
              <a:rPr sz="1200" b="1" spc="-5" dirty="0">
                <a:latin typeface="Arial"/>
                <a:cs typeface="Arial"/>
              </a:rPr>
              <a:t>the volume </a:t>
            </a:r>
            <a:r>
              <a:rPr sz="1200" b="1" dirty="0">
                <a:latin typeface="Arial"/>
                <a:cs typeface="Arial"/>
              </a:rPr>
              <a:t>of OP in </a:t>
            </a:r>
            <a:r>
              <a:rPr sz="1200" b="1" spc="-5" dirty="0">
                <a:latin typeface="Arial"/>
                <a:cs typeface="Arial"/>
              </a:rPr>
              <a:t>the </a:t>
            </a:r>
            <a:r>
              <a:rPr sz="1200" b="1" dirty="0">
                <a:latin typeface="Arial"/>
                <a:cs typeface="Arial"/>
              </a:rPr>
              <a:t>market of </a:t>
            </a:r>
            <a:r>
              <a:rPr sz="1200" b="1" spc="-5" dirty="0">
                <a:latin typeface="Arial"/>
                <a:cs typeface="Arial"/>
              </a:rPr>
              <a:t>Kazakhstan </a:t>
            </a:r>
            <a:r>
              <a:rPr sz="1200" b="1" dirty="0">
                <a:latin typeface="Arial"/>
                <a:cs typeface="Arial"/>
              </a:rPr>
              <a:t>in </a:t>
            </a:r>
            <a:r>
              <a:rPr sz="1200" b="1" spc="-5" dirty="0">
                <a:latin typeface="Arial"/>
                <a:cs typeface="Arial"/>
              </a:rPr>
              <a:t>monetary terms by 41% (taking </a:t>
            </a:r>
            <a:r>
              <a:rPr sz="1200" b="1" dirty="0">
                <a:latin typeface="Arial"/>
                <a:cs typeface="Arial"/>
              </a:rPr>
              <a:t>into</a:t>
            </a:r>
            <a:r>
              <a:rPr sz="1200" b="1" spc="110" dirty="0">
                <a:latin typeface="Arial"/>
                <a:cs typeface="Arial"/>
              </a:rPr>
              <a:t> </a:t>
            </a:r>
            <a:r>
              <a:rPr sz="1200" b="1" spc="-5" dirty="0">
                <a:latin typeface="Arial"/>
                <a:cs typeface="Arial"/>
              </a:rPr>
              <a:t>account</a:t>
            </a:r>
            <a:endParaRPr sz="1200">
              <a:latin typeface="Arial"/>
              <a:cs typeface="Arial"/>
            </a:endParaRPr>
          </a:p>
          <a:p>
            <a:pPr marL="228600">
              <a:lnSpc>
                <a:spcPct val="100000"/>
              </a:lnSpc>
            </a:pPr>
            <a:r>
              <a:rPr sz="1200" b="1" spc="-5" dirty="0">
                <a:latin typeface="Arial"/>
                <a:cs typeface="Arial"/>
              </a:rPr>
              <a:t>the</a:t>
            </a:r>
            <a:r>
              <a:rPr sz="1200" b="1" spc="-85" dirty="0">
                <a:latin typeface="Arial"/>
                <a:cs typeface="Arial"/>
              </a:rPr>
              <a:t> </a:t>
            </a:r>
            <a:r>
              <a:rPr sz="1200" b="1" dirty="0">
                <a:latin typeface="Arial"/>
                <a:cs typeface="Arial"/>
              </a:rPr>
              <a:t>CVI)</a:t>
            </a:r>
            <a:endParaRPr sz="1200">
              <a:latin typeface="Arial"/>
              <a:cs typeface="Arial"/>
            </a:endParaRPr>
          </a:p>
          <a:p>
            <a:pPr marL="228600" indent="-228600">
              <a:lnSpc>
                <a:spcPct val="100000"/>
              </a:lnSpc>
              <a:buAutoNum type="arabicPeriod" startAt="2"/>
              <a:tabLst>
                <a:tab pos="228600" algn="l"/>
              </a:tabLst>
            </a:pPr>
            <a:r>
              <a:rPr sz="1200" b="1" spc="-25" dirty="0">
                <a:latin typeface="Arial"/>
                <a:cs typeface="Arial"/>
              </a:rPr>
              <a:t>An </a:t>
            </a:r>
            <a:r>
              <a:rPr sz="1200" b="1" spc="-5" dirty="0">
                <a:latin typeface="Arial"/>
                <a:cs typeface="Arial"/>
              </a:rPr>
              <a:t>increase </a:t>
            </a:r>
            <a:r>
              <a:rPr sz="1200" b="1" dirty="0">
                <a:latin typeface="Arial"/>
                <a:cs typeface="Arial"/>
              </a:rPr>
              <a:t>in </a:t>
            </a:r>
            <a:r>
              <a:rPr sz="1200" b="1" spc="-5" dirty="0">
                <a:latin typeface="Arial"/>
                <a:cs typeface="Arial"/>
              </a:rPr>
              <a:t>the number </a:t>
            </a:r>
            <a:r>
              <a:rPr sz="1200" b="1" dirty="0">
                <a:latin typeface="Arial"/>
                <a:cs typeface="Arial"/>
              </a:rPr>
              <a:t>of </a:t>
            </a:r>
            <a:r>
              <a:rPr sz="1200" b="1" spc="-5" dirty="0">
                <a:latin typeface="Arial"/>
                <a:cs typeface="Arial"/>
              </a:rPr>
              <a:t>DP </a:t>
            </a:r>
            <a:r>
              <a:rPr sz="1200" b="1" dirty="0">
                <a:latin typeface="Arial"/>
                <a:cs typeface="Arial"/>
              </a:rPr>
              <a:t>positions </a:t>
            </a:r>
            <a:r>
              <a:rPr sz="1200" b="1" spc="-5" dirty="0">
                <a:latin typeface="Arial"/>
                <a:cs typeface="Arial"/>
              </a:rPr>
              <a:t>produced by 25</a:t>
            </a:r>
            <a:r>
              <a:rPr sz="1200" b="1" spc="80" dirty="0">
                <a:latin typeface="Arial"/>
                <a:cs typeface="Arial"/>
              </a:rPr>
              <a:t> </a:t>
            </a:r>
            <a:r>
              <a:rPr sz="1200" b="1" spc="-5" dirty="0">
                <a:latin typeface="Arial"/>
                <a:cs typeface="Arial"/>
              </a:rPr>
              <a:t>times</a:t>
            </a:r>
            <a:endParaRPr sz="1200">
              <a:latin typeface="Arial"/>
              <a:cs typeface="Arial"/>
            </a:endParaRPr>
          </a:p>
          <a:p>
            <a:pPr marL="228600" marR="5080" indent="-228600">
              <a:lnSpc>
                <a:spcPct val="100000"/>
              </a:lnSpc>
              <a:buAutoNum type="arabicPeriod" startAt="2"/>
              <a:tabLst>
                <a:tab pos="228600" algn="l"/>
              </a:tabLst>
            </a:pPr>
            <a:r>
              <a:rPr sz="1200" b="1" dirty="0">
                <a:latin typeface="Arial"/>
                <a:cs typeface="Arial"/>
              </a:rPr>
              <a:t>The </a:t>
            </a:r>
            <a:r>
              <a:rPr sz="1200" b="1" spc="-5" dirty="0">
                <a:latin typeface="Arial"/>
                <a:cs typeface="Arial"/>
              </a:rPr>
              <a:t>total cumulative volume </a:t>
            </a:r>
            <a:r>
              <a:rPr sz="1200" b="1" dirty="0">
                <a:latin typeface="Arial"/>
                <a:cs typeface="Arial"/>
              </a:rPr>
              <a:t>of </a:t>
            </a:r>
            <a:r>
              <a:rPr sz="1200" b="1" spc="-5" dirty="0">
                <a:latin typeface="Arial"/>
                <a:cs typeface="Arial"/>
              </a:rPr>
              <a:t>purchase </a:t>
            </a:r>
            <a:r>
              <a:rPr sz="1200" b="1" dirty="0">
                <a:latin typeface="Arial"/>
                <a:cs typeface="Arial"/>
              </a:rPr>
              <a:t>of </a:t>
            </a:r>
            <a:r>
              <a:rPr sz="1200" b="1" spc="-5" dirty="0">
                <a:latin typeface="Arial"/>
                <a:cs typeface="Arial"/>
              </a:rPr>
              <a:t>drugs and MD from DP amounted </a:t>
            </a:r>
            <a:r>
              <a:rPr sz="1200" b="1" dirty="0">
                <a:latin typeface="Arial"/>
                <a:cs typeface="Arial"/>
              </a:rPr>
              <a:t>to </a:t>
            </a:r>
            <a:r>
              <a:rPr sz="1200" b="1" spc="-5" dirty="0">
                <a:latin typeface="Arial"/>
                <a:cs typeface="Arial"/>
              </a:rPr>
              <a:t>500.3 </a:t>
            </a:r>
            <a:r>
              <a:rPr sz="1200" b="1" dirty="0">
                <a:latin typeface="Arial"/>
                <a:cs typeface="Arial"/>
              </a:rPr>
              <a:t>billion </a:t>
            </a:r>
            <a:r>
              <a:rPr sz="1200" b="1" spc="-5" dirty="0">
                <a:latin typeface="Arial"/>
                <a:cs typeface="Arial"/>
              </a:rPr>
              <a:t>tenge (taking </a:t>
            </a:r>
            <a:r>
              <a:rPr sz="1200" b="1" dirty="0">
                <a:latin typeface="Arial"/>
                <a:cs typeface="Arial"/>
              </a:rPr>
              <a:t>into  </a:t>
            </a:r>
            <a:r>
              <a:rPr sz="1200" b="1" spc="-5" dirty="0">
                <a:latin typeface="Arial"/>
                <a:cs typeface="Arial"/>
              </a:rPr>
              <a:t>account</a:t>
            </a:r>
            <a:r>
              <a:rPr sz="1200" b="1" spc="-25" dirty="0">
                <a:latin typeface="Arial"/>
                <a:cs typeface="Arial"/>
              </a:rPr>
              <a:t> </a:t>
            </a:r>
            <a:r>
              <a:rPr sz="1200" b="1" dirty="0">
                <a:latin typeface="Arial"/>
                <a:cs typeface="Arial"/>
              </a:rPr>
              <a:t>CVI)</a:t>
            </a:r>
            <a:endParaRPr sz="1200">
              <a:latin typeface="Arial"/>
              <a:cs typeface="Arial"/>
            </a:endParaRPr>
          </a:p>
          <a:p>
            <a:pPr marL="3065145">
              <a:lnSpc>
                <a:spcPct val="100000"/>
              </a:lnSpc>
            </a:pPr>
            <a:r>
              <a:rPr sz="1200" b="1" u="heavy" spc="-5" dirty="0">
                <a:uFill>
                  <a:solidFill>
                    <a:srgbClr val="000000"/>
                  </a:solidFill>
                </a:uFill>
                <a:latin typeface="Arial"/>
                <a:cs typeface="Arial"/>
              </a:rPr>
              <a:t>Procurement </a:t>
            </a:r>
            <a:r>
              <a:rPr sz="1200" b="1" u="heavy" dirty="0">
                <a:uFill>
                  <a:solidFill>
                    <a:srgbClr val="000000"/>
                  </a:solidFill>
                </a:uFill>
                <a:latin typeface="Arial"/>
                <a:cs typeface="Arial"/>
              </a:rPr>
              <a:t>under</a:t>
            </a:r>
            <a:r>
              <a:rPr sz="1200" b="1" u="heavy" spc="-25" dirty="0">
                <a:uFill>
                  <a:solidFill>
                    <a:srgbClr val="000000"/>
                  </a:solidFill>
                </a:uFill>
                <a:latin typeface="Arial"/>
                <a:cs typeface="Arial"/>
              </a:rPr>
              <a:t> </a:t>
            </a:r>
            <a:r>
              <a:rPr sz="1200" b="1" u="heavy" spc="-5" dirty="0">
                <a:uFill>
                  <a:solidFill>
                    <a:srgbClr val="000000"/>
                  </a:solidFill>
                </a:uFill>
                <a:latin typeface="Arial"/>
                <a:cs typeface="Arial"/>
              </a:rPr>
              <a:t>COVID-19</a:t>
            </a:r>
            <a:endParaRPr sz="1200">
              <a:latin typeface="Arial"/>
              <a:cs typeface="Arial"/>
            </a:endParaRPr>
          </a:p>
          <a:p>
            <a:pPr marL="228600" indent="-228600">
              <a:lnSpc>
                <a:spcPct val="100000"/>
              </a:lnSpc>
              <a:buAutoNum type="arabicPeriod"/>
              <a:tabLst>
                <a:tab pos="228600" algn="l"/>
              </a:tabLst>
            </a:pPr>
            <a:r>
              <a:rPr sz="1200" b="1" spc="-5" dirty="0">
                <a:latin typeface="Arial"/>
                <a:cs typeface="Arial"/>
              </a:rPr>
              <a:t>48% </a:t>
            </a:r>
            <a:r>
              <a:rPr sz="1200" b="1" dirty="0">
                <a:latin typeface="Arial"/>
                <a:cs typeface="Arial"/>
              </a:rPr>
              <a:t>of </a:t>
            </a:r>
            <a:r>
              <a:rPr sz="1200" b="1" spc="-5" dirty="0">
                <a:latin typeface="Arial"/>
                <a:cs typeface="Arial"/>
              </a:rPr>
              <a:t>COVID-19 drugs produced by </a:t>
            </a:r>
            <a:r>
              <a:rPr sz="1200" b="1" spc="-55" dirty="0">
                <a:latin typeface="Arial"/>
                <a:cs typeface="Arial"/>
              </a:rPr>
              <a:t>DP, </a:t>
            </a:r>
            <a:r>
              <a:rPr sz="1200" b="1" spc="-5" dirty="0">
                <a:latin typeface="Arial"/>
                <a:cs typeface="Arial"/>
              </a:rPr>
              <a:t>operational </a:t>
            </a:r>
            <a:r>
              <a:rPr sz="1200" b="1" dirty="0">
                <a:latin typeface="Arial"/>
                <a:cs typeface="Arial"/>
              </a:rPr>
              <a:t>closure of </a:t>
            </a:r>
            <a:r>
              <a:rPr sz="1200" b="1" spc="-5" dirty="0">
                <a:latin typeface="Arial"/>
                <a:cs typeface="Arial"/>
              </a:rPr>
              <a:t>the </a:t>
            </a:r>
            <a:r>
              <a:rPr sz="1200" b="1" dirty="0">
                <a:latin typeface="Arial"/>
                <a:cs typeface="Arial"/>
              </a:rPr>
              <a:t>regions'</a:t>
            </a:r>
            <a:r>
              <a:rPr sz="1200" b="1" spc="100" dirty="0">
                <a:latin typeface="Arial"/>
                <a:cs typeface="Arial"/>
              </a:rPr>
              <a:t> </a:t>
            </a:r>
            <a:r>
              <a:rPr sz="1200" b="1" spc="-5" dirty="0">
                <a:latin typeface="Arial"/>
                <a:cs typeface="Arial"/>
              </a:rPr>
              <a:t>needs</a:t>
            </a:r>
            <a:endParaRPr sz="1200">
              <a:latin typeface="Arial"/>
              <a:cs typeface="Arial"/>
            </a:endParaRPr>
          </a:p>
          <a:p>
            <a:pPr marL="228600" indent="-228600">
              <a:lnSpc>
                <a:spcPct val="100000"/>
              </a:lnSpc>
              <a:buAutoNum type="arabicPeriod"/>
              <a:tabLst>
                <a:tab pos="228600" algn="l"/>
              </a:tabLst>
            </a:pPr>
            <a:r>
              <a:rPr sz="1200" b="1" dirty="0">
                <a:latin typeface="Arial"/>
                <a:cs typeface="Arial"/>
              </a:rPr>
              <a:t>The </a:t>
            </a:r>
            <a:r>
              <a:rPr sz="1200" b="1" spc="-5" dirty="0">
                <a:latin typeface="Arial"/>
                <a:cs typeface="Arial"/>
              </a:rPr>
              <a:t>volume </a:t>
            </a:r>
            <a:r>
              <a:rPr sz="1200" b="1" dirty="0">
                <a:latin typeface="Arial"/>
                <a:cs typeface="Arial"/>
              </a:rPr>
              <a:t>of </a:t>
            </a:r>
            <a:r>
              <a:rPr sz="1200" b="1" spc="-5" dirty="0">
                <a:latin typeface="Arial"/>
                <a:cs typeface="Arial"/>
              </a:rPr>
              <a:t>purchase </a:t>
            </a:r>
            <a:r>
              <a:rPr sz="1200" b="1" dirty="0">
                <a:latin typeface="Arial"/>
                <a:cs typeface="Arial"/>
              </a:rPr>
              <a:t>of </a:t>
            </a:r>
            <a:r>
              <a:rPr sz="1200" b="1" spc="-5" dirty="0">
                <a:latin typeface="Arial"/>
                <a:cs typeface="Arial"/>
              </a:rPr>
              <a:t>medical masks for the </a:t>
            </a:r>
            <a:r>
              <a:rPr sz="1200" b="1" dirty="0">
                <a:latin typeface="Arial"/>
                <a:cs typeface="Arial"/>
              </a:rPr>
              <a:t>retail network in </a:t>
            </a:r>
            <a:r>
              <a:rPr sz="1200" b="1" spc="-5" dirty="0">
                <a:latin typeface="Arial"/>
                <a:cs typeface="Arial"/>
              </a:rPr>
              <a:t>the </a:t>
            </a:r>
            <a:r>
              <a:rPr sz="1200" b="1" dirty="0">
                <a:latin typeface="Arial"/>
                <a:cs typeface="Arial"/>
              </a:rPr>
              <a:t>amount of about </a:t>
            </a:r>
            <a:r>
              <a:rPr sz="1200" b="1" spc="-5" dirty="0">
                <a:latin typeface="Arial"/>
                <a:cs typeface="Arial"/>
              </a:rPr>
              <a:t>5 </a:t>
            </a:r>
            <a:r>
              <a:rPr sz="1200" b="1" dirty="0">
                <a:latin typeface="Arial"/>
                <a:cs typeface="Arial"/>
              </a:rPr>
              <a:t>billion</a:t>
            </a:r>
            <a:r>
              <a:rPr sz="1200" b="1" spc="90" dirty="0">
                <a:latin typeface="Arial"/>
                <a:cs typeface="Arial"/>
              </a:rPr>
              <a:t> </a:t>
            </a:r>
            <a:r>
              <a:rPr sz="1200" b="1" spc="-5" dirty="0">
                <a:latin typeface="Arial"/>
                <a:cs typeface="Arial"/>
              </a:rPr>
              <a:t>tenge</a:t>
            </a:r>
            <a:endParaRPr sz="1200">
              <a:latin typeface="Arial"/>
              <a:cs typeface="Arial"/>
            </a:endParaRPr>
          </a:p>
          <a:p>
            <a:pPr marL="228600" indent="-228600">
              <a:lnSpc>
                <a:spcPct val="100000"/>
              </a:lnSpc>
              <a:buAutoNum type="arabicPeriod"/>
              <a:tabLst>
                <a:tab pos="228600" algn="l"/>
              </a:tabLst>
            </a:pPr>
            <a:r>
              <a:rPr sz="1200" b="1" spc="-25" dirty="0">
                <a:latin typeface="Arial"/>
                <a:cs typeface="Arial"/>
              </a:rPr>
              <a:t>An </a:t>
            </a:r>
            <a:r>
              <a:rPr sz="1200" b="1" spc="-5" dirty="0">
                <a:latin typeface="Arial"/>
                <a:cs typeface="Arial"/>
              </a:rPr>
              <a:t>increase </a:t>
            </a:r>
            <a:r>
              <a:rPr sz="1200" b="1" dirty="0">
                <a:latin typeface="Arial"/>
                <a:cs typeface="Arial"/>
              </a:rPr>
              <a:t>in COVID-19 </a:t>
            </a:r>
            <a:r>
              <a:rPr sz="1200" b="1" spc="-5" dirty="0">
                <a:latin typeface="Arial"/>
                <a:cs typeface="Arial"/>
              </a:rPr>
              <a:t>drugs produced by DP </a:t>
            </a:r>
            <a:r>
              <a:rPr sz="1200" b="1" spc="5" dirty="0">
                <a:latin typeface="Arial"/>
                <a:cs typeface="Arial"/>
              </a:rPr>
              <a:t>with </a:t>
            </a:r>
            <a:r>
              <a:rPr sz="1200" b="1" spc="-5" dirty="0">
                <a:latin typeface="Arial"/>
                <a:cs typeface="Arial"/>
              </a:rPr>
              <a:t>the production </a:t>
            </a:r>
            <a:r>
              <a:rPr sz="1200" b="1" dirty="0">
                <a:latin typeface="Arial"/>
                <a:cs typeface="Arial"/>
              </a:rPr>
              <a:t>of </a:t>
            </a:r>
            <a:r>
              <a:rPr sz="1200" b="1" spc="-5" dirty="0">
                <a:latin typeface="Arial"/>
                <a:cs typeface="Arial"/>
              </a:rPr>
              <a:t>its </a:t>
            </a:r>
            <a:r>
              <a:rPr sz="1200" b="1" spc="5" dirty="0">
                <a:latin typeface="Arial"/>
                <a:cs typeface="Arial"/>
              </a:rPr>
              <a:t>own </a:t>
            </a:r>
            <a:r>
              <a:rPr sz="1200" b="1" spc="-5" dirty="0">
                <a:latin typeface="Arial"/>
                <a:cs typeface="Arial"/>
              </a:rPr>
              <a:t>vaccine against</a:t>
            </a:r>
            <a:r>
              <a:rPr sz="1200" b="1" spc="105" dirty="0">
                <a:latin typeface="Arial"/>
                <a:cs typeface="Arial"/>
              </a:rPr>
              <a:t> </a:t>
            </a:r>
            <a:r>
              <a:rPr sz="1200" b="1" dirty="0">
                <a:latin typeface="Arial"/>
                <a:cs typeface="Arial"/>
              </a:rPr>
              <a:t>CVI</a:t>
            </a:r>
            <a:endParaRPr sz="1200">
              <a:latin typeface="Arial"/>
              <a:cs typeface="Arial"/>
            </a:endParaRPr>
          </a:p>
        </p:txBody>
      </p:sp>
      <p:sp>
        <p:nvSpPr>
          <p:cNvPr id="5" name="object 5"/>
          <p:cNvSpPr/>
          <p:nvPr/>
        </p:nvSpPr>
        <p:spPr>
          <a:xfrm>
            <a:off x="0" y="3581400"/>
            <a:ext cx="12186285" cy="523240"/>
          </a:xfrm>
          <a:custGeom>
            <a:avLst/>
            <a:gdLst/>
            <a:ahLst/>
            <a:cxnLst/>
            <a:rect l="l" t="t" r="r" b="b"/>
            <a:pathLst>
              <a:path w="12186285" h="523239">
                <a:moveTo>
                  <a:pt x="0" y="522731"/>
                </a:moveTo>
                <a:lnTo>
                  <a:pt x="12185904" y="522731"/>
                </a:lnTo>
                <a:lnTo>
                  <a:pt x="12185904" y="0"/>
                </a:lnTo>
                <a:lnTo>
                  <a:pt x="0" y="0"/>
                </a:lnTo>
                <a:lnTo>
                  <a:pt x="0" y="522731"/>
                </a:lnTo>
                <a:close/>
              </a:path>
            </a:pathLst>
          </a:custGeom>
          <a:solidFill>
            <a:srgbClr val="FAE4D5"/>
          </a:solidFill>
        </p:spPr>
        <p:txBody>
          <a:bodyPr wrap="square" lIns="0" tIns="0" rIns="0" bIns="0" rtlCol="0"/>
          <a:lstStyle/>
          <a:p>
            <a:endParaRPr/>
          </a:p>
        </p:txBody>
      </p:sp>
      <p:sp>
        <p:nvSpPr>
          <p:cNvPr id="6" name="object 6"/>
          <p:cNvSpPr txBox="1"/>
          <p:nvPr/>
        </p:nvSpPr>
        <p:spPr>
          <a:xfrm>
            <a:off x="489915" y="3610102"/>
            <a:ext cx="11200765" cy="452755"/>
          </a:xfrm>
          <a:prstGeom prst="rect">
            <a:avLst/>
          </a:prstGeom>
        </p:spPr>
        <p:txBody>
          <a:bodyPr vert="horz" wrap="square" lIns="0" tIns="12700" rIns="0" bIns="0" rtlCol="0">
            <a:spAutoFit/>
          </a:bodyPr>
          <a:lstStyle/>
          <a:p>
            <a:pPr marL="2002789" marR="5080" indent="-1990725">
              <a:lnSpc>
                <a:spcPct val="100000"/>
              </a:lnSpc>
              <a:spcBef>
                <a:spcPts val="100"/>
              </a:spcBef>
            </a:pPr>
            <a:r>
              <a:rPr sz="1400" dirty="0">
                <a:latin typeface="Century Gothic"/>
                <a:cs typeface="Century Gothic"/>
              </a:rPr>
              <a:t>The growth of </a:t>
            </a:r>
            <a:r>
              <a:rPr sz="1400" spc="-5" dirty="0">
                <a:latin typeface="Century Gothic"/>
                <a:cs typeface="Century Gothic"/>
              </a:rPr>
              <a:t>the share </a:t>
            </a:r>
            <a:r>
              <a:rPr sz="1400" dirty="0">
                <a:latin typeface="Century Gothic"/>
                <a:cs typeface="Century Gothic"/>
              </a:rPr>
              <a:t>of domestic </a:t>
            </a:r>
            <a:r>
              <a:rPr sz="1400" spc="-5" dirty="0">
                <a:latin typeface="Century Gothic"/>
                <a:cs typeface="Century Gothic"/>
              </a:rPr>
              <a:t>pharmaceutical production </a:t>
            </a:r>
            <a:r>
              <a:rPr sz="1400" spc="5" dirty="0">
                <a:latin typeface="Century Gothic"/>
                <a:cs typeface="Century Gothic"/>
              </a:rPr>
              <a:t>is </a:t>
            </a:r>
            <a:r>
              <a:rPr sz="1400" spc="-5" dirty="0">
                <a:latin typeface="Century Gothic"/>
                <a:cs typeface="Century Gothic"/>
              </a:rPr>
              <a:t>associated </a:t>
            </a:r>
            <a:r>
              <a:rPr sz="1400" dirty="0">
                <a:latin typeface="Century Gothic"/>
                <a:cs typeface="Century Gothic"/>
              </a:rPr>
              <a:t>with </a:t>
            </a:r>
            <a:r>
              <a:rPr sz="1400" spc="-5" dirty="0">
                <a:latin typeface="Century Gothic"/>
                <a:cs typeface="Century Gothic"/>
              </a:rPr>
              <a:t>the </a:t>
            </a:r>
            <a:r>
              <a:rPr sz="1400" dirty="0">
                <a:latin typeface="Century Gothic"/>
                <a:cs typeface="Century Gothic"/>
              </a:rPr>
              <a:t>launch of new </a:t>
            </a:r>
            <a:r>
              <a:rPr sz="1400" spc="-5" dirty="0">
                <a:latin typeface="Century Gothic"/>
                <a:cs typeface="Century Gothic"/>
              </a:rPr>
              <a:t>production </a:t>
            </a:r>
            <a:r>
              <a:rPr sz="1400" dirty="0">
                <a:latin typeface="Century Gothic"/>
                <a:cs typeface="Century Gothic"/>
              </a:rPr>
              <a:t>facilities </a:t>
            </a:r>
            <a:r>
              <a:rPr sz="1400" spc="-5" dirty="0">
                <a:latin typeface="Century Gothic"/>
                <a:cs typeface="Century Gothic"/>
              </a:rPr>
              <a:t>and the  </a:t>
            </a:r>
            <a:r>
              <a:rPr sz="1400" dirty="0">
                <a:latin typeface="Century Gothic"/>
                <a:cs typeface="Century Gothic"/>
              </a:rPr>
              <a:t>modernization of existing </a:t>
            </a:r>
            <a:r>
              <a:rPr sz="1400" spc="-5" dirty="0">
                <a:latin typeface="Century Gothic"/>
                <a:cs typeface="Century Gothic"/>
              </a:rPr>
              <a:t>capacities, as </a:t>
            </a:r>
            <a:r>
              <a:rPr sz="1400" dirty="0">
                <a:latin typeface="Century Gothic"/>
                <a:cs typeface="Century Gothic"/>
              </a:rPr>
              <a:t>well </a:t>
            </a:r>
            <a:r>
              <a:rPr sz="1400" spc="-5" dirty="0">
                <a:latin typeface="Century Gothic"/>
                <a:cs typeface="Century Gothic"/>
              </a:rPr>
              <a:t>as </a:t>
            </a:r>
            <a:r>
              <a:rPr sz="1400" dirty="0">
                <a:latin typeface="Century Gothic"/>
                <a:cs typeface="Century Gothic"/>
              </a:rPr>
              <a:t>an increase </a:t>
            </a:r>
            <a:r>
              <a:rPr sz="1400" spc="5" dirty="0">
                <a:latin typeface="Century Gothic"/>
                <a:cs typeface="Century Gothic"/>
              </a:rPr>
              <a:t>in </a:t>
            </a:r>
            <a:r>
              <a:rPr sz="1400" spc="-5" dirty="0">
                <a:latin typeface="Century Gothic"/>
                <a:cs typeface="Century Gothic"/>
              </a:rPr>
              <a:t>the </a:t>
            </a:r>
            <a:r>
              <a:rPr sz="1400" dirty="0">
                <a:latin typeface="Century Gothic"/>
                <a:cs typeface="Century Gothic"/>
              </a:rPr>
              <a:t>range of</a:t>
            </a:r>
            <a:r>
              <a:rPr sz="1400" spc="-254" dirty="0">
                <a:latin typeface="Century Gothic"/>
                <a:cs typeface="Century Gothic"/>
              </a:rPr>
              <a:t> </a:t>
            </a:r>
            <a:r>
              <a:rPr sz="1400" spc="-5" dirty="0">
                <a:latin typeface="Century Gothic"/>
                <a:cs typeface="Century Gothic"/>
              </a:rPr>
              <a:t>products</a:t>
            </a:r>
            <a:endParaRPr sz="1400">
              <a:latin typeface="Century Gothic"/>
              <a:cs typeface="Century Gothic"/>
            </a:endParaRPr>
          </a:p>
        </p:txBody>
      </p:sp>
      <p:sp>
        <p:nvSpPr>
          <p:cNvPr id="7" name="object 7"/>
          <p:cNvSpPr/>
          <p:nvPr/>
        </p:nvSpPr>
        <p:spPr>
          <a:xfrm>
            <a:off x="472440" y="947927"/>
            <a:ext cx="172720" cy="157480"/>
          </a:xfrm>
          <a:custGeom>
            <a:avLst/>
            <a:gdLst/>
            <a:ahLst/>
            <a:cxnLst/>
            <a:rect l="l" t="t" r="r" b="b"/>
            <a:pathLst>
              <a:path w="172720" h="157480">
                <a:moveTo>
                  <a:pt x="0" y="156972"/>
                </a:moveTo>
                <a:lnTo>
                  <a:pt x="172212" y="156972"/>
                </a:lnTo>
                <a:lnTo>
                  <a:pt x="172212" y="0"/>
                </a:lnTo>
                <a:lnTo>
                  <a:pt x="0" y="0"/>
                </a:lnTo>
                <a:lnTo>
                  <a:pt x="0" y="156972"/>
                </a:lnTo>
                <a:close/>
              </a:path>
            </a:pathLst>
          </a:custGeom>
          <a:solidFill>
            <a:srgbClr val="001F5F"/>
          </a:solidFill>
        </p:spPr>
        <p:txBody>
          <a:bodyPr wrap="square" lIns="0" tIns="0" rIns="0" bIns="0" rtlCol="0"/>
          <a:lstStyle/>
          <a:p>
            <a:endParaRPr/>
          </a:p>
        </p:txBody>
      </p:sp>
      <p:sp>
        <p:nvSpPr>
          <p:cNvPr id="8" name="object 8"/>
          <p:cNvSpPr txBox="1"/>
          <p:nvPr/>
        </p:nvSpPr>
        <p:spPr>
          <a:xfrm>
            <a:off x="1013866" y="869949"/>
            <a:ext cx="604520"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Century Gothic"/>
                <a:cs typeface="Century Gothic"/>
              </a:rPr>
              <a:t>p</a:t>
            </a:r>
            <a:r>
              <a:rPr sz="1000" spc="-15" dirty="0">
                <a:latin typeface="Century Gothic"/>
                <a:cs typeface="Century Gothic"/>
              </a:rPr>
              <a:t>u</a:t>
            </a:r>
            <a:r>
              <a:rPr sz="1000" spc="-5" dirty="0">
                <a:latin typeface="Century Gothic"/>
                <a:cs typeface="Century Gothic"/>
              </a:rPr>
              <a:t>rcha</a:t>
            </a:r>
            <a:r>
              <a:rPr sz="1000" spc="-10" dirty="0">
                <a:latin typeface="Century Gothic"/>
                <a:cs typeface="Century Gothic"/>
              </a:rPr>
              <a:t>se</a:t>
            </a:r>
            <a:endParaRPr sz="1000">
              <a:latin typeface="Century Gothic"/>
              <a:cs typeface="Century Gothic"/>
            </a:endParaRPr>
          </a:p>
        </p:txBody>
      </p:sp>
      <p:sp>
        <p:nvSpPr>
          <p:cNvPr id="9" name="object 9"/>
          <p:cNvSpPr txBox="1"/>
          <p:nvPr/>
        </p:nvSpPr>
        <p:spPr>
          <a:xfrm>
            <a:off x="791362" y="1022349"/>
            <a:ext cx="1051560"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Century Gothic"/>
                <a:cs typeface="Century Gothic"/>
              </a:rPr>
              <a:t>amount, bln</a:t>
            </a:r>
            <a:r>
              <a:rPr sz="1000" spc="-45" dirty="0">
                <a:latin typeface="Century Gothic"/>
                <a:cs typeface="Century Gothic"/>
              </a:rPr>
              <a:t> </a:t>
            </a:r>
            <a:r>
              <a:rPr sz="1000" dirty="0">
                <a:latin typeface="Century Gothic"/>
                <a:cs typeface="Century Gothic"/>
              </a:rPr>
              <a:t>tng.</a:t>
            </a:r>
            <a:endParaRPr sz="1000">
              <a:latin typeface="Century Gothic"/>
              <a:cs typeface="Century Gothic"/>
            </a:endParaRPr>
          </a:p>
        </p:txBody>
      </p:sp>
      <p:sp>
        <p:nvSpPr>
          <p:cNvPr id="10" name="object 10"/>
          <p:cNvSpPr/>
          <p:nvPr/>
        </p:nvSpPr>
        <p:spPr>
          <a:xfrm>
            <a:off x="3204210" y="1018794"/>
            <a:ext cx="180975" cy="1905"/>
          </a:xfrm>
          <a:custGeom>
            <a:avLst/>
            <a:gdLst/>
            <a:ahLst/>
            <a:cxnLst/>
            <a:rect l="l" t="t" r="r" b="b"/>
            <a:pathLst>
              <a:path w="180975" h="1905">
                <a:moveTo>
                  <a:pt x="-14478" y="698"/>
                </a:moveTo>
                <a:lnTo>
                  <a:pt x="194944" y="698"/>
                </a:lnTo>
              </a:path>
            </a:pathLst>
          </a:custGeom>
          <a:ln w="30352">
            <a:solidFill>
              <a:srgbClr val="CA1B49"/>
            </a:solidFill>
          </a:ln>
        </p:spPr>
        <p:txBody>
          <a:bodyPr wrap="square" lIns="0" tIns="0" rIns="0" bIns="0" rtlCol="0"/>
          <a:lstStyle/>
          <a:p>
            <a:endParaRPr/>
          </a:p>
        </p:txBody>
      </p:sp>
      <p:sp>
        <p:nvSpPr>
          <p:cNvPr id="11" name="object 11"/>
          <p:cNvSpPr txBox="1"/>
          <p:nvPr/>
        </p:nvSpPr>
        <p:spPr>
          <a:xfrm>
            <a:off x="1084580" y="545907"/>
            <a:ext cx="4239895" cy="425450"/>
          </a:xfrm>
          <a:prstGeom prst="rect">
            <a:avLst/>
          </a:prstGeom>
        </p:spPr>
        <p:txBody>
          <a:bodyPr vert="horz" wrap="square" lIns="0" tIns="48260" rIns="0" bIns="0" rtlCol="0">
            <a:spAutoFit/>
          </a:bodyPr>
          <a:lstStyle/>
          <a:p>
            <a:pPr marL="12700">
              <a:lnSpc>
                <a:spcPct val="100000"/>
              </a:lnSpc>
              <a:spcBef>
                <a:spcPts val="380"/>
              </a:spcBef>
            </a:pPr>
            <a:r>
              <a:rPr sz="1200" b="1" u="sng" dirty="0">
                <a:solidFill>
                  <a:srgbClr val="3A3838"/>
                </a:solidFill>
                <a:uFill>
                  <a:solidFill>
                    <a:srgbClr val="3A3838"/>
                  </a:solidFill>
                </a:uFill>
                <a:latin typeface="Century Gothic"/>
                <a:cs typeface="Century Gothic"/>
              </a:rPr>
              <a:t>Total </a:t>
            </a:r>
            <a:r>
              <a:rPr sz="1200" b="1" u="sng" spc="-5" dirty="0">
                <a:solidFill>
                  <a:srgbClr val="3A3838"/>
                </a:solidFill>
                <a:uFill>
                  <a:solidFill>
                    <a:srgbClr val="3A3838"/>
                  </a:solidFill>
                </a:uFill>
                <a:latin typeface="Century Gothic"/>
                <a:cs typeface="Century Gothic"/>
              </a:rPr>
              <a:t>purchase </a:t>
            </a:r>
            <a:r>
              <a:rPr sz="1200" b="1" u="sng" dirty="0">
                <a:solidFill>
                  <a:srgbClr val="3A3838"/>
                </a:solidFill>
                <a:uFill>
                  <a:solidFill>
                    <a:srgbClr val="3A3838"/>
                  </a:solidFill>
                </a:uFill>
                <a:latin typeface="Century Gothic"/>
                <a:cs typeface="Century Gothic"/>
              </a:rPr>
              <a:t>from </a:t>
            </a:r>
            <a:r>
              <a:rPr sz="1200" b="1" u="sng" spc="-5" dirty="0">
                <a:solidFill>
                  <a:srgbClr val="3A3838"/>
                </a:solidFill>
                <a:uFill>
                  <a:solidFill>
                    <a:srgbClr val="3A3838"/>
                  </a:solidFill>
                </a:uFill>
                <a:latin typeface="Century Gothic"/>
                <a:cs typeface="Century Gothic"/>
              </a:rPr>
              <a:t>DP </a:t>
            </a:r>
            <a:r>
              <a:rPr sz="1200" b="1" u="sng" dirty="0">
                <a:solidFill>
                  <a:srgbClr val="3A3838"/>
                </a:solidFill>
                <a:uFill>
                  <a:solidFill>
                    <a:srgbClr val="3A3838"/>
                  </a:solidFill>
                </a:uFill>
                <a:latin typeface="Century Gothic"/>
                <a:cs typeface="Century Gothic"/>
              </a:rPr>
              <a:t>for </a:t>
            </a:r>
            <a:r>
              <a:rPr sz="1200" b="1" u="sng" spc="-5" dirty="0">
                <a:solidFill>
                  <a:srgbClr val="3A3838"/>
                </a:solidFill>
                <a:uFill>
                  <a:solidFill>
                    <a:srgbClr val="3A3838"/>
                  </a:solidFill>
                </a:uFill>
                <a:latin typeface="Century Gothic"/>
                <a:cs typeface="Century Gothic"/>
              </a:rPr>
              <a:t>2010-2020 </a:t>
            </a:r>
            <a:r>
              <a:rPr sz="1200" b="1" u="sng" dirty="0">
                <a:solidFill>
                  <a:srgbClr val="3A3838"/>
                </a:solidFill>
                <a:uFill>
                  <a:solidFill>
                    <a:srgbClr val="3A3838"/>
                  </a:solidFill>
                </a:uFill>
                <a:latin typeface="Century Gothic"/>
                <a:cs typeface="Century Gothic"/>
              </a:rPr>
              <a:t>– </a:t>
            </a:r>
            <a:r>
              <a:rPr sz="1200" b="1" u="sng" spc="-5" dirty="0">
                <a:solidFill>
                  <a:srgbClr val="3A3838"/>
                </a:solidFill>
                <a:uFill>
                  <a:solidFill>
                    <a:srgbClr val="3A3838"/>
                  </a:solidFill>
                </a:uFill>
                <a:latin typeface="Century Gothic"/>
                <a:cs typeface="Century Gothic"/>
              </a:rPr>
              <a:t>312.4 billion</a:t>
            </a:r>
            <a:r>
              <a:rPr sz="1200" b="1" u="sng" spc="-45" dirty="0">
                <a:solidFill>
                  <a:srgbClr val="3A3838"/>
                </a:solidFill>
                <a:uFill>
                  <a:solidFill>
                    <a:srgbClr val="3A3838"/>
                  </a:solidFill>
                </a:uFill>
                <a:latin typeface="Century Gothic"/>
                <a:cs typeface="Century Gothic"/>
              </a:rPr>
              <a:t> </a:t>
            </a:r>
            <a:r>
              <a:rPr sz="1200" b="1" u="sng" dirty="0">
                <a:solidFill>
                  <a:srgbClr val="3A3838"/>
                </a:solidFill>
                <a:uFill>
                  <a:solidFill>
                    <a:srgbClr val="3A3838"/>
                  </a:solidFill>
                </a:uFill>
                <a:latin typeface="Century Gothic"/>
                <a:cs typeface="Century Gothic"/>
              </a:rPr>
              <a:t>tenge</a:t>
            </a:r>
            <a:endParaRPr sz="1200">
              <a:latin typeface="Century Gothic"/>
              <a:cs typeface="Century Gothic"/>
            </a:endParaRPr>
          </a:p>
          <a:p>
            <a:pPr marL="2310130">
              <a:lnSpc>
                <a:spcPct val="100000"/>
              </a:lnSpc>
              <a:spcBef>
                <a:spcPts val="225"/>
              </a:spcBef>
            </a:pPr>
            <a:r>
              <a:rPr sz="1000" spc="-5" dirty="0">
                <a:latin typeface="Century Gothic"/>
                <a:cs typeface="Century Gothic"/>
              </a:rPr>
              <a:t>the share of purchase</a:t>
            </a:r>
            <a:r>
              <a:rPr sz="1000" dirty="0">
                <a:latin typeface="Century Gothic"/>
                <a:cs typeface="Century Gothic"/>
              </a:rPr>
              <a:t> </a:t>
            </a:r>
            <a:r>
              <a:rPr sz="1000" spc="-5" dirty="0">
                <a:latin typeface="Century Gothic"/>
                <a:cs typeface="Century Gothic"/>
              </a:rPr>
              <a:t>from</a:t>
            </a:r>
            <a:endParaRPr sz="1000">
              <a:latin typeface="Century Gothic"/>
              <a:cs typeface="Century Gothic"/>
            </a:endParaRPr>
          </a:p>
        </p:txBody>
      </p:sp>
      <p:sp>
        <p:nvSpPr>
          <p:cNvPr id="12" name="object 12"/>
          <p:cNvSpPr txBox="1"/>
          <p:nvPr/>
        </p:nvSpPr>
        <p:spPr>
          <a:xfrm>
            <a:off x="3386709" y="946149"/>
            <a:ext cx="1677035" cy="330200"/>
          </a:xfrm>
          <a:prstGeom prst="rect">
            <a:avLst/>
          </a:prstGeom>
        </p:spPr>
        <p:txBody>
          <a:bodyPr vert="horz" wrap="square" lIns="0" tIns="12065" rIns="0" bIns="0" rtlCol="0">
            <a:spAutoFit/>
          </a:bodyPr>
          <a:lstStyle/>
          <a:p>
            <a:pPr marL="401320" marR="5080" indent="-389255">
              <a:lnSpc>
                <a:spcPct val="100000"/>
              </a:lnSpc>
              <a:spcBef>
                <a:spcPts val="95"/>
              </a:spcBef>
            </a:pPr>
            <a:r>
              <a:rPr sz="1000" spc="-5" dirty="0">
                <a:latin typeface="Century Gothic"/>
                <a:cs typeface="Century Gothic"/>
              </a:rPr>
              <a:t>DP from the total purchase  amount of</a:t>
            </a:r>
            <a:r>
              <a:rPr sz="1000" spc="5" dirty="0">
                <a:latin typeface="Century Gothic"/>
                <a:cs typeface="Century Gothic"/>
              </a:rPr>
              <a:t> </a:t>
            </a:r>
            <a:r>
              <a:rPr sz="1000" spc="-15" dirty="0">
                <a:latin typeface="Century Gothic"/>
                <a:cs typeface="Century Gothic"/>
              </a:rPr>
              <a:t>CD</a:t>
            </a:r>
            <a:endParaRPr sz="1000">
              <a:latin typeface="Century Gothic"/>
              <a:cs typeface="Century Gothic"/>
            </a:endParaRPr>
          </a:p>
        </p:txBody>
      </p:sp>
      <p:sp>
        <p:nvSpPr>
          <p:cNvPr id="13" name="object 13"/>
          <p:cNvSpPr txBox="1"/>
          <p:nvPr/>
        </p:nvSpPr>
        <p:spPr>
          <a:xfrm>
            <a:off x="2464689" y="5588"/>
            <a:ext cx="7258050" cy="391160"/>
          </a:xfrm>
          <a:prstGeom prst="rect">
            <a:avLst/>
          </a:prstGeom>
        </p:spPr>
        <p:txBody>
          <a:bodyPr vert="horz" wrap="square" lIns="0" tIns="12700" rIns="0" bIns="0" rtlCol="0">
            <a:spAutoFit/>
          </a:bodyPr>
          <a:lstStyle/>
          <a:p>
            <a:pPr marL="12700">
              <a:lnSpc>
                <a:spcPct val="100000"/>
              </a:lnSpc>
              <a:spcBef>
                <a:spcPts val="100"/>
              </a:spcBef>
            </a:pPr>
            <a:r>
              <a:rPr sz="2400" b="1" u="heavy" dirty="0">
                <a:uFill>
                  <a:solidFill>
                    <a:srgbClr val="000000"/>
                  </a:solidFill>
                </a:uFill>
                <a:latin typeface="Century Gothic"/>
                <a:cs typeface="Century Gothic"/>
              </a:rPr>
              <a:t>Analysis </a:t>
            </a:r>
            <a:r>
              <a:rPr sz="2400" b="1" u="heavy" spc="-5" dirty="0">
                <a:uFill>
                  <a:solidFill>
                    <a:srgbClr val="000000"/>
                  </a:solidFill>
                </a:uFill>
                <a:latin typeface="Century Gothic"/>
                <a:cs typeface="Century Gothic"/>
              </a:rPr>
              <a:t>of purchases under </a:t>
            </a:r>
            <a:r>
              <a:rPr sz="2400" b="1" u="heavy" dirty="0">
                <a:uFill>
                  <a:solidFill>
                    <a:srgbClr val="000000"/>
                  </a:solidFill>
                </a:uFill>
                <a:latin typeface="Century Gothic"/>
                <a:cs typeface="Century Gothic"/>
              </a:rPr>
              <a:t>Long-term</a:t>
            </a:r>
            <a:r>
              <a:rPr sz="2400" b="1" u="heavy" spc="-100" dirty="0">
                <a:uFill>
                  <a:solidFill>
                    <a:srgbClr val="000000"/>
                  </a:solidFill>
                </a:uFill>
                <a:latin typeface="Century Gothic"/>
                <a:cs typeface="Century Gothic"/>
              </a:rPr>
              <a:t> </a:t>
            </a:r>
            <a:r>
              <a:rPr sz="2400" b="1" u="heavy" dirty="0">
                <a:uFill>
                  <a:solidFill>
                    <a:srgbClr val="000000"/>
                  </a:solidFill>
                </a:uFill>
                <a:latin typeface="Century Gothic"/>
                <a:cs typeface="Century Gothic"/>
              </a:rPr>
              <a:t>Contracts</a:t>
            </a:r>
            <a:endParaRPr sz="2400">
              <a:latin typeface="Century Gothic"/>
              <a:cs typeface="Century Gothic"/>
            </a:endParaRPr>
          </a:p>
        </p:txBody>
      </p:sp>
      <p:sp>
        <p:nvSpPr>
          <p:cNvPr id="14" name="object 14"/>
          <p:cNvSpPr txBox="1"/>
          <p:nvPr/>
        </p:nvSpPr>
        <p:spPr>
          <a:xfrm>
            <a:off x="11106657" y="6427114"/>
            <a:ext cx="168275" cy="208279"/>
          </a:xfrm>
          <a:prstGeom prst="rect">
            <a:avLst/>
          </a:prstGeom>
        </p:spPr>
        <p:txBody>
          <a:bodyPr vert="horz" wrap="square" lIns="0" tIns="12700" rIns="0" bIns="0" rtlCol="0">
            <a:spAutoFit/>
          </a:bodyPr>
          <a:lstStyle/>
          <a:p>
            <a:pPr>
              <a:lnSpc>
                <a:spcPct val="100000"/>
              </a:lnSpc>
              <a:spcBef>
                <a:spcPts val="100"/>
              </a:spcBef>
            </a:pPr>
            <a:r>
              <a:rPr sz="1200" dirty="0">
                <a:solidFill>
                  <a:srgbClr val="888888"/>
                </a:solidFill>
                <a:latin typeface="Calibri"/>
                <a:cs typeface="Calibri"/>
              </a:rPr>
              <a:t>22</a:t>
            </a:r>
            <a:endParaRPr sz="1200">
              <a:latin typeface="Calibri"/>
              <a:cs typeface="Calibri"/>
            </a:endParaRPr>
          </a:p>
        </p:txBody>
      </p:sp>
      <p:sp>
        <p:nvSpPr>
          <p:cNvPr id="15" name="object 15"/>
          <p:cNvSpPr/>
          <p:nvPr/>
        </p:nvSpPr>
        <p:spPr>
          <a:xfrm>
            <a:off x="4183283" y="2101567"/>
            <a:ext cx="551893" cy="327688"/>
          </a:xfrm>
          <a:prstGeom prst="rect">
            <a:avLst/>
          </a:prstGeom>
          <a:blipFill>
            <a:blip r:embed="rId2" cstate="print"/>
            <a:stretch>
              <a:fillRect/>
            </a:stretch>
          </a:blipFill>
        </p:spPr>
        <p:txBody>
          <a:bodyPr wrap="square" lIns="0" tIns="0" rIns="0" bIns="0" rtlCol="0"/>
          <a:lstStyle/>
          <a:p>
            <a:endParaRPr/>
          </a:p>
        </p:txBody>
      </p:sp>
      <p:sp>
        <p:nvSpPr>
          <p:cNvPr id="16" name="object 16"/>
          <p:cNvSpPr/>
          <p:nvPr/>
        </p:nvSpPr>
        <p:spPr>
          <a:xfrm>
            <a:off x="289559" y="1766303"/>
            <a:ext cx="5897880" cy="662952"/>
          </a:xfrm>
          <a:prstGeom prst="rect">
            <a:avLst/>
          </a:prstGeom>
          <a:blipFill>
            <a:blip r:embed="rId3" cstate="print"/>
            <a:stretch>
              <a:fillRect/>
            </a:stretch>
          </a:blipFill>
        </p:spPr>
        <p:txBody>
          <a:bodyPr wrap="square" lIns="0" tIns="0" rIns="0" bIns="0" rtlCol="0"/>
          <a:lstStyle/>
          <a:p>
            <a:endParaRPr/>
          </a:p>
        </p:txBody>
      </p:sp>
      <p:sp>
        <p:nvSpPr>
          <p:cNvPr id="17" name="object 17"/>
          <p:cNvSpPr/>
          <p:nvPr/>
        </p:nvSpPr>
        <p:spPr>
          <a:xfrm>
            <a:off x="312420" y="2407157"/>
            <a:ext cx="447040" cy="0"/>
          </a:xfrm>
          <a:custGeom>
            <a:avLst/>
            <a:gdLst/>
            <a:ahLst/>
            <a:cxnLst/>
            <a:rect l="l" t="t" r="r" b="b"/>
            <a:pathLst>
              <a:path w="447040">
                <a:moveTo>
                  <a:pt x="0" y="0"/>
                </a:moveTo>
                <a:lnTo>
                  <a:pt x="446531" y="0"/>
                </a:lnTo>
              </a:path>
            </a:pathLst>
          </a:custGeom>
          <a:ln w="25908">
            <a:solidFill>
              <a:srgbClr val="001F5F"/>
            </a:solidFill>
          </a:ln>
        </p:spPr>
        <p:txBody>
          <a:bodyPr wrap="square" lIns="0" tIns="0" rIns="0" bIns="0" rtlCol="0"/>
          <a:lstStyle/>
          <a:p>
            <a:endParaRPr/>
          </a:p>
        </p:txBody>
      </p:sp>
      <p:sp>
        <p:nvSpPr>
          <p:cNvPr id="18" name="object 18"/>
          <p:cNvSpPr/>
          <p:nvPr/>
        </p:nvSpPr>
        <p:spPr>
          <a:xfrm>
            <a:off x="803148" y="2398014"/>
            <a:ext cx="447040" cy="0"/>
          </a:xfrm>
          <a:custGeom>
            <a:avLst/>
            <a:gdLst/>
            <a:ahLst/>
            <a:cxnLst/>
            <a:rect l="l" t="t" r="r" b="b"/>
            <a:pathLst>
              <a:path w="447040">
                <a:moveTo>
                  <a:pt x="0" y="0"/>
                </a:moveTo>
                <a:lnTo>
                  <a:pt x="446532" y="0"/>
                </a:lnTo>
              </a:path>
            </a:pathLst>
          </a:custGeom>
          <a:ln w="44196">
            <a:solidFill>
              <a:srgbClr val="001F5F"/>
            </a:solidFill>
          </a:ln>
        </p:spPr>
        <p:txBody>
          <a:bodyPr wrap="square" lIns="0" tIns="0" rIns="0" bIns="0" rtlCol="0"/>
          <a:lstStyle/>
          <a:p>
            <a:endParaRPr/>
          </a:p>
        </p:txBody>
      </p:sp>
      <p:sp>
        <p:nvSpPr>
          <p:cNvPr id="19" name="object 19"/>
          <p:cNvSpPr/>
          <p:nvPr/>
        </p:nvSpPr>
        <p:spPr>
          <a:xfrm>
            <a:off x="1293875" y="2388870"/>
            <a:ext cx="447040" cy="0"/>
          </a:xfrm>
          <a:custGeom>
            <a:avLst/>
            <a:gdLst/>
            <a:ahLst/>
            <a:cxnLst/>
            <a:rect l="l" t="t" r="r" b="b"/>
            <a:pathLst>
              <a:path w="447039">
                <a:moveTo>
                  <a:pt x="0" y="0"/>
                </a:moveTo>
                <a:lnTo>
                  <a:pt x="446531" y="0"/>
                </a:lnTo>
              </a:path>
            </a:pathLst>
          </a:custGeom>
          <a:ln w="62484">
            <a:solidFill>
              <a:srgbClr val="001F5F"/>
            </a:solidFill>
          </a:ln>
        </p:spPr>
        <p:txBody>
          <a:bodyPr wrap="square" lIns="0" tIns="0" rIns="0" bIns="0" rtlCol="0"/>
          <a:lstStyle/>
          <a:p>
            <a:endParaRPr/>
          </a:p>
        </p:txBody>
      </p:sp>
      <p:sp>
        <p:nvSpPr>
          <p:cNvPr id="20" name="object 20"/>
          <p:cNvSpPr/>
          <p:nvPr/>
        </p:nvSpPr>
        <p:spPr>
          <a:xfrm>
            <a:off x="3747515" y="2214372"/>
            <a:ext cx="447040" cy="205740"/>
          </a:xfrm>
          <a:custGeom>
            <a:avLst/>
            <a:gdLst/>
            <a:ahLst/>
            <a:cxnLst/>
            <a:rect l="l" t="t" r="r" b="b"/>
            <a:pathLst>
              <a:path w="447039" h="205739">
                <a:moveTo>
                  <a:pt x="446532" y="0"/>
                </a:moveTo>
                <a:lnTo>
                  <a:pt x="0" y="0"/>
                </a:lnTo>
                <a:lnTo>
                  <a:pt x="0" y="205739"/>
                </a:lnTo>
                <a:lnTo>
                  <a:pt x="446532" y="205739"/>
                </a:lnTo>
                <a:lnTo>
                  <a:pt x="446532" y="0"/>
                </a:lnTo>
                <a:close/>
              </a:path>
            </a:pathLst>
          </a:custGeom>
          <a:solidFill>
            <a:srgbClr val="001F5F"/>
          </a:solidFill>
        </p:spPr>
        <p:txBody>
          <a:bodyPr wrap="square" lIns="0" tIns="0" rIns="0" bIns="0" rtlCol="0"/>
          <a:lstStyle/>
          <a:p>
            <a:endParaRPr/>
          </a:p>
        </p:txBody>
      </p:sp>
      <p:sp>
        <p:nvSpPr>
          <p:cNvPr id="21" name="object 21"/>
          <p:cNvSpPr/>
          <p:nvPr/>
        </p:nvSpPr>
        <p:spPr>
          <a:xfrm>
            <a:off x="5219700" y="1965960"/>
            <a:ext cx="447040" cy="454659"/>
          </a:xfrm>
          <a:custGeom>
            <a:avLst/>
            <a:gdLst/>
            <a:ahLst/>
            <a:cxnLst/>
            <a:rect l="l" t="t" r="r" b="b"/>
            <a:pathLst>
              <a:path w="447039" h="454660">
                <a:moveTo>
                  <a:pt x="446532" y="0"/>
                </a:moveTo>
                <a:lnTo>
                  <a:pt x="0" y="0"/>
                </a:lnTo>
                <a:lnTo>
                  <a:pt x="0" y="454151"/>
                </a:lnTo>
                <a:lnTo>
                  <a:pt x="446532" y="454151"/>
                </a:lnTo>
                <a:lnTo>
                  <a:pt x="446532" y="0"/>
                </a:lnTo>
                <a:close/>
              </a:path>
            </a:pathLst>
          </a:custGeom>
          <a:solidFill>
            <a:srgbClr val="001F5F"/>
          </a:solidFill>
        </p:spPr>
        <p:txBody>
          <a:bodyPr wrap="square" lIns="0" tIns="0" rIns="0" bIns="0" rtlCol="0"/>
          <a:lstStyle/>
          <a:p>
            <a:endParaRPr/>
          </a:p>
        </p:txBody>
      </p:sp>
      <p:sp>
        <p:nvSpPr>
          <p:cNvPr id="22" name="object 22"/>
          <p:cNvSpPr/>
          <p:nvPr/>
        </p:nvSpPr>
        <p:spPr>
          <a:xfrm>
            <a:off x="5710428" y="1810511"/>
            <a:ext cx="447040" cy="609600"/>
          </a:xfrm>
          <a:custGeom>
            <a:avLst/>
            <a:gdLst/>
            <a:ahLst/>
            <a:cxnLst/>
            <a:rect l="l" t="t" r="r" b="b"/>
            <a:pathLst>
              <a:path w="447039" h="609600">
                <a:moveTo>
                  <a:pt x="446532" y="0"/>
                </a:moveTo>
                <a:lnTo>
                  <a:pt x="0" y="0"/>
                </a:lnTo>
                <a:lnTo>
                  <a:pt x="0" y="609600"/>
                </a:lnTo>
                <a:lnTo>
                  <a:pt x="446532" y="609600"/>
                </a:lnTo>
                <a:lnTo>
                  <a:pt x="446532" y="0"/>
                </a:lnTo>
                <a:close/>
              </a:path>
            </a:pathLst>
          </a:custGeom>
          <a:solidFill>
            <a:srgbClr val="001F5F"/>
          </a:solidFill>
        </p:spPr>
        <p:txBody>
          <a:bodyPr wrap="square" lIns="0" tIns="0" rIns="0" bIns="0" rtlCol="0"/>
          <a:lstStyle/>
          <a:p>
            <a:endParaRPr/>
          </a:p>
        </p:txBody>
      </p:sp>
      <p:sp>
        <p:nvSpPr>
          <p:cNvPr id="23" name="object 23"/>
          <p:cNvSpPr/>
          <p:nvPr/>
        </p:nvSpPr>
        <p:spPr>
          <a:xfrm>
            <a:off x="312420" y="2394204"/>
            <a:ext cx="447040" cy="26034"/>
          </a:xfrm>
          <a:custGeom>
            <a:avLst/>
            <a:gdLst/>
            <a:ahLst/>
            <a:cxnLst/>
            <a:rect l="l" t="t" r="r" b="b"/>
            <a:pathLst>
              <a:path w="447040" h="26035">
                <a:moveTo>
                  <a:pt x="0" y="0"/>
                </a:moveTo>
                <a:lnTo>
                  <a:pt x="446531" y="0"/>
                </a:lnTo>
                <a:lnTo>
                  <a:pt x="446531" y="25908"/>
                </a:lnTo>
                <a:lnTo>
                  <a:pt x="0" y="25908"/>
                </a:lnTo>
                <a:lnTo>
                  <a:pt x="0" y="0"/>
                </a:lnTo>
                <a:close/>
              </a:path>
            </a:pathLst>
          </a:custGeom>
          <a:ln w="9144">
            <a:solidFill>
              <a:srgbClr val="001F5F"/>
            </a:solidFill>
          </a:ln>
        </p:spPr>
        <p:txBody>
          <a:bodyPr wrap="square" lIns="0" tIns="0" rIns="0" bIns="0" rtlCol="0"/>
          <a:lstStyle/>
          <a:p>
            <a:endParaRPr/>
          </a:p>
        </p:txBody>
      </p:sp>
      <p:sp>
        <p:nvSpPr>
          <p:cNvPr id="24" name="object 24"/>
          <p:cNvSpPr/>
          <p:nvPr/>
        </p:nvSpPr>
        <p:spPr>
          <a:xfrm>
            <a:off x="803148" y="2375916"/>
            <a:ext cx="447040" cy="44450"/>
          </a:xfrm>
          <a:custGeom>
            <a:avLst/>
            <a:gdLst/>
            <a:ahLst/>
            <a:cxnLst/>
            <a:rect l="l" t="t" r="r" b="b"/>
            <a:pathLst>
              <a:path w="447040" h="44450">
                <a:moveTo>
                  <a:pt x="0" y="0"/>
                </a:moveTo>
                <a:lnTo>
                  <a:pt x="446532" y="0"/>
                </a:lnTo>
                <a:lnTo>
                  <a:pt x="446532" y="44196"/>
                </a:lnTo>
                <a:lnTo>
                  <a:pt x="0" y="44196"/>
                </a:lnTo>
                <a:lnTo>
                  <a:pt x="0" y="0"/>
                </a:lnTo>
                <a:close/>
              </a:path>
            </a:pathLst>
          </a:custGeom>
          <a:ln w="9144">
            <a:solidFill>
              <a:srgbClr val="001F5F"/>
            </a:solidFill>
          </a:ln>
        </p:spPr>
        <p:txBody>
          <a:bodyPr wrap="square" lIns="0" tIns="0" rIns="0" bIns="0" rtlCol="0"/>
          <a:lstStyle/>
          <a:p>
            <a:endParaRPr/>
          </a:p>
        </p:txBody>
      </p:sp>
      <p:sp>
        <p:nvSpPr>
          <p:cNvPr id="25" name="object 25"/>
          <p:cNvSpPr/>
          <p:nvPr/>
        </p:nvSpPr>
        <p:spPr>
          <a:xfrm>
            <a:off x="1293875" y="2357627"/>
            <a:ext cx="447040" cy="62865"/>
          </a:xfrm>
          <a:custGeom>
            <a:avLst/>
            <a:gdLst/>
            <a:ahLst/>
            <a:cxnLst/>
            <a:rect l="l" t="t" r="r" b="b"/>
            <a:pathLst>
              <a:path w="447039" h="62864">
                <a:moveTo>
                  <a:pt x="0" y="0"/>
                </a:moveTo>
                <a:lnTo>
                  <a:pt x="446531" y="0"/>
                </a:lnTo>
                <a:lnTo>
                  <a:pt x="446531" y="62484"/>
                </a:lnTo>
                <a:lnTo>
                  <a:pt x="0" y="62484"/>
                </a:lnTo>
                <a:lnTo>
                  <a:pt x="0" y="0"/>
                </a:lnTo>
                <a:close/>
              </a:path>
            </a:pathLst>
          </a:custGeom>
          <a:ln w="9144">
            <a:solidFill>
              <a:srgbClr val="001F5F"/>
            </a:solidFill>
          </a:ln>
        </p:spPr>
        <p:txBody>
          <a:bodyPr wrap="square" lIns="0" tIns="0" rIns="0" bIns="0" rtlCol="0"/>
          <a:lstStyle/>
          <a:p>
            <a:endParaRPr/>
          </a:p>
        </p:txBody>
      </p:sp>
      <p:sp>
        <p:nvSpPr>
          <p:cNvPr id="26" name="object 26"/>
          <p:cNvSpPr/>
          <p:nvPr/>
        </p:nvSpPr>
        <p:spPr>
          <a:xfrm>
            <a:off x="3747515" y="2214372"/>
            <a:ext cx="447040" cy="205740"/>
          </a:xfrm>
          <a:custGeom>
            <a:avLst/>
            <a:gdLst/>
            <a:ahLst/>
            <a:cxnLst/>
            <a:rect l="l" t="t" r="r" b="b"/>
            <a:pathLst>
              <a:path w="447039" h="205739">
                <a:moveTo>
                  <a:pt x="0" y="0"/>
                </a:moveTo>
                <a:lnTo>
                  <a:pt x="446532" y="0"/>
                </a:lnTo>
                <a:lnTo>
                  <a:pt x="446532" y="205739"/>
                </a:lnTo>
                <a:lnTo>
                  <a:pt x="0" y="205739"/>
                </a:lnTo>
                <a:lnTo>
                  <a:pt x="0" y="0"/>
                </a:lnTo>
                <a:close/>
              </a:path>
            </a:pathLst>
          </a:custGeom>
          <a:ln w="9144">
            <a:solidFill>
              <a:srgbClr val="001F5F"/>
            </a:solidFill>
          </a:ln>
        </p:spPr>
        <p:txBody>
          <a:bodyPr wrap="square" lIns="0" tIns="0" rIns="0" bIns="0" rtlCol="0"/>
          <a:lstStyle/>
          <a:p>
            <a:endParaRPr/>
          </a:p>
        </p:txBody>
      </p:sp>
      <p:sp>
        <p:nvSpPr>
          <p:cNvPr id="27" name="object 27"/>
          <p:cNvSpPr/>
          <p:nvPr/>
        </p:nvSpPr>
        <p:spPr>
          <a:xfrm>
            <a:off x="5219700" y="1965960"/>
            <a:ext cx="447040" cy="454659"/>
          </a:xfrm>
          <a:custGeom>
            <a:avLst/>
            <a:gdLst/>
            <a:ahLst/>
            <a:cxnLst/>
            <a:rect l="l" t="t" r="r" b="b"/>
            <a:pathLst>
              <a:path w="447039" h="454660">
                <a:moveTo>
                  <a:pt x="0" y="0"/>
                </a:moveTo>
                <a:lnTo>
                  <a:pt x="446532" y="0"/>
                </a:lnTo>
                <a:lnTo>
                  <a:pt x="446532" y="454151"/>
                </a:lnTo>
                <a:lnTo>
                  <a:pt x="0" y="454151"/>
                </a:lnTo>
                <a:lnTo>
                  <a:pt x="0" y="0"/>
                </a:lnTo>
                <a:close/>
              </a:path>
            </a:pathLst>
          </a:custGeom>
          <a:ln w="9144">
            <a:solidFill>
              <a:srgbClr val="001F5F"/>
            </a:solidFill>
          </a:ln>
        </p:spPr>
        <p:txBody>
          <a:bodyPr wrap="square" lIns="0" tIns="0" rIns="0" bIns="0" rtlCol="0"/>
          <a:lstStyle/>
          <a:p>
            <a:endParaRPr/>
          </a:p>
        </p:txBody>
      </p:sp>
      <p:sp>
        <p:nvSpPr>
          <p:cNvPr id="28" name="object 28"/>
          <p:cNvSpPr/>
          <p:nvPr/>
        </p:nvSpPr>
        <p:spPr>
          <a:xfrm>
            <a:off x="5710428" y="1810511"/>
            <a:ext cx="447040" cy="609600"/>
          </a:xfrm>
          <a:custGeom>
            <a:avLst/>
            <a:gdLst/>
            <a:ahLst/>
            <a:cxnLst/>
            <a:rect l="l" t="t" r="r" b="b"/>
            <a:pathLst>
              <a:path w="447039" h="609600">
                <a:moveTo>
                  <a:pt x="0" y="0"/>
                </a:moveTo>
                <a:lnTo>
                  <a:pt x="446532" y="0"/>
                </a:lnTo>
                <a:lnTo>
                  <a:pt x="446532" y="609600"/>
                </a:lnTo>
                <a:lnTo>
                  <a:pt x="0" y="609600"/>
                </a:lnTo>
                <a:lnTo>
                  <a:pt x="0" y="0"/>
                </a:lnTo>
                <a:close/>
              </a:path>
            </a:pathLst>
          </a:custGeom>
          <a:ln w="9144">
            <a:solidFill>
              <a:srgbClr val="001F5F"/>
            </a:solidFill>
          </a:ln>
        </p:spPr>
        <p:txBody>
          <a:bodyPr wrap="square" lIns="0" tIns="0" rIns="0" bIns="0" rtlCol="0"/>
          <a:lstStyle/>
          <a:p>
            <a:endParaRPr/>
          </a:p>
        </p:txBody>
      </p:sp>
      <p:sp>
        <p:nvSpPr>
          <p:cNvPr id="29" name="object 29"/>
          <p:cNvSpPr/>
          <p:nvPr/>
        </p:nvSpPr>
        <p:spPr>
          <a:xfrm>
            <a:off x="5710428" y="1431036"/>
            <a:ext cx="447040" cy="379730"/>
          </a:xfrm>
          <a:custGeom>
            <a:avLst/>
            <a:gdLst/>
            <a:ahLst/>
            <a:cxnLst/>
            <a:rect l="l" t="t" r="r" b="b"/>
            <a:pathLst>
              <a:path w="447039" h="379730">
                <a:moveTo>
                  <a:pt x="0" y="379475"/>
                </a:moveTo>
                <a:lnTo>
                  <a:pt x="446531" y="379475"/>
                </a:lnTo>
                <a:lnTo>
                  <a:pt x="446531" y="0"/>
                </a:lnTo>
                <a:lnTo>
                  <a:pt x="0" y="0"/>
                </a:lnTo>
                <a:lnTo>
                  <a:pt x="0" y="379475"/>
                </a:lnTo>
                <a:close/>
              </a:path>
            </a:pathLst>
          </a:custGeom>
          <a:solidFill>
            <a:srgbClr val="DEEBF7"/>
          </a:solidFill>
        </p:spPr>
        <p:txBody>
          <a:bodyPr wrap="square" lIns="0" tIns="0" rIns="0" bIns="0" rtlCol="0"/>
          <a:lstStyle/>
          <a:p>
            <a:endParaRPr/>
          </a:p>
        </p:txBody>
      </p:sp>
      <p:sp>
        <p:nvSpPr>
          <p:cNvPr id="30" name="object 30"/>
          <p:cNvSpPr/>
          <p:nvPr/>
        </p:nvSpPr>
        <p:spPr>
          <a:xfrm>
            <a:off x="5710428" y="1431036"/>
            <a:ext cx="447040" cy="379730"/>
          </a:xfrm>
          <a:custGeom>
            <a:avLst/>
            <a:gdLst/>
            <a:ahLst/>
            <a:cxnLst/>
            <a:rect l="l" t="t" r="r" b="b"/>
            <a:pathLst>
              <a:path w="447039" h="379730">
                <a:moveTo>
                  <a:pt x="0" y="379475"/>
                </a:moveTo>
                <a:lnTo>
                  <a:pt x="446531" y="379475"/>
                </a:lnTo>
                <a:lnTo>
                  <a:pt x="446531" y="0"/>
                </a:lnTo>
                <a:lnTo>
                  <a:pt x="0" y="0"/>
                </a:lnTo>
                <a:lnTo>
                  <a:pt x="0" y="379475"/>
                </a:lnTo>
                <a:close/>
              </a:path>
            </a:pathLst>
          </a:custGeom>
          <a:ln w="12700">
            <a:solidFill>
              <a:srgbClr val="001F5F"/>
            </a:solidFill>
          </a:ln>
        </p:spPr>
        <p:txBody>
          <a:bodyPr wrap="square" lIns="0" tIns="0" rIns="0" bIns="0" rtlCol="0"/>
          <a:lstStyle/>
          <a:p>
            <a:endParaRPr/>
          </a:p>
        </p:txBody>
      </p:sp>
      <p:sp>
        <p:nvSpPr>
          <p:cNvPr id="31" name="object 31"/>
          <p:cNvSpPr/>
          <p:nvPr/>
        </p:nvSpPr>
        <p:spPr>
          <a:xfrm>
            <a:off x="289559" y="2420111"/>
            <a:ext cx="5888990" cy="0"/>
          </a:xfrm>
          <a:custGeom>
            <a:avLst/>
            <a:gdLst/>
            <a:ahLst/>
            <a:cxnLst/>
            <a:rect l="l" t="t" r="r" b="b"/>
            <a:pathLst>
              <a:path w="5888990">
                <a:moveTo>
                  <a:pt x="0" y="0"/>
                </a:moveTo>
                <a:lnTo>
                  <a:pt x="5888736" y="0"/>
                </a:lnTo>
              </a:path>
            </a:pathLst>
          </a:custGeom>
          <a:ln w="9144">
            <a:solidFill>
              <a:srgbClr val="D9D9D9"/>
            </a:solidFill>
          </a:ln>
        </p:spPr>
        <p:txBody>
          <a:bodyPr wrap="square" lIns="0" tIns="0" rIns="0" bIns="0" rtlCol="0"/>
          <a:lstStyle/>
          <a:p>
            <a:endParaRPr/>
          </a:p>
        </p:txBody>
      </p:sp>
      <p:sp>
        <p:nvSpPr>
          <p:cNvPr id="32" name="object 32"/>
          <p:cNvSpPr/>
          <p:nvPr/>
        </p:nvSpPr>
        <p:spPr>
          <a:xfrm>
            <a:off x="535686" y="1411986"/>
            <a:ext cx="5398135" cy="638810"/>
          </a:xfrm>
          <a:custGeom>
            <a:avLst/>
            <a:gdLst/>
            <a:ahLst/>
            <a:cxnLst/>
            <a:rect l="l" t="t" r="r" b="b"/>
            <a:pathLst>
              <a:path w="5398135" h="638810">
                <a:moveTo>
                  <a:pt x="0" y="638555"/>
                </a:moveTo>
                <a:lnTo>
                  <a:pt x="490727" y="565403"/>
                </a:lnTo>
                <a:lnTo>
                  <a:pt x="981456" y="589788"/>
                </a:lnTo>
                <a:lnTo>
                  <a:pt x="1472183" y="516636"/>
                </a:lnTo>
                <a:lnTo>
                  <a:pt x="1962912" y="614172"/>
                </a:lnTo>
                <a:lnTo>
                  <a:pt x="2453640" y="565403"/>
                </a:lnTo>
                <a:lnTo>
                  <a:pt x="2944367" y="466343"/>
                </a:lnTo>
                <a:lnTo>
                  <a:pt x="3435096" y="344424"/>
                </a:lnTo>
                <a:lnTo>
                  <a:pt x="3925824" y="320039"/>
                </a:lnTo>
                <a:lnTo>
                  <a:pt x="4416552" y="368808"/>
                </a:lnTo>
                <a:lnTo>
                  <a:pt x="4907280" y="269748"/>
                </a:lnTo>
                <a:lnTo>
                  <a:pt x="5398008" y="0"/>
                </a:lnTo>
              </a:path>
            </a:pathLst>
          </a:custGeom>
          <a:ln w="28956">
            <a:solidFill>
              <a:srgbClr val="FF0000"/>
            </a:solidFill>
          </a:ln>
        </p:spPr>
        <p:txBody>
          <a:bodyPr wrap="square" lIns="0" tIns="0" rIns="0" bIns="0" rtlCol="0"/>
          <a:lstStyle/>
          <a:p>
            <a:endParaRPr/>
          </a:p>
        </p:txBody>
      </p:sp>
      <p:sp>
        <p:nvSpPr>
          <p:cNvPr id="33" name="object 33"/>
          <p:cNvSpPr txBox="1"/>
          <p:nvPr/>
        </p:nvSpPr>
        <p:spPr>
          <a:xfrm>
            <a:off x="425602" y="2258949"/>
            <a:ext cx="220345" cy="193675"/>
          </a:xfrm>
          <a:prstGeom prst="rect">
            <a:avLst/>
          </a:prstGeom>
        </p:spPr>
        <p:txBody>
          <a:bodyPr vert="horz" wrap="square" lIns="0" tIns="13335" rIns="0" bIns="0" rtlCol="0">
            <a:spAutoFit/>
          </a:bodyPr>
          <a:lstStyle/>
          <a:p>
            <a:pPr marL="12700">
              <a:lnSpc>
                <a:spcPct val="100000"/>
              </a:lnSpc>
              <a:spcBef>
                <a:spcPts val="105"/>
              </a:spcBef>
            </a:pPr>
            <a:r>
              <a:rPr sz="1100" b="1" dirty="0">
                <a:latin typeface="Arial"/>
                <a:cs typeface="Arial"/>
              </a:rPr>
              <a:t>4,8</a:t>
            </a:r>
            <a:endParaRPr sz="1100">
              <a:latin typeface="Arial"/>
              <a:cs typeface="Arial"/>
            </a:endParaRPr>
          </a:p>
        </p:txBody>
      </p:sp>
      <p:sp>
        <p:nvSpPr>
          <p:cNvPr id="34" name="object 34"/>
          <p:cNvSpPr txBox="1"/>
          <p:nvPr/>
        </p:nvSpPr>
        <p:spPr>
          <a:xfrm>
            <a:off x="978204" y="2253742"/>
            <a:ext cx="103505" cy="193675"/>
          </a:xfrm>
          <a:prstGeom prst="rect">
            <a:avLst/>
          </a:prstGeom>
        </p:spPr>
        <p:txBody>
          <a:bodyPr vert="horz" wrap="square" lIns="0" tIns="13335" rIns="0" bIns="0" rtlCol="0">
            <a:spAutoFit/>
          </a:bodyPr>
          <a:lstStyle/>
          <a:p>
            <a:pPr marL="12700">
              <a:lnSpc>
                <a:spcPct val="100000"/>
              </a:lnSpc>
              <a:spcBef>
                <a:spcPts val="105"/>
              </a:spcBef>
            </a:pPr>
            <a:r>
              <a:rPr sz="1100" b="1" dirty="0">
                <a:latin typeface="Arial"/>
                <a:cs typeface="Arial"/>
              </a:rPr>
              <a:t>8</a:t>
            </a:r>
            <a:endParaRPr sz="1100">
              <a:latin typeface="Arial"/>
              <a:cs typeface="Arial"/>
            </a:endParaRPr>
          </a:p>
        </p:txBody>
      </p:sp>
      <p:sp>
        <p:nvSpPr>
          <p:cNvPr id="35" name="object 35"/>
          <p:cNvSpPr txBox="1"/>
          <p:nvPr/>
        </p:nvSpPr>
        <p:spPr>
          <a:xfrm>
            <a:off x="1354582" y="2177288"/>
            <a:ext cx="298450" cy="193675"/>
          </a:xfrm>
          <a:prstGeom prst="rect">
            <a:avLst/>
          </a:prstGeom>
        </p:spPr>
        <p:txBody>
          <a:bodyPr vert="horz" wrap="square" lIns="0" tIns="13335" rIns="0" bIns="0" rtlCol="0">
            <a:spAutoFit/>
          </a:bodyPr>
          <a:lstStyle/>
          <a:p>
            <a:pPr marL="12700">
              <a:lnSpc>
                <a:spcPct val="100000"/>
              </a:lnSpc>
              <a:spcBef>
                <a:spcPts val="105"/>
              </a:spcBef>
            </a:pPr>
            <a:r>
              <a:rPr sz="1100" b="1" dirty="0">
                <a:latin typeface="Arial"/>
                <a:cs typeface="Arial"/>
              </a:rPr>
              <a:t>1</a:t>
            </a:r>
            <a:r>
              <a:rPr sz="1100" b="1" spc="-5" dirty="0">
                <a:latin typeface="Arial"/>
                <a:cs typeface="Arial"/>
              </a:rPr>
              <a:t>1</a:t>
            </a:r>
            <a:r>
              <a:rPr sz="1100" b="1" dirty="0">
                <a:latin typeface="Arial"/>
                <a:cs typeface="Arial"/>
              </a:rPr>
              <a:t>,3</a:t>
            </a:r>
            <a:endParaRPr sz="1100">
              <a:latin typeface="Arial"/>
              <a:cs typeface="Arial"/>
            </a:endParaRPr>
          </a:p>
        </p:txBody>
      </p:sp>
      <p:sp>
        <p:nvSpPr>
          <p:cNvPr id="36" name="object 36"/>
          <p:cNvSpPr txBox="1"/>
          <p:nvPr/>
        </p:nvSpPr>
        <p:spPr>
          <a:xfrm>
            <a:off x="1780032" y="2337816"/>
            <a:ext cx="490855" cy="86995"/>
          </a:xfrm>
          <a:prstGeom prst="rect">
            <a:avLst/>
          </a:prstGeom>
          <a:solidFill>
            <a:srgbClr val="001F5F"/>
          </a:solidFill>
        </p:spPr>
        <p:txBody>
          <a:bodyPr vert="horz" wrap="square" lIns="0" tIns="0" rIns="0" bIns="0" rtlCol="0">
            <a:spAutoFit/>
          </a:bodyPr>
          <a:lstStyle/>
          <a:p>
            <a:pPr marL="90805">
              <a:lnSpc>
                <a:spcPts val="685"/>
              </a:lnSpc>
            </a:pPr>
            <a:r>
              <a:rPr sz="1100" b="1" dirty="0">
                <a:solidFill>
                  <a:srgbClr val="FFFFFF"/>
                </a:solidFill>
                <a:latin typeface="Arial"/>
                <a:cs typeface="Arial"/>
              </a:rPr>
              <a:t>15,9</a:t>
            </a:r>
            <a:endParaRPr sz="1100">
              <a:latin typeface="Arial"/>
              <a:cs typeface="Arial"/>
            </a:endParaRPr>
          </a:p>
        </p:txBody>
      </p:sp>
      <p:sp>
        <p:nvSpPr>
          <p:cNvPr id="37" name="object 37"/>
          <p:cNvSpPr txBox="1"/>
          <p:nvPr/>
        </p:nvSpPr>
        <p:spPr>
          <a:xfrm>
            <a:off x="2270760" y="2337816"/>
            <a:ext cx="490855" cy="86995"/>
          </a:xfrm>
          <a:prstGeom prst="rect">
            <a:avLst/>
          </a:prstGeom>
          <a:solidFill>
            <a:srgbClr val="001F5F"/>
          </a:solidFill>
        </p:spPr>
        <p:txBody>
          <a:bodyPr vert="horz" wrap="square" lIns="0" tIns="0" rIns="0" bIns="0" rtlCol="0">
            <a:spAutoFit/>
          </a:bodyPr>
          <a:lstStyle/>
          <a:p>
            <a:pPr marL="150495">
              <a:lnSpc>
                <a:spcPts val="685"/>
              </a:lnSpc>
            </a:pPr>
            <a:r>
              <a:rPr sz="1100" b="1" spc="-5" dirty="0">
                <a:solidFill>
                  <a:srgbClr val="FFFFFF"/>
                </a:solidFill>
                <a:latin typeface="Arial"/>
                <a:cs typeface="Arial"/>
              </a:rPr>
              <a:t>14</a:t>
            </a:r>
            <a:endParaRPr sz="1100">
              <a:latin typeface="Arial"/>
              <a:cs typeface="Arial"/>
            </a:endParaRPr>
          </a:p>
        </p:txBody>
      </p:sp>
      <p:sp>
        <p:nvSpPr>
          <p:cNvPr id="38" name="object 38"/>
          <p:cNvSpPr txBox="1"/>
          <p:nvPr/>
        </p:nvSpPr>
        <p:spPr>
          <a:xfrm>
            <a:off x="2761488" y="2337816"/>
            <a:ext cx="490855" cy="86995"/>
          </a:xfrm>
          <a:prstGeom prst="rect">
            <a:avLst/>
          </a:prstGeom>
          <a:solidFill>
            <a:srgbClr val="001F5F"/>
          </a:solidFill>
        </p:spPr>
        <p:txBody>
          <a:bodyPr vert="horz" wrap="square" lIns="0" tIns="0" rIns="0" bIns="0" rtlCol="0">
            <a:spAutoFit/>
          </a:bodyPr>
          <a:lstStyle/>
          <a:p>
            <a:pPr marL="90805">
              <a:lnSpc>
                <a:spcPts val="685"/>
              </a:lnSpc>
            </a:pPr>
            <a:r>
              <a:rPr sz="1100" b="1" dirty="0">
                <a:solidFill>
                  <a:srgbClr val="FFFFFF"/>
                </a:solidFill>
                <a:latin typeface="Arial"/>
                <a:cs typeface="Arial"/>
              </a:rPr>
              <a:t>17,8</a:t>
            </a:r>
            <a:endParaRPr sz="1100">
              <a:latin typeface="Arial"/>
              <a:cs typeface="Arial"/>
            </a:endParaRPr>
          </a:p>
        </p:txBody>
      </p:sp>
      <p:sp>
        <p:nvSpPr>
          <p:cNvPr id="39" name="object 39"/>
          <p:cNvSpPr txBox="1"/>
          <p:nvPr/>
        </p:nvSpPr>
        <p:spPr>
          <a:xfrm>
            <a:off x="3252215" y="2275332"/>
            <a:ext cx="490855" cy="149860"/>
          </a:xfrm>
          <a:prstGeom prst="rect">
            <a:avLst/>
          </a:prstGeom>
          <a:solidFill>
            <a:srgbClr val="001F5F"/>
          </a:solidFill>
        </p:spPr>
        <p:txBody>
          <a:bodyPr vert="horz" wrap="square" lIns="0" tIns="0" rIns="0" bIns="0" rtlCol="0">
            <a:spAutoFit/>
          </a:bodyPr>
          <a:lstStyle/>
          <a:p>
            <a:pPr marL="90805">
              <a:lnSpc>
                <a:spcPts val="1175"/>
              </a:lnSpc>
            </a:pPr>
            <a:r>
              <a:rPr sz="1100" b="1" dirty="0">
                <a:solidFill>
                  <a:srgbClr val="FFFFFF"/>
                </a:solidFill>
                <a:latin typeface="Arial"/>
                <a:cs typeface="Arial"/>
              </a:rPr>
              <a:t>25,4</a:t>
            </a:r>
            <a:endParaRPr sz="1100">
              <a:latin typeface="Arial"/>
              <a:cs typeface="Arial"/>
            </a:endParaRPr>
          </a:p>
        </p:txBody>
      </p:sp>
      <p:sp>
        <p:nvSpPr>
          <p:cNvPr id="40" name="object 40"/>
          <p:cNvSpPr txBox="1"/>
          <p:nvPr/>
        </p:nvSpPr>
        <p:spPr>
          <a:xfrm>
            <a:off x="3742944" y="2215388"/>
            <a:ext cx="490855" cy="193675"/>
          </a:xfrm>
          <a:prstGeom prst="rect">
            <a:avLst/>
          </a:prstGeom>
        </p:spPr>
        <p:txBody>
          <a:bodyPr vert="horz" wrap="square" lIns="0" tIns="13335" rIns="0" bIns="0" rtlCol="0">
            <a:spAutoFit/>
          </a:bodyPr>
          <a:lstStyle/>
          <a:p>
            <a:pPr marL="91440">
              <a:lnSpc>
                <a:spcPct val="100000"/>
              </a:lnSpc>
              <a:spcBef>
                <a:spcPts val="105"/>
              </a:spcBef>
            </a:pPr>
            <a:r>
              <a:rPr sz="1100" b="1" dirty="0">
                <a:solidFill>
                  <a:srgbClr val="FFFFFF"/>
                </a:solidFill>
                <a:latin typeface="Arial"/>
                <a:cs typeface="Arial"/>
              </a:rPr>
              <a:t>37,3</a:t>
            </a:r>
            <a:endParaRPr sz="1100">
              <a:latin typeface="Arial"/>
              <a:cs typeface="Arial"/>
            </a:endParaRPr>
          </a:p>
        </p:txBody>
      </p:sp>
      <p:sp>
        <p:nvSpPr>
          <p:cNvPr id="41" name="object 41"/>
          <p:cNvSpPr txBox="1"/>
          <p:nvPr/>
        </p:nvSpPr>
        <p:spPr>
          <a:xfrm>
            <a:off x="4233671" y="2119883"/>
            <a:ext cx="492759" cy="304800"/>
          </a:xfrm>
          <a:prstGeom prst="rect">
            <a:avLst/>
          </a:prstGeom>
          <a:solidFill>
            <a:srgbClr val="001F5F"/>
          </a:solidFill>
        </p:spPr>
        <p:txBody>
          <a:bodyPr vert="horz" wrap="square" lIns="0" tIns="69850" rIns="0" bIns="0" rtlCol="0">
            <a:spAutoFit/>
          </a:bodyPr>
          <a:lstStyle/>
          <a:p>
            <a:pPr marL="90805">
              <a:lnSpc>
                <a:spcPct val="100000"/>
              </a:lnSpc>
              <a:spcBef>
                <a:spcPts val="550"/>
              </a:spcBef>
            </a:pPr>
            <a:r>
              <a:rPr sz="1100" b="1" dirty="0">
                <a:solidFill>
                  <a:srgbClr val="FFFFFF"/>
                </a:solidFill>
                <a:latin typeface="Arial"/>
                <a:cs typeface="Arial"/>
              </a:rPr>
              <a:t>51,3</a:t>
            </a:r>
            <a:endParaRPr sz="1100">
              <a:latin typeface="Arial"/>
              <a:cs typeface="Arial"/>
            </a:endParaRPr>
          </a:p>
        </p:txBody>
      </p:sp>
      <p:sp>
        <p:nvSpPr>
          <p:cNvPr id="42" name="object 42"/>
          <p:cNvSpPr txBox="1"/>
          <p:nvPr/>
        </p:nvSpPr>
        <p:spPr>
          <a:xfrm>
            <a:off x="4725923" y="2119883"/>
            <a:ext cx="489584" cy="304800"/>
          </a:xfrm>
          <a:prstGeom prst="rect">
            <a:avLst/>
          </a:prstGeom>
          <a:solidFill>
            <a:srgbClr val="001F5F"/>
          </a:solidFill>
        </p:spPr>
        <p:txBody>
          <a:bodyPr vert="horz" wrap="square" lIns="0" tIns="63500" rIns="0" bIns="0" rtlCol="0">
            <a:spAutoFit/>
          </a:bodyPr>
          <a:lstStyle/>
          <a:p>
            <a:pPr marL="89535">
              <a:lnSpc>
                <a:spcPct val="100000"/>
              </a:lnSpc>
              <a:spcBef>
                <a:spcPts val="500"/>
              </a:spcBef>
            </a:pPr>
            <a:r>
              <a:rPr sz="1100" b="1" dirty="0">
                <a:solidFill>
                  <a:srgbClr val="FFFFFF"/>
                </a:solidFill>
                <a:latin typeface="Arial"/>
                <a:cs typeface="Arial"/>
              </a:rPr>
              <a:t>53,6</a:t>
            </a:r>
            <a:endParaRPr sz="1100">
              <a:latin typeface="Arial"/>
              <a:cs typeface="Arial"/>
            </a:endParaRPr>
          </a:p>
        </p:txBody>
      </p:sp>
      <p:sp>
        <p:nvSpPr>
          <p:cNvPr id="43" name="object 43"/>
          <p:cNvSpPr txBox="1"/>
          <p:nvPr/>
        </p:nvSpPr>
        <p:spPr>
          <a:xfrm>
            <a:off x="5215128" y="2091308"/>
            <a:ext cx="455930" cy="193675"/>
          </a:xfrm>
          <a:prstGeom prst="rect">
            <a:avLst/>
          </a:prstGeom>
        </p:spPr>
        <p:txBody>
          <a:bodyPr vert="horz" wrap="square" lIns="0" tIns="13335" rIns="0" bIns="0" rtlCol="0">
            <a:spAutoFit/>
          </a:bodyPr>
          <a:lstStyle/>
          <a:p>
            <a:pPr marL="90805">
              <a:lnSpc>
                <a:spcPct val="100000"/>
              </a:lnSpc>
              <a:spcBef>
                <a:spcPts val="105"/>
              </a:spcBef>
            </a:pPr>
            <a:r>
              <a:rPr sz="1100" b="1" dirty="0">
                <a:solidFill>
                  <a:srgbClr val="FFFFFF"/>
                </a:solidFill>
                <a:latin typeface="Arial"/>
                <a:cs typeface="Arial"/>
              </a:rPr>
              <a:t>82,1</a:t>
            </a:r>
            <a:endParaRPr sz="1100">
              <a:latin typeface="Arial"/>
              <a:cs typeface="Arial"/>
            </a:endParaRPr>
          </a:p>
        </p:txBody>
      </p:sp>
      <p:sp>
        <p:nvSpPr>
          <p:cNvPr id="44" name="object 44"/>
          <p:cNvSpPr txBox="1"/>
          <p:nvPr/>
        </p:nvSpPr>
        <p:spPr>
          <a:xfrm>
            <a:off x="5746496" y="2013585"/>
            <a:ext cx="375920" cy="193675"/>
          </a:xfrm>
          <a:prstGeom prst="rect">
            <a:avLst/>
          </a:prstGeom>
        </p:spPr>
        <p:txBody>
          <a:bodyPr vert="horz" wrap="square" lIns="0" tIns="13335" rIns="0" bIns="0" rtlCol="0">
            <a:spAutoFit/>
          </a:bodyPr>
          <a:lstStyle/>
          <a:p>
            <a:pPr marL="12700">
              <a:lnSpc>
                <a:spcPct val="100000"/>
              </a:lnSpc>
              <a:spcBef>
                <a:spcPts val="105"/>
              </a:spcBef>
            </a:pPr>
            <a:r>
              <a:rPr sz="1100" b="1" dirty="0">
                <a:solidFill>
                  <a:srgbClr val="FFFFFF"/>
                </a:solidFill>
                <a:latin typeface="Arial"/>
                <a:cs typeface="Arial"/>
              </a:rPr>
              <a:t>1</a:t>
            </a:r>
            <a:r>
              <a:rPr sz="1100" b="1" spc="-5" dirty="0">
                <a:solidFill>
                  <a:srgbClr val="FFFFFF"/>
                </a:solidFill>
                <a:latin typeface="Arial"/>
                <a:cs typeface="Arial"/>
              </a:rPr>
              <a:t>1</a:t>
            </a:r>
            <a:r>
              <a:rPr sz="1100" b="1" dirty="0">
                <a:solidFill>
                  <a:srgbClr val="FFFFFF"/>
                </a:solidFill>
                <a:latin typeface="Arial"/>
                <a:cs typeface="Arial"/>
              </a:rPr>
              <a:t>0,2</a:t>
            </a:r>
            <a:endParaRPr sz="1100">
              <a:latin typeface="Arial"/>
              <a:cs typeface="Arial"/>
            </a:endParaRPr>
          </a:p>
        </p:txBody>
      </p:sp>
      <p:sp>
        <p:nvSpPr>
          <p:cNvPr id="45" name="object 45"/>
          <p:cNvSpPr txBox="1"/>
          <p:nvPr/>
        </p:nvSpPr>
        <p:spPr>
          <a:xfrm>
            <a:off x="5798311" y="1510410"/>
            <a:ext cx="26987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Narrow"/>
                <a:cs typeface="Arial Narrow"/>
              </a:rPr>
              <a:t>68,6</a:t>
            </a:r>
            <a:endParaRPr sz="1200">
              <a:latin typeface="Arial Narrow"/>
              <a:cs typeface="Arial Narrow"/>
            </a:endParaRPr>
          </a:p>
        </p:txBody>
      </p:sp>
      <p:sp>
        <p:nvSpPr>
          <p:cNvPr id="46" name="object 46"/>
          <p:cNvSpPr txBox="1"/>
          <p:nvPr/>
        </p:nvSpPr>
        <p:spPr>
          <a:xfrm>
            <a:off x="390550" y="1756917"/>
            <a:ext cx="290830"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404040"/>
                </a:solidFill>
                <a:latin typeface="Calibri"/>
                <a:cs typeface="Calibri"/>
              </a:rPr>
              <a:t>15%</a:t>
            </a:r>
            <a:endParaRPr sz="1200">
              <a:latin typeface="Calibri"/>
              <a:cs typeface="Calibri"/>
            </a:endParaRPr>
          </a:p>
        </p:txBody>
      </p:sp>
      <p:sp>
        <p:nvSpPr>
          <p:cNvPr id="47" name="object 47"/>
          <p:cNvSpPr txBox="1"/>
          <p:nvPr/>
        </p:nvSpPr>
        <p:spPr>
          <a:xfrm>
            <a:off x="881278" y="1683258"/>
            <a:ext cx="290830"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404040"/>
                </a:solidFill>
                <a:latin typeface="Calibri"/>
                <a:cs typeface="Calibri"/>
              </a:rPr>
              <a:t>18%</a:t>
            </a:r>
            <a:endParaRPr sz="1200">
              <a:latin typeface="Calibri"/>
              <a:cs typeface="Calibri"/>
            </a:endParaRPr>
          </a:p>
        </p:txBody>
      </p:sp>
      <p:sp>
        <p:nvSpPr>
          <p:cNvPr id="48" name="object 48"/>
          <p:cNvSpPr txBox="1"/>
          <p:nvPr/>
        </p:nvSpPr>
        <p:spPr>
          <a:xfrm>
            <a:off x="1372361" y="1707641"/>
            <a:ext cx="290830"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404040"/>
                </a:solidFill>
                <a:latin typeface="Calibri"/>
                <a:cs typeface="Calibri"/>
              </a:rPr>
              <a:t>17%</a:t>
            </a:r>
            <a:endParaRPr sz="1200">
              <a:latin typeface="Calibri"/>
              <a:cs typeface="Calibri"/>
            </a:endParaRPr>
          </a:p>
        </p:txBody>
      </p:sp>
      <p:sp>
        <p:nvSpPr>
          <p:cNvPr id="49" name="object 49"/>
          <p:cNvSpPr txBox="1"/>
          <p:nvPr/>
        </p:nvSpPr>
        <p:spPr>
          <a:xfrm>
            <a:off x="1863089" y="1633854"/>
            <a:ext cx="290830"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404040"/>
                </a:solidFill>
                <a:latin typeface="Calibri"/>
                <a:cs typeface="Calibri"/>
              </a:rPr>
              <a:t>20%</a:t>
            </a:r>
            <a:endParaRPr sz="1200">
              <a:latin typeface="Calibri"/>
              <a:cs typeface="Calibri"/>
            </a:endParaRPr>
          </a:p>
        </p:txBody>
      </p:sp>
      <p:sp>
        <p:nvSpPr>
          <p:cNvPr id="50" name="object 50"/>
          <p:cNvSpPr txBox="1"/>
          <p:nvPr/>
        </p:nvSpPr>
        <p:spPr>
          <a:xfrm>
            <a:off x="2353817" y="1732279"/>
            <a:ext cx="290830"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404040"/>
                </a:solidFill>
                <a:latin typeface="Calibri"/>
                <a:cs typeface="Calibri"/>
              </a:rPr>
              <a:t>16%</a:t>
            </a:r>
            <a:endParaRPr sz="1200">
              <a:latin typeface="Calibri"/>
              <a:cs typeface="Calibri"/>
            </a:endParaRPr>
          </a:p>
        </p:txBody>
      </p:sp>
      <p:sp>
        <p:nvSpPr>
          <p:cNvPr id="51" name="object 51"/>
          <p:cNvSpPr txBox="1"/>
          <p:nvPr/>
        </p:nvSpPr>
        <p:spPr>
          <a:xfrm>
            <a:off x="2844545" y="1683258"/>
            <a:ext cx="290830"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404040"/>
                </a:solidFill>
                <a:latin typeface="Calibri"/>
                <a:cs typeface="Calibri"/>
              </a:rPr>
              <a:t>18%</a:t>
            </a:r>
            <a:endParaRPr sz="1200">
              <a:latin typeface="Calibri"/>
              <a:cs typeface="Calibri"/>
            </a:endParaRPr>
          </a:p>
        </p:txBody>
      </p:sp>
      <p:sp>
        <p:nvSpPr>
          <p:cNvPr id="52" name="object 52"/>
          <p:cNvSpPr txBox="1"/>
          <p:nvPr/>
        </p:nvSpPr>
        <p:spPr>
          <a:xfrm>
            <a:off x="3335273" y="1584705"/>
            <a:ext cx="290830"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404040"/>
                </a:solidFill>
                <a:latin typeface="Calibri"/>
                <a:cs typeface="Calibri"/>
              </a:rPr>
              <a:t>22%</a:t>
            </a:r>
            <a:endParaRPr sz="1200">
              <a:latin typeface="Calibri"/>
              <a:cs typeface="Calibri"/>
            </a:endParaRPr>
          </a:p>
        </p:txBody>
      </p:sp>
      <p:sp>
        <p:nvSpPr>
          <p:cNvPr id="53" name="object 53"/>
          <p:cNvSpPr txBox="1"/>
          <p:nvPr/>
        </p:nvSpPr>
        <p:spPr>
          <a:xfrm>
            <a:off x="3826255" y="1461642"/>
            <a:ext cx="290830"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404040"/>
                </a:solidFill>
                <a:latin typeface="Calibri"/>
                <a:cs typeface="Calibri"/>
              </a:rPr>
              <a:t>27%</a:t>
            </a:r>
            <a:endParaRPr sz="1200">
              <a:latin typeface="Calibri"/>
              <a:cs typeface="Calibri"/>
            </a:endParaRPr>
          </a:p>
        </p:txBody>
      </p:sp>
      <p:sp>
        <p:nvSpPr>
          <p:cNvPr id="54" name="object 54"/>
          <p:cNvSpPr txBox="1"/>
          <p:nvPr/>
        </p:nvSpPr>
        <p:spPr>
          <a:xfrm>
            <a:off x="4316984" y="1436573"/>
            <a:ext cx="290830" cy="208915"/>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404040"/>
                </a:solidFill>
                <a:latin typeface="Calibri"/>
                <a:cs typeface="Calibri"/>
              </a:rPr>
              <a:t>28%</a:t>
            </a:r>
            <a:endParaRPr sz="1200">
              <a:latin typeface="Calibri"/>
              <a:cs typeface="Calibri"/>
            </a:endParaRPr>
          </a:p>
        </p:txBody>
      </p:sp>
      <p:sp>
        <p:nvSpPr>
          <p:cNvPr id="55" name="object 55"/>
          <p:cNvSpPr txBox="1"/>
          <p:nvPr/>
        </p:nvSpPr>
        <p:spPr>
          <a:xfrm>
            <a:off x="4807711" y="1486280"/>
            <a:ext cx="290830"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404040"/>
                </a:solidFill>
                <a:latin typeface="Calibri"/>
                <a:cs typeface="Calibri"/>
              </a:rPr>
              <a:t>26%</a:t>
            </a:r>
            <a:endParaRPr sz="1200">
              <a:latin typeface="Calibri"/>
              <a:cs typeface="Calibri"/>
            </a:endParaRPr>
          </a:p>
        </p:txBody>
      </p:sp>
      <p:sp>
        <p:nvSpPr>
          <p:cNvPr id="56" name="object 56"/>
          <p:cNvSpPr txBox="1"/>
          <p:nvPr/>
        </p:nvSpPr>
        <p:spPr>
          <a:xfrm>
            <a:off x="5298440" y="1387855"/>
            <a:ext cx="290830"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404040"/>
                </a:solidFill>
                <a:latin typeface="Calibri"/>
                <a:cs typeface="Calibri"/>
              </a:rPr>
              <a:t>30%</a:t>
            </a:r>
            <a:endParaRPr sz="1200">
              <a:latin typeface="Calibri"/>
              <a:cs typeface="Calibri"/>
            </a:endParaRPr>
          </a:p>
        </p:txBody>
      </p:sp>
      <p:sp>
        <p:nvSpPr>
          <p:cNvPr id="57" name="object 57"/>
          <p:cNvSpPr txBox="1"/>
          <p:nvPr/>
        </p:nvSpPr>
        <p:spPr>
          <a:xfrm>
            <a:off x="5789167" y="1117219"/>
            <a:ext cx="290830"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404040"/>
                </a:solidFill>
                <a:latin typeface="Calibri"/>
                <a:cs typeface="Calibri"/>
              </a:rPr>
              <a:t>41%</a:t>
            </a:r>
            <a:endParaRPr sz="1200">
              <a:latin typeface="Calibri"/>
              <a:cs typeface="Calibri"/>
            </a:endParaRPr>
          </a:p>
        </p:txBody>
      </p:sp>
      <p:sp>
        <p:nvSpPr>
          <p:cNvPr id="58" name="object 58"/>
          <p:cNvSpPr txBox="1"/>
          <p:nvPr/>
        </p:nvSpPr>
        <p:spPr>
          <a:xfrm>
            <a:off x="384149" y="2489453"/>
            <a:ext cx="5702300" cy="208279"/>
          </a:xfrm>
          <a:prstGeom prst="rect">
            <a:avLst/>
          </a:prstGeom>
        </p:spPr>
        <p:txBody>
          <a:bodyPr vert="horz" wrap="square" lIns="0" tIns="12700" rIns="0" bIns="0" rtlCol="0">
            <a:spAutoFit/>
          </a:bodyPr>
          <a:lstStyle/>
          <a:p>
            <a:pPr marL="12700">
              <a:lnSpc>
                <a:spcPct val="100000"/>
              </a:lnSpc>
              <a:spcBef>
                <a:spcPts val="100"/>
              </a:spcBef>
              <a:tabLst>
                <a:tab pos="502920" algn="l"/>
                <a:tab pos="993775" algn="l"/>
                <a:tab pos="1484630" algn="l"/>
                <a:tab pos="1975485" algn="l"/>
                <a:tab pos="2466340" algn="l"/>
                <a:tab pos="2957195" algn="l"/>
                <a:tab pos="3447415" algn="l"/>
                <a:tab pos="3938904" algn="l"/>
                <a:tab pos="4429760" algn="l"/>
                <a:tab pos="4919980" algn="l"/>
                <a:tab pos="5410835" algn="l"/>
              </a:tabLst>
            </a:pPr>
            <a:r>
              <a:rPr sz="1200" dirty="0">
                <a:latin typeface="Arial Narrow"/>
                <a:cs typeface="Arial Narrow"/>
              </a:rPr>
              <a:t>2</a:t>
            </a:r>
            <a:r>
              <a:rPr sz="1200" spc="-10" dirty="0">
                <a:latin typeface="Arial Narrow"/>
                <a:cs typeface="Arial Narrow"/>
              </a:rPr>
              <a:t>0</a:t>
            </a:r>
            <a:r>
              <a:rPr sz="1200" dirty="0">
                <a:latin typeface="Arial Narrow"/>
                <a:cs typeface="Arial Narrow"/>
              </a:rPr>
              <a:t>10	2</a:t>
            </a:r>
            <a:r>
              <a:rPr sz="1200" spc="-10" dirty="0">
                <a:latin typeface="Arial Narrow"/>
                <a:cs typeface="Arial Narrow"/>
              </a:rPr>
              <a:t>0</a:t>
            </a:r>
            <a:r>
              <a:rPr sz="1200" dirty="0">
                <a:latin typeface="Arial Narrow"/>
                <a:cs typeface="Arial Narrow"/>
              </a:rPr>
              <a:t>11	2</a:t>
            </a:r>
            <a:r>
              <a:rPr sz="1200" spc="-10" dirty="0">
                <a:latin typeface="Arial Narrow"/>
                <a:cs typeface="Arial Narrow"/>
              </a:rPr>
              <a:t>0</a:t>
            </a:r>
            <a:r>
              <a:rPr sz="1200" dirty="0">
                <a:latin typeface="Arial Narrow"/>
                <a:cs typeface="Arial Narrow"/>
              </a:rPr>
              <a:t>12	2</a:t>
            </a:r>
            <a:r>
              <a:rPr sz="1200" spc="-10" dirty="0">
                <a:latin typeface="Arial Narrow"/>
                <a:cs typeface="Arial Narrow"/>
              </a:rPr>
              <a:t>0</a:t>
            </a:r>
            <a:r>
              <a:rPr sz="1200" dirty="0">
                <a:latin typeface="Arial Narrow"/>
                <a:cs typeface="Arial Narrow"/>
              </a:rPr>
              <a:t>13	2</a:t>
            </a:r>
            <a:r>
              <a:rPr sz="1200" spc="-10" dirty="0">
                <a:latin typeface="Arial Narrow"/>
                <a:cs typeface="Arial Narrow"/>
              </a:rPr>
              <a:t>0</a:t>
            </a:r>
            <a:r>
              <a:rPr sz="1200" dirty="0">
                <a:latin typeface="Arial Narrow"/>
                <a:cs typeface="Arial Narrow"/>
              </a:rPr>
              <a:t>14	2</a:t>
            </a:r>
            <a:r>
              <a:rPr sz="1200" spc="-10" dirty="0">
                <a:latin typeface="Arial Narrow"/>
                <a:cs typeface="Arial Narrow"/>
              </a:rPr>
              <a:t>0</a:t>
            </a:r>
            <a:r>
              <a:rPr sz="1200" dirty="0">
                <a:latin typeface="Arial Narrow"/>
                <a:cs typeface="Arial Narrow"/>
              </a:rPr>
              <a:t>15	2</a:t>
            </a:r>
            <a:r>
              <a:rPr sz="1200" spc="-10" dirty="0">
                <a:latin typeface="Arial Narrow"/>
                <a:cs typeface="Arial Narrow"/>
              </a:rPr>
              <a:t>0</a:t>
            </a:r>
            <a:r>
              <a:rPr sz="1200" dirty="0">
                <a:latin typeface="Arial Narrow"/>
                <a:cs typeface="Arial Narrow"/>
              </a:rPr>
              <a:t>16	2</a:t>
            </a:r>
            <a:r>
              <a:rPr sz="1200" spc="-10" dirty="0">
                <a:latin typeface="Arial Narrow"/>
                <a:cs typeface="Arial Narrow"/>
              </a:rPr>
              <a:t>0</a:t>
            </a:r>
            <a:r>
              <a:rPr sz="1200" dirty="0">
                <a:latin typeface="Arial Narrow"/>
                <a:cs typeface="Arial Narrow"/>
              </a:rPr>
              <a:t>17	2</a:t>
            </a:r>
            <a:r>
              <a:rPr sz="1200" spc="-10" dirty="0">
                <a:latin typeface="Arial Narrow"/>
                <a:cs typeface="Arial Narrow"/>
              </a:rPr>
              <a:t>0</a:t>
            </a:r>
            <a:r>
              <a:rPr sz="1200" dirty="0">
                <a:latin typeface="Arial Narrow"/>
                <a:cs typeface="Arial Narrow"/>
              </a:rPr>
              <a:t>18	2</a:t>
            </a:r>
            <a:r>
              <a:rPr sz="1200" spc="-10" dirty="0">
                <a:latin typeface="Arial Narrow"/>
                <a:cs typeface="Arial Narrow"/>
              </a:rPr>
              <a:t>0</a:t>
            </a:r>
            <a:r>
              <a:rPr sz="1200" dirty="0">
                <a:latin typeface="Arial Narrow"/>
                <a:cs typeface="Arial Narrow"/>
              </a:rPr>
              <a:t>19	2</a:t>
            </a:r>
            <a:r>
              <a:rPr sz="1200" spc="-10" dirty="0">
                <a:latin typeface="Arial Narrow"/>
                <a:cs typeface="Arial Narrow"/>
              </a:rPr>
              <a:t>0</a:t>
            </a:r>
            <a:r>
              <a:rPr sz="1200" dirty="0">
                <a:latin typeface="Arial Narrow"/>
                <a:cs typeface="Arial Narrow"/>
              </a:rPr>
              <a:t>20	2</a:t>
            </a:r>
            <a:r>
              <a:rPr sz="1200" spc="-10" dirty="0">
                <a:latin typeface="Arial Narrow"/>
                <a:cs typeface="Arial Narrow"/>
              </a:rPr>
              <a:t>0</a:t>
            </a:r>
            <a:r>
              <a:rPr sz="1200" dirty="0">
                <a:latin typeface="Arial Narrow"/>
                <a:cs typeface="Arial Narrow"/>
              </a:rPr>
              <a:t>21</a:t>
            </a:r>
            <a:endParaRPr sz="1200">
              <a:latin typeface="Arial Narrow"/>
              <a:cs typeface="Arial Narrow"/>
            </a:endParaRPr>
          </a:p>
        </p:txBody>
      </p:sp>
      <p:sp>
        <p:nvSpPr>
          <p:cNvPr id="59" name="object 59"/>
          <p:cNvSpPr/>
          <p:nvPr/>
        </p:nvSpPr>
        <p:spPr>
          <a:xfrm>
            <a:off x="1914144" y="938783"/>
            <a:ext cx="163195" cy="175260"/>
          </a:xfrm>
          <a:custGeom>
            <a:avLst/>
            <a:gdLst/>
            <a:ahLst/>
            <a:cxnLst/>
            <a:rect l="l" t="t" r="r" b="b"/>
            <a:pathLst>
              <a:path w="163194" h="175259">
                <a:moveTo>
                  <a:pt x="0" y="175260"/>
                </a:moveTo>
                <a:lnTo>
                  <a:pt x="163068" y="175260"/>
                </a:lnTo>
                <a:lnTo>
                  <a:pt x="163068" y="0"/>
                </a:lnTo>
                <a:lnTo>
                  <a:pt x="0" y="0"/>
                </a:lnTo>
                <a:lnTo>
                  <a:pt x="0" y="175260"/>
                </a:lnTo>
                <a:close/>
              </a:path>
            </a:pathLst>
          </a:custGeom>
          <a:solidFill>
            <a:srgbClr val="DCE6F1"/>
          </a:solidFill>
        </p:spPr>
        <p:txBody>
          <a:bodyPr wrap="square" lIns="0" tIns="0" rIns="0" bIns="0" rtlCol="0"/>
          <a:lstStyle/>
          <a:p>
            <a:endParaRPr/>
          </a:p>
        </p:txBody>
      </p:sp>
      <p:sp>
        <p:nvSpPr>
          <p:cNvPr id="60" name="object 60"/>
          <p:cNvSpPr/>
          <p:nvPr/>
        </p:nvSpPr>
        <p:spPr>
          <a:xfrm>
            <a:off x="1914144" y="938783"/>
            <a:ext cx="163195" cy="175260"/>
          </a:xfrm>
          <a:custGeom>
            <a:avLst/>
            <a:gdLst/>
            <a:ahLst/>
            <a:cxnLst/>
            <a:rect l="l" t="t" r="r" b="b"/>
            <a:pathLst>
              <a:path w="163194" h="175259">
                <a:moveTo>
                  <a:pt x="0" y="175260"/>
                </a:moveTo>
                <a:lnTo>
                  <a:pt x="163068" y="175260"/>
                </a:lnTo>
                <a:lnTo>
                  <a:pt x="163068" y="0"/>
                </a:lnTo>
                <a:lnTo>
                  <a:pt x="0" y="0"/>
                </a:lnTo>
                <a:lnTo>
                  <a:pt x="0" y="175260"/>
                </a:lnTo>
                <a:close/>
              </a:path>
            </a:pathLst>
          </a:custGeom>
          <a:ln w="12192">
            <a:solidFill>
              <a:srgbClr val="001F5F"/>
            </a:solidFill>
          </a:ln>
        </p:spPr>
        <p:txBody>
          <a:bodyPr wrap="square" lIns="0" tIns="0" rIns="0" bIns="0" rtlCol="0"/>
          <a:lstStyle/>
          <a:p>
            <a:endParaRPr/>
          </a:p>
        </p:txBody>
      </p:sp>
      <p:sp>
        <p:nvSpPr>
          <p:cNvPr id="61" name="object 61"/>
          <p:cNvSpPr txBox="1"/>
          <p:nvPr/>
        </p:nvSpPr>
        <p:spPr>
          <a:xfrm>
            <a:off x="2216911" y="857250"/>
            <a:ext cx="731520" cy="503555"/>
          </a:xfrm>
          <a:prstGeom prst="rect">
            <a:avLst/>
          </a:prstGeom>
        </p:spPr>
        <p:txBody>
          <a:bodyPr vert="horz" wrap="square" lIns="0" tIns="14604" rIns="0" bIns="0" rtlCol="0">
            <a:spAutoFit/>
          </a:bodyPr>
          <a:lstStyle/>
          <a:p>
            <a:pPr marL="12700" marR="5080" algn="ctr">
              <a:lnSpc>
                <a:spcPct val="99000"/>
              </a:lnSpc>
              <a:spcBef>
                <a:spcPts val="114"/>
              </a:spcBef>
            </a:pPr>
            <a:r>
              <a:rPr sz="1050" i="1" dirty="0">
                <a:latin typeface="Arial Narrow"/>
                <a:cs typeface="Arial Narrow"/>
              </a:rPr>
              <a:t>The </a:t>
            </a:r>
            <a:r>
              <a:rPr sz="1050" i="1" spc="-5" dirty="0">
                <a:latin typeface="Arial Narrow"/>
                <a:cs typeface="Arial Narrow"/>
              </a:rPr>
              <a:t>vaccine</a:t>
            </a:r>
            <a:r>
              <a:rPr sz="1050" i="1" spc="-140" dirty="0">
                <a:latin typeface="Arial Narrow"/>
                <a:cs typeface="Arial Narrow"/>
              </a:rPr>
              <a:t> </a:t>
            </a:r>
            <a:r>
              <a:rPr sz="1050" i="1" spc="-5" dirty="0">
                <a:latin typeface="Arial Narrow"/>
                <a:cs typeface="Arial Narrow"/>
              </a:rPr>
              <a:t>of  </a:t>
            </a:r>
            <a:r>
              <a:rPr sz="1050" i="1" dirty="0">
                <a:latin typeface="Arial Narrow"/>
                <a:cs typeface="Arial Narrow"/>
              </a:rPr>
              <a:t>the </a:t>
            </a:r>
            <a:r>
              <a:rPr sz="1050" i="1" spc="-5" dirty="0">
                <a:latin typeface="Arial Narrow"/>
                <a:cs typeface="Arial Narrow"/>
              </a:rPr>
              <a:t>KVI, in  billion</a:t>
            </a:r>
            <a:r>
              <a:rPr sz="1050" i="1" spc="-65" dirty="0">
                <a:latin typeface="Arial Narrow"/>
                <a:cs typeface="Arial Narrow"/>
              </a:rPr>
              <a:t> </a:t>
            </a:r>
            <a:r>
              <a:rPr sz="1050" i="1" spc="-5" dirty="0">
                <a:latin typeface="Arial Narrow"/>
                <a:cs typeface="Arial Narrow"/>
              </a:rPr>
              <a:t>tenge.</a:t>
            </a:r>
            <a:endParaRPr sz="1050">
              <a:latin typeface="Arial Narrow"/>
              <a:cs typeface="Arial Narrow"/>
            </a:endParaRPr>
          </a:p>
        </p:txBody>
      </p:sp>
      <p:sp>
        <p:nvSpPr>
          <p:cNvPr id="62" name="object 62"/>
          <p:cNvSpPr txBox="1"/>
          <p:nvPr/>
        </p:nvSpPr>
        <p:spPr>
          <a:xfrm>
            <a:off x="141731" y="2827020"/>
            <a:ext cx="6261100" cy="739140"/>
          </a:xfrm>
          <a:prstGeom prst="rect">
            <a:avLst/>
          </a:prstGeom>
          <a:ln w="9144">
            <a:solidFill>
              <a:srgbClr val="006FC0"/>
            </a:solidFill>
          </a:ln>
        </p:spPr>
        <p:txBody>
          <a:bodyPr vert="horz" wrap="square" lIns="0" tIns="43815" rIns="0" bIns="0" rtlCol="0">
            <a:spAutoFit/>
          </a:bodyPr>
          <a:lstStyle/>
          <a:p>
            <a:pPr marL="113664" marR="102870" indent="-2540" algn="ctr">
              <a:lnSpc>
                <a:spcPct val="100000"/>
              </a:lnSpc>
              <a:spcBef>
                <a:spcPts val="345"/>
              </a:spcBef>
            </a:pPr>
            <a:r>
              <a:rPr sz="1050" spc="-5" dirty="0">
                <a:latin typeface="Arial Narrow"/>
                <a:cs typeface="Arial Narrow"/>
              </a:rPr>
              <a:t>In order to ensure mass vaccination of </a:t>
            </a:r>
            <a:r>
              <a:rPr sz="1050" dirty="0">
                <a:latin typeface="Arial Narrow"/>
                <a:cs typeface="Arial Narrow"/>
              </a:rPr>
              <a:t>the </a:t>
            </a:r>
            <a:r>
              <a:rPr sz="1050" spc="-5" dirty="0">
                <a:latin typeface="Arial Narrow"/>
                <a:cs typeface="Arial Narrow"/>
              </a:rPr>
              <a:t>population of </a:t>
            </a:r>
            <a:r>
              <a:rPr sz="1050" dirty="0">
                <a:latin typeface="Arial Narrow"/>
                <a:cs typeface="Arial Narrow"/>
              </a:rPr>
              <a:t>the </a:t>
            </a:r>
            <a:r>
              <a:rPr sz="1050" spc="-5" dirty="0">
                <a:latin typeface="Arial Narrow"/>
                <a:cs typeface="Arial Narrow"/>
              </a:rPr>
              <a:t>Republic of Kazakhstan, since 01.0221, </a:t>
            </a:r>
            <a:r>
              <a:rPr sz="1050" dirty="0">
                <a:latin typeface="Arial Narrow"/>
                <a:cs typeface="Arial Narrow"/>
              </a:rPr>
              <a:t>a </a:t>
            </a:r>
            <a:r>
              <a:rPr sz="1050" spc="-5" dirty="0">
                <a:latin typeface="Arial Narrow"/>
                <a:cs typeface="Arial Narrow"/>
              </a:rPr>
              <a:t>vaccine against </a:t>
            </a:r>
            <a:r>
              <a:rPr sz="1050" dirty="0">
                <a:latin typeface="Arial Narrow"/>
                <a:cs typeface="Arial Narrow"/>
              </a:rPr>
              <a:t>KVI  </a:t>
            </a:r>
            <a:r>
              <a:rPr sz="1050" spc="-5" dirty="0">
                <a:latin typeface="Arial Narrow"/>
                <a:cs typeface="Arial Narrow"/>
              </a:rPr>
              <a:t>"Sputnik</a:t>
            </a:r>
            <a:r>
              <a:rPr sz="1050" spc="-45" dirty="0">
                <a:latin typeface="Arial Narrow"/>
                <a:cs typeface="Arial Narrow"/>
              </a:rPr>
              <a:t> </a:t>
            </a:r>
            <a:r>
              <a:rPr sz="1050" dirty="0">
                <a:latin typeface="Arial Narrow"/>
                <a:cs typeface="Arial Narrow"/>
              </a:rPr>
              <a:t>V" </a:t>
            </a:r>
            <a:r>
              <a:rPr sz="1050" spc="-5" dirty="0">
                <a:latin typeface="Arial Narrow"/>
                <a:cs typeface="Arial Narrow"/>
              </a:rPr>
              <a:t>produced</a:t>
            </a:r>
            <a:r>
              <a:rPr sz="1050" spc="-30" dirty="0">
                <a:latin typeface="Arial Narrow"/>
                <a:cs typeface="Arial Narrow"/>
              </a:rPr>
              <a:t> </a:t>
            </a:r>
            <a:r>
              <a:rPr sz="1050" dirty="0">
                <a:latin typeface="Arial Narrow"/>
                <a:cs typeface="Arial Narrow"/>
              </a:rPr>
              <a:t>by</a:t>
            </a:r>
            <a:r>
              <a:rPr sz="1050" spc="-20" dirty="0">
                <a:latin typeface="Arial Narrow"/>
                <a:cs typeface="Arial Narrow"/>
              </a:rPr>
              <a:t> </a:t>
            </a:r>
            <a:r>
              <a:rPr sz="1050" dirty="0">
                <a:latin typeface="Arial Narrow"/>
                <a:cs typeface="Arial Narrow"/>
              </a:rPr>
              <a:t>KFKF</a:t>
            </a:r>
            <a:r>
              <a:rPr sz="1050" spc="10" dirty="0">
                <a:latin typeface="Arial Narrow"/>
                <a:cs typeface="Arial Narrow"/>
              </a:rPr>
              <a:t> </a:t>
            </a:r>
            <a:r>
              <a:rPr sz="1050" spc="-5" dirty="0">
                <a:latin typeface="Arial Narrow"/>
                <a:cs typeface="Arial Narrow"/>
              </a:rPr>
              <a:t>LLP</a:t>
            </a:r>
            <a:r>
              <a:rPr sz="1050" spc="-20" dirty="0">
                <a:latin typeface="Arial Narrow"/>
                <a:cs typeface="Arial Narrow"/>
              </a:rPr>
              <a:t> </a:t>
            </a:r>
            <a:r>
              <a:rPr sz="1050" spc="-5" dirty="0">
                <a:latin typeface="Arial Narrow"/>
                <a:cs typeface="Arial Narrow"/>
              </a:rPr>
              <a:t>and</a:t>
            </a:r>
            <a:r>
              <a:rPr sz="1050" dirty="0">
                <a:latin typeface="Arial Narrow"/>
                <a:cs typeface="Arial Narrow"/>
              </a:rPr>
              <a:t> </a:t>
            </a:r>
            <a:r>
              <a:rPr sz="1050" spc="-5" dirty="0">
                <a:latin typeface="Arial Narrow"/>
                <a:cs typeface="Arial Narrow"/>
              </a:rPr>
              <a:t>Qaz-Covid-in</a:t>
            </a:r>
            <a:r>
              <a:rPr sz="1050" spc="-45" dirty="0">
                <a:latin typeface="Arial Narrow"/>
                <a:cs typeface="Arial Narrow"/>
              </a:rPr>
              <a:t> </a:t>
            </a:r>
            <a:r>
              <a:rPr sz="1050" spc="-5" dirty="0">
                <a:latin typeface="Arial Narrow"/>
                <a:cs typeface="Arial Narrow"/>
              </a:rPr>
              <a:t>produced</a:t>
            </a:r>
            <a:r>
              <a:rPr sz="1050" spc="-30" dirty="0">
                <a:latin typeface="Arial Narrow"/>
                <a:cs typeface="Arial Narrow"/>
              </a:rPr>
              <a:t> </a:t>
            </a:r>
            <a:r>
              <a:rPr sz="1050" dirty="0">
                <a:latin typeface="Arial Narrow"/>
                <a:cs typeface="Arial Narrow"/>
              </a:rPr>
              <a:t>by</a:t>
            </a:r>
            <a:r>
              <a:rPr sz="1050" spc="-5" dirty="0">
                <a:latin typeface="Arial Narrow"/>
                <a:cs typeface="Arial Narrow"/>
              </a:rPr>
              <a:t> </a:t>
            </a:r>
            <a:r>
              <a:rPr sz="1050" dirty="0">
                <a:latin typeface="Arial Narrow"/>
                <a:cs typeface="Arial Narrow"/>
              </a:rPr>
              <a:t>the</a:t>
            </a:r>
            <a:r>
              <a:rPr sz="1050" spc="-10" dirty="0">
                <a:latin typeface="Arial Narrow"/>
                <a:cs typeface="Arial Narrow"/>
              </a:rPr>
              <a:t> </a:t>
            </a:r>
            <a:r>
              <a:rPr sz="1050" spc="-5" dirty="0">
                <a:latin typeface="Arial Narrow"/>
                <a:cs typeface="Arial Narrow"/>
              </a:rPr>
              <a:t>Research</a:t>
            </a:r>
            <a:r>
              <a:rPr sz="1050" spc="-30" dirty="0">
                <a:latin typeface="Arial Narrow"/>
                <a:cs typeface="Arial Narrow"/>
              </a:rPr>
              <a:t> </a:t>
            </a:r>
            <a:r>
              <a:rPr sz="1050" dirty="0">
                <a:latin typeface="Arial Narrow"/>
                <a:cs typeface="Arial Narrow"/>
              </a:rPr>
              <a:t>Institute</a:t>
            </a:r>
            <a:r>
              <a:rPr sz="1050" spc="-40" dirty="0">
                <a:latin typeface="Arial Narrow"/>
                <a:cs typeface="Arial Narrow"/>
              </a:rPr>
              <a:t> </a:t>
            </a:r>
            <a:r>
              <a:rPr sz="1050" spc="-5" dirty="0">
                <a:latin typeface="Arial Narrow"/>
                <a:cs typeface="Arial Narrow"/>
              </a:rPr>
              <a:t>of</a:t>
            </a:r>
            <a:r>
              <a:rPr sz="1050" spc="10" dirty="0">
                <a:latin typeface="Arial Narrow"/>
                <a:cs typeface="Arial Narrow"/>
              </a:rPr>
              <a:t> </a:t>
            </a:r>
            <a:r>
              <a:rPr sz="1050" spc="-5" dirty="0">
                <a:latin typeface="Arial Narrow"/>
                <a:cs typeface="Arial Narrow"/>
              </a:rPr>
              <a:t>Biological</a:t>
            </a:r>
            <a:r>
              <a:rPr sz="1050" spc="-30" dirty="0">
                <a:latin typeface="Arial Narrow"/>
                <a:cs typeface="Arial Narrow"/>
              </a:rPr>
              <a:t> </a:t>
            </a:r>
            <a:r>
              <a:rPr sz="1050" dirty="0">
                <a:latin typeface="Arial Narrow"/>
                <a:cs typeface="Arial Narrow"/>
              </a:rPr>
              <a:t>Safety</a:t>
            </a:r>
            <a:r>
              <a:rPr sz="1050" spc="-30" dirty="0">
                <a:latin typeface="Arial Narrow"/>
                <a:cs typeface="Arial Narrow"/>
              </a:rPr>
              <a:t> </a:t>
            </a:r>
            <a:r>
              <a:rPr sz="1050" spc="-5" dirty="0">
                <a:latin typeface="Arial Narrow"/>
                <a:cs typeface="Arial Narrow"/>
              </a:rPr>
              <a:t>Problems</a:t>
            </a:r>
            <a:r>
              <a:rPr sz="1050" spc="-30" dirty="0">
                <a:latin typeface="Arial Narrow"/>
                <a:cs typeface="Arial Narrow"/>
              </a:rPr>
              <a:t> </a:t>
            </a:r>
            <a:r>
              <a:rPr sz="1050" spc="-5" dirty="0">
                <a:latin typeface="Arial Narrow"/>
                <a:cs typeface="Arial Narrow"/>
              </a:rPr>
              <a:t>of </a:t>
            </a:r>
            <a:r>
              <a:rPr sz="1050" dirty="0">
                <a:latin typeface="Arial Narrow"/>
                <a:cs typeface="Arial Narrow"/>
              </a:rPr>
              <a:t>the  </a:t>
            </a:r>
            <a:r>
              <a:rPr sz="1050" spc="-5" dirty="0">
                <a:latin typeface="Arial Narrow"/>
                <a:cs typeface="Arial Narrow"/>
              </a:rPr>
              <a:t>Ministry</a:t>
            </a:r>
            <a:r>
              <a:rPr sz="1050" spc="-35" dirty="0">
                <a:latin typeface="Arial Narrow"/>
                <a:cs typeface="Arial Narrow"/>
              </a:rPr>
              <a:t> </a:t>
            </a:r>
            <a:r>
              <a:rPr sz="1050" spc="-5" dirty="0">
                <a:latin typeface="Arial Narrow"/>
                <a:cs typeface="Arial Narrow"/>
              </a:rPr>
              <a:t>of </a:t>
            </a:r>
            <a:r>
              <a:rPr sz="1050" dirty="0">
                <a:latin typeface="Arial Narrow"/>
                <a:cs typeface="Arial Narrow"/>
              </a:rPr>
              <a:t>Education</a:t>
            </a:r>
            <a:r>
              <a:rPr sz="1050" spc="-50" dirty="0">
                <a:latin typeface="Arial Narrow"/>
                <a:cs typeface="Arial Narrow"/>
              </a:rPr>
              <a:t> </a:t>
            </a:r>
            <a:r>
              <a:rPr sz="1050" spc="-5" dirty="0">
                <a:latin typeface="Arial Narrow"/>
                <a:cs typeface="Arial Narrow"/>
              </a:rPr>
              <a:t>and</a:t>
            </a:r>
            <a:r>
              <a:rPr sz="1050" spc="-15" dirty="0">
                <a:latin typeface="Arial Narrow"/>
                <a:cs typeface="Arial Narrow"/>
              </a:rPr>
              <a:t> </a:t>
            </a:r>
            <a:r>
              <a:rPr sz="1050" dirty="0">
                <a:latin typeface="Arial Narrow"/>
                <a:cs typeface="Arial Narrow"/>
              </a:rPr>
              <a:t>Science</a:t>
            </a:r>
            <a:r>
              <a:rPr sz="1050" spc="-30" dirty="0">
                <a:latin typeface="Arial Narrow"/>
                <a:cs typeface="Arial Narrow"/>
              </a:rPr>
              <a:t> </a:t>
            </a:r>
            <a:r>
              <a:rPr sz="1050" spc="-5" dirty="0">
                <a:latin typeface="Arial Narrow"/>
                <a:cs typeface="Arial Narrow"/>
              </a:rPr>
              <a:t>of </a:t>
            </a:r>
            <a:r>
              <a:rPr sz="1050" dirty="0">
                <a:latin typeface="Arial Narrow"/>
                <a:cs typeface="Arial Narrow"/>
              </a:rPr>
              <a:t>the</a:t>
            </a:r>
            <a:r>
              <a:rPr sz="1050" spc="-15" dirty="0">
                <a:latin typeface="Arial Narrow"/>
                <a:cs typeface="Arial Narrow"/>
              </a:rPr>
              <a:t> </a:t>
            </a:r>
            <a:r>
              <a:rPr sz="1050" spc="-5" dirty="0">
                <a:latin typeface="Arial Narrow"/>
                <a:cs typeface="Arial Narrow"/>
              </a:rPr>
              <a:t>Republic</a:t>
            </a:r>
            <a:r>
              <a:rPr sz="1050" spc="-45" dirty="0">
                <a:latin typeface="Arial Narrow"/>
                <a:cs typeface="Arial Narrow"/>
              </a:rPr>
              <a:t> </a:t>
            </a:r>
            <a:r>
              <a:rPr sz="1050" spc="-5" dirty="0">
                <a:latin typeface="Arial Narrow"/>
                <a:cs typeface="Arial Narrow"/>
              </a:rPr>
              <a:t>of</a:t>
            </a:r>
            <a:r>
              <a:rPr sz="1050" spc="10" dirty="0">
                <a:latin typeface="Arial Narrow"/>
                <a:cs typeface="Arial Narrow"/>
              </a:rPr>
              <a:t> </a:t>
            </a:r>
            <a:r>
              <a:rPr sz="1050" spc="-5" dirty="0">
                <a:latin typeface="Arial Narrow"/>
                <a:cs typeface="Arial Narrow"/>
              </a:rPr>
              <a:t>Kazakhstan</a:t>
            </a:r>
            <a:r>
              <a:rPr sz="1050" spc="-45" dirty="0">
                <a:latin typeface="Arial Narrow"/>
                <a:cs typeface="Arial Narrow"/>
              </a:rPr>
              <a:t> </a:t>
            </a:r>
            <a:r>
              <a:rPr sz="1050" spc="-5" dirty="0">
                <a:latin typeface="Arial Narrow"/>
                <a:cs typeface="Arial Narrow"/>
              </a:rPr>
              <a:t>in</a:t>
            </a:r>
            <a:r>
              <a:rPr sz="1050" spc="-10" dirty="0">
                <a:latin typeface="Arial Narrow"/>
                <a:cs typeface="Arial Narrow"/>
              </a:rPr>
              <a:t> </a:t>
            </a:r>
            <a:r>
              <a:rPr sz="1050" dirty="0">
                <a:latin typeface="Arial Narrow"/>
                <a:cs typeface="Arial Narrow"/>
              </a:rPr>
              <a:t>the</a:t>
            </a:r>
            <a:r>
              <a:rPr sz="1050" spc="-10" dirty="0">
                <a:latin typeface="Arial Narrow"/>
                <a:cs typeface="Arial Narrow"/>
              </a:rPr>
              <a:t> </a:t>
            </a:r>
            <a:r>
              <a:rPr sz="1050" spc="-5" dirty="0">
                <a:latin typeface="Arial Narrow"/>
                <a:cs typeface="Arial Narrow"/>
              </a:rPr>
              <a:t>amount</a:t>
            </a:r>
            <a:r>
              <a:rPr sz="1050" spc="-35" dirty="0">
                <a:latin typeface="Arial Narrow"/>
                <a:cs typeface="Arial Narrow"/>
              </a:rPr>
              <a:t> </a:t>
            </a:r>
            <a:r>
              <a:rPr sz="1050" spc="-5" dirty="0">
                <a:latin typeface="Arial Narrow"/>
                <a:cs typeface="Arial Narrow"/>
              </a:rPr>
              <a:t>of</a:t>
            </a:r>
            <a:r>
              <a:rPr sz="1050" spc="10" dirty="0">
                <a:latin typeface="Arial Narrow"/>
                <a:cs typeface="Arial Narrow"/>
              </a:rPr>
              <a:t> </a:t>
            </a:r>
            <a:r>
              <a:rPr sz="1050" spc="-5" dirty="0">
                <a:latin typeface="Arial Narrow"/>
                <a:cs typeface="Arial Narrow"/>
              </a:rPr>
              <a:t>68.6</a:t>
            </a:r>
            <a:r>
              <a:rPr sz="1050" spc="-25" dirty="0">
                <a:latin typeface="Arial Narrow"/>
                <a:cs typeface="Arial Narrow"/>
              </a:rPr>
              <a:t> </a:t>
            </a:r>
            <a:r>
              <a:rPr sz="1050" spc="-5" dirty="0">
                <a:latin typeface="Arial Narrow"/>
                <a:cs typeface="Arial Narrow"/>
              </a:rPr>
              <a:t>billion</a:t>
            </a:r>
            <a:r>
              <a:rPr sz="1050" spc="-25" dirty="0">
                <a:latin typeface="Arial Narrow"/>
                <a:cs typeface="Arial Narrow"/>
              </a:rPr>
              <a:t> </a:t>
            </a:r>
            <a:r>
              <a:rPr sz="1050" spc="-5" dirty="0">
                <a:latin typeface="Arial Narrow"/>
                <a:cs typeface="Arial Narrow"/>
              </a:rPr>
              <a:t>tenge</a:t>
            </a:r>
            <a:r>
              <a:rPr sz="1050" spc="-25" dirty="0">
                <a:latin typeface="Arial Narrow"/>
                <a:cs typeface="Arial Narrow"/>
              </a:rPr>
              <a:t> </a:t>
            </a:r>
            <a:r>
              <a:rPr sz="1050" spc="-5" dirty="0">
                <a:latin typeface="Arial Narrow"/>
                <a:cs typeface="Arial Narrow"/>
              </a:rPr>
              <a:t>has</a:t>
            </a:r>
            <a:r>
              <a:rPr sz="1050" spc="-20" dirty="0">
                <a:latin typeface="Arial Narrow"/>
                <a:cs typeface="Arial Narrow"/>
              </a:rPr>
              <a:t> </a:t>
            </a:r>
            <a:r>
              <a:rPr sz="1050" spc="-5" dirty="0">
                <a:latin typeface="Arial Narrow"/>
                <a:cs typeface="Arial Narrow"/>
              </a:rPr>
              <a:t>been</a:t>
            </a:r>
            <a:r>
              <a:rPr sz="1050" spc="-25" dirty="0">
                <a:latin typeface="Arial Narrow"/>
                <a:cs typeface="Arial Narrow"/>
              </a:rPr>
              <a:t> </a:t>
            </a:r>
            <a:r>
              <a:rPr sz="1050" spc="-5" dirty="0">
                <a:latin typeface="Arial Narrow"/>
                <a:cs typeface="Arial Narrow"/>
              </a:rPr>
              <a:t>purchased.</a:t>
            </a:r>
            <a:endParaRPr sz="1050">
              <a:latin typeface="Arial Narrow"/>
              <a:cs typeface="Arial Narrow"/>
            </a:endParaRPr>
          </a:p>
          <a:p>
            <a:pPr marL="1905" algn="ctr">
              <a:lnSpc>
                <a:spcPct val="100000"/>
              </a:lnSpc>
            </a:pPr>
            <a:r>
              <a:rPr sz="1050" dirty="0">
                <a:latin typeface="Arial Narrow"/>
                <a:cs typeface="Arial Narrow"/>
              </a:rPr>
              <a:t>Thus,</a:t>
            </a:r>
            <a:r>
              <a:rPr sz="1050" spc="-30" dirty="0">
                <a:latin typeface="Arial Narrow"/>
                <a:cs typeface="Arial Narrow"/>
              </a:rPr>
              <a:t> </a:t>
            </a:r>
            <a:r>
              <a:rPr sz="1050" spc="-5" dirty="0">
                <a:latin typeface="Arial Narrow"/>
                <a:cs typeface="Arial Narrow"/>
              </a:rPr>
              <a:t>taking</a:t>
            </a:r>
            <a:r>
              <a:rPr sz="1050" spc="-35" dirty="0">
                <a:latin typeface="Arial Narrow"/>
                <a:cs typeface="Arial Narrow"/>
              </a:rPr>
              <a:t> </a:t>
            </a:r>
            <a:r>
              <a:rPr sz="1050" spc="-5" dirty="0">
                <a:latin typeface="Arial Narrow"/>
                <a:cs typeface="Arial Narrow"/>
              </a:rPr>
              <a:t>into</a:t>
            </a:r>
            <a:r>
              <a:rPr sz="1050" spc="-20" dirty="0">
                <a:latin typeface="Arial Narrow"/>
                <a:cs typeface="Arial Narrow"/>
              </a:rPr>
              <a:t> </a:t>
            </a:r>
            <a:r>
              <a:rPr sz="1050" spc="-5" dirty="0">
                <a:latin typeface="Arial Narrow"/>
                <a:cs typeface="Arial Narrow"/>
              </a:rPr>
              <a:t>account</a:t>
            </a:r>
            <a:r>
              <a:rPr sz="1050" spc="-45" dirty="0">
                <a:latin typeface="Arial Narrow"/>
                <a:cs typeface="Arial Narrow"/>
              </a:rPr>
              <a:t> </a:t>
            </a:r>
            <a:r>
              <a:rPr sz="1050" dirty="0">
                <a:latin typeface="Arial Narrow"/>
                <a:cs typeface="Arial Narrow"/>
              </a:rPr>
              <a:t>the</a:t>
            </a:r>
            <a:r>
              <a:rPr sz="1050" spc="-15" dirty="0">
                <a:latin typeface="Arial Narrow"/>
                <a:cs typeface="Arial Narrow"/>
              </a:rPr>
              <a:t> </a:t>
            </a:r>
            <a:r>
              <a:rPr sz="1050" spc="-5" dirty="0">
                <a:latin typeface="Arial Narrow"/>
                <a:cs typeface="Arial Narrow"/>
              </a:rPr>
              <a:t>purchase</a:t>
            </a:r>
            <a:r>
              <a:rPr sz="1050" spc="-40" dirty="0">
                <a:latin typeface="Arial Narrow"/>
                <a:cs typeface="Arial Narrow"/>
              </a:rPr>
              <a:t> </a:t>
            </a:r>
            <a:r>
              <a:rPr sz="1050" spc="-5" dirty="0">
                <a:latin typeface="Arial Narrow"/>
                <a:cs typeface="Arial Narrow"/>
              </a:rPr>
              <a:t>of</a:t>
            </a:r>
            <a:r>
              <a:rPr sz="1050" spc="-10" dirty="0">
                <a:latin typeface="Arial Narrow"/>
                <a:cs typeface="Arial Narrow"/>
              </a:rPr>
              <a:t> </a:t>
            </a:r>
            <a:r>
              <a:rPr sz="1050" dirty="0">
                <a:latin typeface="Arial Narrow"/>
                <a:cs typeface="Arial Narrow"/>
              </a:rPr>
              <a:t>the</a:t>
            </a:r>
            <a:r>
              <a:rPr sz="1050" spc="-15" dirty="0">
                <a:latin typeface="Arial Narrow"/>
                <a:cs typeface="Arial Narrow"/>
              </a:rPr>
              <a:t> </a:t>
            </a:r>
            <a:r>
              <a:rPr sz="1050" spc="-5" dirty="0">
                <a:latin typeface="Arial Narrow"/>
                <a:cs typeface="Arial Narrow"/>
              </a:rPr>
              <a:t>vaccine,</a:t>
            </a:r>
            <a:r>
              <a:rPr sz="1050" spc="-35" dirty="0">
                <a:latin typeface="Arial Narrow"/>
                <a:cs typeface="Arial Narrow"/>
              </a:rPr>
              <a:t> </a:t>
            </a:r>
            <a:r>
              <a:rPr sz="1050" b="1" dirty="0">
                <a:latin typeface="Arial Narrow"/>
                <a:cs typeface="Arial Narrow"/>
              </a:rPr>
              <a:t>the</a:t>
            </a:r>
            <a:r>
              <a:rPr sz="1050" b="1" spc="-10" dirty="0">
                <a:latin typeface="Arial Narrow"/>
                <a:cs typeface="Arial Narrow"/>
              </a:rPr>
              <a:t> </a:t>
            </a:r>
            <a:r>
              <a:rPr sz="1050" b="1" spc="-5" dirty="0">
                <a:latin typeface="Arial Narrow"/>
                <a:cs typeface="Arial Narrow"/>
              </a:rPr>
              <a:t>share</a:t>
            </a:r>
            <a:r>
              <a:rPr sz="1050" b="1" spc="-25" dirty="0">
                <a:latin typeface="Arial Narrow"/>
                <a:cs typeface="Arial Narrow"/>
              </a:rPr>
              <a:t> </a:t>
            </a:r>
            <a:r>
              <a:rPr sz="1050" b="1" dirty="0">
                <a:latin typeface="Arial Narrow"/>
                <a:cs typeface="Arial Narrow"/>
              </a:rPr>
              <a:t>of DP</a:t>
            </a:r>
            <a:r>
              <a:rPr sz="1050" b="1" spc="5" dirty="0">
                <a:latin typeface="Arial Narrow"/>
                <a:cs typeface="Arial Narrow"/>
              </a:rPr>
              <a:t> </a:t>
            </a:r>
            <a:r>
              <a:rPr sz="1050" b="1" spc="-5" dirty="0">
                <a:latin typeface="Arial Narrow"/>
                <a:cs typeface="Arial Narrow"/>
              </a:rPr>
              <a:t>in</a:t>
            </a:r>
            <a:r>
              <a:rPr sz="1050" b="1" spc="-10" dirty="0">
                <a:latin typeface="Arial Narrow"/>
                <a:cs typeface="Arial Narrow"/>
              </a:rPr>
              <a:t> </a:t>
            </a:r>
            <a:r>
              <a:rPr sz="1050" b="1" dirty="0">
                <a:latin typeface="Arial Narrow"/>
                <a:cs typeface="Arial Narrow"/>
              </a:rPr>
              <a:t>the</a:t>
            </a:r>
            <a:r>
              <a:rPr sz="1050" b="1" spc="-15" dirty="0">
                <a:latin typeface="Arial Narrow"/>
                <a:cs typeface="Arial Narrow"/>
              </a:rPr>
              <a:t> </a:t>
            </a:r>
            <a:r>
              <a:rPr sz="1050" b="1" dirty="0">
                <a:latin typeface="Arial Narrow"/>
                <a:cs typeface="Arial Narrow"/>
              </a:rPr>
              <a:t>total</a:t>
            </a:r>
            <a:r>
              <a:rPr sz="1050" b="1" spc="-15" dirty="0">
                <a:latin typeface="Arial Narrow"/>
                <a:cs typeface="Arial Narrow"/>
              </a:rPr>
              <a:t> </a:t>
            </a:r>
            <a:r>
              <a:rPr sz="1050" b="1" dirty="0">
                <a:latin typeface="Arial Narrow"/>
                <a:cs typeface="Arial Narrow"/>
              </a:rPr>
              <a:t>purchase</a:t>
            </a:r>
            <a:r>
              <a:rPr sz="1050" b="1" spc="-35" dirty="0">
                <a:latin typeface="Arial Narrow"/>
                <a:cs typeface="Arial Narrow"/>
              </a:rPr>
              <a:t> </a:t>
            </a:r>
            <a:r>
              <a:rPr sz="1050" b="1" dirty="0">
                <a:latin typeface="Arial Narrow"/>
                <a:cs typeface="Arial Narrow"/>
              </a:rPr>
              <a:t>volume</a:t>
            </a:r>
            <a:r>
              <a:rPr sz="1050" b="1" spc="-30" dirty="0">
                <a:latin typeface="Arial Narrow"/>
                <a:cs typeface="Arial Narrow"/>
              </a:rPr>
              <a:t> </a:t>
            </a:r>
            <a:r>
              <a:rPr sz="1050" b="1" spc="-5" dirty="0">
                <a:latin typeface="Arial Narrow"/>
                <a:cs typeface="Arial Narrow"/>
              </a:rPr>
              <a:t>is</a:t>
            </a:r>
            <a:r>
              <a:rPr sz="1050" b="1" spc="-10" dirty="0">
                <a:latin typeface="Arial Narrow"/>
                <a:cs typeface="Arial Narrow"/>
              </a:rPr>
              <a:t> </a:t>
            </a:r>
            <a:r>
              <a:rPr sz="1050" b="1" spc="-5" dirty="0">
                <a:latin typeface="Arial Narrow"/>
                <a:cs typeface="Arial Narrow"/>
              </a:rPr>
              <a:t>41%.</a:t>
            </a:r>
            <a:endParaRPr sz="1050">
              <a:latin typeface="Arial Narrow"/>
              <a:cs typeface="Arial Narrow"/>
            </a:endParaRPr>
          </a:p>
        </p:txBody>
      </p:sp>
      <p:sp>
        <p:nvSpPr>
          <p:cNvPr id="63" name="object 63"/>
          <p:cNvSpPr/>
          <p:nvPr/>
        </p:nvSpPr>
        <p:spPr>
          <a:xfrm>
            <a:off x="8005571" y="870203"/>
            <a:ext cx="0" cy="21590"/>
          </a:xfrm>
          <a:custGeom>
            <a:avLst/>
            <a:gdLst/>
            <a:ahLst/>
            <a:cxnLst/>
            <a:rect l="l" t="t" r="r" b="b"/>
            <a:pathLst>
              <a:path h="21590">
                <a:moveTo>
                  <a:pt x="0" y="0"/>
                </a:moveTo>
                <a:lnTo>
                  <a:pt x="0" y="21336"/>
                </a:lnTo>
              </a:path>
            </a:pathLst>
          </a:custGeom>
          <a:ln w="9144">
            <a:solidFill>
              <a:srgbClr val="D9D9D9"/>
            </a:solidFill>
          </a:ln>
        </p:spPr>
        <p:txBody>
          <a:bodyPr wrap="square" lIns="0" tIns="0" rIns="0" bIns="0" rtlCol="0"/>
          <a:lstStyle/>
          <a:p>
            <a:endParaRPr/>
          </a:p>
        </p:txBody>
      </p:sp>
      <p:sp>
        <p:nvSpPr>
          <p:cNvPr id="64" name="object 64"/>
          <p:cNvSpPr/>
          <p:nvPr/>
        </p:nvSpPr>
        <p:spPr>
          <a:xfrm>
            <a:off x="8005571" y="1094232"/>
            <a:ext cx="0" cy="41275"/>
          </a:xfrm>
          <a:custGeom>
            <a:avLst/>
            <a:gdLst/>
            <a:ahLst/>
            <a:cxnLst/>
            <a:rect l="l" t="t" r="r" b="b"/>
            <a:pathLst>
              <a:path h="41275">
                <a:moveTo>
                  <a:pt x="0" y="0"/>
                </a:moveTo>
                <a:lnTo>
                  <a:pt x="0" y="41147"/>
                </a:lnTo>
              </a:path>
            </a:pathLst>
          </a:custGeom>
          <a:ln w="9144">
            <a:solidFill>
              <a:srgbClr val="D9D9D9"/>
            </a:solidFill>
          </a:ln>
        </p:spPr>
        <p:txBody>
          <a:bodyPr wrap="square" lIns="0" tIns="0" rIns="0" bIns="0" rtlCol="0"/>
          <a:lstStyle/>
          <a:p>
            <a:endParaRPr/>
          </a:p>
        </p:txBody>
      </p:sp>
      <p:sp>
        <p:nvSpPr>
          <p:cNvPr id="65" name="object 65"/>
          <p:cNvSpPr/>
          <p:nvPr/>
        </p:nvSpPr>
        <p:spPr>
          <a:xfrm>
            <a:off x="8005571" y="1339596"/>
            <a:ext cx="0" cy="41275"/>
          </a:xfrm>
          <a:custGeom>
            <a:avLst/>
            <a:gdLst/>
            <a:ahLst/>
            <a:cxnLst/>
            <a:rect l="l" t="t" r="r" b="b"/>
            <a:pathLst>
              <a:path h="41275">
                <a:moveTo>
                  <a:pt x="0" y="0"/>
                </a:moveTo>
                <a:lnTo>
                  <a:pt x="0" y="41148"/>
                </a:lnTo>
              </a:path>
            </a:pathLst>
          </a:custGeom>
          <a:ln w="9144">
            <a:solidFill>
              <a:srgbClr val="D9D9D9"/>
            </a:solidFill>
          </a:ln>
        </p:spPr>
        <p:txBody>
          <a:bodyPr wrap="square" lIns="0" tIns="0" rIns="0" bIns="0" rtlCol="0"/>
          <a:lstStyle/>
          <a:p>
            <a:endParaRPr/>
          </a:p>
        </p:txBody>
      </p:sp>
      <p:sp>
        <p:nvSpPr>
          <p:cNvPr id="66" name="object 66"/>
          <p:cNvSpPr/>
          <p:nvPr/>
        </p:nvSpPr>
        <p:spPr>
          <a:xfrm>
            <a:off x="8005571" y="1584960"/>
            <a:ext cx="0" cy="1732914"/>
          </a:xfrm>
          <a:custGeom>
            <a:avLst/>
            <a:gdLst/>
            <a:ahLst/>
            <a:cxnLst/>
            <a:rect l="l" t="t" r="r" b="b"/>
            <a:pathLst>
              <a:path h="1732914">
                <a:moveTo>
                  <a:pt x="0" y="0"/>
                </a:moveTo>
                <a:lnTo>
                  <a:pt x="0" y="1732788"/>
                </a:lnTo>
              </a:path>
            </a:pathLst>
          </a:custGeom>
          <a:ln w="9144">
            <a:solidFill>
              <a:srgbClr val="D9D9D9"/>
            </a:solidFill>
          </a:ln>
        </p:spPr>
        <p:txBody>
          <a:bodyPr wrap="square" lIns="0" tIns="0" rIns="0" bIns="0" rtlCol="0"/>
          <a:lstStyle/>
          <a:p>
            <a:endParaRPr/>
          </a:p>
        </p:txBody>
      </p:sp>
      <p:sp>
        <p:nvSpPr>
          <p:cNvPr id="67" name="object 67"/>
          <p:cNvSpPr/>
          <p:nvPr/>
        </p:nvSpPr>
        <p:spPr>
          <a:xfrm>
            <a:off x="8569452" y="870203"/>
            <a:ext cx="0" cy="21590"/>
          </a:xfrm>
          <a:custGeom>
            <a:avLst/>
            <a:gdLst/>
            <a:ahLst/>
            <a:cxnLst/>
            <a:rect l="l" t="t" r="r" b="b"/>
            <a:pathLst>
              <a:path h="21590">
                <a:moveTo>
                  <a:pt x="0" y="0"/>
                </a:moveTo>
                <a:lnTo>
                  <a:pt x="0" y="21336"/>
                </a:lnTo>
              </a:path>
            </a:pathLst>
          </a:custGeom>
          <a:ln w="9144">
            <a:solidFill>
              <a:srgbClr val="D9D9D9"/>
            </a:solidFill>
          </a:ln>
        </p:spPr>
        <p:txBody>
          <a:bodyPr wrap="square" lIns="0" tIns="0" rIns="0" bIns="0" rtlCol="0"/>
          <a:lstStyle/>
          <a:p>
            <a:endParaRPr/>
          </a:p>
        </p:txBody>
      </p:sp>
      <p:sp>
        <p:nvSpPr>
          <p:cNvPr id="68" name="object 68"/>
          <p:cNvSpPr/>
          <p:nvPr/>
        </p:nvSpPr>
        <p:spPr>
          <a:xfrm>
            <a:off x="8569452" y="1094232"/>
            <a:ext cx="0" cy="2223770"/>
          </a:xfrm>
          <a:custGeom>
            <a:avLst/>
            <a:gdLst/>
            <a:ahLst/>
            <a:cxnLst/>
            <a:rect l="l" t="t" r="r" b="b"/>
            <a:pathLst>
              <a:path h="2223770">
                <a:moveTo>
                  <a:pt x="0" y="0"/>
                </a:moveTo>
                <a:lnTo>
                  <a:pt x="0" y="2223516"/>
                </a:lnTo>
              </a:path>
            </a:pathLst>
          </a:custGeom>
          <a:ln w="9144">
            <a:solidFill>
              <a:srgbClr val="D9D9D9"/>
            </a:solidFill>
          </a:ln>
        </p:spPr>
        <p:txBody>
          <a:bodyPr wrap="square" lIns="0" tIns="0" rIns="0" bIns="0" rtlCol="0"/>
          <a:lstStyle/>
          <a:p>
            <a:endParaRPr/>
          </a:p>
        </p:txBody>
      </p:sp>
      <p:sp>
        <p:nvSpPr>
          <p:cNvPr id="69" name="object 69"/>
          <p:cNvSpPr/>
          <p:nvPr/>
        </p:nvSpPr>
        <p:spPr>
          <a:xfrm>
            <a:off x="9134856" y="870203"/>
            <a:ext cx="0" cy="21590"/>
          </a:xfrm>
          <a:custGeom>
            <a:avLst/>
            <a:gdLst/>
            <a:ahLst/>
            <a:cxnLst/>
            <a:rect l="l" t="t" r="r" b="b"/>
            <a:pathLst>
              <a:path h="21590">
                <a:moveTo>
                  <a:pt x="0" y="0"/>
                </a:moveTo>
                <a:lnTo>
                  <a:pt x="0" y="21336"/>
                </a:lnTo>
              </a:path>
            </a:pathLst>
          </a:custGeom>
          <a:ln w="9144">
            <a:solidFill>
              <a:srgbClr val="D9D9D9"/>
            </a:solidFill>
          </a:ln>
        </p:spPr>
        <p:txBody>
          <a:bodyPr wrap="square" lIns="0" tIns="0" rIns="0" bIns="0" rtlCol="0"/>
          <a:lstStyle/>
          <a:p>
            <a:endParaRPr/>
          </a:p>
        </p:txBody>
      </p:sp>
      <p:sp>
        <p:nvSpPr>
          <p:cNvPr id="70" name="object 70"/>
          <p:cNvSpPr/>
          <p:nvPr/>
        </p:nvSpPr>
        <p:spPr>
          <a:xfrm>
            <a:off x="9134856" y="1094232"/>
            <a:ext cx="0" cy="2223770"/>
          </a:xfrm>
          <a:custGeom>
            <a:avLst/>
            <a:gdLst/>
            <a:ahLst/>
            <a:cxnLst/>
            <a:rect l="l" t="t" r="r" b="b"/>
            <a:pathLst>
              <a:path h="2223770">
                <a:moveTo>
                  <a:pt x="0" y="0"/>
                </a:moveTo>
                <a:lnTo>
                  <a:pt x="0" y="2223516"/>
                </a:lnTo>
              </a:path>
            </a:pathLst>
          </a:custGeom>
          <a:ln w="9144">
            <a:solidFill>
              <a:srgbClr val="D9D9D9"/>
            </a:solidFill>
          </a:ln>
        </p:spPr>
        <p:txBody>
          <a:bodyPr wrap="square" lIns="0" tIns="0" rIns="0" bIns="0" rtlCol="0"/>
          <a:lstStyle/>
          <a:p>
            <a:endParaRPr/>
          </a:p>
        </p:txBody>
      </p:sp>
      <p:sp>
        <p:nvSpPr>
          <p:cNvPr id="71" name="object 71"/>
          <p:cNvSpPr/>
          <p:nvPr/>
        </p:nvSpPr>
        <p:spPr>
          <a:xfrm>
            <a:off x="9698735" y="870203"/>
            <a:ext cx="0" cy="21590"/>
          </a:xfrm>
          <a:custGeom>
            <a:avLst/>
            <a:gdLst/>
            <a:ahLst/>
            <a:cxnLst/>
            <a:rect l="l" t="t" r="r" b="b"/>
            <a:pathLst>
              <a:path h="21590">
                <a:moveTo>
                  <a:pt x="0" y="0"/>
                </a:moveTo>
                <a:lnTo>
                  <a:pt x="0" y="21336"/>
                </a:lnTo>
              </a:path>
            </a:pathLst>
          </a:custGeom>
          <a:ln w="9144">
            <a:solidFill>
              <a:srgbClr val="D9D9D9"/>
            </a:solidFill>
          </a:ln>
        </p:spPr>
        <p:txBody>
          <a:bodyPr wrap="square" lIns="0" tIns="0" rIns="0" bIns="0" rtlCol="0"/>
          <a:lstStyle/>
          <a:p>
            <a:endParaRPr/>
          </a:p>
        </p:txBody>
      </p:sp>
      <p:sp>
        <p:nvSpPr>
          <p:cNvPr id="72" name="object 72"/>
          <p:cNvSpPr/>
          <p:nvPr/>
        </p:nvSpPr>
        <p:spPr>
          <a:xfrm>
            <a:off x="9698735" y="1094232"/>
            <a:ext cx="0" cy="2223770"/>
          </a:xfrm>
          <a:custGeom>
            <a:avLst/>
            <a:gdLst/>
            <a:ahLst/>
            <a:cxnLst/>
            <a:rect l="l" t="t" r="r" b="b"/>
            <a:pathLst>
              <a:path h="2223770">
                <a:moveTo>
                  <a:pt x="0" y="0"/>
                </a:moveTo>
                <a:lnTo>
                  <a:pt x="0" y="2223516"/>
                </a:lnTo>
              </a:path>
            </a:pathLst>
          </a:custGeom>
          <a:ln w="9144">
            <a:solidFill>
              <a:srgbClr val="D9D9D9"/>
            </a:solidFill>
          </a:ln>
        </p:spPr>
        <p:txBody>
          <a:bodyPr wrap="square" lIns="0" tIns="0" rIns="0" bIns="0" rtlCol="0"/>
          <a:lstStyle/>
          <a:p>
            <a:endParaRPr/>
          </a:p>
        </p:txBody>
      </p:sp>
      <p:sp>
        <p:nvSpPr>
          <p:cNvPr id="73" name="object 73"/>
          <p:cNvSpPr/>
          <p:nvPr/>
        </p:nvSpPr>
        <p:spPr>
          <a:xfrm>
            <a:off x="10262616" y="870203"/>
            <a:ext cx="0" cy="21590"/>
          </a:xfrm>
          <a:custGeom>
            <a:avLst/>
            <a:gdLst/>
            <a:ahLst/>
            <a:cxnLst/>
            <a:rect l="l" t="t" r="r" b="b"/>
            <a:pathLst>
              <a:path h="21590">
                <a:moveTo>
                  <a:pt x="0" y="0"/>
                </a:moveTo>
                <a:lnTo>
                  <a:pt x="0" y="21336"/>
                </a:lnTo>
              </a:path>
            </a:pathLst>
          </a:custGeom>
          <a:ln w="9144">
            <a:solidFill>
              <a:srgbClr val="D9D9D9"/>
            </a:solidFill>
          </a:ln>
        </p:spPr>
        <p:txBody>
          <a:bodyPr wrap="square" lIns="0" tIns="0" rIns="0" bIns="0" rtlCol="0"/>
          <a:lstStyle/>
          <a:p>
            <a:endParaRPr/>
          </a:p>
        </p:txBody>
      </p:sp>
      <p:sp>
        <p:nvSpPr>
          <p:cNvPr id="74" name="object 74"/>
          <p:cNvSpPr/>
          <p:nvPr/>
        </p:nvSpPr>
        <p:spPr>
          <a:xfrm>
            <a:off x="10262616" y="1094232"/>
            <a:ext cx="0" cy="2223770"/>
          </a:xfrm>
          <a:custGeom>
            <a:avLst/>
            <a:gdLst/>
            <a:ahLst/>
            <a:cxnLst/>
            <a:rect l="l" t="t" r="r" b="b"/>
            <a:pathLst>
              <a:path h="2223770">
                <a:moveTo>
                  <a:pt x="0" y="0"/>
                </a:moveTo>
                <a:lnTo>
                  <a:pt x="0" y="2223516"/>
                </a:lnTo>
              </a:path>
            </a:pathLst>
          </a:custGeom>
          <a:ln w="9144">
            <a:solidFill>
              <a:srgbClr val="D9D9D9"/>
            </a:solidFill>
          </a:ln>
        </p:spPr>
        <p:txBody>
          <a:bodyPr wrap="square" lIns="0" tIns="0" rIns="0" bIns="0" rtlCol="0"/>
          <a:lstStyle/>
          <a:p>
            <a:endParaRPr/>
          </a:p>
        </p:txBody>
      </p:sp>
      <p:sp>
        <p:nvSpPr>
          <p:cNvPr id="75" name="object 75"/>
          <p:cNvSpPr/>
          <p:nvPr/>
        </p:nvSpPr>
        <p:spPr>
          <a:xfrm>
            <a:off x="10828019" y="870203"/>
            <a:ext cx="0" cy="21590"/>
          </a:xfrm>
          <a:custGeom>
            <a:avLst/>
            <a:gdLst/>
            <a:ahLst/>
            <a:cxnLst/>
            <a:rect l="l" t="t" r="r" b="b"/>
            <a:pathLst>
              <a:path h="21590">
                <a:moveTo>
                  <a:pt x="0" y="0"/>
                </a:moveTo>
                <a:lnTo>
                  <a:pt x="0" y="21336"/>
                </a:lnTo>
              </a:path>
            </a:pathLst>
          </a:custGeom>
          <a:ln w="9144">
            <a:solidFill>
              <a:srgbClr val="D9D9D9"/>
            </a:solidFill>
          </a:ln>
        </p:spPr>
        <p:txBody>
          <a:bodyPr wrap="square" lIns="0" tIns="0" rIns="0" bIns="0" rtlCol="0"/>
          <a:lstStyle/>
          <a:p>
            <a:endParaRPr/>
          </a:p>
        </p:txBody>
      </p:sp>
      <p:sp>
        <p:nvSpPr>
          <p:cNvPr id="76" name="object 76"/>
          <p:cNvSpPr/>
          <p:nvPr/>
        </p:nvSpPr>
        <p:spPr>
          <a:xfrm>
            <a:off x="10828019" y="1094232"/>
            <a:ext cx="0" cy="2223770"/>
          </a:xfrm>
          <a:custGeom>
            <a:avLst/>
            <a:gdLst/>
            <a:ahLst/>
            <a:cxnLst/>
            <a:rect l="l" t="t" r="r" b="b"/>
            <a:pathLst>
              <a:path h="2223770">
                <a:moveTo>
                  <a:pt x="0" y="0"/>
                </a:moveTo>
                <a:lnTo>
                  <a:pt x="0" y="2223516"/>
                </a:lnTo>
              </a:path>
            </a:pathLst>
          </a:custGeom>
          <a:ln w="9144">
            <a:solidFill>
              <a:srgbClr val="D9D9D9"/>
            </a:solidFill>
          </a:ln>
        </p:spPr>
        <p:txBody>
          <a:bodyPr wrap="square" lIns="0" tIns="0" rIns="0" bIns="0" rtlCol="0"/>
          <a:lstStyle/>
          <a:p>
            <a:endParaRPr/>
          </a:p>
        </p:txBody>
      </p:sp>
      <p:sp>
        <p:nvSpPr>
          <p:cNvPr id="77" name="object 77"/>
          <p:cNvSpPr/>
          <p:nvPr/>
        </p:nvSpPr>
        <p:spPr>
          <a:xfrm>
            <a:off x="11391900" y="870203"/>
            <a:ext cx="0" cy="21590"/>
          </a:xfrm>
          <a:custGeom>
            <a:avLst/>
            <a:gdLst/>
            <a:ahLst/>
            <a:cxnLst/>
            <a:rect l="l" t="t" r="r" b="b"/>
            <a:pathLst>
              <a:path h="21590">
                <a:moveTo>
                  <a:pt x="0" y="0"/>
                </a:moveTo>
                <a:lnTo>
                  <a:pt x="0" y="21336"/>
                </a:lnTo>
              </a:path>
            </a:pathLst>
          </a:custGeom>
          <a:ln w="9144">
            <a:solidFill>
              <a:srgbClr val="D9D9D9"/>
            </a:solidFill>
          </a:ln>
        </p:spPr>
        <p:txBody>
          <a:bodyPr wrap="square" lIns="0" tIns="0" rIns="0" bIns="0" rtlCol="0"/>
          <a:lstStyle/>
          <a:p>
            <a:endParaRPr/>
          </a:p>
        </p:txBody>
      </p:sp>
      <p:sp>
        <p:nvSpPr>
          <p:cNvPr id="78" name="object 78"/>
          <p:cNvSpPr/>
          <p:nvPr/>
        </p:nvSpPr>
        <p:spPr>
          <a:xfrm>
            <a:off x="11391900" y="1094232"/>
            <a:ext cx="0" cy="2223770"/>
          </a:xfrm>
          <a:custGeom>
            <a:avLst/>
            <a:gdLst/>
            <a:ahLst/>
            <a:cxnLst/>
            <a:rect l="l" t="t" r="r" b="b"/>
            <a:pathLst>
              <a:path h="2223770">
                <a:moveTo>
                  <a:pt x="0" y="0"/>
                </a:moveTo>
                <a:lnTo>
                  <a:pt x="0" y="2223516"/>
                </a:lnTo>
              </a:path>
            </a:pathLst>
          </a:custGeom>
          <a:ln w="9144">
            <a:solidFill>
              <a:srgbClr val="D9D9D9"/>
            </a:solidFill>
          </a:ln>
        </p:spPr>
        <p:txBody>
          <a:bodyPr wrap="square" lIns="0" tIns="0" rIns="0" bIns="0" rtlCol="0"/>
          <a:lstStyle/>
          <a:p>
            <a:endParaRPr/>
          </a:p>
        </p:txBody>
      </p:sp>
      <p:sp>
        <p:nvSpPr>
          <p:cNvPr id="79" name="object 79"/>
          <p:cNvSpPr/>
          <p:nvPr/>
        </p:nvSpPr>
        <p:spPr>
          <a:xfrm>
            <a:off x="11957304" y="870203"/>
            <a:ext cx="0" cy="2447925"/>
          </a:xfrm>
          <a:custGeom>
            <a:avLst/>
            <a:gdLst/>
            <a:ahLst/>
            <a:cxnLst/>
            <a:rect l="l" t="t" r="r" b="b"/>
            <a:pathLst>
              <a:path h="2447925">
                <a:moveTo>
                  <a:pt x="0" y="0"/>
                </a:moveTo>
                <a:lnTo>
                  <a:pt x="0" y="2447544"/>
                </a:lnTo>
              </a:path>
            </a:pathLst>
          </a:custGeom>
          <a:ln w="9144">
            <a:solidFill>
              <a:srgbClr val="D9D9D9"/>
            </a:solidFill>
          </a:ln>
        </p:spPr>
        <p:txBody>
          <a:bodyPr wrap="square" lIns="0" tIns="0" rIns="0" bIns="0" rtlCol="0"/>
          <a:lstStyle/>
          <a:p>
            <a:endParaRPr/>
          </a:p>
        </p:txBody>
      </p:sp>
      <p:sp>
        <p:nvSpPr>
          <p:cNvPr id="80" name="object 80"/>
          <p:cNvSpPr/>
          <p:nvPr/>
        </p:nvSpPr>
        <p:spPr>
          <a:xfrm>
            <a:off x="7440168" y="891539"/>
            <a:ext cx="4028440" cy="203200"/>
          </a:xfrm>
          <a:custGeom>
            <a:avLst/>
            <a:gdLst/>
            <a:ahLst/>
            <a:cxnLst/>
            <a:rect l="l" t="t" r="r" b="b"/>
            <a:pathLst>
              <a:path w="4028440" h="203200">
                <a:moveTo>
                  <a:pt x="4027931" y="0"/>
                </a:moveTo>
                <a:lnTo>
                  <a:pt x="0" y="0"/>
                </a:lnTo>
                <a:lnTo>
                  <a:pt x="0" y="202692"/>
                </a:lnTo>
                <a:lnTo>
                  <a:pt x="4027931" y="202692"/>
                </a:lnTo>
                <a:lnTo>
                  <a:pt x="4027931" y="0"/>
                </a:lnTo>
                <a:close/>
              </a:path>
            </a:pathLst>
          </a:custGeom>
          <a:solidFill>
            <a:srgbClr val="001F5F"/>
          </a:solidFill>
        </p:spPr>
        <p:txBody>
          <a:bodyPr wrap="square" lIns="0" tIns="0" rIns="0" bIns="0" rtlCol="0"/>
          <a:lstStyle/>
          <a:p>
            <a:endParaRPr/>
          </a:p>
        </p:txBody>
      </p:sp>
      <p:sp>
        <p:nvSpPr>
          <p:cNvPr id="81" name="object 81"/>
          <p:cNvSpPr/>
          <p:nvPr/>
        </p:nvSpPr>
        <p:spPr>
          <a:xfrm>
            <a:off x="7440168" y="3093720"/>
            <a:ext cx="304800" cy="204470"/>
          </a:xfrm>
          <a:custGeom>
            <a:avLst/>
            <a:gdLst/>
            <a:ahLst/>
            <a:cxnLst/>
            <a:rect l="l" t="t" r="r" b="b"/>
            <a:pathLst>
              <a:path w="304800" h="204470">
                <a:moveTo>
                  <a:pt x="304800" y="0"/>
                </a:moveTo>
                <a:lnTo>
                  <a:pt x="0" y="0"/>
                </a:lnTo>
                <a:lnTo>
                  <a:pt x="0" y="204215"/>
                </a:lnTo>
                <a:lnTo>
                  <a:pt x="304800" y="204215"/>
                </a:lnTo>
                <a:lnTo>
                  <a:pt x="304800" y="0"/>
                </a:lnTo>
                <a:close/>
              </a:path>
            </a:pathLst>
          </a:custGeom>
          <a:solidFill>
            <a:srgbClr val="001F5F"/>
          </a:solidFill>
        </p:spPr>
        <p:txBody>
          <a:bodyPr wrap="square" lIns="0" tIns="0" rIns="0" bIns="0" rtlCol="0"/>
          <a:lstStyle/>
          <a:p>
            <a:endParaRPr/>
          </a:p>
        </p:txBody>
      </p:sp>
      <p:sp>
        <p:nvSpPr>
          <p:cNvPr id="82" name="object 82"/>
          <p:cNvSpPr/>
          <p:nvPr/>
        </p:nvSpPr>
        <p:spPr>
          <a:xfrm>
            <a:off x="7440168" y="870203"/>
            <a:ext cx="0" cy="2447925"/>
          </a:xfrm>
          <a:custGeom>
            <a:avLst/>
            <a:gdLst/>
            <a:ahLst/>
            <a:cxnLst/>
            <a:rect l="l" t="t" r="r" b="b"/>
            <a:pathLst>
              <a:path h="2447925">
                <a:moveTo>
                  <a:pt x="0" y="0"/>
                </a:moveTo>
                <a:lnTo>
                  <a:pt x="0" y="2447544"/>
                </a:lnTo>
              </a:path>
            </a:pathLst>
          </a:custGeom>
          <a:ln w="9144">
            <a:solidFill>
              <a:srgbClr val="D9D9D9"/>
            </a:solidFill>
          </a:ln>
        </p:spPr>
        <p:txBody>
          <a:bodyPr wrap="square" lIns="0" tIns="0" rIns="0" bIns="0" rtlCol="0"/>
          <a:lstStyle/>
          <a:p>
            <a:endParaRPr/>
          </a:p>
        </p:txBody>
      </p:sp>
      <p:sp>
        <p:nvSpPr>
          <p:cNvPr id="83" name="object 83"/>
          <p:cNvSpPr txBox="1"/>
          <p:nvPr/>
        </p:nvSpPr>
        <p:spPr>
          <a:xfrm>
            <a:off x="9266681" y="880109"/>
            <a:ext cx="375285"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FFFFFF"/>
                </a:solidFill>
                <a:latin typeface="Calibri"/>
                <a:cs typeface="Calibri"/>
              </a:rPr>
              <a:t>7</a:t>
            </a:r>
            <a:r>
              <a:rPr sz="1200" b="1" spc="5" dirty="0">
                <a:solidFill>
                  <a:srgbClr val="FFFFFF"/>
                </a:solidFill>
                <a:latin typeface="Calibri"/>
                <a:cs typeface="Calibri"/>
              </a:rPr>
              <a:t>1</a:t>
            </a:r>
            <a:r>
              <a:rPr sz="1200" b="1" dirty="0">
                <a:solidFill>
                  <a:srgbClr val="FFFFFF"/>
                </a:solidFill>
                <a:latin typeface="Calibri"/>
                <a:cs typeface="Calibri"/>
              </a:rPr>
              <a:t>,</a:t>
            </a:r>
            <a:r>
              <a:rPr sz="1200" b="1" spc="5" dirty="0">
                <a:solidFill>
                  <a:srgbClr val="FFFFFF"/>
                </a:solidFill>
                <a:latin typeface="Calibri"/>
                <a:cs typeface="Calibri"/>
              </a:rPr>
              <a:t>3</a:t>
            </a:r>
            <a:r>
              <a:rPr sz="1200" b="1" dirty="0">
                <a:solidFill>
                  <a:srgbClr val="FFFFFF"/>
                </a:solidFill>
                <a:latin typeface="Calibri"/>
                <a:cs typeface="Calibri"/>
              </a:rPr>
              <a:t>4</a:t>
            </a:r>
            <a:endParaRPr sz="1200">
              <a:latin typeface="Calibri"/>
              <a:cs typeface="Calibri"/>
            </a:endParaRPr>
          </a:p>
        </p:txBody>
      </p:sp>
      <p:sp>
        <p:nvSpPr>
          <p:cNvPr id="84" name="object 84"/>
          <p:cNvSpPr txBox="1"/>
          <p:nvPr/>
        </p:nvSpPr>
        <p:spPr>
          <a:xfrm>
            <a:off x="7444740" y="1135380"/>
            <a:ext cx="1120140" cy="204470"/>
          </a:xfrm>
          <a:prstGeom prst="rect">
            <a:avLst/>
          </a:prstGeom>
          <a:solidFill>
            <a:srgbClr val="001F5F"/>
          </a:solidFill>
        </p:spPr>
        <p:txBody>
          <a:bodyPr vert="horz" wrap="square" lIns="0" tIns="1905" rIns="0" bIns="0" rtlCol="0">
            <a:spAutoFit/>
          </a:bodyPr>
          <a:lstStyle/>
          <a:p>
            <a:pPr marR="3810" algn="ctr">
              <a:lnSpc>
                <a:spcPct val="100000"/>
              </a:lnSpc>
              <a:spcBef>
                <a:spcPts val="15"/>
              </a:spcBef>
            </a:pPr>
            <a:r>
              <a:rPr sz="1200" b="1" dirty="0">
                <a:solidFill>
                  <a:srgbClr val="FFFFFF"/>
                </a:solidFill>
                <a:latin typeface="Calibri"/>
                <a:cs typeface="Calibri"/>
              </a:rPr>
              <a:t>19,79</a:t>
            </a:r>
            <a:endParaRPr sz="1200">
              <a:latin typeface="Calibri"/>
              <a:cs typeface="Calibri"/>
            </a:endParaRPr>
          </a:p>
        </p:txBody>
      </p:sp>
      <p:sp>
        <p:nvSpPr>
          <p:cNvPr id="85" name="object 85"/>
          <p:cNvSpPr txBox="1"/>
          <p:nvPr/>
        </p:nvSpPr>
        <p:spPr>
          <a:xfrm>
            <a:off x="7440168" y="1380744"/>
            <a:ext cx="1047115" cy="204470"/>
          </a:xfrm>
          <a:prstGeom prst="rect">
            <a:avLst/>
          </a:prstGeom>
          <a:solidFill>
            <a:srgbClr val="001F5F"/>
          </a:solidFill>
        </p:spPr>
        <p:txBody>
          <a:bodyPr vert="horz" wrap="square" lIns="0" tIns="1270" rIns="0" bIns="0" rtlCol="0">
            <a:spAutoFit/>
          </a:bodyPr>
          <a:lstStyle/>
          <a:p>
            <a:pPr marL="347980">
              <a:lnSpc>
                <a:spcPct val="100000"/>
              </a:lnSpc>
              <a:spcBef>
                <a:spcPts val="10"/>
              </a:spcBef>
            </a:pPr>
            <a:r>
              <a:rPr sz="1200" b="1" dirty="0">
                <a:solidFill>
                  <a:srgbClr val="FFFFFF"/>
                </a:solidFill>
                <a:latin typeface="Calibri"/>
                <a:cs typeface="Calibri"/>
              </a:rPr>
              <a:t>18,53</a:t>
            </a:r>
            <a:endParaRPr sz="1200">
              <a:latin typeface="Calibri"/>
              <a:cs typeface="Calibri"/>
            </a:endParaRPr>
          </a:p>
        </p:txBody>
      </p:sp>
      <p:sp>
        <p:nvSpPr>
          <p:cNvPr id="86" name="object 86"/>
          <p:cNvSpPr txBox="1"/>
          <p:nvPr/>
        </p:nvSpPr>
        <p:spPr>
          <a:xfrm>
            <a:off x="7440168" y="1624583"/>
            <a:ext cx="411480" cy="204470"/>
          </a:xfrm>
          <a:prstGeom prst="rect">
            <a:avLst/>
          </a:prstGeom>
          <a:solidFill>
            <a:srgbClr val="001F5F"/>
          </a:solidFill>
        </p:spPr>
        <p:txBody>
          <a:bodyPr vert="horz" wrap="square" lIns="0" tIns="2540" rIns="0" bIns="0" rtlCol="0">
            <a:spAutoFit/>
          </a:bodyPr>
          <a:lstStyle/>
          <a:p>
            <a:pPr marL="75565">
              <a:lnSpc>
                <a:spcPct val="100000"/>
              </a:lnSpc>
              <a:spcBef>
                <a:spcPts val="20"/>
              </a:spcBef>
            </a:pPr>
            <a:r>
              <a:rPr sz="1200" b="1" dirty="0">
                <a:solidFill>
                  <a:srgbClr val="FFFFFF"/>
                </a:solidFill>
                <a:latin typeface="Calibri"/>
                <a:cs typeface="Calibri"/>
              </a:rPr>
              <a:t>7,27</a:t>
            </a:r>
            <a:endParaRPr sz="1200">
              <a:latin typeface="Calibri"/>
              <a:cs typeface="Calibri"/>
            </a:endParaRPr>
          </a:p>
        </p:txBody>
      </p:sp>
      <p:sp>
        <p:nvSpPr>
          <p:cNvPr id="87" name="object 87"/>
          <p:cNvSpPr txBox="1"/>
          <p:nvPr/>
        </p:nvSpPr>
        <p:spPr>
          <a:xfrm>
            <a:off x="7440168" y="1869948"/>
            <a:ext cx="398145" cy="204470"/>
          </a:xfrm>
          <a:prstGeom prst="rect">
            <a:avLst/>
          </a:prstGeom>
          <a:solidFill>
            <a:srgbClr val="001F5F"/>
          </a:solidFill>
        </p:spPr>
        <p:txBody>
          <a:bodyPr vert="horz" wrap="square" lIns="0" tIns="1905" rIns="0" bIns="0" rtlCol="0">
            <a:spAutoFit/>
          </a:bodyPr>
          <a:lstStyle/>
          <a:p>
            <a:pPr marL="75565">
              <a:lnSpc>
                <a:spcPct val="100000"/>
              </a:lnSpc>
              <a:spcBef>
                <a:spcPts val="15"/>
              </a:spcBef>
            </a:pPr>
            <a:r>
              <a:rPr sz="1200" b="1" dirty="0">
                <a:solidFill>
                  <a:srgbClr val="FFFFFF"/>
                </a:solidFill>
                <a:latin typeface="Calibri"/>
                <a:cs typeface="Calibri"/>
              </a:rPr>
              <a:t>7,03</a:t>
            </a:r>
            <a:endParaRPr sz="1200">
              <a:latin typeface="Calibri"/>
              <a:cs typeface="Calibri"/>
            </a:endParaRPr>
          </a:p>
        </p:txBody>
      </p:sp>
      <p:sp>
        <p:nvSpPr>
          <p:cNvPr id="88" name="object 88"/>
          <p:cNvSpPr txBox="1"/>
          <p:nvPr/>
        </p:nvSpPr>
        <p:spPr>
          <a:xfrm>
            <a:off x="7440168" y="2115311"/>
            <a:ext cx="363220" cy="204470"/>
          </a:xfrm>
          <a:prstGeom prst="rect">
            <a:avLst/>
          </a:prstGeom>
          <a:solidFill>
            <a:srgbClr val="001F5F"/>
          </a:solidFill>
        </p:spPr>
        <p:txBody>
          <a:bodyPr vert="horz" wrap="square" lIns="0" tIns="0" rIns="0" bIns="0" rtlCol="0">
            <a:spAutoFit/>
          </a:bodyPr>
          <a:lstStyle/>
          <a:p>
            <a:pPr marL="51435">
              <a:lnSpc>
                <a:spcPts val="1345"/>
              </a:lnSpc>
            </a:pPr>
            <a:r>
              <a:rPr sz="1200" b="1" dirty="0">
                <a:solidFill>
                  <a:srgbClr val="FFFFFF"/>
                </a:solidFill>
                <a:latin typeface="Calibri"/>
                <a:cs typeface="Calibri"/>
              </a:rPr>
              <a:t>6,42</a:t>
            </a:r>
            <a:endParaRPr sz="1200">
              <a:latin typeface="Calibri"/>
              <a:cs typeface="Calibri"/>
            </a:endParaRPr>
          </a:p>
        </p:txBody>
      </p:sp>
      <p:sp>
        <p:nvSpPr>
          <p:cNvPr id="89" name="object 89"/>
          <p:cNvSpPr txBox="1"/>
          <p:nvPr/>
        </p:nvSpPr>
        <p:spPr>
          <a:xfrm>
            <a:off x="7440168" y="2359151"/>
            <a:ext cx="342900" cy="204470"/>
          </a:xfrm>
          <a:prstGeom prst="rect">
            <a:avLst/>
          </a:prstGeom>
          <a:solidFill>
            <a:srgbClr val="001F5F"/>
          </a:solidFill>
        </p:spPr>
        <p:txBody>
          <a:bodyPr vert="horz" wrap="square" lIns="0" tIns="2540" rIns="0" bIns="0" rtlCol="0">
            <a:spAutoFit/>
          </a:bodyPr>
          <a:lstStyle/>
          <a:p>
            <a:pPr marL="50800">
              <a:lnSpc>
                <a:spcPct val="100000"/>
              </a:lnSpc>
              <a:spcBef>
                <a:spcPts val="20"/>
              </a:spcBef>
            </a:pPr>
            <a:r>
              <a:rPr sz="1200" b="1" dirty="0">
                <a:solidFill>
                  <a:srgbClr val="FFFFFF"/>
                </a:solidFill>
                <a:latin typeface="Calibri"/>
                <a:cs typeface="Calibri"/>
              </a:rPr>
              <a:t>6,06</a:t>
            </a:r>
            <a:endParaRPr sz="1200">
              <a:latin typeface="Calibri"/>
              <a:cs typeface="Calibri"/>
            </a:endParaRPr>
          </a:p>
        </p:txBody>
      </p:sp>
      <p:sp>
        <p:nvSpPr>
          <p:cNvPr id="90" name="object 90"/>
          <p:cNvSpPr txBox="1"/>
          <p:nvPr/>
        </p:nvSpPr>
        <p:spPr>
          <a:xfrm>
            <a:off x="7440168" y="2604516"/>
            <a:ext cx="330835" cy="204470"/>
          </a:xfrm>
          <a:prstGeom prst="rect">
            <a:avLst/>
          </a:prstGeom>
          <a:solidFill>
            <a:srgbClr val="001F5F"/>
          </a:solidFill>
        </p:spPr>
        <p:txBody>
          <a:bodyPr vert="horz" wrap="square" lIns="0" tIns="1905" rIns="0" bIns="0" rtlCol="0">
            <a:spAutoFit/>
          </a:bodyPr>
          <a:lstStyle/>
          <a:p>
            <a:pPr marL="50165">
              <a:lnSpc>
                <a:spcPct val="100000"/>
              </a:lnSpc>
              <a:spcBef>
                <a:spcPts val="15"/>
              </a:spcBef>
            </a:pPr>
            <a:r>
              <a:rPr sz="1200" b="1" dirty="0">
                <a:solidFill>
                  <a:srgbClr val="FFFFFF"/>
                </a:solidFill>
                <a:latin typeface="Calibri"/>
                <a:cs typeface="Calibri"/>
              </a:rPr>
              <a:t>5</a:t>
            </a:r>
            <a:r>
              <a:rPr sz="1200" b="1" spc="5" dirty="0">
                <a:solidFill>
                  <a:srgbClr val="FFFFFF"/>
                </a:solidFill>
                <a:latin typeface="Calibri"/>
                <a:cs typeface="Calibri"/>
              </a:rPr>
              <a:t>,</a:t>
            </a:r>
            <a:r>
              <a:rPr sz="1200" b="1" dirty="0">
                <a:solidFill>
                  <a:srgbClr val="FFFFFF"/>
                </a:solidFill>
                <a:latin typeface="Calibri"/>
                <a:cs typeface="Calibri"/>
              </a:rPr>
              <a:t>86</a:t>
            </a:r>
            <a:endParaRPr sz="1200">
              <a:latin typeface="Calibri"/>
              <a:cs typeface="Calibri"/>
            </a:endParaRPr>
          </a:p>
        </p:txBody>
      </p:sp>
      <p:sp>
        <p:nvSpPr>
          <p:cNvPr id="91" name="object 91"/>
          <p:cNvSpPr txBox="1"/>
          <p:nvPr/>
        </p:nvSpPr>
        <p:spPr>
          <a:xfrm>
            <a:off x="7440168" y="2849879"/>
            <a:ext cx="337820" cy="203200"/>
          </a:xfrm>
          <a:prstGeom prst="rect">
            <a:avLst/>
          </a:prstGeom>
          <a:solidFill>
            <a:srgbClr val="001F5F"/>
          </a:solidFill>
        </p:spPr>
        <p:txBody>
          <a:bodyPr vert="horz" wrap="square" lIns="0" tIns="1270" rIns="0" bIns="0" rtlCol="0">
            <a:spAutoFit/>
          </a:bodyPr>
          <a:lstStyle/>
          <a:p>
            <a:pPr marL="49530">
              <a:lnSpc>
                <a:spcPct val="100000"/>
              </a:lnSpc>
              <a:spcBef>
                <a:spcPts val="10"/>
              </a:spcBef>
            </a:pPr>
            <a:r>
              <a:rPr sz="1200" b="1" dirty="0">
                <a:solidFill>
                  <a:srgbClr val="FFFFFF"/>
                </a:solidFill>
                <a:latin typeface="Calibri"/>
                <a:cs typeface="Calibri"/>
              </a:rPr>
              <a:t>5</a:t>
            </a:r>
            <a:r>
              <a:rPr sz="1200" b="1" spc="5" dirty="0">
                <a:solidFill>
                  <a:srgbClr val="FFFFFF"/>
                </a:solidFill>
                <a:latin typeface="Calibri"/>
                <a:cs typeface="Calibri"/>
              </a:rPr>
              <a:t>,</a:t>
            </a:r>
            <a:r>
              <a:rPr sz="1200" b="1" dirty="0">
                <a:solidFill>
                  <a:srgbClr val="FFFFFF"/>
                </a:solidFill>
                <a:latin typeface="Calibri"/>
                <a:cs typeface="Calibri"/>
              </a:rPr>
              <a:t>53</a:t>
            </a:r>
            <a:endParaRPr sz="1200">
              <a:latin typeface="Calibri"/>
              <a:cs typeface="Calibri"/>
            </a:endParaRPr>
          </a:p>
        </p:txBody>
      </p:sp>
      <p:sp>
        <p:nvSpPr>
          <p:cNvPr id="92" name="object 92"/>
          <p:cNvSpPr txBox="1"/>
          <p:nvPr/>
        </p:nvSpPr>
        <p:spPr>
          <a:xfrm>
            <a:off x="7477125" y="3083814"/>
            <a:ext cx="297180"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FFFFFF"/>
                </a:solidFill>
                <a:latin typeface="Calibri"/>
                <a:cs typeface="Calibri"/>
              </a:rPr>
              <a:t>5</a:t>
            </a:r>
            <a:r>
              <a:rPr sz="1200" b="1" spc="5" dirty="0">
                <a:solidFill>
                  <a:srgbClr val="FFFFFF"/>
                </a:solidFill>
                <a:latin typeface="Calibri"/>
                <a:cs typeface="Calibri"/>
              </a:rPr>
              <a:t>,</a:t>
            </a:r>
            <a:r>
              <a:rPr sz="1200" b="1" dirty="0">
                <a:solidFill>
                  <a:srgbClr val="FFFFFF"/>
                </a:solidFill>
                <a:latin typeface="Calibri"/>
                <a:cs typeface="Calibri"/>
              </a:rPr>
              <a:t>39</a:t>
            </a:r>
            <a:endParaRPr sz="1200">
              <a:latin typeface="Calibri"/>
              <a:cs typeface="Calibri"/>
            </a:endParaRPr>
          </a:p>
        </p:txBody>
      </p:sp>
      <p:sp>
        <p:nvSpPr>
          <p:cNvPr id="93" name="object 93"/>
          <p:cNvSpPr txBox="1"/>
          <p:nvPr/>
        </p:nvSpPr>
        <p:spPr>
          <a:xfrm>
            <a:off x="7084568" y="889761"/>
            <a:ext cx="251460"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Calibri"/>
                <a:cs typeface="Calibri"/>
              </a:rPr>
              <a:t>КФК</a:t>
            </a:r>
            <a:endParaRPr sz="1000">
              <a:latin typeface="Calibri"/>
              <a:cs typeface="Calibri"/>
            </a:endParaRPr>
          </a:p>
        </p:txBody>
      </p:sp>
      <p:sp>
        <p:nvSpPr>
          <p:cNvPr id="94" name="object 94"/>
          <p:cNvSpPr txBox="1"/>
          <p:nvPr/>
        </p:nvSpPr>
        <p:spPr>
          <a:xfrm>
            <a:off x="6968997" y="1134617"/>
            <a:ext cx="365760"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Calibri"/>
                <a:cs typeface="Calibri"/>
              </a:rPr>
              <a:t>Ноб</a:t>
            </a:r>
            <a:r>
              <a:rPr sz="1000" spc="-15" dirty="0">
                <a:latin typeface="Calibri"/>
                <a:cs typeface="Calibri"/>
              </a:rPr>
              <a:t>е</a:t>
            </a:r>
            <a:r>
              <a:rPr sz="1000" spc="-5" dirty="0">
                <a:latin typeface="Calibri"/>
                <a:cs typeface="Calibri"/>
              </a:rPr>
              <a:t>л</a:t>
            </a:r>
            <a:endParaRPr sz="1000">
              <a:latin typeface="Calibri"/>
              <a:cs typeface="Calibri"/>
            </a:endParaRPr>
          </a:p>
        </p:txBody>
      </p:sp>
      <p:sp>
        <p:nvSpPr>
          <p:cNvPr id="95" name="object 95"/>
          <p:cNvSpPr txBox="1"/>
          <p:nvPr/>
        </p:nvSpPr>
        <p:spPr>
          <a:xfrm>
            <a:off x="6797802" y="1379600"/>
            <a:ext cx="537845"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Calibri"/>
                <a:cs typeface="Calibri"/>
              </a:rPr>
              <a:t>Химфа</a:t>
            </a:r>
            <a:r>
              <a:rPr sz="1000" dirty="0">
                <a:latin typeface="Calibri"/>
                <a:cs typeface="Calibri"/>
              </a:rPr>
              <a:t>р</a:t>
            </a:r>
            <a:r>
              <a:rPr sz="1000" spc="-5" dirty="0">
                <a:latin typeface="Calibri"/>
                <a:cs typeface="Calibri"/>
              </a:rPr>
              <a:t>м</a:t>
            </a:r>
            <a:endParaRPr sz="1000">
              <a:latin typeface="Calibri"/>
              <a:cs typeface="Calibri"/>
            </a:endParaRPr>
          </a:p>
        </p:txBody>
      </p:sp>
      <p:sp>
        <p:nvSpPr>
          <p:cNvPr id="96" name="object 96"/>
          <p:cNvSpPr txBox="1"/>
          <p:nvPr/>
        </p:nvSpPr>
        <p:spPr>
          <a:xfrm>
            <a:off x="7019670" y="1624329"/>
            <a:ext cx="316865" cy="177800"/>
          </a:xfrm>
          <a:prstGeom prst="rect">
            <a:avLst/>
          </a:prstGeom>
        </p:spPr>
        <p:txBody>
          <a:bodyPr vert="horz" wrap="square" lIns="0" tIns="12065" rIns="0" bIns="0" rtlCol="0">
            <a:spAutoFit/>
          </a:bodyPr>
          <a:lstStyle/>
          <a:p>
            <a:pPr marL="12700">
              <a:lnSpc>
                <a:spcPct val="100000"/>
              </a:lnSpc>
              <a:spcBef>
                <a:spcPts val="95"/>
              </a:spcBef>
            </a:pPr>
            <a:r>
              <a:rPr sz="1000" spc="-10" dirty="0">
                <a:latin typeface="Calibri"/>
                <a:cs typeface="Calibri"/>
              </a:rPr>
              <a:t>Dol</a:t>
            </a:r>
            <a:r>
              <a:rPr sz="1000" spc="5" dirty="0">
                <a:latin typeface="Calibri"/>
                <a:cs typeface="Calibri"/>
              </a:rPr>
              <a:t>c</a:t>
            </a:r>
            <a:r>
              <a:rPr sz="1000" spc="-5" dirty="0">
                <a:latin typeface="Calibri"/>
                <a:cs typeface="Calibri"/>
              </a:rPr>
              <a:t>e</a:t>
            </a:r>
            <a:endParaRPr sz="1000">
              <a:latin typeface="Calibri"/>
              <a:cs typeface="Calibri"/>
            </a:endParaRPr>
          </a:p>
        </p:txBody>
      </p:sp>
      <p:sp>
        <p:nvSpPr>
          <p:cNvPr id="97" name="object 97"/>
          <p:cNvSpPr txBox="1"/>
          <p:nvPr/>
        </p:nvSpPr>
        <p:spPr>
          <a:xfrm>
            <a:off x="6514845" y="1869186"/>
            <a:ext cx="819150"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Calibri"/>
                <a:cs typeface="Calibri"/>
              </a:rPr>
              <a:t>Абди</a:t>
            </a:r>
            <a:r>
              <a:rPr sz="1000" spc="-55" dirty="0">
                <a:latin typeface="Calibri"/>
                <a:cs typeface="Calibri"/>
              </a:rPr>
              <a:t> </a:t>
            </a:r>
            <a:r>
              <a:rPr sz="1000" spc="-5" dirty="0">
                <a:latin typeface="Calibri"/>
                <a:cs typeface="Calibri"/>
              </a:rPr>
              <a:t>Ибрахим</a:t>
            </a:r>
            <a:endParaRPr sz="1000">
              <a:latin typeface="Calibri"/>
              <a:cs typeface="Calibri"/>
            </a:endParaRPr>
          </a:p>
        </p:txBody>
      </p:sp>
      <p:sp>
        <p:nvSpPr>
          <p:cNvPr id="98" name="object 98"/>
          <p:cNvSpPr txBox="1"/>
          <p:nvPr/>
        </p:nvSpPr>
        <p:spPr>
          <a:xfrm>
            <a:off x="6633209" y="2113610"/>
            <a:ext cx="702945"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Calibri"/>
                <a:cs typeface="Calibri"/>
              </a:rPr>
              <a:t>Super-рharm</a:t>
            </a:r>
            <a:endParaRPr sz="1000">
              <a:latin typeface="Calibri"/>
              <a:cs typeface="Calibri"/>
            </a:endParaRPr>
          </a:p>
        </p:txBody>
      </p:sp>
      <p:sp>
        <p:nvSpPr>
          <p:cNvPr id="99" name="object 99"/>
          <p:cNvSpPr txBox="1"/>
          <p:nvPr/>
        </p:nvSpPr>
        <p:spPr>
          <a:xfrm>
            <a:off x="6474078" y="2358898"/>
            <a:ext cx="859790"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Calibri"/>
                <a:cs typeface="Calibri"/>
              </a:rPr>
              <a:t>Келун-Казфарм</a:t>
            </a:r>
            <a:endParaRPr sz="1000">
              <a:latin typeface="Calibri"/>
              <a:cs typeface="Calibri"/>
            </a:endParaRPr>
          </a:p>
        </p:txBody>
      </p:sp>
      <p:sp>
        <p:nvSpPr>
          <p:cNvPr id="100" name="object 100"/>
          <p:cNvSpPr txBox="1"/>
          <p:nvPr/>
        </p:nvSpPr>
        <p:spPr>
          <a:xfrm>
            <a:off x="6758431" y="2603754"/>
            <a:ext cx="577215"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Calibri"/>
                <a:cs typeface="Calibri"/>
              </a:rPr>
              <a:t>НИИПБ</a:t>
            </a:r>
            <a:r>
              <a:rPr sz="1000" spc="-60" dirty="0">
                <a:latin typeface="Calibri"/>
                <a:cs typeface="Calibri"/>
              </a:rPr>
              <a:t> </a:t>
            </a:r>
            <a:r>
              <a:rPr sz="1000" spc="-5" dirty="0">
                <a:latin typeface="Calibri"/>
                <a:cs typeface="Calibri"/>
              </a:rPr>
              <a:t>РК</a:t>
            </a:r>
            <a:endParaRPr sz="1000">
              <a:latin typeface="Calibri"/>
              <a:cs typeface="Calibri"/>
            </a:endParaRPr>
          </a:p>
        </p:txBody>
      </p:sp>
      <p:sp>
        <p:nvSpPr>
          <p:cNvPr id="101" name="object 101"/>
          <p:cNvSpPr txBox="1"/>
          <p:nvPr/>
        </p:nvSpPr>
        <p:spPr>
          <a:xfrm>
            <a:off x="6527672" y="2848482"/>
            <a:ext cx="807085"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Calibri"/>
                <a:cs typeface="Calibri"/>
              </a:rPr>
              <a:t>Каз Мед</a:t>
            </a:r>
            <a:r>
              <a:rPr sz="1000" spc="-55" dirty="0">
                <a:latin typeface="Calibri"/>
                <a:cs typeface="Calibri"/>
              </a:rPr>
              <a:t> </a:t>
            </a:r>
            <a:r>
              <a:rPr sz="1000" spc="-5" dirty="0">
                <a:latin typeface="Calibri"/>
                <a:cs typeface="Calibri"/>
              </a:rPr>
              <a:t>Пром</a:t>
            </a:r>
            <a:endParaRPr sz="1000">
              <a:latin typeface="Calibri"/>
              <a:cs typeface="Calibri"/>
            </a:endParaRPr>
          </a:p>
        </p:txBody>
      </p:sp>
      <p:sp>
        <p:nvSpPr>
          <p:cNvPr id="102" name="object 102"/>
          <p:cNvSpPr txBox="1"/>
          <p:nvPr/>
        </p:nvSpPr>
        <p:spPr>
          <a:xfrm>
            <a:off x="6847458" y="3093466"/>
            <a:ext cx="488315"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Calibri"/>
                <a:cs typeface="Calibri"/>
              </a:rPr>
              <a:t>Eira</a:t>
            </a:r>
            <a:r>
              <a:rPr sz="1000" spc="-60" dirty="0">
                <a:latin typeface="Calibri"/>
                <a:cs typeface="Calibri"/>
              </a:rPr>
              <a:t> </a:t>
            </a:r>
            <a:r>
              <a:rPr sz="1000" spc="-5" dirty="0">
                <a:latin typeface="Calibri"/>
                <a:cs typeface="Calibri"/>
              </a:rPr>
              <a:t>Med</a:t>
            </a:r>
            <a:endParaRPr sz="1000">
              <a:latin typeface="Calibri"/>
              <a:cs typeface="Calibri"/>
            </a:endParaRPr>
          </a:p>
        </p:txBody>
      </p:sp>
      <p:sp>
        <p:nvSpPr>
          <p:cNvPr id="103" name="object 103"/>
          <p:cNvSpPr txBox="1"/>
          <p:nvPr/>
        </p:nvSpPr>
        <p:spPr>
          <a:xfrm>
            <a:off x="8646032" y="406349"/>
            <a:ext cx="1510665"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001F5F"/>
                </a:solidFill>
                <a:latin typeface="Arial Narrow"/>
                <a:cs typeface="Arial Narrow"/>
              </a:rPr>
              <a:t>ТОP 10</a:t>
            </a:r>
            <a:r>
              <a:rPr sz="2800" b="1" spc="-110" dirty="0">
                <a:solidFill>
                  <a:srgbClr val="001F5F"/>
                </a:solidFill>
                <a:latin typeface="Arial Narrow"/>
                <a:cs typeface="Arial Narrow"/>
              </a:rPr>
              <a:t> </a:t>
            </a:r>
            <a:r>
              <a:rPr sz="2800" b="1" spc="-10" dirty="0">
                <a:solidFill>
                  <a:srgbClr val="001F5F"/>
                </a:solidFill>
                <a:latin typeface="Arial Narrow"/>
                <a:cs typeface="Arial Narrow"/>
              </a:rPr>
              <a:t>DP</a:t>
            </a:r>
            <a:endParaRPr sz="2800">
              <a:latin typeface="Arial Narrow"/>
              <a:cs typeface="Arial Narrow"/>
            </a:endParaRPr>
          </a:p>
        </p:txBody>
      </p:sp>
      <p:sp>
        <p:nvSpPr>
          <p:cNvPr id="104" name="object 104"/>
          <p:cNvSpPr txBox="1"/>
          <p:nvPr/>
        </p:nvSpPr>
        <p:spPr>
          <a:xfrm>
            <a:off x="7915656" y="4198620"/>
            <a:ext cx="3975100" cy="184785"/>
          </a:xfrm>
          <a:prstGeom prst="rect">
            <a:avLst/>
          </a:prstGeom>
          <a:solidFill>
            <a:srgbClr val="001F5F"/>
          </a:solidFill>
        </p:spPr>
        <p:txBody>
          <a:bodyPr vert="horz" wrap="square" lIns="0" tIns="0" rIns="0" bIns="0" rtlCol="0">
            <a:spAutoFit/>
          </a:bodyPr>
          <a:lstStyle/>
          <a:p>
            <a:pPr marL="1905" algn="ctr">
              <a:lnSpc>
                <a:spcPts val="1450"/>
              </a:lnSpc>
            </a:pPr>
            <a:r>
              <a:rPr sz="1500" b="1" spc="-10" dirty="0">
                <a:solidFill>
                  <a:srgbClr val="FFFFFF"/>
                </a:solidFill>
                <a:latin typeface="Arial"/>
                <a:cs typeface="Arial"/>
              </a:rPr>
              <a:t>EFFECTIVITY</a:t>
            </a:r>
            <a:endParaRPr sz="1500">
              <a:latin typeface="Arial"/>
              <a:cs typeface="Arial"/>
            </a:endParaRPr>
          </a:p>
        </p:txBody>
      </p:sp>
      <p:sp>
        <p:nvSpPr>
          <p:cNvPr id="105" name="object 105"/>
          <p:cNvSpPr/>
          <p:nvPr/>
        </p:nvSpPr>
        <p:spPr>
          <a:xfrm>
            <a:off x="7598664" y="4354067"/>
            <a:ext cx="1260475" cy="167640"/>
          </a:xfrm>
          <a:custGeom>
            <a:avLst/>
            <a:gdLst/>
            <a:ahLst/>
            <a:cxnLst/>
            <a:rect l="l" t="t" r="r" b="b"/>
            <a:pathLst>
              <a:path w="1260475" h="167639">
                <a:moveTo>
                  <a:pt x="1260347" y="83819"/>
                </a:moveTo>
                <a:lnTo>
                  <a:pt x="0" y="83819"/>
                </a:lnTo>
                <a:lnTo>
                  <a:pt x="630174" y="167639"/>
                </a:lnTo>
                <a:lnTo>
                  <a:pt x="1260347" y="83819"/>
                </a:lnTo>
                <a:close/>
              </a:path>
              <a:path w="1260475" h="167639">
                <a:moveTo>
                  <a:pt x="945260" y="0"/>
                </a:moveTo>
                <a:lnTo>
                  <a:pt x="315086" y="0"/>
                </a:lnTo>
                <a:lnTo>
                  <a:pt x="315086" y="83819"/>
                </a:lnTo>
                <a:lnTo>
                  <a:pt x="945260" y="83819"/>
                </a:lnTo>
                <a:lnTo>
                  <a:pt x="945260" y="0"/>
                </a:lnTo>
                <a:close/>
              </a:path>
            </a:pathLst>
          </a:custGeom>
          <a:solidFill>
            <a:srgbClr val="001F5F"/>
          </a:solidFill>
        </p:spPr>
        <p:txBody>
          <a:bodyPr wrap="square" lIns="0" tIns="0" rIns="0" bIns="0" rtlCol="0"/>
          <a:lstStyle/>
          <a:p>
            <a:endParaRPr/>
          </a:p>
        </p:txBody>
      </p:sp>
      <p:sp>
        <p:nvSpPr>
          <p:cNvPr id="106" name="object 106"/>
          <p:cNvSpPr/>
          <p:nvPr/>
        </p:nvSpPr>
        <p:spPr>
          <a:xfrm>
            <a:off x="2388771" y="4159659"/>
            <a:ext cx="525977" cy="525977"/>
          </a:xfrm>
          <a:prstGeom prst="rect">
            <a:avLst/>
          </a:prstGeom>
          <a:blipFill>
            <a:blip r:embed="rId4" cstate="print"/>
            <a:stretch>
              <a:fillRect/>
            </a:stretch>
          </a:blipFill>
        </p:spPr>
        <p:txBody>
          <a:bodyPr wrap="square" lIns="0" tIns="0" rIns="0" bIns="0" rtlCol="0"/>
          <a:lstStyle/>
          <a:p>
            <a:endParaRPr/>
          </a:p>
        </p:txBody>
      </p:sp>
      <p:sp>
        <p:nvSpPr>
          <p:cNvPr id="107" name="object 107"/>
          <p:cNvSpPr txBox="1"/>
          <p:nvPr/>
        </p:nvSpPr>
        <p:spPr>
          <a:xfrm>
            <a:off x="220776" y="4052696"/>
            <a:ext cx="1739900" cy="946413"/>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001F5F"/>
                </a:solidFill>
                <a:latin typeface="Calibri"/>
                <a:cs typeface="Calibri"/>
              </a:rPr>
              <a:t>9</a:t>
            </a:r>
            <a:r>
              <a:rPr lang="en-US" sz="3600" b="1" dirty="0">
                <a:solidFill>
                  <a:srgbClr val="001F5F"/>
                </a:solidFill>
                <a:latin typeface="Calibri"/>
                <a:cs typeface="Calibri"/>
              </a:rPr>
              <a:t>8</a:t>
            </a:r>
            <a:r>
              <a:rPr sz="3600" b="1" spc="-20" dirty="0">
                <a:solidFill>
                  <a:srgbClr val="001F5F"/>
                </a:solidFill>
                <a:latin typeface="Calibri"/>
                <a:cs typeface="Calibri"/>
              </a:rPr>
              <a:t> </a:t>
            </a:r>
            <a:r>
              <a:rPr sz="3600" b="1" spc="-114" dirty="0">
                <a:solidFill>
                  <a:srgbClr val="001F5F"/>
                </a:solidFill>
                <a:latin typeface="Calibri"/>
                <a:cs typeface="Calibri"/>
              </a:rPr>
              <a:t>LTC</a:t>
            </a:r>
            <a:endParaRPr sz="3600" dirty="0">
              <a:latin typeface="Calibri"/>
              <a:cs typeface="Calibri"/>
            </a:endParaRPr>
          </a:p>
          <a:p>
            <a:pPr marL="12700">
              <a:lnSpc>
                <a:spcPct val="100000"/>
              </a:lnSpc>
              <a:spcBef>
                <a:spcPts val="805"/>
              </a:spcBef>
            </a:pPr>
            <a:r>
              <a:rPr sz="900" i="1" spc="-5" dirty="0">
                <a:solidFill>
                  <a:srgbClr val="7E7E7E"/>
                </a:solidFill>
                <a:latin typeface="Calibri"/>
                <a:cs typeface="Calibri"/>
              </a:rPr>
              <a:t>Concluded with </a:t>
            </a:r>
            <a:r>
              <a:rPr sz="900" i="1" dirty="0">
                <a:solidFill>
                  <a:srgbClr val="7E7E7E"/>
                </a:solidFill>
                <a:latin typeface="Calibri"/>
                <a:cs typeface="Calibri"/>
              </a:rPr>
              <a:t>the </a:t>
            </a:r>
            <a:r>
              <a:rPr lang="en-US" sz="900" i="1" spc="-5" dirty="0">
                <a:solidFill>
                  <a:srgbClr val="7E7E7E"/>
                </a:solidFill>
                <a:latin typeface="Calibri"/>
                <a:cs typeface="Calibri"/>
              </a:rPr>
              <a:t>Unified Distributor</a:t>
            </a:r>
            <a:endParaRPr sz="900" dirty="0">
              <a:latin typeface="Calibri"/>
              <a:cs typeface="Calibri"/>
            </a:endParaRPr>
          </a:p>
        </p:txBody>
      </p:sp>
      <p:sp>
        <p:nvSpPr>
          <p:cNvPr id="108" name="object 108"/>
          <p:cNvSpPr/>
          <p:nvPr/>
        </p:nvSpPr>
        <p:spPr>
          <a:xfrm>
            <a:off x="2321051" y="6243064"/>
            <a:ext cx="713232" cy="452628"/>
          </a:xfrm>
          <a:prstGeom prst="rect">
            <a:avLst/>
          </a:prstGeom>
          <a:blipFill>
            <a:blip r:embed="rId5" cstate="print"/>
            <a:stretch>
              <a:fillRect/>
            </a:stretch>
          </a:blipFill>
        </p:spPr>
        <p:txBody>
          <a:bodyPr wrap="square" lIns="0" tIns="0" rIns="0" bIns="0" rtlCol="0"/>
          <a:lstStyle/>
          <a:p>
            <a:endParaRPr/>
          </a:p>
        </p:txBody>
      </p:sp>
      <p:sp>
        <p:nvSpPr>
          <p:cNvPr id="109" name="object 109"/>
          <p:cNvSpPr txBox="1"/>
          <p:nvPr/>
        </p:nvSpPr>
        <p:spPr>
          <a:xfrm>
            <a:off x="220776" y="4855591"/>
            <a:ext cx="1877695" cy="1918970"/>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001F5F"/>
                </a:solidFill>
                <a:latin typeface="Calibri"/>
                <a:cs typeface="Calibri"/>
              </a:rPr>
              <a:t>3</a:t>
            </a:r>
            <a:r>
              <a:rPr lang="en-US" sz="3600" b="1" dirty="0">
                <a:solidFill>
                  <a:srgbClr val="001F5F"/>
                </a:solidFill>
                <a:latin typeface="Calibri"/>
                <a:cs typeface="Calibri"/>
              </a:rPr>
              <a:t>6</a:t>
            </a:r>
            <a:r>
              <a:rPr sz="3600" b="1" spc="-15" dirty="0">
                <a:solidFill>
                  <a:srgbClr val="001F5F"/>
                </a:solidFill>
                <a:latin typeface="Calibri"/>
                <a:cs typeface="Calibri"/>
              </a:rPr>
              <a:t> </a:t>
            </a:r>
            <a:r>
              <a:rPr sz="3600" b="1" spc="-5" dirty="0">
                <a:solidFill>
                  <a:srgbClr val="001F5F"/>
                </a:solidFill>
                <a:latin typeface="Calibri"/>
                <a:cs typeface="Calibri"/>
              </a:rPr>
              <a:t>DP</a:t>
            </a:r>
            <a:endParaRPr sz="3600" dirty="0">
              <a:latin typeface="Calibri"/>
              <a:cs typeface="Calibri"/>
            </a:endParaRPr>
          </a:p>
          <a:p>
            <a:pPr marL="12700">
              <a:lnSpc>
                <a:spcPts val="1019"/>
              </a:lnSpc>
              <a:spcBef>
                <a:spcPts val="25"/>
              </a:spcBef>
            </a:pPr>
            <a:r>
              <a:rPr sz="900" i="1" spc="-5" dirty="0">
                <a:solidFill>
                  <a:srgbClr val="7E7E7E"/>
                </a:solidFill>
                <a:latin typeface="Calibri"/>
                <a:cs typeface="Calibri"/>
              </a:rPr>
              <a:t>on </a:t>
            </a:r>
            <a:r>
              <a:rPr sz="900" i="1" dirty="0">
                <a:solidFill>
                  <a:srgbClr val="7E7E7E"/>
                </a:solidFill>
                <a:latin typeface="Calibri"/>
                <a:cs typeface="Calibri"/>
              </a:rPr>
              <a:t>the </a:t>
            </a:r>
            <a:r>
              <a:rPr sz="900" i="1" spc="-5" dirty="0">
                <a:solidFill>
                  <a:srgbClr val="7E7E7E"/>
                </a:solidFill>
                <a:latin typeface="Calibri"/>
                <a:cs typeface="Calibri"/>
              </a:rPr>
              <a:t>supply</a:t>
            </a:r>
            <a:r>
              <a:rPr sz="900" i="1" spc="-35" dirty="0">
                <a:solidFill>
                  <a:srgbClr val="7E7E7E"/>
                </a:solidFill>
                <a:latin typeface="Calibri"/>
                <a:cs typeface="Calibri"/>
              </a:rPr>
              <a:t> </a:t>
            </a:r>
            <a:r>
              <a:rPr sz="900" i="1" spc="-5" dirty="0">
                <a:solidFill>
                  <a:srgbClr val="7E7E7E"/>
                </a:solidFill>
                <a:latin typeface="Calibri"/>
                <a:cs typeface="Calibri"/>
              </a:rPr>
              <a:t>of</a:t>
            </a:r>
            <a:endParaRPr sz="900" dirty="0">
              <a:latin typeface="Calibri"/>
              <a:cs typeface="Calibri"/>
            </a:endParaRPr>
          </a:p>
          <a:p>
            <a:pPr marL="12700">
              <a:lnSpc>
                <a:spcPts val="4260"/>
              </a:lnSpc>
            </a:pPr>
            <a:r>
              <a:rPr lang="en-US" sz="3600" b="1" dirty="0">
                <a:solidFill>
                  <a:srgbClr val="001F5F"/>
                </a:solidFill>
                <a:latin typeface="Calibri"/>
                <a:cs typeface="Calibri"/>
              </a:rPr>
              <a:t>695</a:t>
            </a:r>
            <a:r>
              <a:rPr sz="3600" b="1" spc="-90" dirty="0">
                <a:solidFill>
                  <a:srgbClr val="001F5F"/>
                </a:solidFill>
                <a:latin typeface="Calibri"/>
                <a:cs typeface="Calibri"/>
              </a:rPr>
              <a:t> </a:t>
            </a:r>
            <a:r>
              <a:rPr sz="3600" b="1" dirty="0">
                <a:solidFill>
                  <a:srgbClr val="001F5F"/>
                </a:solidFill>
                <a:latin typeface="Calibri"/>
                <a:cs typeface="Calibri"/>
              </a:rPr>
              <a:t>drugs</a:t>
            </a:r>
            <a:endParaRPr sz="3600" dirty="0">
              <a:latin typeface="Calibri"/>
              <a:cs typeface="Calibri"/>
            </a:endParaRPr>
          </a:p>
          <a:p>
            <a:pPr marL="12700">
              <a:lnSpc>
                <a:spcPct val="100000"/>
              </a:lnSpc>
              <a:spcBef>
                <a:spcPts val="965"/>
              </a:spcBef>
            </a:pPr>
            <a:r>
              <a:rPr lang="en-US" sz="3600" b="1" dirty="0">
                <a:solidFill>
                  <a:srgbClr val="001F5F"/>
                </a:solidFill>
                <a:latin typeface="Calibri"/>
                <a:cs typeface="Calibri"/>
              </a:rPr>
              <a:t>3 820</a:t>
            </a:r>
            <a:r>
              <a:rPr sz="3600" b="1" spc="-65" dirty="0">
                <a:solidFill>
                  <a:srgbClr val="001F5F"/>
                </a:solidFill>
                <a:latin typeface="Calibri"/>
                <a:cs typeface="Calibri"/>
              </a:rPr>
              <a:t> </a:t>
            </a:r>
            <a:r>
              <a:rPr sz="3600" b="1" spc="-5" dirty="0">
                <a:solidFill>
                  <a:srgbClr val="001F5F"/>
                </a:solidFill>
                <a:latin typeface="Calibri"/>
                <a:cs typeface="Calibri"/>
              </a:rPr>
              <a:t>МD</a:t>
            </a:r>
            <a:endParaRPr sz="3600" dirty="0">
              <a:latin typeface="Calibri"/>
              <a:cs typeface="Calibri"/>
            </a:endParaRPr>
          </a:p>
        </p:txBody>
      </p:sp>
      <p:sp>
        <p:nvSpPr>
          <p:cNvPr id="110" name="object 110"/>
          <p:cNvSpPr/>
          <p:nvPr/>
        </p:nvSpPr>
        <p:spPr>
          <a:xfrm>
            <a:off x="2483007" y="5608731"/>
            <a:ext cx="383270" cy="383270"/>
          </a:xfrm>
          <a:prstGeom prst="rect">
            <a:avLst/>
          </a:prstGeom>
          <a:blipFill>
            <a:blip r:embed="rId6" cstate="print"/>
            <a:stretch>
              <a:fillRect/>
            </a:stretch>
          </a:blipFill>
        </p:spPr>
        <p:txBody>
          <a:bodyPr wrap="square" lIns="0" tIns="0" rIns="0" bIns="0" rtlCol="0"/>
          <a:lstStyle/>
          <a:p>
            <a:endParaRPr/>
          </a:p>
        </p:txBody>
      </p:sp>
      <p:sp>
        <p:nvSpPr>
          <p:cNvPr id="111" name="object 111"/>
          <p:cNvSpPr/>
          <p:nvPr/>
        </p:nvSpPr>
        <p:spPr>
          <a:xfrm>
            <a:off x="2412959" y="4987787"/>
            <a:ext cx="575454" cy="338129"/>
          </a:xfrm>
          <a:prstGeom prst="rect">
            <a:avLst/>
          </a:prstGeom>
          <a:blipFill>
            <a:blip r:embed="rId7" cstate="print"/>
            <a:stretch>
              <a:fillRect/>
            </a:stretch>
          </a:blipFill>
        </p:spPr>
        <p:txBody>
          <a:bodyPr wrap="square" lIns="0" tIns="0" rIns="0" bIns="0" rtlCol="0"/>
          <a:lstStyle/>
          <a:p>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0540" y="1440180"/>
            <a:ext cx="3657600" cy="397764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048000" y="1440180"/>
            <a:ext cx="3706367" cy="397764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561076" y="1440180"/>
            <a:ext cx="3730752" cy="399135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8078723" y="1440180"/>
            <a:ext cx="3691128" cy="3977640"/>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185672" y="2852927"/>
            <a:ext cx="9906000" cy="1202690"/>
          </a:xfrm>
          <a:custGeom>
            <a:avLst/>
            <a:gdLst/>
            <a:ahLst/>
            <a:cxnLst/>
            <a:rect l="l" t="t" r="r" b="b"/>
            <a:pathLst>
              <a:path w="9906000" h="1202689">
                <a:moveTo>
                  <a:pt x="9906000" y="0"/>
                </a:moveTo>
                <a:lnTo>
                  <a:pt x="389509" y="0"/>
                </a:lnTo>
                <a:lnTo>
                  <a:pt x="0" y="1202436"/>
                </a:lnTo>
                <a:lnTo>
                  <a:pt x="9541891" y="1202436"/>
                </a:lnTo>
                <a:lnTo>
                  <a:pt x="9906000" y="0"/>
                </a:lnTo>
                <a:close/>
              </a:path>
            </a:pathLst>
          </a:custGeom>
          <a:solidFill>
            <a:srgbClr val="FFFFFF"/>
          </a:solidFill>
        </p:spPr>
        <p:txBody>
          <a:bodyPr wrap="square" lIns="0" tIns="0" rIns="0" bIns="0" rtlCol="0"/>
          <a:lstStyle/>
          <a:p>
            <a:endParaRPr/>
          </a:p>
        </p:txBody>
      </p:sp>
      <p:sp>
        <p:nvSpPr>
          <p:cNvPr id="7" name="object 7"/>
          <p:cNvSpPr txBox="1"/>
          <p:nvPr/>
        </p:nvSpPr>
        <p:spPr>
          <a:xfrm>
            <a:off x="1936750" y="3005073"/>
            <a:ext cx="9077614" cy="873957"/>
          </a:xfrm>
          <a:prstGeom prst="rect">
            <a:avLst/>
          </a:prstGeom>
        </p:spPr>
        <p:txBody>
          <a:bodyPr vert="horz" wrap="square" lIns="0" tIns="12065" rIns="0" bIns="0" rtlCol="0">
            <a:spAutoFit/>
          </a:bodyPr>
          <a:lstStyle/>
          <a:p>
            <a:pPr marL="579120" marR="5080" indent="-567055">
              <a:lnSpc>
                <a:spcPct val="100000"/>
              </a:lnSpc>
              <a:spcBef>
                <a:spcPts val="95"/>
              </a:spcBef>
            </a:pPr>
            <a:r>
              <a:rPr sz="2800" b="1" spc="-5" dirty="0">
                <a:solidFill>
                  <a:srgbClr val="1F4E79"/>
                </a:solidFill>
                <a:latin typeface="Century Gothic"/>
                <a:cs typeface="Century Gothic"/>
              </a:rPr>
              <a:t>List of items on the </a:t>
            </a:r>
            <a:r>
              <a:rPr lang="en-US" sz="2800" b="1" spc="-10" dirty="0">
                <a:solidFill>
                  <a:srgbClr val="1F4E79"/>
                </a:solidFill>
                <a:latin typeface="Century Gothic"/>
                <a:cs typeface="Century Gothic"/>
              </a:rPr>
              <a:t>Unified Distributor</a:t>
            </a:r>
            <a:r>
              <a:rPr sz="2800" b="1" spc="-5" dirty="0">
                <a:solidFill>
                  <a:srgbClr val="1F4E79"/>
                </a:solidFill>
                <a:latin typeface="Century Gothic"/>
                <a:cs typeface="Century Gothic"/>
              </a:rPr>
              <a:t> List for </a:t>
            </a:r>
            <a:r>
              <a:rPr sz="2800" b="1" spc="-10" dirty="0">
                <a:solidFill>
                  <a:srgbClr val="1F4E79"/>
                </a:solidFill>
                <a:latin typeface="Century Gothic"/>
                <a:cs typeface="Century Gothic"/>
              </a:rPr>
              <a:t>202</a:t>
            </a:r>
            <a:r>
              <a:rPr lang="en-US" sz="2800" b="1" spc="-10" dirty="0">
                <a:solidFill>
                  <a:srgbClr val="1F4E79"/>
                </a:solidFill>
                <a:latin typeface="Century Gothic"/>
                <a:cs typeface="Century Gothic"/>
              </a:rPr>
              <a:t>4</a:t>
            </a:r>
            <a:r>
              <a:rPr sz="2800" b="1" spc="-10" dirty="0">
                <a:solidFill>
                  <a:srgbClr val="1F4E79"/>
                </a:solidFill>
                <a:latin typeface="Century Gothic"/>
                <a:cs typeface="Century Gothic"/>
              </a:rPr>
              <a:t>,  not declared </a:t>
            </a:r>
            <a:r>
              <a:rPr sz="2800" b="1" spc="-5" dirty="0">
                <a:solidFill>
                  <a:srgbClr val="1F4E79"/>
                </a:solidFill>
                <a:latin typeface="Century Gothic"/>
                <a:cs typeface="Century Gothic"/>
              </a:rPr>
              <a:t>by </a:t>
            </a:r>
            <a:r>
              <a:rPr sz="2800" b="1" spc="-10" dirty="0">
                <a:solidFill>
                  <a:srgbClr val="1F4E79"/>
                </a:solidFill>
                <a:latin typeface="Century Gothic"/>
                <a:cs typeface="Century Gothic"/>
              </a:rPr>
              <a:t>domestic</a:t>
            </a:r>
            <a:r>
              <a:rPr sz="2800" b="1" spc="60" dirty="0">
                <a:solidFill>
                  <a:srgbClr val="1F4E79"/>
                </a:solidFill>
                <a:latin typeface="Century Gothic"/>
                <a:cs typeface="Century Gothic"/>
              </a:rPr>
              <a:t> </a:t>
            </a:r>
            <a:r>
              <a:rPr sz="2800" b="1" spc="-5" dirty="0">
                <a:solidFill>
                  <a:srgbClr val="1F4E79"/>
                </a:solidFill>
                <a:latin typeface="Century Gothic"/>
                <a:cs typeface="Century Gothic"/>
              </a:rPr>
              <a:t>manufacturers</a:t>
            </a:r>
            <a:endParaRPr sz="2800" dirty="0">
              <a:latin typeface="Century Gothic"/>
              <a:cs typeface="Century Gothic"/>
            </a:endParaRPr>
          </a:p>
        </p:txBody>
      </p:sp>
      <p:sp>
        <p:nvSpPr>
          <p:cNvPr id="8" name="object 8"/>
          <p:cNvSpPr/>
          <p:nvPr/>
        </p:nvSpPr>
        <p:spPr>
          <a:xfrm>
            <a:off x="10719816" y="53339"/>
            <a:ext cx="1467597" cy="1359407"/>
          </a:xfrm>
          <a:prstGeom prst="rect">
            <a:avLst/>
          </a:prstGeom>
          <a:blipFill>
            <a:blip r:embed="rId6" cstate="print"/>
            <a:stretch>
              <a:fillRect/>
            </a:stretch>
          </a:blipFill>
        </p:spPr>
        <p:txBody>
          <a:bodyPr wrap="square" lIns="0" tIns="0" rIns="0" bIns="0" rtlCol="0"/>
          <a:lstStyle/>
          <a:p>
            <a:endParaRPr/>
          </a:p>
        </p:txBody>
      </p:sp>
      <p:sp>
        <p:nvSpPr>
          <p:cNvPr id="9" name="object 9"/>
          <p:cNvSpPr txBox="1"/>
          <p:nvPr/>
        </p:nvSpPr>
        <p:spPr>
          <a:xfrm>
            <a:off x="11093957" y="6427114"/>
            <a:ext cx="180975"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888888"/>
                </a:solidFill>
                <a:latin typeface="Calibri"/>
                <a:cs typeface="Calibri"/>
              </a:rPr>
              <a:t>23</a:t>
            </a:r>
            <a:endParaRPr sz="1200">
              <a:latin typeface="Calibri"/>
              <a:cs typeface="Calibri"/>
            </a:endParaRPr>
          </a:p>
        </p:txBody>
      </p:sp>
      <p:sp>
        <p:nvSpPr>
          <p:cNvPr id="10" name="object 10"/>
          <p:cNvSpPr txBox="1">
            <a:spLocks noGrp="1"/>
          </p:cNvSpPr>
          <p:nvPr>
            <p:ph type="title"/>
          </p:nvPr>
        </p:nvSpPr>
        <p:spPr>
          <a:xfrm>
            <a:off x="1868551" y="907161"/>
            <a:ext cx="1755139" cy="513715"/>
          </a:xfrm>
          <a:prstGeom prst="rect">
            <a:avLst/>
          </a:prstGeom>
        </p:spPr>
        <p:txBody>
          <a:bodyPr vert="horz" wrap="square" lIns="0" tIns="13335" rIns="0" bIns="0" rtlCol="0">
            <a:spAutoFit/>
          </a:bodyPr>
          <a:lstStyle/>
          <a:p>
            <a:pPr marL="12700">
              <a:lnSpc>
                <a:spcPct val="100000"/>
              </a:lnSpc>
              <a:spcBef>
                <a:spcPts val="105"/>
              </a:spcBef>
            </a:pPr>
            <a:r>
              <a:rPr sz="3200" u="none" dirty="0">
                <a:solidFill>
                  <a:srgbClr val="1F4E79"/>
                </a:solidFill>
              </a:rPr>
              <a:t>ANNEX</a:t>
            </a:r>
            <a:r>
              <a:rPr sz="3200" u="none" spc="-114" dirty="0">
                <a:solidFill>
                  <a:srgbClr val="1F4E79"/>
                </a:solidFill>
              </a:rPr>
              <a:t> </a:t>
            </a:r>
            <a:r>
              <a:rPr sz="3200" u="none" dirty="0">
                <a:solidFill>
                  <a:srgbClr val="1F4E79"/>
                </a:solidFill>
              </a:rPr>
              <a:t>2</a:t>
            </a:r>
            <a:endParaRPr sz="3200"/>
          </a:p>
        </p:txBody>
      </p:sp>
      <p:sp>
        <p:nvSpPr>
          <p:cNvPr id="11" name="object 11"/>
          <p:cNvSpPr txBox="1"/>
          <p:nvPr/>
        </p:nvSpPr>
        <p:spPr>
          <a:xfrm>
            <a:off x="4725161" y="5847689"/>
            <a:ext cx="2076450" cy="513715"/>
          </a:xfrm>
          <a:prstGeom prst="rect">
            <a:avLst/>
          </a:prstGeom>
        </p:spPr>
        <p:txBody>
          <a:bodyPr vert="horz" wrap="square" lIns="0" tIns="12700" rIns="0" bIns="0" rtlCol="0">
            <a:spAutoFit/>
          </a:bodyPr>
          <a:lstStyle/>
          <a:p>
            <a:pPr marL="12700">
              <a:lnSpc>
                <a:spcPct val="100000"/>
              </a:lnSpc>
              <a:spcBef>
                <a:spcPts val="100"/>
              </a:spcBef>
            </a:pPr>
            <a:r>
              <a:rPr sz="3200" b="1" spc="-5" dirty="0">
                <a:solidFill>
                  <a:srgbClr val="1F4E79"/>
                </a:solidFill>
                <a:latin typeface="Century Gothic"/>
                <a:cs typeface="Century Gothic"/>
              </a:rPr>
              <a:t>1</a:t>
            </a:r>
            <a:r>
              <a:rPr lang="en-US" sz="3200" b="1" spc="5" dirty="0">
                <a:solidFill>
                  <a:srgbClr val="1F4E79"/>
                </a:solidFill>
                <a:latin typeface="Century Gothic"/>
                <a:cs typeface="Century Gothic"/>
              </a:rPr>
              <a:t>0</a:t>
            </a:r>
            <a:r>
              <a:rPr sz="3200" b="1" dirty="0">
                <a:solidFill>
                  <a:srgbClr val="1F4E79"/>
                </a:solidFill>
                <a:latin typeface="Century Gothic"/>
                <a:cs typeface="Century Gothic"/>
              </a:rPr>
              <a:t>.0</a:t>
            </a:r>
            <a:r>
              <a:rPr lang="en-US" sz="3200" b="1" dirty="0">
                <a:solidFill>
                  <a:srgbClr val="1F4E79"/>
                </a:solidFill>
                <a:latin typeface="Century Gothic"/>
                <a:cs typeface="Century Gothic"/>
              </a:rPr>
              <a:t>7</a:t>
            </a:r>
            <a:r>
              <a:rPr sz="3200" b="1" dirty="0">
                <a:solidFill>
                  <a:srgbClr val="1F4E79"/>
                </a:solidFill>
                <a:latin typeface="Century Gothic"/>
                <a:cs typeface="Century Gothic"/>
              </a:rPr>
              <a:t>.20</a:t>
            </a:r>
            <a:r>
              <a:rPr sz="3200" b="1" spc="-15" dirty="0">
                <a:solidFill>
                  <a:srgbClr val="1F4E79"/>
                </a:solidFill>
                <a:latin typeface="Century Gothic"/>
                <a:cs typeface="Century Gothic"/>
              </a:rPr>
              <a:t>2</a:t>
            </a:r>
            <a:r>
              <a:rPr lang="en-US" sz="3200" b="1" dirty="0">
                <a:solidFill>
                  <a:srgbClr val="1F4E79"/>
                </a:solidFill>
                <a:latin typeface="Century Gothic"/>
                <a:cs typeface="Century Gothic"/>
              </a:rPr>
              <a:t>4</a:t>
            </a:r>
            <a:endParaRPr sz="3200" dirty="0">
              <a:latin typeface="Century Gothic"/>
              <a:cs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905668" y="257073"/>
            <a:ext cx="8164532" cy="236058"/>
          </a:xfrm>
          <a:prstGeom prst="rect">
            <a:avLst/>
          </a:prstGeom>
        </p:spPr>
        <p:txBody>
          <a:bodyPr vert="horz" wrap="square" lIns="0" tIns="12668" rIns="0" bIns="0" rtlCol="0">
            <a:spAutoFit/>
          </a:bodyPr>
          <a:lstStyle/>
          <a:p>
            <a:pPr marL="11516" algn="ctr">
              <a:spcBef>
                <a:spcPts val="100"/>
              </a:spcBef>
            </a:pPr>
            <a:r>
              <a:rPr lang="en" sz="1451" b="1" spc="-5" dirty="0">
                <a:latin typeface="Times New Roman"/>
                <a:cs typeface="Times New Roman"/>
              </a:rPr>
              <a:t>List of available positions from the List of the Unified Distributor for 2024</a:t>
            </a:r>
            <a:endParaRPr sz="1451" dirty="0">
              <a:latin typeface="Times New Roman"/>
              <a:cs typeface="Times New Roman"/>
            </a:endParaRPr>
          </a:p>
        </p:txBody>
      </p:sp>
      <p:graphicFrame>
        <p:nvGraphicFramePr>
          <p:cNvPr id="2" name="Таблица 1"/>
          <p:cNvGraphicFramePr>
            <a:graphicFrameLocks noGrp="1"/>
          </p:cNvGraphicFramePr>
          <p:nvPr>
            <p:extLst/>
          </p:nvPr>
        </p:nvGraphicFramePr>
        <p:xfrm>
          <a:off x="448886" y="606831"/>
          <a:ext cx="11421689" cy="6213554"/>
        </p:xfrm>
        <a:graphic>
          <a:graphicData uri="http://schemas.openxmlformats.org/drawingml/2006/table">
            <a:tbl>
              <a:tblPr>
                <a:tableStyleId>{5C22544A-7EE6-4342-B048-85BDC9FD1C3A}</a:tableStyleId>
              </a:tblPr>
              <a:tblGrid>
                <a:gridCol w="710616">
                  <a:extLst>
                    <a:ext uri="{9D8B030D-6E8A-4147-A177-3AD203B41FA5}">
                      <a16:colId xmlns:a16="http://schemas.microsoft.com/office/drawing/2014/main" val="1532898912"/>
                    </a:ext>
                  </a:extLst>
                </a:gridCol>
                <a:gridCol w="1184363">
                  <a:extLst>
                    <a:ext uri="{9D8B030D-6E8A-4147-A177-3AD203B41FA5}">
                      <a16:colId xmlns:a16="http://schemas.microsoft.com/office/drawing/2014/main" val="2374647077"/>
                    </a:ext>
                  </a:extLst>
                </a:gridCol>
                <a:gridCol w="814250">
                  <a:extLst>
                    <a:ext uri="{9D8B030D-6E8A-4147-A177-3AD203B41FA5}">
                      <a16:colId xmlns:a16="http://schemas.microsoft.com/office/drawing/2014/main" val="2029625750"/>
                    </a:ext>
                  </a:extLst>
                </a:gridCol>
                <a:gridCol w="1421236">
                  <a:extLst>
                    <a:ext uri="{9D8B030D-6E8A-4147-A177-3AD203B41FA5}">
                      <a16:colId xmlns:a16="http://schemas.microsoft.com/office/drawing/2014/main" val="3415429158"/>
                    </a:ext>
                  </a:extLst>
                </a:gridCol>
                <a:gridCol w="2798054">
                  <a:extLst>
                    <a:ext uri="{9D8B030D-6E8A-4147-A177-3AD203B41FA5}">
                      <a16:colId xmlns:a16="http://schemas.microsoft.com/office/drawing/2014/main" val="1597945747"/>
                    </a:ext>
                  </a:extLst>
                </a:gridCol>
                <a:gridCol w="917879">
                  <a:extLst>
                    <a:ext uri="{9D8B030D-6E8A-4147-A177-3AD203B41FA5}">
                      <a16:colId xmlns:a16="http://schemas.microsoft.com/office/drawing/2014/main" val="1429377282"/>
                    </a:ext>
                  </a:extLst>
                </a:gridCol>
                <a:gridCol w="1454544">
                  <a:extLst>
                    <a:ext uri="{9D8B030D-6E8A-4147-A177-3AD203B41FA5}">
                      <a16:colId xmlns:a16="http://schemas.microsoft.com/office/drawing/2014/main" val="4040038671"/>
                    </a:ext>
                  </a:extLst>
                </a:gridCol>
                <a:gridCol w="2120747">
                  <a:extLst>
                    <a:ext uri="{9D8B030D-6E8A-4147-A177-3AD203B41FA5}">
                      <a16:colId xmlns:a16="http://schemas.microsoft.com/office/drawing/2014/main" val="3518474745"/>
                    </a:ext>
                  </a:extLst>
                </a:gridCol>
              </a:tblGrid>
              <a:tr h="665016">
                <a:tc>
                  <a:txBody>
                    <a:bodyPr/>
                    <a:lstStyle/>
                    <a:p>
                      <a:pPr algn="ctr" fontAlgn="ctr"/>
                      <a:r>
                        <a:rPr lang="en" sz="1050" b="1" u="none" strike="noStrike" dirty="0">
                          <a:effectLst/>
                          <a:latin typeface="Times New Roman" panose="02020603050405020304" pitchFamily="18" charset="0"/>
                          <a:cs typeface="Times New Roman" panose="02020603050405020304" pitchFamily="18" charset="0"/>
                        </a:rPr>
                        <a:t>No.</a:t>
                      </a:r>
                      <a:endParaRPr lang="ru-RU"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50" b="1" u="none" strike="noStrike" dirty="0">
                          <a:effectLst/>
                          <a:latin typeface="Times New Roman" panose="02020603050405020304" pitchFamily="18" charset="0"/>
                          <a:cs typeface="Times New Roman" panose="02020603050405020304" pitchFamily="18" charset="0"/>
                        </a:rPr>
                        <a:t>Medical assistance form</a:t>
                      </a:r>
                      <a:endParaRPr lang="ru-RU"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50" b="1" u="none" strike="noStrike" dirty="0">
                          <a:effectLst/>
                          <a:latin typeface="Times New Roman" panose="02020603050405020304" pitchFamily="18" charset="0"/>
                          <a:cs typeface="Times New Roman" panose="02020603050405020304" pitchFamily="18" charset="0"/>
                        </a:rPr>
                        <a:t>Type of position of the order of the UD</a:t>
                      </a:r>
                      <a:endParaRPr lang="ru-RU"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50" b="1" u="none" strike="noStrike" dirty="0">
                          <a:effectLst/>
                          <a:latin typeface="Times New Roman" panose="02020603050405020304" pitchFamily="18" charset="0"/>
                          <a:cs typeface="Times New Roman" panose="02020603050405020304" pitchFamily="18" charset="0"/>
                        </a:rPr>
                        <a:t>INN</a:t>
                      </a:r>
                      <a:endParaRPr lang="ru-RU"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50" b="1" u="none" strike="noStrike" dirty="0">
                          <a:effectLst/>
                          <a:latin typeface="Times New Roman" panose="02020603050405020304" pitchFamily="18" charset="0"/>
                          <a:cs typeface="Times New Roman" panose="02020603050405020304" pitchFamily="18" charset="0"/>
                        </a:rPr>
                        <a:t>Pharmaceutical form</a:t>
                      </a:r>
                      <a:endParaRPr lang="ru-RU"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50" b="1" u="none" strike="noStrike" dirty="0">
                          <a:effectLst/>
                          <a:latin typeface="Times New Roman" panose="02020603050405020304" pitchFamily="18" charset="0"/>
                          <a:cs typeface="Times New Roman" panose="02020603050405020304" pitchFamily="18" charset="0"/>
                        </a:rPr>
                        <a:t>Unit of measurement</a:t>
                      </a:r>
                      <a:endParaRPr lang="ru-RU"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50" b="1" u="none" strike="noStrike" dirty="0">
                          <a:effectLst/>
                          <a:latin typeface="Times New Roman" panose="02020603050405020304" pitchFamily="18" charset="0"/>
                          <a:cs typeface="Times New Roman" panose="02020603050405020304" pitchFamily="18" charset="0"/>
                        </a:rPr>
                        <a:t>Limit price of the Ministry of Health of the Republic of Kazakhstan</a:t>
                      </a:r>
                      <a:endParaRPr lang="ru-RU"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50" b="1" u="none" strike="noStrike" dirty="0">
                          <a:effectLst/>
                          <a:latin typeface="Times New Roman" panose="02020603050405020304" pitchFamily="18" charset="0"/>
                          <a:cs typeface="Times New Roman" panose="02020603050405020304" pitchFamily="18" charset="0"/>
                        </a:rPr>
                        <a:t>Volume of 2024</a:t>
                      </a:r>
                      <a:endParaRPr lang="ru-RU"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3519247"/>
                  </a:ext>
                </a:extLst>
              </a:tr>
              <a:tr h="615460">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1</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Outpatient drug provision; Inpatient</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MP</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err="1">
                          <a:effectLst/>
                          <a:latin typeface="Times New Roman" panose="02020603050405020304" pitchFamily="18" charset="0"/>
                          <a:cs typeface="Times New Roman" panose="02020603050405020304" pitchFamily="18" charset="0"/>
                        </a:rPr>
                        <a:t>Abacavir</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oral solution 20 mg/ml, 240 ml (children registered at the dispensary take medications from the same manufacturer upon reaching 18 years of age)</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50" u="none" strike="noStrike" dirty="0">
                          <a:effectLst/>
                          <a:latin typeface="Times New Roman" panose="02020603050405020304" pitchFamily="18" charset="0"/>
                          <a:cs typeface="Times New Roman" panose="02020603050405020304" pitchFamily="18" charset="0"/>
                        </a:rPr>
                        <a:t>vial</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16,348.45</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498.00</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5121766"/>
                  </a:ext>
                </a:extLst>
              </a:tr>
              <a:tr h="738552">
                <a:tc>
                  <a:txBody>
                    <a:bodyPr/>
                    <a:lstStyle/>
                    <a:p>
                      <a:pPr algn="ctr" fontAlgn="ctr"/>
                      <a:r>
                        <a:rPr lang="en" sz="1050" u="none" strike="noStrike">
                          <a:effectLst/>
                          <a:latin typeface="Times New Roman" panose="02020603050405020304" pitchFamily="18" charset="0"/>
                          <a:cs typeface="Times New Roman" panose="02020603050405020304" pitchFamily="18" charset="0"/>
                        </a:rPr>
                        <a:t>2</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Outpatient drug provision; Inpatient</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MP</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Abacavir</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oral solution 20 mg/ml, 240 ml (patients from the focus of the Turkestan region and Shymkent with HIV infection take medications from the same manufacturer throughout their lives)</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50" u="none" strike="noStrike" dirty="0">
                          <a:effectLst/>
                          <a:latin typeface="Times New Roman" panose="02020603050405020304" pitchFamily="18" charset="0"/>
                          <a:cs typeface="Times New Roman" panose="02020603050405020304" pitchFamily="18" charset="0"/>
                        </a:rPr>
                        <a:t>vial</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16,348.45</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50" u="none" strike="noStrike" dirty="0">
                          <a:effectLst/>
                          <a:latin typeface="Times New Roman" panose="02020603050405020304" pitchFamily="18" charset="0"/>
                          <a:cs typeface="Times New Roman" panose="02020603050405020304" pitchFamily="18" charset="0"/>
                        </a:rPr>
                        <a:t>no requests</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031270"/>
                  </a:ext>
                </a:extLst>
              </a:tr>
              <a:tr h="340313">
                <a:tc>
                  <a:txBody>
                    <a:bodyPr/>
                    <a:lstStyle/>
                    <a:p>
                      <a:pPr algn="ctr" fontAlgn="ctr"/>
                      <a:r>
                        <a:rPr lang="en" sz="1050" u="none" strike="noStrike">
                          <a:effectLst/>
                          <a:latin typeface="Times New Roman" panose="02020603050405020304" pitchFamily="18" charset="0"/>
                          <a:cs typeface="Times New Roman" panose="02020603050405020304" pitchFamily="18" charset="0"/>
                        </a:rPr>
                        <a:t>3</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Inpatient</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MP</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err="1">
                          <a:effectLst/>
                          <a:latin typeface="Times New Roman" panose="02020603050405020304" pitchFamily="18" charset="0"/>
                          <a:cs typeface="Times New Roman" panose="02020603050405020304" pitchFamily="18" charset="0"/>
                        </a:rPr>
                        <a:t>Abiraterone</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tablet 250 mg</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tablet</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5,967.00</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50" u="none" strike="noStrike">
                          <a:effectLst/>
                          <a:latin typeface="Times New Roman" panose="02020603050405020304" pitchFamily="18" charset="0"/>
                          <a:cs typeface="Times New Roman" panose="02020603050405020304" pitchFamily="18" charset="0"/>
                        </a:rPr>
                        <a:t>3360</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221963"/>
                  </a:ext>
                </a:extLst>
              </a:tr>
              <a:tr h="248562">
                <a:tc>
                  <a:txBody>
                    <a:bodyPr/>
                    <a:lstStyle/>
                    <a:p>
                      <a:pPr algn="ctr" fontAlgn="ctr"/>
                      <a:r>
                        <a:rPr lang="en" sz="1050" u="none" strike="noStrike">
                          <a:effectLst/>
                          <a:latin typeface="Times New Roman" panose="02020603050405020304" pitchFamily="18" charset="0"/>
                          <a:cs typeface="Times New Roman" panose="02020603050405020304" pitchFamily="18" charset="0"/>
                        </a:rPr>
                        <a:t>4</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Outpatient drug provision; Inpatient</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MP</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err="1">
                          <a:effectLst/>
                          <a:latin typeface="Times New Roman" panose="02020603050405020304" pitchFamily="18" charset="0"/>
                          <a:cs typeface="Times New Roman" panose="02020603050405020304" pitchFamily="18" charset="0"/>
                        </a:rPr>
                        <a:t>Agalsidase </a:t>
                      </a:r>
                      <a:r>
                        <a:rPr lang="en" sz="1050" u="none" strike="noStrike" dirty="0">
                          <a:effectLst/>
                          <a:latin typeface="Times New Roman" panose="02020603050405020304" pitchFamily="18" charset="0"/>
                          <a:cs typeface="Times New Roman" panose="02020603050405020304" pitchFamily="18" charset="0"/>
                        </a:rPr>
                        <a:t>alpha</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concentrate for solution for </a:t>
                      </a:r>
                      <a:r>
                        <a:rPr lang="en" sz="1050" u="none" strike="noStrike" dirty="0" err="1">
                          <a:effectLst/>
                          <a:latin typeface="Times New Roman" panose="02020603050405020304" pitchFamily="18" charset="0"/>
                          <a:cs typeface="Times New Roman" panose="02020603050405020304" pitchFamily="18" charset="0"/>
                        </a:rPr>
                        <a:t>infusion </a:t>
                      </a:r>
                      <a:r>
                        <a:rPr lang="en" sz="1050" u="none" strike="noStrike" dirty="0">
                          <a:effectLst/>
                          <a:latin typeface="Times New Roman" panose="02020603050405020304" pitchFamily="18" charset="0"/>
                          <a:cs typeface="Times New Roman" panose="02020603050405020304" pitchFamily="18" charset="0"/>
                        </a:rPr>
                        <a:t>1 mg/ml 3.5 ml</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50" u="none" strike="noStrike" dirty="0">
                          <a:effectLst/>
                          <a:latin typeface="Times New Roman" panose="02020603050405020304" pitchFamily="18" charset="0"/>
                          <a:cs typeface="Times New Roman" panose="02020603050405020304" pitchFamily="18" charset="0"/>
                        </a:rPr>
                        <a:t>vial</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642,381.30</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50" u="none" strike="noStrike">
                          <a:effectLst/>
                          <a:latin typeface="Times New Roman" panose="02020603050405020304" pitchFamily="18" charset="0"/>
                          <a:cs typeface="Times New Roman" panose="02020603050405020304" pitchFamily="18" charset="0"/>
                        </a:rPr>
                        <a:t>1924</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70005039"/>
                  </a:ext>
                </a:extLst>
              </a:tr>
              <a:tr h="369276">
                <a:tc>
                  <a:txBody>
                    <a:bodyPr/>
                    <a:lstStyle/>
                    <a:p>
                      <a:pPr algn="ctr" fontAlgn="ctr"/>
                      <a:r>
                        <a:rPr lang="en" sz="1050" u="none" strike="noStrike">
                          <a:effectLst/>
                          <a:latin typeface="Times New Roman" panose="02020603050405020304" pitchFamily="18" charset="0"/>
                          <a:cs typeface="Times New Roman" panose="02020603050405020304" pitchFamily="18" charset="0"/>
                        </a:rPr>
                        <a:t>5</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Outpatient drug provision; Inpatient</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MP</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Agalsidase beta</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err="1">
                          <a:effectLst/>
                          <a:latin typeface="Times New Roman" panose="02020603050405020304" pitchFamily="18" charset="0"/>
                          <a:cs typeface="Times New Roman" panose="02020603050405020304" pitchFamily="18" charset="0"/>
                        </a:rPr>
                        <a:t>lyophilisate </a:t>
                      </a:r>
                      <a:r>
                        <a:rPr lang="en" sz="1050" u="none" strike="noStrike" dirty="0">
                          <a:effectLst/>
                          <a:latin typeface="Times New Roman" panose="02020603050405020304" pitchFamily="18" charset="0"/>
                          <a:cs typeface="Times New Roman" panose="02020603050405020304" pitchFamily="18" charset="0"/>
                        </a:rPr>
                        <a:t>for the preparation of concentrate for the preparation of solution for </a:t>
                      </a:r>
                      <a:r>
                        <a:rPr lang="en" sz="1050" u="none" strike="noStrike" dirty="0" err="1">
                          <a:effectLst/>
                          <a:latin typeface="Times New Roman" panose="02020603050405020304" pitchFamily="18" charset="0"/>
                          <a:cs typeface="Times New Roman" panose="02020603050405020304" pitchFamily="18" charset="0"/>
                        </a:rPr>
                        <a:t>infusion </a:t>
                      </a:r>
                      <a:r>
                        <a:rPr lang="en" sz="1050" u="none" strike="noStrike" dirty="0">
                          <a:effectLst/>
                          <a:latin typeface="Times New Roman" panose="02020603050405020304" pitchFamily="18" charset="0"/>
                          <a:cs typeface="Times New Roman" panose="02020603050405020304" pitchFamily="18" charset="0"/>
                        </a:rPr>
                        <a:t>35 mg</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50" u="none" strike="noStrike" dirty="0">
                          <a:effectLst/>
                          <a:latin typeface="Times New Roman" panose="02020603050405020304" pitchFamily="18" charset="0"/>
                          <a:cs typeface="Times New Roman" panose="02020603050405020304" pitchFamily="18" charset="0"/>
                        </a:rPr>
                        <a:t>vial</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1,220,566.00</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50" u="none" strike="noStrike" dirty="0">
                          <a:effectLst/>
                          <a:latin typeface="Times New Roman" panose="02020603050405020304" pitchFamily="18" charset="0"/>
                          <a:cs typeface="Times New Roman" panose="02020603050405020304" pitchFamily="18" charset="0"/>
                        </a:rPr>
                        <a:t>178</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22750632"/>
                  </a:ext>
                </a:extLst>
              </a:tr>
              <a:tr h="248562">
                <a:tc>
                  <a:txBody>
                    <a:bodyPr/>
                    <a:lstStyle/>
                    <a:p>
                      <a:pPr algn="ctr" fontAlgn="ctr"/>
                      <a:r>
                        <a:rPr lang="en" sz="1050" u="none" strike="noStrike">
                          <a:effectLst/>
                          <a:latin typeface="Times New Roman" panose="02020603050405020304" pitchFamily="18" charset="0"/>
                          <a:cs typeface="Times New Roman" panose="02020603050405020304" pitchFamily="18" charset="0"/>
                        </a:rPr>
                        <a:t>6</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Outpatient drug provision; Inpatient</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MP</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Adalimumab</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solution for subcutaneous administration, 40 mg/0.4 ml</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ampoule</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142,550.10</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50" u="none" strike="noStrike" dirty="0">
                          <a:effectLst/>
                          <a:latin typeface="Times New Roman" panose="02020603050405020304" pitchFamily="18" charset="0"/>
                          <a:cs typeface="Times New Roman" panose="02020603050405020304" pitchFamily="18" charset="0"/>
                        </a:rPr>
                        <a:t>9498</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2251676"/>
                  </a:ext>
                </a:extLst>
              </a:tr>
              <a:tr h="1107828">
                <a:tc>
                  <a:txBody>
                    <a:bodyPr/>
                    <a:lstStyle/>
                    <a:p>
                      <a:pPr algn="ctr" fontAlgn="ctr"/>
                      <a:r>
                        <a:rPr lang="en" sz="1050" u="none" strike="noStrike">
                          <a:effectLst/>
                          <a:latin typeface="Times New Roman" panose="02020603050405020304" pitchFamily="18" charset="0"/>
                          <a:cs typeface="Times New Roman" panose="02020603050405020304" pitchFamily="18" charset="0"/>
                        </a:rPr>
                        <a:t>7</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Inpatient</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MP</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Adsorbed pertussis-diphtheria-tetanus vaccine containing acellular pertussis component</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adsorbed acellular pertussis-diphtheria-tetanus vaccine liquid, 1 dose</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dose</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6,411.13</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50" u="none" strike="noStrike" dirty="0">
                          <a:effectLst/>
                          <a:latin typeface="Times New Roman" panose="02020603050405020304" pitchFamily="18" charset="0"/>
                          <a:cs typeface="Times New Roman" panose="02020603050405020304" pitchFamily="18" charset="0"/>
                        </a:rPr>
                        <a:t>363021</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4138133"/>
                  </a:ext>
                </a:extLst>
              </a:tr>
              <a:tr h="127901">
                <a:tc>
                  <a:txBody>
                    <a:bodyPr/>
                    <a:lstStyle/>
                    <a:p>
                      <a:pPr algn="ctr" fontAlgn="ctr"/>
                      <a:r>
                        <a:rPr lang="en" sz="1050" u="none" strike="noStrike">
                          <a:effectLst/>
                          <a:latin typeface="Times New Roman" panose="02020603050405020304" pitchFamily="18" charset="0"/>
                          <a:cs typeface="Times New Roman" panose="02020603050405020304" pitchFamily="18" charset="0"/>
                        </a:rPr>
                        <a:t>8</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Outpatient drug provision; Inpatient</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MP</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Azathioprine</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tablet</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mg</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75.77</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50" u="none" strike="noStrike" dirty="0">
                          <a:effectLst/>
                          <a:latin typeface="Times New Roman" panose="02020603050405020304" pitchFamily="18" charset="0"/>
                          <a:cs typeface="Times New Roman" panose="02020603050405020304" pitchFamily="18" charset="0"/>
                        </a:rPr>
                        <a:t>13247100</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8802678"/>
                  </a:ext>
                </a:extLst>
              </a:tr>
              <a:tr h="369224">
                <a:tc>
                  <a:txBody>
                    <a:bodyPr/>
                    <a:lstStyle/>
                    <a:p>
                      <a:pPr algn="ctr" fontAlgn="ctr"/>
                      <a:r>
                        <a:rPr lang="en" sz="1050" u="none" strike="noStrike">
                          <a:effectLst/>
                          <a:latin typeface="Times New Roman" panose="02020603050405020304" pitchFamily="18" charset="0"/>
                          <a:cs typeface="Times New Roman" panose="02020603050405020304" pitchFamily="18" charset="0"/>
                        </a:rPr>
                        <a:t>9</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Inpatient</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MP</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Azacitidine</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lyophilisate for the preparation of suspension for subcutaneous administration 100 mg</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50" u="none" strike="noStrike" dirty="0">
                          <a:effectLst/>
                          <a:latin typeface="Times New Roman" panose="02020603050405020304" pitchFamily="18" charset="0"/>
                          <a:cs typeface="Times New Roman" panose="02020603050405020304" pitchFamily="18" charset="0"/>
                        </a:rPr>
                        <a:t>vial</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116,077.80</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50" u="none" strike="noStrike" dirty="0">
                          <a:effectLst/>
                          <a:latin typeface="Times New Roman" panose="02020603050405020304" pitchFamily="18" charset="0"/>
                          <a:cs typeface="Times New Roman" panose="02020603050405020304" pitchFamily="18" charset="0"/>
                        </a:rPr>
                        <a:t>1177</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81957251"/>
                  </a:ext>
                </a:extLst>
              </a:tr>
              <a:tr h="127901">
                <a:tc>
                  <a:txBody>
                    <a:bodyPr/>
                    <a:lstStyle/>
                    <a:p>
                      <a:pPr algn="ctr" fontAlgn="ctr"/>
                      <a:r>
                        <a:rPr lang="en" sz="1050" u="none" strike="noStrike">
                          <a:effectLst/>
                          <a:latin typeface="Times New Roman" panose="02020603050405020304" pitchFamily="18" charset="0"/>
                          <a:cs typeface="Times New Roman" panose="02020603050405020304" pitchFamily="18" charset="0"/>
                        </a:rPr>
                        <a:t>10</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Inpatient</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MP</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Alogliptin</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tablet 12.5 mg</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tablet</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199.55</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50" u="none" strike="noStrike" dirty="0">
                          <a:effectLst/>
                          <a:latin typeface="Times New Roman" panose="02020603050405020304" pitchFamily="18" charset="0"/>
                          <a:cs typeface="Times New Roman" panose="02020603050405020304" pitchFamily="18" charset="0"/>
                        </a:rPr>
                        <a:t>560</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5442925"/>
                  </a:ext>
                </a:extLst>
              </a:tr>
              <a:tr h="127901">
                <a:tc>
                  <a:txBody>
                    <a:bodyPr/>
                    <a:lstStyle/>
                    <a:p>
                      <a:pPr algn="ctr" fontAlgn="ctr"/>
                      <a:r>
                        <a:rPr lang="en" sz="1050" u="none" strike="noStrike">
                          <a:effectLst/>
                          <a:latin typeface="Times New Roman" panose="02020603050405020304" pitchFamily="18" charset="0"/>
                          <a:cs typeface="Times New Roman" panose="02020603050405020304" pitchFamily="18" charset="0"/>
                        </a:rPr>
                        <a:t>eleven</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Inpatient</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MP</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Alogliptin</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tablet 25 mg</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tablet</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244.55</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50" u="none" strike="noStrike" dirty="0">
                          <a:effectLst/>
                          <a:latin typeface="Times New Roman" panose="02020603050405020304" pitchFamily="18" charset="0"/>
                          <a:cs typeface="Times New Roman" panose="02020603050405020304" pitchFamily="18" charset="0"/>
                        </a:rPr>
                        <a:t>7852</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1268834"/>
                  </a:ext>
                </a:extLst>
              </a:tr>
              <a:tr h="369276">
                <a:tc>
                  <a:txBody>
                    <a:bodyPr/>
                    <a:lstStyle/>
                    <a:p>
                      <a:pPr algn="ctr" fontAlgn="ctr"/>
                      <a:r>
                        <a:rPr lang="en" sz="1050" u="none" strike="noStrike">
                          <a:effectLst/>
                          <a:latin typeface="Times New Roman" panose="02020603050405020304" pitchFamily="18" charset="0"/>
                          <a:cs typeface="Times New Roman" panose="02020603050405020304" pitchFamily="18" charset="0"/>
                        </a:rPr>
                        <a:t>12</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Inpatient</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MP</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Alprostadil</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lyophilisate/concentrate for the preparation of solution for infusion 20 mcg</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ampoule</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3,856.83</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50" u="none" strike="noStrike" dirty="0">
                          <a:effectLst/>
                          <a:latin typeface="Times New Roman" panose="02020603050405020304" pitchFamily="18" charset="0"/>
                          <a:cs typeface="Times New Roman" panose="02020603050405020304" pitchFamily="18" charset="0"/>
                        </a:rPr>
                        <a:t>51315</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8176744"/>
                  </a:ext>
                </a:extLst>
              </a:tr>
              <a:tr h="127901">
                <a:tc>
                  <a:txBody>
                    <a:bodyPr/>
                    <a:lstStyle/>
                    <a:p>
                      <a:pPr algn="ctr" fontAlgn="ctr"/>
                      <a:r>
                        <a:rPr lang="en" sz="1050" u="none" strike="noStrike">
                          <a:effectLst/>
                          <a:latin typeface="Times New Roman" panose="02020603050405020304" pitchFamily="18" charset="0"/>
                          <a:cs typeface="Times New Roman" panose="02020603050405020304" pitchFamily="18" charset="0"/>
                        </a:rPr>
                        <a:t>13</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Inpatient</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MP</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Albumen</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solution for infusion 10% 50 ml</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50" u="none" strike="noStrike" dirty="0">
                          <a:effectLst/>
                          <a:latin typeface="Times New Roman" panose="02020603050405020304" pitchFamily="18" charset="0"/>
                          <a:cs typeface="Times New Roman" panose="02020603050405020304" pitchFamily="18" charset="0"/>
                        </a:rPr>
                        <a:t>vial</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7,284.57</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50" u="none" strike="noStrike" dirty="0">
                          <a:effectLst/>
                          <a:latin typeface="Times New Roman" panose="02020603050405020304" pitchFamily="18" charset="0"/>
                          <a:cs typeface="Times New Roman" panose="02020603050405020304" pitchFamily="18" charset="0"/>
                        </a:rPr>
                        <a:t>28633</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2277787"/>
                  </a:ext>
                </a:extLst>
              </a:tr>
              <a:tr h="127901">
                <a:tc>
                  <a:txBody>
                    <a:bodyPr/>
                    <a:lstStyle/>
                    <a:p>
                      <a:pPr algn="ctr" fontAlgn="ctr"/>
                      <a:r>
                        <a:rPr lang="en" sz="1050" u="none" strike="noStrike">
                          <a:effectLst/>
                          <a:latin typeface="Times New Roman" panose="02020603050405020304" pitchFamily="18" charset="0"/>
                          <a:cs typeface="Times New Roman" panose="02020603050405020304" pitchFamily="18" charset="0"/>
                        </a:rPr>
                        <a:t>14</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Inpatient</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MP</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Albumen</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solution for infusion 20% 100 ml</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50" u="none" strike="noStrike" dirty="0">
                          <a:effectLst/>
                          <a:latin typeface="Times New Roman" panose="02020603050405020304" pitchFamily="18" charset="0"/>
                          <a:cs typeface="Times New Roman" panose="02020603050405020304" pitchFamily="18" charset="0"/>
                        </a:rPr>
                        <a:t>vial</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28,602.84</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50" u="none" strike="noStrike" dirty="0">
                          <a:effectLst/>
                          <a:latin typeface="Times New Roman" panose="02020603050405020304" pitchFamily="18" charset="0"/>
                          <a:cs typeface="Times New Roman" panose="02020603050405020304" pitchFamily="18" charset="0"/>
                        </a:rPr>
                        <a:t>70894</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87" marR="5487" marT="54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5187617"/>
                  </a:ext>
                </a:extLst>
              </a:tr>
            </a:tbl>
          </a:graphicData>
        </a:graphic>
      </p:graphicFrame>
    </p:spTree>
    <p:extLst>
      <p:ext uri="{BB962C8B-B14F-4D97-AF65-F5344CB8AC3E}">
        <p14:creationId xmlns:p14="http://schemas.microsoft.com/office/powerpoint/2010/main" val="34749711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4112105158"/>
              </p:ext>
            </p:extLst>
          </p:nvPr>
        </p:nvGraphicFramePr>
        <p:xfrm>
          <a:off x="128778" y="137969"/>
          <a:ext cx="11479875" cy="6720031"/>
        </p:xfrm>
        <a:graphic>
          <a:graphicData uri="http://schemas.openxmlformats.org/drawingml/2006/table">
            <a:tbl>
              <a:tblPr>
                <a:tableStyleId>{5C22544A-7EE6-4342-B048-85BDC9FD1C3A}</a:tableStyleId>
              </a:tblPr>
              <a:tblGrid>
                <a:gridCol w="714238">
                  <a:extLst>
                    <a:ext uri="{9D8B030D-6E8A-4147-A177-3AD203B41FA5}">
                      <a16:colId xmlns:a16="http://schemas.microsoft.com/office/drawing/2014/main" val="88126435"/>
                    </a:ext>
                  </a:extLst>
                </a:gridCol>
                <a:gridCol w="1190397">
                  <a:extLst>
                    <a:ext uri="{9D8B030D-6E8A-4147-A177-3AD203B41FA5}">
                      <a16:colId xmlns:a16="http://schemas.microsoft.com/office/drawing/2014/main" val="2931571306"/>
                    </a:ext>
                  </a:extLst>
                </a:gridCol>
                <a:gridCol w="818396">
                  <a:extLst>
                    <a:ext uri="{9D8B030D-6E8A-4147-A177-3AD203B41FA5}">
                      <a16:colId xmlns:a16="http://schemas.microsoft.com/office/drawing/2014/main" val="3257249768"/>
                    </a:ext>
                  </a:extLst>
                </a:gridCol>
                <a:gridCol w="1428474">
                  <a:extLst>
                    <a:ext uri="{9D8B030D-6E8A-4147-A177-3AD203B41FA5}">
                      <a16:colId xmlns:a16="http://schemas.microsoft.com/office/drawing/2014/main" val="927918591"/>
                    </a:ext>
                  </a:extLst>
                </a:gridCol>
                <a:gridCol w="2812308">
                  <a:extLst>
                    <a:ext uri="{9D8B030D-6E8A-4147-A177-3AD203B41FA5}">
                      <a16:colId xmlns:a16="http://schemas.microsoft.com/office/drawing/2014/main" val="4048514830"/>
                    </a:ext>
                  </a:extLst>
                </a:gridCol>
                <a:gridCol w="922557">
                  <a:extLst>
                    <a:ext uri="{9D8B030D-6E8A-4147-A177-3AD203B41FA5}">
                      <a16:colId xmlns:a16="http://schemas.microsoft.com/office/drawing/2014/main" val="1058710045"/>
                    </a:ext>
                  </a:extLst>
                </a:gridCol>
                <a:gridCol w="1461953">
                  <a:extLst>
                    <a:ext uri="{9D8B030D-6E8A-4147-A177-3AD203B41FA5}">
                      <a16:colId xmlns:a16="http://schemas.microsoft.com/office/drawing/2014/main" val="804068805"/>
                    </a:ext>
                  </a:extLst>
                </a:gridCol>
                <a:gridCol w="2131552">
                  <a:extLst>
                    <a:ext uri="{9D8B030D-6E8A-4147-A177-3AD203B41FA5}">
                      <a16:colId xmlns:a16="http://schemas.microsoft.com/office/drawing/2014/main" val="2963145525"/>
                    </a:ext>
                  </a:extLst>
                </a:gridCol>
              </a:tblGrid>
              <a:tr h="656707">
                <a:tc>
                  <a:txBody>
                    <a:bodyPr/>
                    <a:lstStyle/>
                    <a:p>
                      <a:pPr algn="ctr" fontAlgn="ctr"/>
                      <a:r>
                        <a:rPr lang="en" sz="1050" b="1" u="none" strike="noStrike" dirty="0">
                          <a:effectLst/>
                          <a:latin typeface="Times New Roman" panose="02020603050405020304" pitchFamily="18" charset="0"/>
                          <a:cs typeface="Times New Roman" panose="02020603050405020304" pitchFamily="18" charset="0"/>
                        </a:rPr>
                        <a:t>No.</a:t>
                      </a:r>
                      <a:endParaRPr lang="ru-RU"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50" b="1" u="none" strike="noStrike" dirty="0">
                          <a:effectLst/>
                          <a:latin typeface="Times New Roman" panose="02020603050405020304" pitchFamily="18" charset="0"/>
                          <a:cs typeface="Times New Roman" panose="02020603050405020304" pitchFamily="18" charset="0"/>
                        </a:rPr>
                        <a:t>Medical assistance form</a:t>
                      </a:r>
                      <a:endParaRPr lang="ru-RU"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50" b="1" u="none" strike="noStrike" dirty="0">
                          <a:effectLst/>
                          <a:latin typeface="Times New Roman" panose="02020603050405020304" pitchFamily="18" charset="0"/>
                          <a:cs typeface="Times New Roman" panose="02020603050405020304" pitchFamily="18" charset="0"/>
                        </a:rPr>
                        <a:t>Type of position of the order of the UD</a:t>
                      </a:r>
                      <a:endParaRPr lang="ru-RU"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50" b="1" u="none" strike="noStrike" dirty="0">
                          <a:effectLst/>
                          <a:latin typeface="Times New Roman" panose="02020603050405020304" pitchFamily="18" charset="0"/>
                          <a:cs typeface="Times New Roman" panose="02020603050405020304" pitchFamily="18" charset="0"/>
                        </a:rPr>
                        <a:t>INN</a:t>
                      </a:r>
                      <a:endParaRPr lang="ru-RU"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50" b="1" u="none" strike="noStrike" dirty="0">
                          <a:effectLst/>
                          <a:latin typeface="Times New Roman" panose="02020603050405020304" pitchFamily="18" charset="0"/>
                          <a:cs typeface="Times New Roman" panose="02020603050405020304" pitchFamily="18" charset="0"/>
                        </a:rPr>
                        <a:t>Pharmaceutical form</a:t>
                      </a:r>
                      <a:endParaRPr lang="ru-RU"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50" b="1" u="none" strike="noStrike" dirty="0">
                          <a:effectLst/>
                          <a:latin typeface="Times New Roman" panose="02020603050405020304" pitchFamily="18" charset="0"/>
                          <a:cs typeface="Times New Roman" panose="02020603050405020304" pitchFamily="18" charset="0"/>
                        </a:rPr>
                        <a:t>Unit of measurement</a:t>
                      </a:r>
                      <a:endParaRPr lang="ru-RU"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50" b="1" u="none" strike="noStrike" dirty="0">
                          <a:effectLst/>
                          <a:latin typeface="Times New Roman" panose="02020603050405020304" pitchFamily="18" charset="0"/>
                          <a:cs typeface="Times New Roman" panose="02020603050405020304" pitchFamily="18" charset="0"/>
                        </a:rPr>
                        <a:t>Limit price of the Ministry of Health of the Republic of Kazakhstan</a:t>
                      </a:r>
                      <a:endParaRPr lang="ru-RU"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50" b="1" u="none" strike="noStrike" dirty="0">
                          <a:effectLst/>
                          <a:latin typeface="Times New Roman" panose="02020603050405020304" pitchFamily="18" charset="0"/>
                          <a:cs typeface="Times New Roman" panose="02020603050405020304" pitchFamily="18" charset="0"/>
                        </a:rPr>
                        <a:t>Volume of 2024</a:t>
                      </a:r>
                      <a:endParaRPr lang="ru-RU"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711216"/>
                  </a:ext>
                </a:extLst>
              </a:tr>
              <a:tr h="155026">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15</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Outpatient drug provision; Inpatient</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MP</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Amiodarone</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tablet 200 mg</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tablet</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32.69</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50" u="none" strike="noStrike">
                          <a:effectLst/>
                          <a:latin typeface="Times New Roman" panose="02020603050405020304" pitchFamily="18" charset="0"/>
                          <a:cs typeface="Times New Roman" panose="02020603050405020304" pitchFamily="18" charset="0"/>
                        </a:rPr>
                        <a:t>961451</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5580597"/>
                  </a:ext>
                </a:extLst>
              </a:tr>
              <a:tr h="155026">
                <a:tc>
                  <a:txBody>
                    <a:bodyPr/>
                    <a:lstStyle/>
                    <a:p>
                      <a:pPr algn="ctr" fontAlgn="ctr"/>
                      <a:r>
                        <a:rPr lang="en" sz="1050" u="none" strike="noStrike">
                          <a:effectLst/>
                          <a:latin typeface="Times New Roman" panose="02020603050405020304" pitchFamily="18" charset="0"/>
                          <a:cs typeface="Times New Roman" panose="02020603050405020304" pitchFamily="18" charset="0"/>
                        </a:rPr>
                        <a:t>16</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Outpatient drug provision; Inpatient</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MP</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Amisulpride</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tablet 200 mg</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tablet</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250.25</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50" u="none" strike="noStrike">
                          <a:effectLst/>
                          <a:latin typeface="Times New Roman" panose="02020603050405020304" pitchFamily="18" charset="0"/>
                          <a:cs typeface="Times New Roman" panose="02020603050405020304" pitchFamily="18" charset="0"/>
                        </a:rPr>
                        <a:t>260660</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73105707"/>
                  </a:ext>
                </a:extLst>
              </a:tr>
              <a:tr h="155026">
                <a:tc>
                  <a:txBody>
                    <a:bodyPr/>
                    <a:lstStyle/>
                    <a:p>
                      <a:pPr algn="ctr" fontAlgn="ctr"/>
                      <a:r>
                        <a:rPr lang="en" sz="1050" u="none" strike="noStrike">
                          <a:effectLst/>
                          <a:latin typeface="Times New Roman" panose="02020603050405020304" pitchFamily="18" charset="0"/>
                          <a:cs typeface="Times New Roman" panose="02020603050405020304" pitchFamily="18" charset="0"/>
                        </a:rPr>
                        <a:t>17</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Outpatient drug provision; Inpatient</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MP</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Amisulpride</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tablet 400 mg</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tablet</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269.57</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50" u="none" strike="noStrike">
                          <a:effectLst/>
                          <a:latin typeface="Times New Roman" panose="02020603050405020304" pitchFamily="18" charset="0"/>
                          <a:cs typeface="Times New Roman" panose="02020603050405020304" pitchFamily="18" charset="0"/>
                        </a:rPr>
                        <a:t>106470</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3790704"/>
                  </a:ext>
                </a:extLst>
              </a:tr>
              <a:tr h="301457">
                <a:tc>
                  <a:txBody>
                    <a:bodyPr/>
                    <a:lstStyle/>
                    <a:p>
                      <a:pPr algn="ctr" fontAlgn="ctr"/>
                      <a:r>
                        <a:rPr lang="en" sz="1050" u="none" strike="noStrike">
                          <a:effectLst/>
                          <a:latin typeface="Times New Roman" panose="02020603050405020304" pitchFamily="18" charset="0"/>
                          <a:cs typeface="Times New Roman" panose="02020603050405020304" pitchFamily="18" charset="0"/>
                        </a:rPr>
                        <a:t>18</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Outpatient drug provision; Inpatient</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MP</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Amoxicillin</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tablet/capsule 1000 mg</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tablet/capsule</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85.40</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50" u="none" strike="noStrike">
                          <a:effectLst/>
                          <a:latin typeface="Times New Roman" panose="02020603050405020304" pitchFamily="18" charset="0"/>
                          <a:cs typeface="Times New Roman" panose="02020603050405020304" pitchFamily="18" charset="0"/>
                        </a:rPr>
                        <a:t>206537</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08826359"/>
                  </a:ext>
                </a:extLst>
              </a:tr>
              <a:tr h="301457">
                <a:tc>
                  <a:txBody>
                    <a:bodyPr/>
                    <a:lstStyle/>
                    <a:p>
                      <a:pPr algn="ctr" fontAlgn="ctr"/>
                      <a:r>
                        <a:rPr lang="en" sz="1050" u="none" strike="noStrike">
                          <a:effectLst/>
                          <a:latin typeface="Times New Roman" panose="02020603050405020304" pitchFamily="18" charset="0"/>
                          <a:cs typeface="Times New Roman" panose="02020603050405020304" pitchFamily="18" charset="0"/>
                        </a:rPr>
                        <a:t>19</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Outpatient drug provision; Inpatient</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MP</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Amoxicillin</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tablet/capsule 250 mg</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tablet/capsule</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22.52</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50" u="none" strike="noStrike">
                          <a:effectLst/>
                          <a:latin typeface="Times New Roman" panose="02020603050405020304" pitchFamily="18" charset="0"/>
                          <a:cs typeface="Times New Roman" panose="02020603050405020304" pitchFamily="18" charset="0"/>
                        </a:rPr>
                        <a:t>72154</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9732288"/>
                  </a:ext>
                </a:extLst>
              </a:tr>
              <a:tr h="301457">
                <a:tc>
                  <a:txBody>
                    <a:bodyPr/>
                    <a:lstStyle/>
                    <a:p>
                      <a:pPr algn="ctr" fontAlgn="ctr"/>
                      <a:r>
                        <a:rPr lang="en" sz="1050" u="none" strike="noStrike">
                          <a:effectLst/>
                          <a:latin typeface="Times New Roman" panose="02020603050405020304" pitchFamily="18" charset="0"/>
                          <a:cs typeface="Times New Roman" panose="02020603050405020304" pitchFamily="18" charset="0"/>
                        </a:rPr>
                        <a:t>20</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Outpatient drug provision; Inpatient</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MP</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Amoxicillin</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tablet/capsule 500 mg</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tablet/capsule</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52.62</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50" u="none" strike="noStrike">
                          <a:effectLst/>
                          <a:latin typeface="Times New Roman" panose="02020603050405020304" pitchFamily="18" charset="0"/>
                          <a:cs typeface="Times New Roman" panose="02020603050405020304" pitchFamily="18" charset="0"/>
                        </a:rPr>
                        <a:t>220852</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4407854"/>
                  </a:ext>
                </a:extLst>
              </a:tr>
              <a:tr h="301457">
                <a:tc>
                  <a:txBody>
                    <a:bodyPr/>
                    <a:lstStyle/>
                    <a:p>
                      <a:pPr algn="ctr" fontAlgn="ctr"/>
                      <a:r>
                        <a:rPr lang="en" sz="1050" u="none" strike="noStrike">
                          <a:effectLst/>
                          <a:latin typeface="Times New Roman" panose="02020603050405020304" pitchFamily="18" charset="0"/>
                          <a:cs typeface="Times New Roman" panose="02020603050405020304" pitchFamily="18" charset="0"/>
                        </a:rPr>
                        <a:t>21</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Outpatient drug provision; Inpatient</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MP</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Amoxicillin</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Powder for suspension for oral administration 250 mg/5 ml</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50" u="none" strike="noStrike" dirty="0">
                          <a:effectLst/>
                          <a:latin typeface="Times New Roman" panose="02020603050405020304" pitchFamily="18" charset="0"/>
                          <a:cs typeface="Times New Roman" panose="02020603050405020304" pitchFamily="18" charset="0"/>
                        </a:rPr>
                        <a:t>vial</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870.44</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50" u="none" strike="noStrike">
                          <a:effectLst/>
                          <a:latin typeface="Times New Roman" panose="02020603050405020304" pitchFamily="18" charset="0"/>
                          <a:cs typeface="Times New Roman" panose="02020603050405020304" pitchFamily="18" charset="0"/>
                        </a:rPr>
                        <a:t>57390</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7041470"/>
                  </a:ext>
                </a:extLst>
              </a:tr>
              <a:tr h="447887">
                <a:tc>
                  <a:txBody>
                    <a:bodyPr/>
                    <a:lstStyle/>
                    <a:p>
                      <a:pPr algn="ctr" fontAlgn="ctr"/>
                      <a:r>
                        <a:rPr lang="en" sz="1050" u="none" strike="noStrike">
                          <a:effectLst/>
                          <a:latin typeface="Times New Roman" panose="02020603050405020304" pitchFamily="18" charset="0"/>
                          <a:cs typeface="Times New Roman" panose="02020603050405020304" pitchFamily="18" charset="0"/>
                        </a:rPr>
                        <a:t>22</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Inpatient</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MP</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Amoxicillin and clavulanic acid</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powder for solution for injection, 600 mg</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50" u="none" strike="noStrike" dirty="0">
                          <a:effectLst/>
                          <a:latin typeface="Times New Roman" panose="02020603050405020304" pitchFamily="18" charset="0"/>
                          <a:cs typeface="Times New Roman" panose="02020603050405020304" pitchFamily="18" charset="0"/>
                        </a:rPr>
                        <a:t>vial</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764.24</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50" u="none" strike="noStrike">
                          <a:effectLst/>
                          <a:latin typeface="Times New Roman" panose="02020603050405020304" pitchFamily="18" charset="0"/>
                          <a:cs typeface="Times New Roman" panose="02020603050405020304" pitchFamily="18" charset="0"/>
                        </a:rPr>
                        <a:t>349731</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33372009"/>
                  </a:ext>
                </a:extLst>
              </a:tr>
              <a:tr h="447887">
                <a:tc>
                  <a:txBody>
                    <a:bodyPr/>
                    <a:lstStyle/>
                    <a:p>
                      <a:pPr algn="ctr" fontAlgn="ctr"/>
                      <a:r>
                        <a:rPr lang="en" sz="1050" u="none" strike="noStrike">
                          <a:effectLst/>
                          <a:latin typeface="Times New Roman" panose="02020603050405020304" pitchFamily="18" charset="0"/>
                          <a:cs typeface="Times New Roman" panose="02020603050405020304" pitchFamily="18" charset="0"/>
                        </a:rPr>
                        <a:t>23</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Outpatient drug provision; Inpatient</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MP</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Amoxicillin and clavulanic acid</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powder for oral suspension 457 mg/5 ml</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50" u="none" strike="noStrike" dirty="0">
                          <a:effectLst/>
                          <a:latin typeface="Times New Roman" panose="02020603050405020304" pitchFamily="18" charset="0"/>
                          <a:cs typeface="Times New Roman" panose="02020603050405020304" pitchFamily="18" charset="0"/>
                        </a:rPr>
                        <a:t>vial</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1,094.85</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50" u="none" strike="noStrike">
                          <a:effectLst/>
                          <a:latin typeface="Times New Roman" panose="02020603050405020304" pitchFamily="18" charset="0"/>
                          <a:cs typeface="Times New Roman" panose="02020603050405020304" pitchFamily="18" charset="0"/>
                        </a:rPr>
                        <a:t>12631</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59850785"/>
                  </a:ext>
                </a:extLst>
              </a:tr>
              <a:tr h="447887">
                <a:tc>
                  <a:txBody>
                    <a:bodyPr/>
                    <a:lstStyle/>
                    <a:p>
                      <a:pPr algn="ctr" fontAlgn="ctr"/>
                      <a:r>
                        <a:rPr lang="en" sz="1050" u="none" strike="noStrike">
                          <a:effectLst/>
                          <a:latin typeface="Times New Roman" panose="02020603050405020304" pitchFamily="18" charset="0"/>
                          <a:cs typeface="Times New Roman" panose="02020603050405020304" pitchFamily="18" charset="0"/>
                        </a:rPr>
                        <a:t>24</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Outpatient drug provision; Inpatient</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MP</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Amoxicillin and clavulanic acid</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film-coated tablet 1000 mg</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tablet</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147.15</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50" u="none" strike="noStrike">
                          <a:effectLst/>
                          <a:latin typeface="Times New Roman" panose="02020603050405020304" pitchFamily="18" charset="0"/>
                          <a:cs typeface="Times New Roman" panose="02020603050405020304" pitchFamily="18" charset="0"/>
                        </a:rPr>
                        <a:t>121562</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8744471"/>
                  </a:ext>
                </a:extLst>
              </a:tr>
              <a:tr h="447887">
                <a:tc>
                  <a:txBody>
                    <a:bodyPr/>
                    <a:lstStyle/>
                    <a:p>
                      <a:pPr algn="ctr" fontAlgn="ctr"/>
                      <a:r>
                        <a:rPr lang="en" sz="1050" u="none" strike="noStrike">
                          <a:effectLst/>
                          <a:latin typeface="Times New Roman" panose="02020603050405020304" pitchFamily="18" charset="0"/>
                          <a:cs typeface="Times New Roman" panose="02020603050405020304" pitchFamily="18" charset="0"/>
                        </a:rPr>
                        <a:t>25</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Outpatient drug provision; Inpatient</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MP</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Amoxicillin and clavulanic acid</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powder for the preparation of 100 ml oral suspension 156.25 mg/5 ml or 156 mg/5 ml</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50" u="none" strike="noStrike" dirty="0">
                          <a:effectLst/>
                          <a:latin typeface="Times New Roman" panose="02020603050405020304" pitchFamily="18" charset="0"/>
                          <a:cs typeface="Times New Roman" panose="02020603050405020304" pitchFamily="18" charset="0"/>
                        </a:rPr>
                        <a:t>vial</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963.69</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50" u="none" strike="noStrike" dirty="0">
                          <a:effectLst/>
                          <a:latin typeface="Times New Roman" panose="02020603050405020304" pitchFamily="18" charset="0"/>
                          <a:cs typeface="Times New Roman" panose="02020603050405020304" pitchFamily="18" charset="0"/>
                        </a:rPr>
                        <a:t>56840</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2930570"/>
                  </a:ext>
                </a:extLst>
              </a:tr>
              <a:tr h="447887">
                <a:tc>
                  <a:txBody>
                    <a:bodyPr/>
                    <a:lstStyle/>
                    <a:p>
                      <a:pPr algn="ctr" fontAlgn="ctr"/>
                      <a:r>
                        <a:rPr lang="en" sz="1050" u="none" strike="noStrike">
                          <a:effectLst/>
                          <a:latin typeface="Times New Roman" panose="02020603050405020304" pitchFamily="18" charset="0"/>
                          <a:cs typeface="Times New Roman" panose="02020603050405020304" pitchFamily="18" charset="0"/>
                        </a:rPr>
                        <a:t>26</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Outpatient drug provision; Inpatient</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MP</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Amoxicillin and clavulanic acid</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powder for the preparation of suspension for oral administration 200 mg/28.5 mg/5 ml 70 ml</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50" u="none" strike="noStrike" dirty="0">
                          <a:effectLst/>
                          <a:latin typeface="Times New Roman" panose="02020603050405020304" pitchFamily="18" charset="0"/>
                          <a:cs typeface="Times New Roman" panose="02020603050405020304" pitchFamily="18" charset="0"/>
                        </a:rPr>
                        <a:t>vial</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1,321.77</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50" u="none" strike="noStrike" dirty="0">
                          <a:effectLst/>
                          <a:latin typeface="Times New Roman" panose="02020603050405020304" pitchFamily="18" charset="0"/>
                          <a:cs typeface="Times New Roman" panose="02020603050405020304" pitchFamily="18" charset="0"/>
                        </a:rPr>
                        <a:t>28959</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6186409"/>
                  </a:ext>
                </a:extLst>
              </a:tr>
              <a:tr h="301457">
                <a:tc>
                  <a:txBody>
                    <a:bodyPr/>
                    <a:lstStyle/>
                    <a:p>
                      <a:pPr algn="ctr" fontAlgn="ctr"/>
                      <a:r>
                        <a:rPr lang="en" sz="1050" u="none" strike="noStrike">
                          <a:effectLst/>
                          <a:latin typeface="Times New Roman" panose="02020603050405020304" pitchFamily="18" charset="0"/>
                          <a:cs typeface="Times New Roman" panose="02020603050405020304" pitchFamily="18" charset="0"/>
                        </a:rPr>
                        <a:t>27</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Outpatient drug provision; Inpatient</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MP</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Ampicillin</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powder for solution for injection 500 mg</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50" u="none" strike="noStrike" dirty="0">
                          <a:effectLst/>
                          <a:latin typeface="Times New Roman" panose="02020603050405020304" pitchFamily="18" charset="0"/>
                          <a:cs typeface="Times New Roman" panose="02020603050405020304" pitchFamily="18" charset="0"/>
                        </a:rPr>
                        <a:t>vial</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40.80</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50" u="none" strike="noStrike" dirty="0">
                          <a:effectLst/>
                          <a:latin typeface="Times New Roman" panose="02020603050405020304" pitchFamily="18" charset="0"/>
                          <a:cs typeface="Times New Roman" panose="02020603050405020304" pitchFamily="18" charset="0"/>
                        </a:rPr>
                        <a:t>1769890</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0722275"/>
                  </a:ext>
                </a:extLst>
              </a:tr>
              <a:tr h="887180">
                <a:tc>
                  <a:txBody>
                    <a:bodyPr/>
                    <a:lstStyle/>
                    <a:p>
                      <a:pPr algn="ctr" fontAlgn="ctr"/>
                      <a:r>
                        <a:rPr lang="en" sz="1050" u="none" strike="noStrike">
                          <a:effectLst/>
                          <a:latin typeface="Times New Roman" panose="02020603050405020304" pitchFamily="18" charset="0"/>
                          <a:cs typeface="Times New Roman" panose="02020603050405020304" pitchFamily="18" charset="0"/>
                        </a:rPr>
                        <a:t>28</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Inpatient</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MP</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Amphotericin B</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powder for the preparation of a concentrate for the preparation of a dispersion for infusion 50 mg/concentrate (lipid complex) for the preparation of a solution for intravenous administration, 50 mg/10 ml</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50" u="none" strike="noStrike" dirty="0">
                          <a:effectLst/>
                          <a:latin typeface="Times New Roman" panose="02020603050405020304" pitchFamily="18" charset="0"/>
                          <a:cs typeface="Times New Roman" panose="02020603050405020304" pitchFamily="18" charset="0"/>
                        </a:rPr>
                        <a:t>vial</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40,082.60</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50" u="none" strike="noStrike" dirty="0">
                          <a:effectLst/>
                          <a:latin typeface="Times New Roman" panose="02020603050405020304" pitchFamily="18" charset="0"/>
                          <a:cs typeface="Times New Roman" panose="02020603050405020304" pitchFamily="18" charset="0"/>
                        </a:rPr>
                        <a:t>1417</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478853"/>
                  </a:ext>
                </a:extLst>
              </a:tr>
              <a:tr h="103584">
                <a:tc>
                  <a:txBody>
                    <a:bodyPr/>
                    <a:lstStyle/>
                    <a:p>
                      <a:pPr algn="ctr" fontAlgn="ctr"/>
                      <a:r>
                        <a:rPr lang="en" sz="1050" u="none" strike="noStrike">
                          <a:effectLst/>
                          <a:latin typeface="Times New Roman" panose="02020603050405020304" pitchFamily="18" charset="0"/>
                          <a:cs typeface="Times New Roman" panose="02020603050405020304" pitchFamily="18" charset="0"/>
                        </a:rPr>
                        <a:t>29</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Outpatient drug provision; Inpatient</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dirty="0">
                          <a:effectLst/>
                          <a:latin typeface="Times New Roman" panose="02020603050405020304" pitchFamily="18" charset="0"/>
                          <a:cs typeface="Times New Roman" panose="02020603050405020304" pitchFamily="18" charset="0"/>
                        </a:rPr>
                        <a:t>MP</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Anastrozole</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tablet 1 mg</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tablet</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50" u="none" strike="noStrike">
                          <a:effectLst/>
                          <a:latin typeface="Times New Roman" panose="02020603050405020304" pitchFamily="18" charset="0"/>
                          <a:cs typeface="Times New Roman" panose="02020603050405020304" pitchFamily="18" charset="0"/>
                        </a:rPr>
                        <a:t>112.80</a:t>
                      </a:r>
                      <a:endParaRPr lang="ru-RU"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50" u="none" strike="noStrike" dirty="0">
                          <a:effectLst/>
                          <a:latin typeface="Times New Roman" panose="02020603050405020304" pitchFamily="18" charset="0"/>
                          <a:cs typeface="Times New Roman" panose="02020603050405020304" pitchFamily="18" charset="0"/>
                        </a:rPr>
                        <a:t>873630</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61" marR="6261" marT="62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22439689"/>
                  </a:ext>
                </a:extLst>
              </a:tr>
            </a:tbl>
          </a:graphicData>
        </a:graphic>
      </p:graphicFrame>
    </p:spTree>
    <p:extLst>
      <p:ext uri="{BB962C8B-B14F-4D97-AF65-F5344CB8AC3E}">
        <p14:creationId xmlns:p14="http://schemas.microsoft.com/office/powerpoint/2010/main" val="7829000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448888" y="299262"/>
          <a:ext cx="11446627" cy="6305910"/>
        </p:xfrm>
        <a:graphic>
          <a:graphicData uri="http://schemas.openxmlformats.org/drawingml/2006/table">
            <a:tbl>
              <a:tblPr>
                <a:tableStyleId>{5C22544A-7EE6-4342-B048-85BDC9FD1C3A}</a:tableStyleId>
              </a:tblPr>
              <a:tblGrid>
                <a:gridCol w="712170">
                  <a:extLst>
                    <a:ext uri="{9D8B030D-6E8A-4147-A177-3AD203B41FA5}">
                      <a16:colId xmlns:a16="http://schemas.microsoft.com/office/drawing/2014/main" val="3268942275"/>
                    </a:ext>
                  </a:extLst>
                </a:gridCol>
                <a:gridCol w="1186949">
                  <a:extLst>
                    <a:ext uri="{9D8B030D-6E8A-4147-A177-3AD203B41FA5}">
                      <a16:colId xmlns:a16="http://schemas.microsoft.com/office/drawing/2014/main" val="1142610849"/>
                    </a:ext>
                  </a:extLst>
                </a:gridCol>
                <a:gridCol w="816025">
                  <a:extLst>
                    <a:ext uri="{9D8B030D-6E8A-4147-A177-3AD203B41FA5}">
                      <a16:colId xmlns:a16="http://schemas.microsoft.com/office/drawing/2014/main" val="1284219774"/>
                    </a:ext>
                  </a:extLst>
                </a:gridCol>
                <a:gridCol w="1424337">
                  <a:extLst>
                    <a:ext uri="{9D8B030D-6E8A-4147-A177-3AD203B41FA5}">
                      <a16:colId xmlns:a16="http://schemas.microsoft.com/office/drawing/2014/main" val="788328369"/>
                    </a:ext>
                  </a:extLst>
                </a:gridCol>
                <a:gridCol w="2804163">
                  <a:extLst>
                    <a:ext uri="{9D8B030D-6E8A-4147-A177-3AD203B41FA5}">
                      <a16:colId xmlns:a16="http://schemas.microsoft.com/office/drawing/2014/main" val="1663818742"/>
                    </a:ext>
                  </a:extLst>
                </a:gridCol>
                <a:gridCol w="919885">
                  <a:extLst>
                    <a:ext uri="{9D8B030D-6E8A-4147-A177-3AD203B41FA5}">
                      <a16:colId xmlns:a16="http://schemas.microsoft.com/office/drawing/2014/main" val="1924283383"/>
                    </a:ext>
                  </a:extLst>
                </a:gridCol>
                <a:gridCol w="1457720">
                  <a:extLst>
                    <a:ext uri="{9D8B030D-6E8A-4147-A177-3AD203B41FA5}">
                      <a16:colId xmlns:a16="http://schemas.microsoft.com/office/drawing/2014/main" val="1282365920"/>
                    </a:ext>
                  </a:extLst>
                </a:gridCol>
                <a:gridCol w="2125378">
                  <a:extLst>
                    <a:ext uri="{9D8B030D-6E8A-4147-A177-3AD203B41FA5}">
                      <a16:colId xmlns:a16="http://schemas.microsoft.com/office/drawing/2014/main" val="3449614997"/>
                    </a:ext>
                  </a:extLst>
                </a:gridCol>
              </a:tblGrid>
              <a:tr h="739829">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No.</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Medical assistance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Type of position of the order of the UD</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INN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Pharmaceutical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Unit of measurement</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Limit price of the Ministry of Health of the Republic of Kazakhstan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Volume of 2024</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31333269"/>
                  </a:ext>
                </a:extLst>
              </a:tr>
              <a:tr h="441395">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thirty</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Anti-inhibitory</a:t>
                      </a:r>
                      <a:r>
                        <a:rPr lang="en" sz="1000" u="none" strike="noStrike" dirty="0">
                          <a:effectLst/>
                          <a:latin typeface="Times New Roman" panose="02020603050405020304" pitchFamily="18" charset="0"/>
                          <a:cs typeface="Times New Roman" panose="02020603050405020304" pitchFamily="18" charset="0"/>
                        </a:rPr>
                        <a:t> </a:t>
                      </a:r>
                      <a:r>
                        <a:rPr lang="en" sz="1000" u="none" strike="noStrike" dirty="0" err="1">
                          <a:effectLst/>
                          <a:latin typeface="Times New Roman" panose="02020603050405020304" pitchFamily="18" charset="0"/>
                          <a:cs typeface="Times New Roman" panose="02020603050405020304" pitchFamily="18" charset="0"/>
                        </a:rPr>
                        <a:t>coagulant </a:t>
                      </a:r>
                      <a:r>
                        <a:rPr lang="en" sz="1000" u="none" strike="noStrike" dirty="0">
                          <a:effectLst/>
                          <a:latin typeface="Times New Roman" panose="02020603050405020304" pitchFamily="18" charset="0"/>
                          <a:cs typeface="Times New Roman" panose="02020603050405020304" pitchFamily="18" charset="0"/>
                        </a:rPr>
                        <a:t>complex</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lyophilisate for the preparation of solution for infusion 500 units</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161,078.70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1309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70349912"/>
                  </a:ext>
                </a:extLst>
              </a:tr>
              <a:tr h="441395">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Anti-inhibitor coagulant complex</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lyophilisate for the preparation of solution for infusion 1000 units</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334,612.30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3604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7200414"/>
                  </a:ext>
                </a:extLst>
              </a:tr>
              <a:tr h="1029923">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Rabies vaccine, concentrated</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rabies vaccine, culture purified, concentrated, inactivated, lyophilisate / lyophilized powder in ampoules or </a:t>
                      </a:r>
                      <a:r>
                        <a:rPr lang="en-US" sz="1000" u="none" strike="noStrike" dirty="0">
                          <a:effectLst/>
                          <a:latin typeface="Times New Roman" panose="02020603050405020304" pitchFamily="18" charset="0"/>
                          <a:cs typeface="Times New Roman" panose="02020603050405020304" pitchFamily="18" charset="0"/>
                        </a:rPr>
                        <a:t>vial</a:t>
                      </a:r>
                      <a:r>
                        <a:rPr lang="en" sz="1000" u="none" strike="noStrike" dirty="0">
                          <a:effectLst/>
                          <a:latin typeface="Times New Roman" panose="02020603050405020304" pitchFamily="18" charset="0"/>
                          <a:cs typeface="Times New Roman" panose="02020603050405020304" pitchFamily="18" charset="0"/>
                        </a:rPr>
                        <a:t>s of 1 vaccination dose. A solvent is included with each ampoule or vial of the vaccine.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r>
                        <a:rPr lang="en" sz="1000" u="none" strike="noStrike" dirty="0">
                          <a:effectLst/>
                          <a:latin typeface="Times New Roman" panose="02020603050405020304" pitchFamily="18" charset="0"/>
                          <a:cs typeface="Times New Roman" panose="02020603050405020304" pitchFamily="18" charset="0"/>
                        </a:rPr>
                        <a:t>/ampoule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3,811.97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239470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35775899"/>
                  </a:ext>
                </a:extLst>
              </a:tr>
              <a:tr h="58852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Anti-rabies serum</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transparent or slightly opalescent liquid of colorless or slightly yellow color. Release form – ampoules or </a:t>
                      </a:r>
                      <a:r>
                        <a:rPr lang="en-US" sz="1000" u="none" strike="noStrike" dirty="0">
                          <a:effectLst/>
                          <a:latin typeface="Times New Roman" panose="02020603050405020304" pitchFamily="18" charset="0"/>
                          <a:cs typeface="Times New Roman" panose="02020603050405020304" pitchFamily="18" charset="0"/>
                        </a:rPr>
                        <a:t>vial</a:t>
                      </a:r>
                      <a:r>
                        <a:rPr lang="en" sz="1000" u="none" strike="noStrike" dirty="0">
                          <a:effectLst/>
                          <a:latin typeface="Times New Roman" panose="02020603050405020304" pitchFamily="18" charset="0"/>
                          <a:cs typeface="Times New Roman" panose="02020603050405020304" pitchFamily="18" charset="0"/>
                        </a:rPr>
                        <a:t>s of 5 or 10 ml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liter</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754,492.00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218.09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16747206"/>
                  </a:ext>
                </a:extLst>
              </a:tr>
              <a:tr h="147132">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Aprepitant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capsule 80 mg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capsule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7,376.97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21598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2008780"/>
                  </a:ext>
                </a:extLst>
              </a:tr>
              <a:tr h="147132">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Aprepitant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capsule 125 mg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capsule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8,870.93</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14391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23434616"/>
                  </a:ext>
                </a:extLst>
              </a:tr>
              <a:tr h="147132">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Aprotinin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solution for infusion 10,000 KIU/ml 10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ampoule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1,337.30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255762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86098789"/>
                  </a:ext>
                </a:extLst>
              </a:tr>
              <a:tr h="294263">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Ascorbic acid</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drops for oral administration 100 mg/ml 30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441.93</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27569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62210002"/>
                  </a:ext>
                </a:extLst>
              </a:tr>
              <a:tr h="441395">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Asparaginase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lyophilisate for the preparation of solution for intravenous and intramuscular administration 5000 IU</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14,484.71</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1654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69233050"/>
                  </a:ext>
                </a:extLst>
              </a:tr>
              <a:tr h="294263">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Ataluren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granules for the preparation of suspension for oral administration 1000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sachet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410,442.70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450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65949123"/>
                  </a:ext>
                </a:extLst>
              </a:tr>
              <a:tr h="294263">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Ataluren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granules for the preparation of suspension for oral administration 250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sachet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103,396.90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31328</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8603327"/>
                  </a:ext>
                </a:extLst>
              </a:tr>
              <a:tr h="294263">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Ataluren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granules for the preparation of suspension for oral administration 125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sachet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51,836.94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11070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80875098"/>
                  </a:ext>
                </a:extLst>
              </a:tr>
              <a:tr h="147132">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Ato c Iban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injection solution 7.5 mg/ml 0.9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12,009.59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144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41644268"/>
                  </a:ext>
                </a:extLst>
              </a:tr>
              <a:tr h="294263">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Ato c Iban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concentrate for solution for infusion 7.5 mg/ml 5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37,758.34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300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2229320"/>
                  </a:ext>
                </a:extLst>
              </a:tr>
              <a:tr h="147132">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Atracurium besilate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injection solution 25 mg/2.5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ampoule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514.94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81934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70007013"/>
                  </a:ext>
                </a:extLst>
              </a:tr>
              <a:tr h="147132">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Afatinib</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40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17,988.29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15392</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20692104"/>
                  </a:ext>
                </a:extLst>
              </a:tr>
            </a:tbl>
          </a:graphicData>
        </a:graphic>
      </p:graphicFrame>
    </p:spTree>
    <p:extLst>
      <p:ext uri="{BB962C8B-B14F-4D97-AF65-F5344CB8AC3E}">
        <p14:creationId xmlns:p14="http://schemas.microsoft.com/office/powerpoint/2010/main" val="3199807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023297756"/>
              </p:ext>
            </p:extLst>
          </p:nvPr>
        </p:nvGraphicFramePr>
        <p:xfrm>
          <a:off x="166255" y="174563"/>
          <a:ext cx="11604566" cy="6664245"/>
        </p:xfrm>
        <a:graphic>
          <a:graphicData uri="http://schemas.openxmlformats.org/drawingml/2006/table">
            <a:tbl>
              <a:tblPr>
                <a:tableStyleId>{5C22544A-7EE6-4342-B048-85BDC9FD1C3A}</a:tableStyleId>
              </a:tblPr>
              <a:tblGrid>
                <a:gridCol w="615141">
                  <a:extLst>
                    <a:ext uri="{9D8B030D-6E8A-4147-A177-3AD203B41FA5}">
                      <a16:colId xmlns:a16="http://schemas.microsoft.com/office/drawing/2014/main" val="3933492169"/>
                    </a:ext>
                  </a:extLst>
                </a:gridCol>
                <a:gridCol w="1845426">
                  <a:extLst>
                    <a:ext uri="{9D8B030D-6E8A-4147-A177-3AD203B41FA5}">
                      <a16:colId xmlns:a16="http://schemas.microsoft.com/office/drawing/2014/main" val="3133872493"/>
                    </a:ext>
                  </a:extLst>
                </a:gridCol>
                <a:gridCol w="689956">
                  <a:extLst>
                    <a:ext uri="{9D8B030D-6E8A-4147-A177-3AD203B41FA5}">
                      <a16:colId xmlns:a16="http://schemas.microsoft.com/office/drawing/2014/main" val="3884919971"/>
                    </a:ext>
                  </a:extLst>
                </a:gridCol>
                <a:gridCol w="1172095">
                  <a:extLst>
                    <a:ext uri="{9D8B030D-6E8A-4147-A177-3AD203B41FA5}">
                      <a16:colId xmlns:a16="http://schemas.microsoft.com/office/drawing/2014/main" val="1009465487"/>
                    </a:ext>
                  </a:extLst>
                </a:gridCol>
                <a:gridCol w="3341716">
                  <a:extLst>
                    <a:ext uri="{9D8B030D-6E8A-4147-A177-3AD203B41FA5}">
                      <a16:colId xmlns:a16="http://schemas.microsoft.com/office/drawing/2014/main" val="3457612673"/>
                    </a:ext>
                  </a:extLst>
                </a:gridCol>
                <a:gridCol w="590204">
                  <a:extLst>
                    <a:ext uri="{9D8B030D-6E8A-4147-A177-3AD203B41FA5}">
                      <a16:colId xmlns:a16="http://schemas.microsoft.com/office/drawing/2014/main" val="320609932"/>
                    </a:ext>
                  </a:extLst>
                </a:gridCol>
                <a:gridCol w="1953491">
                  <a:extLst>
                    <a:ext uri="{9D8B030D-6E8A-4147-A177-3AD203B41FA5}">
                      <a16:colId xmlns:a16="http://schemas.microsoft.com/office/drawing/2014/main" val="2610135375"/>
                    </a:ext>
                  </a:extLst>
                </a:gridCol>
                <a:gridCol w="1396537">
                  <a:extLst>
                    <a:ext uri="{9D8B030D-6E8A-4147-A177-3AD203B41FA5}">
                      <a16:colId xmlns:a16="http://schemas.microsoft.com/office/drawing/2014/main" val="3124376728"/>
                    </a:ext>
                  </a:extLst>
                </a:gridCol>
              </a:tblGrid>
              <a:tr h="556957">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No.</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Medical assistance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Type of position of the order of the UD</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INN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Pharmaceutical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Unit of measurement</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Limit price of the Ministry of Health of the Republic of Kazakhstan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Volume of 2024</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0027540"/>
                  </a:ext>
                </a:extLst>
              </a:tr>
              <a:tr h="125307">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46</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Afatinib</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20mg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14,720.66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1920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08941282"/>
                  </a:ext>
                </a:extLst>
              </a:tr>
              <a:tr h="12530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Afatinib</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30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15,035.36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10303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3295437"/>
                  </a:ext>
                </a:extLst>
              </a:tr>
              <a:tr h="12530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Baclofen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tablets 10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30.79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69305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50257502"/>
                  </a:ext>
                </a:extLst>
              </a:tr>
              <a:tr h="12530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Baclofen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tablets 25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50.72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70255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69889897"/>
                  </a:ext>
                </a:extLst>
              </a:tr>
              <a:tr h="75183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Bacteria live </a:t>
                      </a:r>
                      <a:r>
                        <a:rPr lang="en" sz="1000" u="none" strike="noStrike" dirty="0" err="1">
                          <a:effectLst/>
                          <a:latin typeface="Times New Roman" panose="02020603050405020304" pitchFamily="18" charset="0"/>
                          <a:cs typeface="Times New Roman" panose="02020603050405020304" pitchFamily="18" charset="0"/>
                        </a:rPr>
                        <a:t>Calmette-Guérin </a:t>
                      </a:r>
                      <a:r>
                        <a:rPr lang="en" sz="1000" u="none" strike="noStrike" dirty="0">
                          <a:effectLst/>
                          <a:latin typeface="Times New Roman" panose="02020603050405020304" pitchFamily="18" charset="0"/>
                          <a:cs typeface="Times New Roman" panose="02020603050405020304" pitchFamily="18" charset="0"/>
                        </a:rPr>
                        <a:t>(BCG) (Live attenuated tuberculosis vaccine)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live, freeze-dried. Release form: ampoule or </a:t>
                      </a:r>
                      <a:r>
                        <a:rPr lang="en-US" sz="1000" u="none" strike="noStrike" dirty="0">
                          <a:effectLst/>
                          <a:latin typeface="Times New Roman" panose="02020603050405020304" pitchFamily="18" charset="0"/>
                          <a:cs typeface="Times New Roman" panose="02020603050405020304" pitchFamily="18" charset="0"/>
                        </a:rPr>
                        <a:t>vial</a:t>
                      </a:r>
                      <a:r>
                        <a:rPr lang="en" sz="1000" u="none" strike="noStrike" dirty="0">
                          <a:effectLst/>
                          <a:latin typeface="Times New Roman" panose="02020603050405020304" pitchFamily="18" charset="0"/>
                          <a:cs typeface="Times New Roman" panose="02020603050405020304" pitchFamily="18" charset="0"/>
                        </a:rPr>
                        <a:t> of 20 doses for intradermal administration. Vaccine production must be certified by WHO</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dose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254.25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1087325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49174336"/>
                  </a:ext>
                </a:extLst>
              </a:tr>
              <a:tr h="12530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Bedaquiline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100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1,096.12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1161839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1659514"/>
                  </a:ext>
                </a:extLst>
              </a:tr>
              <a:tr h="250611">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Beclomethasone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metered nasal spray 50 mcg/dose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r>
                        <a:rPr lang="en" sz="1000" u="none" strike="noStrike" dirty="0">
                          <a:effectLst/>
                          <a:latin typeface="Times New Roman" panose="02020603050405020304" pitchFamily="18" charset="0"/>
                          <a:cs typeface="Times New Roman" panose="02020603050405020304" pitchFamily="18" charset="0"/>
                        </a:rPr>
                        <a:t>/cylinder</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1,469.18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2812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3679583"/>
                  </a:ext>
                </a:extLst>
              </a:tr>
              <a:tr h="37591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Beclomethasone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metered aerosol for inhalation 250 mcg/dose, 200 doses, inhalation activated</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spray can</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5,524.61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16399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37779801"/>
                  </a:ext>
                </a:extLst>
              </a:tr>
              <a:tr h="37591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Beclomethasone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metered aerosol for inhalation 100 mcg/dose, 200 doses, inhalation activated</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spray can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4,688.41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7805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24067008"/>
                  </a:ext>
                </a:extLst>
              </a:tr>
              <a:tr h="250611">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Benzylpenicillin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powder for the preparation of solution for injection 1,000,000 units</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41.96</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365172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965073"/>
                  </a:ext>
                </a:extLst>
              </a:tr>
              <a:tr h="626530">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Betamethasone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cream 0.05% 30 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tuba</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1,332.93</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5005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65222497"/>
                  </a:ext>
                </a:extLst>
              </a:tr>
              <a:tr h="250611">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Betamethasone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suspension for injection 1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syringe/ampoule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871.25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20355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07687489"/>
                  </a:ext>
                </a:extLst>
              </a:tr>
              <a:tr h="626530">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Betamethasone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cream 0.05% 15 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tuba</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978.16</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1115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82755345"/>
                  </a:ext>
                </a:extLst>
              </a:tr>
              <a:tr h="12530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Bicalutamide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50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177.60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235470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6968745"/>
                  </a:ext>
                </a:extLst>
              </a:tr>
              <a:tr h="250611">
                <a:tc>
                  <a:txBody>
                    <a:bodyPr/>
                    <a:lstStyle/>
                    <a:p>
                      <a:pPr algn="ctr" fontAlgn="ctr"/>
                      <a:r>
                        <a:rPr lang="en" sz="1000" u="none" strike="noStrike">
                          <a:effectLst/>
                          <a:latin typeface="Times New Roman" panose="02020603050405020304" pitchFamily="18" charset="0"/>
                          <a:cs typeface="Times New Roman" panose="02020603050405020304" pitchFamily="18" charset="0"/>
                        </a:rPr>
                        <a:t>60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Bisacodyl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rectal suppository 10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suppository</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21.61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41660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7630587"/>
                  </a:ext>
                </a:extLst>
              </a:tr>
              <a:tr h="37591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61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Bortezomib</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lyophilisate for the preparation of solution for intravenous and subcutaneous administration, 3.5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100,557.40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1080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7905297"/>
                  </a:ext>
                </a:extLst>
              </a:tr>
              <a:tr h="250611">
                <a:tc>
                  <a:txBody>
                    <a:bodyPr/>
                    <a:lstStyle/>
                    <a:p>
                      <a:pPr algn="ctr" fontAlgn="ctr"/>
                      <a:r>
                        <a:rPr lang="en" sz="1000" u="none" strike="noStrike">
                          <a:effectLst/>
                          <a:latin typeface="Times New Roman" panose="02020603050405020304" pitchFamily="18" charset="0"/>
                          <a:cs typeface="Times New Roman" panose="02020603050405020304" pitchFamily="18" charset="0"/>
                        </a:rPr>
                        <a:t>62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Brentuximab vedotin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powder for the preparation of concentrate for solution for infusion 50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1,335,781.00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2590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51148329"/>
                  </a:ext>
                </a:extLst>
              </a:tr>
              <a:tr h="12530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63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Bromocriptine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2.5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68.17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67583</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89719861"/>
                  </a:ext>
                </a:extLst>
              </a:tr>
              <a:tr h="250611">
                <a:tc>
                  <a:txBody>
                    <a:bodyPr/>
                    <a:lstStyle/>
                    <a:p>
                      <a:pPr algn="ctr" fontAlgn="ctr"/>
                      <a:r>
                        <a:rPr lang="en" sz="1000" u="none" strike="noStrike">
                          <a:effectLst/>
                          <a:latin typeface="Times New Roman" panose="02020603050405020304" pitchFamily="18" charset="0"/>
                          <a:cs typeface="Times New Roman" panose="02020603050405020304" pitchFamily="18" charset="0"/>
                        </a:rPr>
                        <a:t>64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Budesonide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suspension for inhalation dosed 0.25 mg/ml 2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ampoule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569.79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1428532</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58670637"/>
                  </a:ext>
                </a:extLst>
              </a:tr>
            </a:tbl>
          </a:graphicData>
        </a:graphic>
      </p:graphicFrame>
    </p:spTree>
    <p:extLst>
      <p:ext uri="{BB962C8B-B14F-4D97-AF65-F5344CB8AC3E}">
        <p14:creationId xmlns:p14="http://schemas.microsoft.com/office/powerpoint/2010/main" val="13607838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nvGraphicFramePr>
        <p:xfrm>
          <a:off x="473826" y="374071"/>
          <a:ext cx="11263744" cy="4132080"/>
        </p:xfrm>
        <a:graphic>
          <a:graphicData uri="http://schemas.openxmlformats.org/drawingml/2006/table">
            <a:tbl>
              <a:tblPr>
                <a:tableStyleId>{5C22544A-7EE6-4342-B048-85BDC9FD1C3A}</a:tableStyleId>
              </a:tblPr>
              <a:tblGrid>
                <a:gridCol w="700790">
                  <a:extLst>
                    <a:ext uri="{9D8B030D-6E8A-4147-A177-3AD203B41FA5}">
                      <a16:colId xmlns:a16="http://schemas.microsoft.com/office/drawing/2014/main" val="3167417732"/>
                    </a:ext>
                  </a:extLst>
                </a:gridCol>
                <a:gridCol w="1167985">
                  <a:extLst>
                    <a:ext uri="{9D8B030D-6E8A-4147-A177-3AD203B41FA5}">
                      <a16:colId xmlns:a16="http://schemas.microsoft.com/office/drawing/2014/main" val="2282089198"/>
                    </a:ext>
                  </a:extLst>
                </a:gridCol>
                <a:gridCol w="802987">
                  <a:extLst>
                    <a:ext uri="{9D8B030D-6E8A-4147-A177-3AD203B41FA5}">
                      <a16:colId xmlns:a16="http://schemas.microsoft.com/office/drawing/2014/main" val="3773966368"/>
                    </a:ext>
                  </a:extLst>
                </a:gridCol>
                <a:gridCol w="1401581">
                  <a:extLst>
                    <a:ext uri="{9D8B030D-6E8A-4147-A177-3AD203B41FA5}">
                      <a16:colId xmlns:a16="http://schemas.microsoft.com/office/drawing/2014/main" val="840583326"/>
                    </a:ext>
                  </a:extLst>
                </a:gridCol>
                <a:gridCol w="2759361">
                  <a:extLst>
                    <a:ext uri="{9D8B030D-6E8A-4147-A177-3AD203B41FA5}">
                      <a16:colId xmlns:a16="http://schemas.microsoft.com/office/drawing/2014/main" val="504883219"/>
                    </a:ext>
                  </a:extLst>
                </a:gridCol>
                <a:gridCol w="905188">
                  <a:extLst>
                    <a:ext uri="{9D8B030D-6E8A-4147-A177-3AD203B41FA5}">
                      <a16:colId xmlns:a16="http://schemas.microsoft.com/office/drawing/2014/main" val="3710879714"/>
                    </a:ext>
                  </a:extLst>
                </a:gridCol>
                <a:gridCol w="1434432">
                  <a:extLst>
                    <a:ext uri="{9D8B030D-6E8A-4147-A177-3AD203B41FA5}">
                      <a16:colId xmlns:a16="http://schemas.microsoft.com/office/drawing/2014/main" val="1317184617"/>
                    </a:ext>
                  </a:extLst>
                </a:gridCol>
                <a:gridCol w="2091420">
                  <a:extLst>
                    <a:ext uri="{9D8B030D-6E8A-4147-A177-3AD203B41FA5}">
                      <a16:colId xmlns:a16="http://schemas.microsoft.com/office/drawing/2014/main" val="4105715098"/>
                    </a:ext>
                  </a:extLst>
                </a:gridCol>
              </a:tblGrid>
              <a:tr h="474388">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No.</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2880" marR="2880" marT="28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Medical assistance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2880" marR="2880" marT="28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Type of position of the order of the UD</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2880" marR="2880" marT="28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INN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2880" marR="2880" marT="28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Pharmaceutical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2880" marR="2880" marT="28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Unit of measurement</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2880" marR="2880" marT="28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Limit price of the Ministry of Health of the Republic of Kazakhstan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2880" marR="2880" marT="28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Volume of 2024</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2880" marR="2880" marT="28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69851230"/>
                  </a:ext>
                </a:extLst>
              </a:tr>
              <a:tr h="137856">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65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880" marR="2880" marT="28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880" marR="2880" marT="28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880" marR="2880" marT="28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Budesonide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2880" marR="2880" marT="28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suspension for inhalation dosed 0.5 mg/ml 2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2880" marR="2880" marT="28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ampoule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2880" marR="2880" marT="28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525.45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2880" marR="2880" marT="28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1523733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2880" marR="2880" marT="28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4332122"/>
                  </a:ext>
                </a:extLst>
              </a:tr>
              <a:tr h="206783">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66</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880" marR="2880" marT="28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880" marR="2880" marT="28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880" marR="2880" marT="28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BCG vaccine (live Calmette-Guerin bacteria)</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2880" marR="2880" marT="28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powder for the preparation of a suspension for intravesical administration, complete with solvent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2880" marR="2880" marT="28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880" marR="2880" marT="28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91,830.59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2880" marR="2880" marT="28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3150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2880" marR="2880" marT="28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4108990"/>
                  </a:ext>
                </a:extLst>
              </a:tr>
              <a:tr h="1033920">
                <a:tc>
                  <a:txBody>
                    <a:bodyPr/>
                    <a:lstStyle/>
                    <a:p>
                      <a:pPr algn="ctr" fontAlgn="ctr"/>
                      <a:r>
                        <a:rPr lang="en" sz="1000" u="none" strike="noStrike">
                          <a:effectLst/>
                          <a:latin typeface="Times New Roman" panose="02020603050405020304" pitchFamily="18" charset="0"/>
                          <a:cs typeface="Times New Roman" panose="02020603050405020304" pitchFamily="18" charset="0"/>
                        </a:rPr>
                        <a:t>67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2880" marR="2880" marT="28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880" marR="2880" marT="28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880" marR="2880" marT="28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Diphtheria-tetanus-acellular pertussis vaccine, combined with recombinant hepatitis B vaccine, inactivated polio vaccine and vaccine against Haemophilus influenzae type b</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880" marR="2880" marT="28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combined, containing vaccines: diphtheria-tetanus with acellular pertussis component, viral hepatitis B, inactivated polio, hemophilus influenzae type b, 1 dose each</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880" marR="2880" marT="28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dose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880" marR="2880" marT="28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14,454.16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2880" marR="2880" marT="28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714140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2880" marR="2880" marT="28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10348210"/>
                  </a:ext>
                </a:extLst>
              </a:tr>
              <a:tr h="827135">
                <a:tc>
                  <a:txBody>
                    <a:bodyPr/>
                    <a:lstStyle/>
                    <a:p>
                      <a:pPr algn="ctr" fontAlgn="ctr"/>
                      <a:r>
                        <a:rPr lang="en" sz="1000" u="none" strike="noStrike">
                          <a:effectLst/>
                          <a:latin typeface="Times New Roman" panose="02020603050405020304" pitchFamily="18" charset="0"/>
                          <a:cs typeface="Times New Roman" panose="02020603050405020304" pitchFamily="18" charset="0"/>
                        </a:rPr>
                        <a:t>68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2880" marR="2880" marT="28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880" marR="2880" marT="28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880" marR="2880" marT="28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Diphtheria-tetanus-acellular pertussis vaccine, combined with inactivated polio vaccine and vaccine against Haemophilus influenzae type b</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880" marR="2880" marT="28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combined, containing vaccines: diphtheria-tetanus with acellular pertussis component, inactivated polio, hemophilus influenzae type b, 1 dose.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880" marR="2880" marT="28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dose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880" marR="2880" marT="28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12,169.54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880" marR="2880" marT="28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760995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880" marR="2880" marT="28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57465614"/>
                  </a:ext>
                </a:extLst>
              </a:tr>
              <a:tr h="41356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69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2880" marR="2880" marT="28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880" marR="2880" marT="28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880" marR="2880" marT="28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Vaccine to prevent influenza</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2880" marR="2880" marT="28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inactivated vaccine for children and adults, the composition of the strains must comply with WHO recommendations, taking into account the circulation of influenza viruses in the upcoming </a:t>
                      </a:r>
                      <a:r>
                        <a:rPr lang="en" sz="1000" u="none" strike="noStrike" dirty="0" err="1">
                          <a:effectLst/>
                          <a:latin typeface="Times New Roman" panose="02020603050405020304" pitchFamily="18" charset="0"/>
                          <a:cs typeface="Times New Roman" panose="02020603050405020304" pitchFamily="18" charset="0"/>
                        </a:rPr>
                        <a:t>epidemic season </a:t>
                      </a:r>
                      <a:r>
                        <a:rPr lang="en" sz="1000" u="none" strike="noStrike" dirty="0">
                          <a:effectLst/>
                          <a:latin typeface="Times New Roman" panose="02020603050405020304" pitchFamily="18" charset="0"/>
                          <a:cs typeface="Times New Roman" panose="02020603050405020304" pitchFamily="18" charset="0"/>
                        </a:rPr>
                        <a:t>. Suspension for injection in syringe 1 dose/0.5 ml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880" marR="2880" marT="28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dose/syringe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2880" marR="2880" marT="28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986.19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2880" marR="2880" marT="28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2137945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880" marR="2880" marT="28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02307708"/>
                  </a:ext>
                </a:extLst>
              </a:tr>
            </a:tbl>
          </a:graphicData>
        </a:graphic>
      </p:graphicFrame>
    </p:spTree>
    <p:extLst>
      <p:ext uri="{BB962C8B-B14F-4D97-AF65-F5344CB8AC3E}">
        <p14:creationId xmlns:p14="http://schemas.microsoft.com/office/powerpoint/2010/main" val="36766118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390699" y="199505"/>
          <a:ext cx="11380122" cy="6556111"/>
        </p:xfrm>
        <a:graphic>
          <a:graphicData uri="http://schemas.openxmlformats.org/drawingml/2006/table">
            <a:tbl>
              <a:tblPr>
                <a:tableStyleId>{5C22544A-7EE6-4342-B048-85BDC9FD1C3A}</a:tableStyleId>
              </a:tblPr>
              <a:tblGrid>
                <a:gridCol w="708031">
                  <a:extLst>
                    <a:ext uri="{9D8B030D-6E8A-4147-A177-3AD203B41FA5}">
                      <a16:colId xmlns:a16="http://schemas.microsoft.com/office/drawing/2014/main" val="527459312"/>
                    </a:ext>
                  </a:extLst>
                </a:gridCol>
                <a:gridCol w="1180052">
                  <a:extLst>
                    <a:ext uri="{9D8B030D-6E8A-4147-A177-3AD203B41FA5}">
                      <a16:colId xmlns:a16="http://schemas.microsoft.com/office/drawing/2014/main" val="3079507159"/>
                    </a:ext>
                  </a:extLst>
                </a:gridCol>
                <a:gridCol w="811284">
                  <a:extLst>
                    <a:ext uri="{9D8B030D-6E8A-4147-A177-3AD203B41FA5}">
                      <a16:colId xmlns:a16="http://schemas.microsoft.com/office/drawing/2014/main" val="3206708639"/>
                    </a:ext>
                  </a:extLst>
                </a:gridCol>
                <a:gridCol w="1416062">
                  <a:extLst>
                    <a:ext uri="{9D8B030D-6E8A-4147-A177-3AD203B41FA5}">
                      <a16:colId xmlns:a16="http://schemas.microsoft.com/office/drawing/2014/main" val="3362092112"/>
                    </a:ext>
                  </a:extLst>
                </a:gridCol>
                <a:gridCol w="2787872">
                  <a:extLst>
                    <a:ext uri="{9D8B030D-6E8A-4147-A177-3AD203B41FA5}">
                      <a16:colId xmlns:a16="http://schemas.microsoft.com/office/drawing/2014/main" val="3837691030"/>
                    </a:ext>
                  </a:extLst>
                </a:gridCol>
                <a:gridCol w="914540">
                  <a:extLst>
                    <a:ext uri="{9D8B030D-6E8A-4147-A177-3AD203B41FA5}">
                      <a16:colId xmlns:a16="http://schemas.microsoft.com/office/drawing/2014/main" val="233864083"/>
                    </a:ext>
                  </a:extLst>
                </a:gridCol>
                <a:gridCol w="1449249">
                  <a:extLst>
                    <a:ext uri="{9D8B030D-6E8A-4147-A177-3AD203B41FA5}">
                      <a16:colId xmlns:a16="http://schemas.microsoft.com/office/drawing/2014/main" val="439061231"/>
                    </a:ext>
                  </a:extLst>
                </a:gridCol>
                <a:gridCol w="2113032">
                  <a:extLst>
                    <a:ext uri="{9D8B030D-6E8A-4147-A177-3AD203B41FA5}">
                      <a16:colId xmlns:a16="http://schemas.microsoft.com/office/drawing/2014/main" val="2385787060"/>
                    </a:ext>
                  </a:extLst>
                </a:gridCol>
              </a:tblGrid>
              <a:tr h="623455">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No.</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Medical assistance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Type of position of the order of the UD</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INN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Pharmaceutical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Unit of measurement</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Limit price of the Ministry of Health of the Republic of Kazakhstan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Volume of 2024</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1691060"/>
                  </a:ext>
                </a:extLst>
              </a:tr>
              <a:tr h="617544">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70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Oral bivalent polio vaccine, types 1 and 3</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live oral, contains attenuated strains of polio viruses of immunological types in </a:t>
                      </a:r>
                      <a:r>
                        <a:rPr lang="en-US" sz="1000" u="none" strike="noStrike" dirty="0">
                          <a:effectLst/>
                          <a:latin typeface="Times New Roman" panose="02020603050405020304" pitchFamily="18" charset="0"/>
                          <a:cs typeface="Times New Roman" panose="02020603050405020304" pitchFamily="18" charset="0"/>
                        </a:rPr>
                        <a:t>vial</a:t>
                      </a:r>
                      <a:r>
                        <a:rPr lang="en" sz="1000" u="none" strike="noStrike" dirty="0">
                          <a:effectLst/>
                          <a:latin typeface="Times New Roman" panose="02020603050405020304" pitchFamily="18" charset="0"/>
                          <a:cs typeface="Times New Roman" panose="02020603050405020304" pitchFamily="18" charset="0"/>
                        </a:rPr>
                        <a:t>s complete with a dropper or in a plastic pipette </a:t>
                      </a: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dose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82.12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474660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79154490"/>
                  </a:ext>
                </a:extLst>
              </a:tr>
              <a:tr h="24701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71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Vaccine against typhoid**</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vaccine enriched with VI antigen, in ampoules or vials of 1; 5 or 10 doses</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dose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1,157.44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14256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0017084"/>
                  </a:ext>
                </a:extLst>
              </a:tr>
              <a:tr h="864562">
                <a:tc>
                  <a:txBody>
                    <a:bodyPr/>
                    <a:lstStyle/>
                    <a:p>
                      <a:pPr algn="ctr" fontAlgn="ctr"/>
                      <a:r>
                        <a:rPr lang="en" sz="1000" u="none" strike="noStrike">
                          <a:effectLst/>
                          <a:latin typeface="Times New Roman" panose="02020603050405020304" pitchFamily="18" charset="0"/>
                          <a:cs typeface="Times New Roman" panose="02020603050405020304" pitchFamily="18" charset="0"/>
                        </a:rPr>
                        <a:t>72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Hepatitis B virus (HBV) vaccine, recombinant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suspension for intramuscular administration in a </a:t>
                      </a:r>
                      <a:r>
                        <a:rPr lang="en-US" sz="1000" u="none" strike="noStrike" dirty="0">
                          <a:effectLst/>
                          <a:latin typeface="Times New Roman" panose="02020603050405020304" pitchFamily="18" charset="0"/>
                          <a:cs typeface="Times New Roman" panose="02020603050405020304" pitchFamily="18" charset="0"/>
                        </a:rPr>
                        <a:t>vial</a:t>
                      </a:r>
                      <a:r>
                        <a:rPr lang="en" sz="1000" u="none" strike="noStrike" dirty="0">
                          <a:effectLst/>
                          <a:latin typeface="Times New Roman" panose="02020603050405020304" pitchFamily="18" charset="0"/>
                          <a:cs typeface="Times New Roman" panose="02020603050405020304" pitchFamily="18" charset="0"/>
                        </a:rPr>
                        <a:t>, available in 1.0 ml or 2 pediatric doses in a </a:t>
                      </a:r>
                      <a:r>
                        <a:rPr lang="en-US" sz="1000" u="none" strike="noStrike" dirty="0">
                          <a:effectLst/>
                          <a:latin typeface="Times New Roman" panose="02020603050405020304" pitchFamily="18" charset="0"/>
                          <a:cs typeface="Times New Roman" panose="02020603050405020304" pitchFamily="18" charset="0"/>
                        </a:rPr>
                        <a:t>vial</a:t>
                      </a:r>
                      <a:r>
                        <a:rPr lang="en" sz="1000" u="none" strike="noStrike" dirty="0">
                          <a:effectLst/>
                          <a:latin typeface="Times New Roman" panose="02020603050405020304" pitchFamily="18" charset="0"/>
                          <a:cs typeface="Times New Roman" panose="02020603050405020304" pitchFamily="18" charset="0"/>
                        </a:rPr>
                        <a:t>. Vaccine production must be certified by the World Health Organization (hereinafter referred to as WHO)</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dose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437.13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533946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8566730"/>
                  </a:ext>
                </a:extLst>
              </a:tr>
              <a:tr h="617544">
                <a:tc>
                  <a:txBody>
                    <a:bodyPr/>
                    <a:lstStyle/>
                    <a:p>
                      <a:pPr algn="ctr" fontAlgn="ctr"/>
                      <a:r>
                        <a:rPr lang="en" sz="1000" u="none" strike="noStrike">
                          <a:effectLst/>
                          <a:latin typeface="Times New Roman" panose="02020603050405020304" pitchFamily="18" charset="0"/>
                          <a:cs typeface="Times New Roman" panose="02020603050405020304" pitchFamily="18" charset="0"/>
                        </a:rPr>
                        <a:t>73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Vaccine against tick-borne encephalitis - inactivated whole virus</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suspension for intramuscular administration 0.5 ml/dose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dose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12,157.10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37975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9157334"/>
                  </a:ext>
                </a:extLst>
              </a:tr>
              <a:tr h="864562">
                <a:tc>
                  <a:txBody>
                    <a:bodyPr/>
                    <a:lstStyle/>
                    <a:p>
                      <a:pPr algn="ctr" fontAlgn="ctr"/>
                      <a:r>
                        <a:rPr lang="en" sz="1000" u="none" strike="noStrike">
                          <a:effectLst/>
                          <a:latin typeface="Times New Roman" panose="02020603050405020304" pitchFamily="18" charset="0"/>
                          <a:cs typeface="Times New Roman" panose="02020603050405020304" pitchFamily="18" charset="0"/>
                        </a:rPr>
                        <a:t>74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Measles, mumps and rubella vaccine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lyophilized </a:t>
                      </a:r>
                      <a:r>
                        <a:rPr lang="en" sz="1000" u="none" strike="noStrike" dirty="0">
                          <a:effectLst/>
                          <a:latin typeface="Times New Roman" panose="02020603050405020304" pitchFamily="18" charset="0"/>
                          <a:cs typeface="Times New Roman" panose="02020603050405020304" pitchFamily="18" charset="0"/>
                        </a:rPr>
                        <a:t>vaccine, which consists of live </a:t>
                      </a:r>
                      <a:r>
                        <a:rPr lang="en" sz="1000" u="none" strike="noStrike" dirty="0" err="1">
                          <a:effectLst/>
                          <a:latin typeface="Times New Roman" panose="02020603050405020304" pitchFamily="18" charset="0"/>
                          <a:cs typeface="Times New Roman" panose="02020603050405020304" pitchFamily="18" charset="0"/>
                        </a:rPr>
                        <a:t>attenuated </a:t>
                      </a:r>
                      <a:r>
                        <a:rPr lang="en" sz="1000" u="none" strike="noStrike" dirty="0">
                          <a:effectLst/>
                          <a:latin typeface="Times New Roman" panose="02020603050405020304" pitchFamily="18" charset="0"/>
                          <a:cs typeface="Times New Roman" panose="02020603050405020304" pitchFamily="18" charset="0"/>
                        </a:rPr>
                        <a:t>strains of measles, mumps and rubella viruses. Release form: 1 dose </a:t>
                      </a:r>
                      <a:r>
                        <a:rPr lang="en-US" sz="1000" u="none" strike="noStrike" dirty="0">
                          <a:effectLst/>
                          <a:latin typeface="Times New Roman" panose="02020603050405020304" pitchFamily="18" charset="0"/>
                          <a:cs typeface="Times New Roman" panose="02020603050405020304" pitchFamily="18" charset="0"/>
                        </a:rPr>
                        <a:t>vial</a:t>
                      </a:r>
                      <a:r>
                        <a:rPr lang="en" sz="1000" u="none" strike="noStrike" dirty="0">
                          <a:effectLst/>
                          <a:latin typeface="Times New Roman" panose="02020603050405020304" pitchFamily="18" charset="0"/>
                          <a:cs typeface="Times New Roman" panose="02020603050405020304" pitchFamily="18" charset="0"/>
                        </a:rPr>
                        <a:t> complete with solvent. Vaccine production is certified by WHO</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dose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3,046.00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791958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7281321"/>
                  </a:ext>
                </a:extLst>
              </a:tr>
              <a:tr h="864562">
                <a:tc>
                  <a:txBody>
                    <a:bodyPr/>
                    <a:lstStyle/>
                    <a:p>
                      <a:pPr algn="ctr" fontAlgn="ctr"/>
                      <a:r>
                        <a:rPr lang="en" sz="1000" u="none" strike="noStrike">
                          <a:effectLst/>
                          <a:latin typeface="Times New Roman" panose="02020603050405020304" pitchFamily="18" charset="0"/>
                          <a:cs typeface="Times New Roman" panose="02020603050405020304" pitchFamily="18" charset="0"/>
                        </a:rPr>
                        <a:t>75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Vaccine against pneumococcal infection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conjugate adsorbed inactivated liquid </a:t>
                      </a:r>
                      <a:r>
                        <a:rPr lang="en" sz="1000" u="none" strike="noStrike" dirty="0">
                          <a:effectLst/>
                          <a:latin typeface="Times New Roman" panose="02020603050405020304" pitchFamily="18" charset="0"/>
                          <a:cs typeface="Times New Roman" panose="02020603050405020304" pitchFamily="18" charset="0"/>
                        </a:rPr>
                        <a:t>vaccine containing 13 serotypes of pneumococcus. Release form: 1 dose. Vaccine production must be certified by WHO</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syringe/dose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10,434.00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1036223</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3414407"/>
                  </a:ext>
                </a:extLst>
              </a:tr>
              <a:tr h="864562">
                <a:tc>
                  <a:txBody>
                    <a:bodyPr/>
                    <a:lstStyle/>
                    <a:p>
                      <a:pPr algn="ctr" fontAlgn="ctr"/>
                      <a:r>
                        <a:rPr lang="en" sz="1000" u="none" strike="noStrike">
                          <a:effectLst/>
                          <a:latin typeface="Times New Roman" panose="02020603050405020304" pitchFamily="18" charset="0"/>
                          <a:cs typeface="Times New Roman" panose="02020603050405020304" pitchFamily="18" charset="0"/>
                        </a:rPr>
                        <a:t>76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Vaccine against pneumococcal infection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polysaccharide conjugate adsorbed inactivated liquid vaccine containing 10 serotypes of pneumococcus, suspension for intramuscular administration 0.5 ml/dose. Vaccine production must be certified by WHO</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syringe/dose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7,213.82</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no requests</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63854340"/>
                  </a:ext>
                </a:extLst>
              </a:tr>
              <a:tr h="123509">
                <a:tc>
                  <a:txBody>
                    <a:bodyPr/>
                    <a:lstStyle/>
                    <a:p>
                      <a:pPr algn="ctr" fontAlgn="ctr"/>
                      <a:r>
                        <a:rPr lang="en" sz="1000" u="none" strike="noStrike">
                          <a:effectLst/>
                          <a:latin typeface="Times New Roman" panose="02020603050405020304" pitchFamily="18" charset="0"/>
                          <a:cs typeface="Times New Roman" panose="02020603050405020304" pitchFamily="18" charset="0"/>
                        </a:rPr>
                        <a:t>77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Valproic acid</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oral drops 100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2,712.01</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15782</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6676297"/>
                  </a:ext>
                </a:extLst>
              </a:tr>
              <a:tr h="24701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78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Vancomycin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powder/lyophilisate for the preparation of solution for infusion 1000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1,817.83</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94743</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8310798"/>
                  </a:ext>
                </a:extLst>
              </a:tr>
              <a:tr h="123509">
                <a:tc>
                  <a:txBody>
                    <a:bodyPr/>
                    <a:lstStyle/>
                    <a:p>
                      <a:pPr algn="ctr" fontAlgn="ctr"/>
                      <a:r>
                        <a:rPr lang="en" sz="1000" u="none" strike="noStrike">
                          <a:effectLst/>
                          <a:latin typeface="Times New Roman" panose="02020603050405020304" pitchFamily="18" charset="0"/>
                          <a:cs typeface="Times New Roman" panose="02020603050405020304" pitchFamily="18" charset="0"/>
                        </a:rPr>
                        <a:t>79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Warfarin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5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20.96</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118040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8714401"/>
                  </a:ext>
                </a:extLst>
              </a:tr>
            </a:tbl>
          </a:graphicData>
        </a:graphic>
      </p:graphicFrame>
    </p:spTree>
    <p:extLst>
      <p:ext uri="{BB962C8B-B14F-4D97-AF65-F5344CB8AC3E}">
        <p14:creationId xmlns:p14="http://schemas.microsoft.com/office/powerpoint/2010/main" val="3069077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0540" y="1440180"/>
            <a:ext cx="3657600" cy="397764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048000" y="1440180"/>
            <a:ext cx="3706367" cy="397764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561076" y="1440180"/>
            <a:ext cx="3730752" cy="399135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8078723" y="1440180"/>
            <a:ext cx="3691128" cy="3977640"/>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185672" y="2852927"/>
            <a:ext cx="9906000" cy="1202690"/>
          </a:xfrm>
          <a:custGeom>
            <a:avLst/>
            <a:gdLst/>
            <a:ahLst/>
            <a:cxnLst/>
            <a:rect l="l" t="t" r="r" b="b"/>
            <a:pathLst>
              <a:path w="9906000" h="1202689">
                <a:moveTo>
                  <a:pt x="9906000" y="0"/>
                </a:moveTo>
                <a:lnTo>
                  <a:pt x="389509" y="0"/>
                </a:lnTo>
                <a:lnTo>
                  <a:pt x="0" y="1202436"/>
                </a:lnTo>
                <a:lnTo>
                  <a:pt x="9541891" y="1202436"/>
                </a:lnTo>
                <a:lnTo>
                  <a:pt x="9906000" y="0"/>
                </a:lnTo>
                <a:close/>
              </a:path>
            </a:pathLst>
          </a:custGeom>
          <a:solidFill>
            <a:srgbClr val="FFFFFF"/>
          </a:solidFill>
        </p:spPr>
        <p:txBody>
          <a:bodyPr wrap="square" lIns="0" tIns="0" rIns="0" bIns="0" rtlCol="0"/>
          <a:lstStyle/>
          <a:p>
            <a:endParaRPr/>
          </a:p>
        </p:txBody>
      </p:sp>
      <p:sp>
        <p:nvSpPr>
          <p:cNvPr id="7" name="object 7"/>
          <p:cNvSpPr txBox="1"/>
          <p:nvPr/>
        </p:nvSpPr>
        <p:spPr>
          <a:xfrm>
            <a:off x="2159000" y="2789681"/>
            <a:ext cx="8345805" cy="1305560"/>
          </a:xfrm>
          <a:prstGeom prst="rect">
            <a:avLst/>
          </a:prstGeom>
        </p:spPr>
        <p:txBody>
          <a:bodyPr vert="horz" wrap="square" lIns="0" tIns="12065" rIns="0" bIns="0" rtlCol="0">
            <a:spAutoFit/>
          </a:bodyPr>
          <a:lstStyle/>
          <a:p>
            <a:pPr marL="12700" marR="5080" algn="ctr">
              <a:lnSpc>
                <a:spcPct val="100000"/>
              </a:lnSpc>
              <a:spcBef>
                <a:spcPts val="95"/>
              </a:spcBef>
            </a:pPr>
            <a:r>
              <a:rPr sz="2800" b="1" spc="-10" dirty="0">
                <a:solidFill>
                  <a:srgbClr val="1F4E79"/>
                </a:solidFill>
                <a:latin typeface="Century Gothic"/>
                <a:cs typeface="Century Gothic"/>
              </a:rPr>
              <a:t>Procedures </a:t>
            </a:r>
            <a:r>
              <a:rPr sz="2800" b="1" spc="-5" dirty="0">
                <a:solidFill>
                  <a:srgbClr val="1F4E79"/>
                </a:solidFill>
                <a:latin typeface="Century Gothic"/>
                <a:cs typeface="Century Gothic"/>
              </a:rPr>
              <a:t>for purchasing pharmaceuticals </a:t>
            </a:r>
            <a:r>
              <a:rPr sz="2800" b="1" spc="-10" dirty="0">
                <a:solidFill>
                  <a:srgbClr val="1F4E79"/>
                </a:solidFill>
                <a:latin typeface="Century Gothic"/>
                <a:cs typeface="Century Gothic"/>
              </a:rPr>
              <a:t>and  </a:t>
            </a:r>
            <a:r>
              <a:rPr sz="2800" b="1" spc="-5" dirty="0">
                <a:solidFill>
                  <a:srgbClr val="1F4E79"/>
                </a:solidFill>
                <a:latin typeface="Century Gothic"/>
                <a:cs typeface="Century Gothic"/>
              </a:rPr>
              <a:t>medical </a:t>
            </a:r>
            <a:r>
              <a:rPr sz="2800" b="1" spc="-10" dirty="0">
                <a:solidFill>
                  <a:srgbClr val="1F4E79"/>
                </a:solidFill>
                <a:latin typeface="Century Gothic"/>
                <a:cs typeface="Century Gothic"/>
              </a:rPr>
              <a:t>devices </a:t>
            </a:r>
            <a:r>
              <a:rPr sz="2800" b="1" spc="-5" dirty="0">
                <a:solidFill>
                  <a:srgbClr val="1F4E79"/>
                </a:solidFill>
                <a:latin typeface="Century Gothic"/>
                <a:cs typeface="Century Gothic"/>
              </a:rPr>
              <a:t>from</a:t>
            </a:r>
            <a:r>
              <a:rPr sz="2800" b="1" spc="50" dirty="0">
                <a:solidFill>
                  <a:srgbClr val="1F4E79"/>
                </a:solidFill>
                <a:latin typeface="Century Gothic"/>
                <a:cs typeface="Century Gothic"/>
              </a:rPr>
              <a:t> </a:t>
            </a:r>
            <a:r>
              <a:rPr sz="2800" b="1" spc="-10" dirty="0">
                <a:solidFill>
                  <a:srgbClr val="1F4E79"/>
                </a:solidFill>
                <a:latin typeface="Century Gothic"/>
                <a:cs typeface="Century Gothic"/>
              </a:rPr>
              <a:t>domestic</a:t>
            </a:r>
            <a:endParaRPr sz="2800">
              <a:latin typeface="Century Gothic"/>
              <a:cs typeface="Century Gothic"/>
            </a:endParaRPr>
          </a:p>
          <a:p>
            <a:pPr marL="1270" algn="ctr">
              <a:lnSpc>
                <a:spcPct val="100000"/>
              </a:lnSpc>
            </a:pPr>
            <a:r>
              <a:rPr sz="2800" b="1" spc="-5" dirty="0">
                <a:solidFill>
                  <a:srgbClr val="1F4E79"/>
                </a:solidFill>
                <a:latin typeface="Century Gothic"/>
                <a:cs typeface="Century Gothic"/>
              </a:rPr>
              <a:t>manufacturers</a:t>
            </a:r>
            <a:endParaRPr sz="2800">
              <a:latin typeface="Century Gothic"/>
              <a:cs typeface="Century Gothic"/>
            </a:endParaRPr>
          </a:p>
        </p:txBody>
      </p:sp>
      <p:sp>
        <p:nvSpPr>
          <p:cNvPr id="8" name="object 8"/>
          <p:cNvSpPr/>
          <p:nvPr/>
        </p:nvSpPr>
        <p:spPr>
          <a:xfrm>
            <a:off x="115823" y="64007"/>
            <a:ext cx="1466078" cy="1359408"/>
          </a:xfrm>
          <a:prstGeom prst="rect">
            <a:avLst/>
          </a:prstGeom>
          <a:blipFill>
            <a:blip r:embed="rId6" cstate="print"/>
            <a:stretch>
              <a:fillRect/>
            </a:stretch>
          </a:blipFill>
        </p:spPr>
        <p:txBody>
          <a:bodyPr wrap="square" lIns="0" tIns="0" rIns="0" bIns="0" rtlCol="0"/>
          <a:lstStyle/>
          <a:p>
            <a:endParaRPr/>
          </a:p>
        </p:txBody>
      </p:sp>
      <p:sp>
        <p:nvSpPr>
          <p:cNvPr id="9" name="object 9"/>
          <p:cNvSpPr txBox="1"/>
          <p:nvPr/>
        </p:nvSpPr>
        <p:spPr>
          <a:xfrm>
            <a:off x="11171681" y="6427114"/>
            <a:ext cx="102870"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888888"/>
                </a:solidFill>
                <a:latin typeface="Calibri"/>
                <a:cs typeface="Calibri"/>
              </a:rPr>
              <a:t>3</a:t>
            </a:r>
            <a:endParaRPr sz="1200">
              <a:latin typeface="Calibri"/>
              <a:cs typeface="Calibri"/>
            </a:endParaRPr>
          </a:p>
        </p:txBody>
      </p:sp>
      <p:sp>
        <p:nvSpPr>
          <p:cNvPr id="10" name="Прямоугольник 9"/>
          <p:cNvSpPr/>
          <p:nvPr/>
        </p:nvSpPr>
        <p:spPr>
          <a:xfrm>
            <a:off x="1905000" y="595170"/>
            <a:ext cx="3338395" cy="7148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solidFill>
                <a:schemeClr val="accent1">
                  <a:lumMod val="50000"/>
                </a:schemeClr>
              </a:solidFill>
              <a:latin typeface="Century Gothic" panose="020B0502020202020204" pitchFamily="34" charset="0"/>
            </a:endParaRPr>
          </a:p>
        </p:txBody>
      </p:sp>
      <p:sp>
        <p:nvSpPr>
          <p:cNvPr id="12" name="Прямоугольник 11"/>
          <p:cNvSpPr/>
          <p:nvPr/>
        </p:nvSpPr>
        <p:spPr>
          <a:xfrm>
            <a:off x="4245836" y="5905382"/>
            <a:ext cx="3338395" cy="7148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a:solidFill>
                  <a:schemeClr val="accent1">
                    <a:lumMod val="50000"/>
                  </a:schemeClr>
                </a:solidFill>
                <a:latin typeface="Century Gothic" panose="020B0502020202020204" pitchFamily="34" charset="0"/>
              </a:rPr>
              <a:t>10.07.2024</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130322895"/>
              </p:ext>
            </p:extLst>
          </p:nvPr>
        </p:nvGraphicFramePr>
        <p:xfrm>
          <a:off x="274320" y="133005"/>
          <a:ext cx="11596255" cy="6085813"/>
        </p:xfrm>
        <a:graphic>
          <a:graphicData uri="http://schemas.openxmlformats.org/drawingml/2006/table">
            <a:tbl>
              <a:tblPr>
                <a:tableStyleId>{5C22544A-7EE6-4342-B048-85BDC9FD1C3A}</a:tableStyleId>
              </a:tblPr>
              <a:tblGrid>
                <a:gridCol w="540327">
                  <a:extLst>
                    <a:ext uri="{9D8B030D-6E8A-4147-A177-3AD203B41FA5}">
                      <a16:colId xmlns:a16="http://schemas.microsoft.com/office/drawing/2014/main" val="1505235050"/>
                    </a:ext>
                  </a:extLst>
                </a:gridCol>
                <a:gridCol w="2019993">
                  <a:extLst>
                    <a:ext uri="{9D8B030D-6E8A-4147-A177-3AD203B41FA5}">
                      <a16:colId xmlns:a16="http://schemas.microsoft.com/office/drawing/2014/main" val="2277120788"/>
                    </a:ext>
                  </a:extLst>
                </a:gridCol>
                <a:gridCol w="1014153">
                  <a:extLst>
                    <a:ext uri="{9D8B030D-6E8A-4147-A177-3AD203B41FA5}">
                      <a16:colId xmlns:a16="http://schemas.microsoft.com/office/drawing/2014/main" val="2138632389"/>
                    </a:ext>
                  </a:extLst>
                </a:gridCol>
                <a:gridCol w="1296785">
                  <a:extLst>
                    <a:ext uri="{9D8B030D-6E8A-4147-A177-3AD203B41FA5}">
                      <a16:colId xmlns:a16="http://schemas.microsoft.com/office/drawing/2014/main" val="2041119587"/>
                    </a:ext>
                  </a:extLst>
                </a:gridCol>
                <a:gridCol w="2601884">
                  <a:extLst>
                    <a:ext uri="{9D8B030D-6E8A-4147-A177-3AD203B41FA5}">
                      <a16:colId xmlns:a16="http://schemas.microsoft.com/office/drawing/2014/main" val="2149483067"/>
                    </a:ext>
                  </a:extLst>
                </a:gridCol>
                <a:gridCol w="1072341">
                  <a:extLst>
                    <a:ext uri="{9D8B030D-6E8A-4147-A177-3AD203B41FA5}">
                      <a16:colId xmlns:a16="http://schemas.microsoft.com/office/drawing/2014/main" val="4011858307"/>
                    </a:ext>
                  </a:extLst>
                </a:gridCol>
                <a:gridCol w="1496291">
                  <a:extLst>
                    <a:ext uri="{9D8B030D-6E8A-4147-A177-3AD203B41FA5}">
                      <a16:colId xmlns:a16="http://schemas.microsoft.com/office/drawing/2014/main" val="1906435804"/>
                    </a:ext>
                  </a:extLst>
                </a:gridCol>
                <a:gridCol w="1554481">
                  <a:extLst>
                    <a:ext uri="{9D8B030D-6E8A-4147-A177-3AD203B41FA5}">
                      <a16:colId xmlns:a16="http://schemas.microsoft.com/office/drawing/2014/main" val="137734840"/>
                    </a:ext>
                  </a:extLst>
                </a:gridCol>
              </a:tblGrid>
              <a:tr h="847897">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No.</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Medical assistance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Type of position of the order of the UD</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INN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Pharmaceutical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Unit of measurement</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Limit price of the Ministry of Health of the Republic of Kazakhstan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Volume of 2024</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3590539"/>
                  </a:ext>
                </a:extLst>
              </a:tr>
              <a:tr h="168965">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80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Vemurafenib</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240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11,636.94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30911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2883156"/>
                  </a:ext>
                </a:extLst>
              </a:tr>
              <a:tr h="168965">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81</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Verapamil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40mg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22.93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243355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68806766"/>
                  </a:ext>
                </a:extLst>
              </a:tr>
              <a:tr h="168965">
                <a:tc>
                  <a:txBody>
                    <a:bodyPr/>
                    <a:lstStyle/>
                    <a:p>
                      <a:pPr algn="ctr" fontAlgn="ctr"/>
                      <a:r>
                        <a:rPr lang="en" sz="1000" u="none" strike="noStrike">
                          <a:effectLst/>
                          <a:latin typeface="Times New Roman" panose="02020603050405020304" pitchFamily="18" charset="0"/>
                          <a:cs typeface="Times New Roman" panose="02020603050405020304" pitchFamily="18" charset="0"/>
                        </a:rPr>
                        <a:t>82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Vigabatrin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tablet 500 mg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224.96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520578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5934696"/>
                  </a:ext>
                </a:extLst>
              </a:tr>
              <a:tr h="337930">
                <a:tc>
                  <a:txBody>
                    <a:bodyPr/>
                    <a:lstStyle/>
                    <a:p>
                      <a:pPr algn="ctr" fontAlgn="ctr"/>
                      <a:r>
                        <a:rPr lang="en" sz="1000" u="none" strike="noStrike">
                          <a:effectLst/>
                          <a:latin typeface="Times New Roman" panose="02020603050405020304" pitchFamily="18" charset="0"/>
                          <a:cs typeface="Times New Roman" panose="02020603050405020304" pitchFamily="18" charset="0"/>
                        </a:rPr>
                        <a:t>83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Vigabatrin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powder for suspension for oral administration 500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plastic bag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299.16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no requests</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5533266"/>
                  </a:ext>
                </a:extLst>
              </a:tr>
              <a:tr h="50689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84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Vilanterol </a:t>
                      </a:r>
                      <a:r>
                        <a:rPr lang="en" sz="1000" u="none" strike="noStrike" dirty="0">
                          <a:effectLst/>
                          <a:latin typeface="Times New Roman" panose="02020603050405020304" pitchFamily="18" charset="0"/>
                          <a:cs typeface="Times New Roman" panose="02020603050405020304" pitchFamily="18" charset="0"/>
                        </a:rPr>
                        <a:t>and </a:t>
                      </a:r>
                      <a:r>
                        <a:rPr lang="en" sz="1000" u="none" strike="noStrike" dirty="0" err="1">
                          <a:effectLst/>
                          <a:latin typeface="Times New Roman" panose="02020603050405020304" pitchFamily="18" charset="0"/>
                          <a:cs typeface="Times New Roman" panose="02020603050405020304" pitchFamily="18" charset="0"/>
                        </a:rPr>
                        <a:t>Umeclidinium </a:t>
                      </a:r>
                      <a:r>
                        <a:rPr lang="en" sz="1000" u="none" strike="noStrike" dirty="0">
                          <a:effectLst/>
                          <a:latin typeface="Times New Roman" panose="02020603050405020304" pitchFamily="18" charset="0"/>
                          <a:cs typeface="Times New Roman" panose="02020603050405020304" pitchFamily="18" charset="0"/>
                        </a:rPr>
                        <a:t>bromide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dosed powder for inhalation, 22 mcg/55 mcg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container</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15,451.00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15213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03903184"/>
                  </a:ext>
                </a:extLst>
              </a:tr>
              <a:tr h="337930">
                <a:tc>
                  <a:txBody>
                    <a:bodyPr/>
                    <a:lstStyle/>
                    <a:p>
                      <a:pPr algn="ctr" fontAlgn="ctr"/>
                      <a:r>
                        <a:rPr lang="en" sz="1000" u="none" strike="noStrike">
                          <a:effectLst/>
                          <a:latin typeface="Times New Roman" panose="02020603050405020304" pitchFamily="18" charset="0"/>
                          <a:cs typeface="Times New Roman" panose="02020603050405020304" pitchFamily="18" charset="0"/>
                        </a:rPr>
                        <a:t>85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Vilanterol and Fluticasone furoate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dosed powder for inhalation, 92 mcg/22 mcg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container</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12,172.51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175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79779699"/>
                  </a:ext>
                </a:extLst>
              </a:tr>
              <a:tr h="337930">
                <a:tc>
                  <a:txBody>
                    <a:bodyPr/>
                    <a:lstStyle/>
                    <a:p>
                      <a:pPr algn="ctr" fontAlgn="ctr"/>
                      <a:r>
                        <a:rPr lang="en" sz="1000" u="none" strike="noStrike">
                          <a:effectLst/>
                          <a:latin typeface="Times New Roman" panose="02020603050405020304" pitchFamily="18" charset="0"/>
                          <a:cs typeface="Times New Roman" panose="02020603050405020304" pitchFamily="18" charset="0"/>
                        </a:rPr>
                        <a:t>86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Vinblastine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lyophilisate </a:t>
                      </a:r>
                      <a:r>
                        <a:rPr lang="en" sz="1000" u="none" strike="noStrike" dirty="0">
                          <a:effectLst/>
                          <a:latin typeface="Times New Roman" panose="02020603050405020304" pitchFamily="18" charset="0"/>
                          <a:cs typeface="Times New Roman" panose="02020603050405020304" pitchFamily="18" charset="0"/>
                        </a:rPr>
                        <a:t>for preparing a solution 5 mg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1,747.04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2727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91051194"/>
                  </a:ext>
                </a:extLst>
              </a:tr>
              <a:tr h="337930">
                <a:tc>
                  <a:txBody>
                    <a:bodyPr/>
                    <a:lstStyle/>
                    <a:p>
                      <a:pPr algn="ctr" fontAlgn="ctr"/>
                      <a:r>
                        <a:rPr lang="en" sz="1000" u="none" strike="noStrike">
                          <a:effectLst/>
                          <a:latin typeface="Times New Roman" panose="02020603050405020304" pitchFamily="18" charset="0"/>
                          <a:cs typeface="Times New Roman" panose="02020603050405020304" pitchFamily="18" charset="0"/>
                        </a:rPr>
                        <a:t>87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Gadobutrol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solution for intravenous administration 1 mmol/ml 7.5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syringe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17,921.47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8275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33445196"/>
                  </a:ext>
                </a:extLst>
              </a:tr>
              <a:tr h="337930">
                <a:tc>
                  <a:txBody>
                    <a:bodyPr/>
                    <a:lstStyle/>
                    <a:p>
                      <a:pPr algn="ctr" fontAlgn="ctr"/>
                      <a:r>
                        <a:rPr lang="en" sz="1000" u="none" strike="noStrike">
                          <a:effectLst/>
                          <a:latin typeface="Times New Roman" panose="02020603050405020304" pitchFamily="18" charset="0"/>
                          <a:cs typeface="Times New Roman" panose="02020603050405020304" pitchFamily="18" charset="0"/>
                        </a:rPr>
                        <a:t>88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Gadobutrol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solution for intravenous administration 1 </a:t>
                      </a:r>
                      <a:r>
                        <a:rPr lang="en" sz="1000" u="none" strike="noStrike" dirty="0" err="1">
                          <a:effectLst/>
                          <a:latin typeface="Times New Roman" panose="02020603050405020304" pitchFamily="18" charset="0"/>
                          <a:cs typeface="Times New Roman" panose="02020603050405020304" pitchFamily="18" charset="0"/>
                        </a:rPr>
                        <a:t>mmol </a:t>
                      </a:r>
                      <a:r>
                        <a:rPr lang="en" sz="1000" u="none" strike="noStrike" dirty="0">
                          <a:effectLst/>
                          <a:latin typeface="Times New Roman" panose="02020603050405020304" pitchFamily="18" charset="0"/>
                          <a:cs typeface="Times New Roman" panose="02020603050405020304" pitchFamily="18" charset="0"/>
                        </a:rPr>
                        <a:t>/ml 15 ml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34,545.16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9171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35185137"/>
                  </a:ext>
                </a:extLst>
              </a:tr>
              <a:tr h="168965">
                <a:tc>
                  <a:txBody>
                    <a:bodyPr/>
                    <a:lstStyle/>
                    <a:p>
                      <a:pPr algn="ctr" fontAlgn="ctr"/>
                      <a:r>
                        <a:rPr lang="en" sz="1000" u="none" strike="noStrike">
                          <a:effectLst/>
                          <a:latin typeface="Times New Roman" panose="02020603050405020304" pitchFamily="18" charset="0"/>
                          <a:cs typeface="Times New Roman" panose="02020603050405020304" pitchFamily="18" charset="0"/>
                        </a:rPr>
                        <a:t>89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Galantamine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injection solution 2.5 mg/ml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ampoule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131.90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14280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05609193"/>
                  </a:ext>
                </a:extLst>
              </a:tr>
              <a:tr h="168965">
                <a:tc>
                  <a:txBody>
                    <a:bodyPr/>
                    <a:lstStyle/>
                    <a:p>
                      <a:pPr algn="ctr" fontAlgn="ctr"/>
                      <a:r>
                        <a:rPr lang="en" sz="1000" u="none" strike="noStrike">
                          <a:effectLst/>
                          <a:latin typeface="Times New Roman" panose="02020603050405020304" pitchFamily="18" charset="0"/>
                          <a:cs typeface="Times New Roman" panose="02020603050405020304" pitchFamily="18" charset="0"/>
                        </a:rPr>
                        <a:t>90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Galantamine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injection solution 5 mg/ml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ampoule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220.94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33630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11390487"/>
                  </a:ext>
                </a:extLst>
              </a:tr>
              <a:tr h="168965">
                <a:tc>
                  <a:txBody>
                    <a:bodyPr/>
                    <a:lstStyle/>
                    <a:p>
                      <a:pPr algn="ctr" fontAlgn="ctr"/>
                      <a:r>
                        <a:rPr lang="en" sz="1000" u="none" strike="noStrike">
                          <a:effectLst/>
                          <a:latin typeface="Times New Roman" panose="02020603050405020304" pitchFamily="18" charset="0"/>
                          <a:cs typeface="Times New Roman" panose="02020603050405020304" pitchFamily="18" charset="0"/>
                        </a:rPr>
                        <a:t>91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Galantamine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5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tablet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104.15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7010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2998726"/>
                  </a:ext>
                </a:extLst>
              </a:tr>
              <a:tr h="168965">
                <a:tc>
                  <a:txBody>
                    <a:bodyPr/>
                    <a:lstStyle/>
                    <a:p>
                      <a:pPr algn="ctr" fontAlgn="ctr"/>
                      <a:r>
                        <a:rPr lang="en" sz="1000" u="none" strike="noStrike">
                          <a:effectLst/>
                          <a:latin typeface="Times New Roman" panose="02020603050405020304" pitchFamily="18" charset="0"/>
                          <a:cs typeface="Times New Roman" panose="02020603050405020304" pitchFamily="18" charset="0"/>
                        </a:rPr>
                        <a:t>92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Galantamine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injection solution 10 mg/ml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ampoule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431.74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9385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72440198"/>
                  </a:ext>
                </a:extLst>
              </a:tr>
              <a:tr h="168965">
                <a:tc>
                  <a:txBody>
                    <a:bodyPr/>
                    <a:lstStyle/>
                    <a:p>
                      <a:pPr algn="ctr" fontAlgn="ctr"/>
                      <a:r>
                        <a:rPr lang="en" sz="1000" u="none" strike="noStrike">
                          <a:effectLst/>
                          <a:latin typeface="Times New Roman" panose="02020603050405020304" pitchFamily="18" charset="0"/>
                          <a:cs typeface="Times New Roman" panose="02020603050405020304" pitchFamily="18" charset="0"/>
                        </a:rPr>
                        <a:t>93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Haloperidol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injection solution 5 mg/ml 1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ampoule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59.60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315340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09787293"/>
                  </a:ext>
                </a:extLst>
              </a:tr>
              <a:tr h="337930">
                <a:tc>
                  <a:txBody>
                    <a:bodyPr/>
                    <a:lstStyle/>
                    <a:p>
                      <a:pPr algn="ctr" fontAlgn="ctr"/>
                      <a:r>
                        <a:rPr lang="en" sz="1000" u="none" strike="noStrike">
                          <a:effectLst/>
                          <a:latin typeface="Times New Roman" panose="02020603050405020304" pitchFamily="18" charset="0"/>
                          <a:cs typeface="Times New Roman" panose="02020603050405020304" pitchFamily="18" charset="0"/>
                        </a:rPr>
                        <a:t>94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Haloperidol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oily solution for injection 50mg/ml 1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ampoule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423.38</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105141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2870844"/>
                  </a:ext>
                </a:extLst>
              </a:tr>
              <a:tr h="168965">
                <a:tc>
                  <a:txBody>
                    <a:bodyPr/>
                    <a:lstStyle/>
                    <a:p>
                      <a:pPr algn="ctr" fontAlgn="ctr"/>
                      <a:r>
                        <a:rPr lang="en" sz="1000" u="none" strike="noStrike">
                          <a:effectLst/>
                          <a:latin typeface="Times New Roman" panose="02020603050405020304" pitchFamily="18" charset="0"/>
                          <a:cs typeface="Times New Roman" panose="02020603050405020304" pitchFamily="18" charset="0"/>
                        </a:rPr>
                        <a:t>95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Haloperidol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5mg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11.55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2574172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1496212"/>
                  </a:ext>
                </a:extLst>
              </a:tr>
              <a:tr h="337930">
                <a:tc>
                  <a:txBody>
                    <a:bodyPr/>
                    <a:lstStyle/>
                    <a:p>
                      <a:pPr algn="ctr" fontAlgn="ctr"/>
                      <a:r>
                        <a:rPr lang="en" sz="1000" u="none" strike="noStrike">
                          <a:effectLst/>
                          <a:latin typeface="Times New Roman" panose="02020603050405020304" pitchFamily="18" charset="0"/>
                          <a:cs typeface="Times New Roman" panose="02020603050405020304" pitchFamily="18" charset="0"/>
                        </a:rPr>
                        <a:t>96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Halothane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liquid for inhalation anesthesia 250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10,273.55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494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18932232"/>
                  </a:ext>
                </a:extLst>
              </a:tr>
              <a:tr h="337930">
                <a:tc>
                  <a:txBody>
                    <a:bodyPr/>
                    <a:lstStyle/>
                    <a:p>
                      <a:pPr algn="ctr" fontAlgn="ctr"/>
                      <a:r>
                        <a:rPr lang="en" sz="1000" u="none" strike="noStrike">
                          <a:effectLst/>
                          <a:latin typeface="Times New Roman" panose="02020603050405020304" pitchFamily="18" charset="0"/>
                          <a:cs typeface="Times New Roman" panose="02020603050405020304" pitchFamily="18" charset="0"/>
                        </a:rPr>
                        <a:t>97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Hydrocortisone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suspension (microcrystalline) for injection 2.5% 5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985.24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24419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45583351"/>
                  </a:ext>
                </a:extLst>
              </a:tr>
              <a:tr h="168965">
                <a:tc>
                  <a:txBody>
                    <a:bodyPr/>
                    <a:lstStyle/>
                    <a:p>
                      <a:pPr algn="ctr" fontAlgn="ctr"/>
                      <a:r>
                        <a:rPr lang="en" sz="1000" u="none" strike="noStrike">
                          <a:effectLst/>
                          <a:latin typeface="Times New Roman" panose="02020603050405020304" pitchFamily="18" charset="0"/>
                          <a:cs typeface="Times New Roman" panose="02020603050405020304" pitchFamily="18" charset="0"/>
                        </a:rPr>
                        <a:t>98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Hydrocortisone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ointment 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tuba</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475.80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31599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27634993"/>
                  </a:ext>
                </a:extLst>
              </a:tr>
              <a:tr h="168965">
                <a:tc>
                  <a:txBody>
                    <a:bodyPr/>
                    <a:lstStyle/>
                    <a:p>
                      <a:pPr algn="ctr" fontAlgn="ctr"/>
                      <a:r>
                        <a:rPr lang="en" sz="1000" u="none" strike="noStrike">
                          <a:effectLst/>
                          <a:latin typeface="Times New Roman" panose="02020603050405020304" pitchFamily="18" charset="0"/>
                          <a:cs typeface="Times New Roman" panose="02020603050405020304" pitchFamily="18" charset="0"/>
                        </a:rPr>
                        <a:t>99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Hydroxyurea</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 500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97.43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916936</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70116791"/>
                  </a:ext>
                </a:extLst>
              </a:tr>
              <a:tr h="168965">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Hydroxychloroquine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200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82.02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589081</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757" marR="6757" marT="6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70440601"/>
                  </a:ext>
                </a:extLst>
              </a:tr>
            </a:tbl>
          </a:graphicData>
        </a:graphic>
      </p:graphicFrame>
    </p:spTree>
    <p:extLst>
      <p:ext uri="{BB962C8B-B14F-4D97-AF65-F5344CB8AC3E}">
        <p14:creationId xmlns:p14="http://schemas.microsoft.com/office/powerpoint/2010/main" val="41252726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324196" y="216136"/>
          <a:ext cx="11463251" cy="7049093"/>
        </p:xfrm>
        <a:graphic>
          <a:graphicData uri="http://schemas.openxmlformats.org/drawingml/2006/table">
            <a:tbl>
              <a:tblPr>
                <a:tableStyleId>{5C22544A-7EE6-4342-B048-85BDC9FD1C3A}</a:tableStyleId>
              </a:tblPr>
              <a:tblGrid>
                <a:gridCol w="713204">
                  <a:extLst>
                    <a:ext uri="{9D8B030D-6E8A-4147-A177-3AD203B41FA5}">
                      <a16:colId xmlns:a16="http://schemas.microsoft.com/office/drawing/2014/main" val="4091607346"/>
                    </a:ext>
                  </a:extLst>
                </a:gridCol>
                <a:gridCol w="1188671">
                  <a:extLst>
                    <a:ext uri="{9D8B030D-6E8A-4147-A177-3AD203B41FA5}">
                      <a16:colId xmlns:a16="http://schemas.microsoft.com/office/drawing/2014/main" val="2266780392"/>
                    </a:ext>
                  </a:extLst>
                </a:gridCol>
                <a:gridCol w="817212">
                  <a:extLst>
                    <a:ext uri="{9D8B030D-6E8A-4147-A177-3AD203B41FA5}">
                      <a16:colId xmlns:a16="http://schemas.microsoft.com/office/drawing/2014/main" val="3316627900"/>
                    </a:ext>
                  </a:extLst>
                </a:gridCol>
                <a:gridCol w="1426405">
                  <a:extLst>
                    <a:ext uri="{9D8B030D-6E8A-4147-A177-3AD203B41FA5}">
                      <a16:colId xmlns:a16="http://schemas.microsoft.com/office/drawing/2014/main" val="3057317041"/>
                    </a:ext>
                  </a:extLst>
                </a:gridCol>
                <a:gridCol w="2808237">
                  <a:extLst>
                    <a:ext uri="{9D8B030D-6E8A-4147-A177-3AD203B41FA5}">
                      <a16:colId xmlns:a16="http://schemas.microsoft.com/office/drawing/2014/main" val="2434710209"/>
                    </a:ext>
                  </a:extLst>
                </a:gridCol>
                <a:gridCol w="921221">
                  <a:extLst>
                    <a:ext uri="{9D8B030D-6E8A-4147-A177-3AD203B41FA5}">
                      <a16:colId xmlns:a16="http://schemas.microsoft.com/office/drawing/2014/main" val="606515234"/>
                    </a:ext>
                  </a:extLst>
                </a:gridCol>
                <a:gridCol w="1459835">
                  <a:extLst>
                    <a:ext uri="{9D8B030D-6E8A-4147-A177-3AD203B41FA5}">
                      <a16:colId xmlns:a16="http://schemas.microsoft.com/office/drawing/2014/main" val="2161956097"/>
                    </a:ext>
                  </a:extLst>
                </a:gridCol>
                <a:gridCol w="2128466">
                  <a:extLst>
                    <a:ext uri="{9D8B030D-6E8A-4147-A177-3AD203B41FA5}">
                      <a16:colId xmlns:a16="http://schemas.microsoft.com/office/drawing/2014/main" val="3696998935"/>
                    </a:ext>
                  </a:extLst>
                </a:gridCol>
              </a:tblGrid>
              <a:tr h="581886">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No.</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Medical assistance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Type of position of the order of the UD</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INN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Pharmaceutical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Unit of measurement</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Limit price of the Ministry of Health of the Republic of Kazakhstan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Volume of 2024</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8996374"/>
                  </a:ext>
                </a:extLst>
              </a:tr>
              <a:tr h="157807">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101</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Hydrochlorothiazide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100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65.27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3153084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74679396"/>
                  </a:ext>
                </a:extLst>
              </a:tr>
              <a:tr h="230844">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102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Glatiramer acetate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solution for subcutaneous administration 20 mg/1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syringe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8,194.91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7237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08653431"/>
                  </a:ext>
                </a:extLst>
              </a:tr>
              <a:tr h="346265">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103</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Glucagon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lyophilisate for the preparation of solution for injection complete with solvent 1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5,640.58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5340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71633918"/>
                  </a:ext>
                </a:extLst>
              </a:tr>
              <a:tr h="31092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104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Goserelin</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long-acting implant for subcutaneous administration 3.6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syringe applicator</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47,198.49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4782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0241421"/>
                  </a:ext>
                </a:extLst>
              </a:tr>
              <a:tr h="31092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105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Goserelin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implant for subcutaneous administration of prolonged action, 10.8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syringe applicator</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132,549.80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4774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0559199"/>
                  </a:ext>
                </a:extLst>
              </a:tr>
              <a:tr h="247584">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106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Golodirsen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solution for intravenous administration 50 mg/ml 2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1,430,150.40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no requests</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55928543"/>
                  </a:ext>
                </a:extLst>
              </a:tr>
              <a:tr h="452045">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107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Hemostatic </a:t>
                      </a:r>
                      <a:r>
                        <a:rPr lang="en" sz="1000" u="none" strike="noStrike" dirty="0">
                          <a:effectLst/>
                          <a:latin typeface="Times New Roman" panose="02020603050405020304" pitchFamily="18" charset="0"/>
                          <a:cs typeface="Times New Roman" panose="02020603050405020304" pitchFamily="18" charset="0"/>
                        </a:rPr>
                        <a:t>sponge containing fibrinogen and thrombin</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containing, fibrinogen, thrombin, size 4.8*4.8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thing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36,035.40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9925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6842212"/>
                  </a:ext>
                </a:extLst>
              </a:tr>
              <a:tr h="488945">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108</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Hemostatic sponge containing fibrinogen and thrombin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containing, fibrinogen, thrombin, size 9.5*4.8</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thing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75,537.00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5867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18940245"/>
                  </a:ext>
                </a:extLst>
              </a:tr>
              <a:tr h="473825">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109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Hemostatic </a:t>
                      </a:r>
                      <a:r>
                        <a:rPr lang="en" sz="1000" u="none" strike="noStrike" dirty="0">
                          <a:effectLst/>
                          <a:latin typeface="Times New Roman" panose="02020603050405020304" pitchFamily="18" charset="0"/>
                          <a:cs typeface="Times New Roman" panose="02020603050405020304" pitchFamily="18" charset="0"/>
                        </a:rPr>
                        <a:t>sponge containing fibrinogen and thrombin</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containing, fibrinogen, thrombin, size 2.5*3.0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thing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18,793.78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6202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09409441"/>
                  </a:ext>
                </a:extLst>
              </a:tr>
              <a:tr h="230844">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110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Dabigatran etexilate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 150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294.87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4459620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4470587"/>
                  </a:ext>
                </a:extLst>
              </a:tr>
              <a:tr h="230844">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111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Dabigatran etexilate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capsule 110 mg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324.04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3404332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97235926"/>
                  </a:ext>
                </a:extLst>
              </a:tr>
              <a:tr h="15780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112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Dabrafenib</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capsules, 75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15,150.73</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149888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90198062"/>
                  </a:ext>
                </a:extLst>
              </a:tr>
              <a:tr h="31092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113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Dacarbazine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powder/ </a:t>
                      </a:r>
                      <a:r>
                        <a:rPr lang="en" sz="1000" u="none" strike="noStrike" dirty="0" err="1">
                          <a:effectLst/>
                          <a:latin typeface="Times New Roman" panose="02020603050405020304" pitchFamily="18" charset="0"/>
                          <a:cs typeface="Times New Roman" panose="02020603050405020304" pitchFamily="18" charset="0"/>
                        </a:rPr>
                        <a:t>lyophilisate </a:t>
                      </a:r>
                      <a:r>
                        <a:rPr lang="en" sz="1000" u="none" strike="noStrike" dirty="0">
                          <a:effectLst/>
                          <a:latin typeface="Times New Roman" panose="02020603050405020304" pitchFamily="18" charset="0"/>
                          <a:cs typeface="Times New Roman" panose="02020603050405020304" pitchFamily="18" charset="0"/>
                        </a:rPr>
                        <a:t>for the preparation of solution for injection and </a:t>
                      </a:r>
                      <a:r>
                        <a:rPr lang="en" sz="1000" u="none" strike="noStrike" dirty="0" err="1">
                          <a:effectLst/>
                          <a:latin typeface="Times New Roman" panose="02020603050405020304" pitchFamily="18" charset="0"/>
                          <a:cs typeface="Times New Roman" panose="02020603050405020304" pitchFamily="18" charset="0"/>
                        </a:rPr>
                        <a:t>infusion </a:t>
                      </a:r>
                      <a:r>
                        <a:rPr lang="en" sz="1000" u="none" strike="noStrike" dirty="0">
                          <a:effectLst/>
                          <a:latin typeface="Times New Roman" panose="02020603050405020304" pitchFamily="18" charset="0"/>
                          <a:cs typeface="Times New Roman" panose="02020603050405020304" pitchFamily="18" charset="0"/>
                        </a:rPr>
                        <a:t>, 200 mg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4,086.47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4746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40546998"/>
                  </a:ext>
                </a:extLst>
              </a:tr>
              <a:tr h="31092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114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Dacarbazine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powder/ </a:t>
                      </a:r>
                      <a:r>
                        <a:rPr lang="en" sz="1000" u="none" strike="noStrike" dirty="0" err="1">
                          <a:effectLst/>
                          <a:latin typeface="Times New Roman" panose="02020603050405020304" pitchFamily="18" charset="0"/>
                          <a:cs typeface="Times New Roman" panose="02020603050405020304" pitchFamily="18" charset="0"/>
                        </a:rPr>
                        <a:t>lyophilisate </a:t>
                      </a:r>
                      <a:r>
                        <a:rPr lang="en" sz="1000" u="none" strike="noStrike" dirty="0">
                          <a:effectLst/>
                          <a:latin typeface="Times New Roman" panose="02020603050405020304" pitchFamily="18" charset="0"/>
                          <a:cs typeface="Times New Roman" panose="02020603050405020304" pitchFamily="18" charset="0"/>
                        </a:rPr>
                        <a:t>for the preparation of solution for injection and </a:t>
                      </a:r>
                      <a:r>
                        <a:rPr lang="en" sz="1000" u="none" strike="noStrike" dirty="0" err="1">
                          <a:effectLst/>
                          <a:latin typeface="Times New Roman" panose="02020603050405020304" pitchFamily="18" charset="0"/>
                          <a:cs typeface="Times New Roman" panose="02020603050405020304" pitchFamily="18" charset="0"/>
                        </a:rPr>
                        <a:t>infusion </a:t>
                      </a:r>
                      <a:r>
                        <a:rPr lang="en" sz="1000" u="none" strike="noStrike" dirty="0">
                          <a:effectLst/>
                          <a:latin typeface="Times New Roman" panose="02020603050405020304" pitchFamily="18" charset="0"/>
                          <a:cs typeface="Times New Roman" panose="02020603050405020304" pitchFamily="18" charset="0"/>
                        </a:rPr>
                        <a:t>, 500 mg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6,940.87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3055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1693605"/>
                  </a:ext>
                </a:extLst>
              </a:tr>
              <a:tr h="31092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115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Daratumumab</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concentrate for the preparation of solution for infusion 100 mg / 5 ml, 5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206,464.60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1652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5350909"/>
                  </a:ext>
                </a:extLst>
              </a:tr>
              <a:tr h="31092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116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Daratumumab</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concentrate for the preparation of solution for </a:t>
                      </a:r>
                      <a:r>
                        <a:rPr lang="en" sz="1000" u="none" strike="noStrike" dirty="0" err="1">
                          <a:effectLst/>
                          <a:latin typeface="Times New Roman" panose="02020603050405020304" pitchFamily="18" charset="0"/>
                          <a:cs typeface="Times New Roman" panose="02020603050405020304" pitchFamily="18" charset="0"/>
                        </a:rPr>
                        <a:t>infusion </a:t>
                      </a:r>
                      <a:r>
                        <a:rPr lang="en" sz="1000" u="none" strike="noStrike" dirty="0">
                          <a:effectLst/>
                          <a:latin typeface="Times New Roman" panose="02020603050405020304" pitchFamily="18" charset="0"/>
                          <a:cs typeface="Times New Roman" panose="02020603050405020304" pitchFamily="18" charset="0"/>
                        </a:rPr>
                        <a:t>400 mg/20 ml, 20 ml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813,531.70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3123</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0396631"/>
                  </a:ext>
                </a:extLst>
              </a:tr>
              <a:tr h="346265">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117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Darbepoetin alfa</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solution for injection 30 mcg in pre-filled syringes 0.3 ml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syringe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19,857.39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no requests</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5053977"/>
                  </a:ext>
                </a:extLst>
              </a:tr>
              <a:tr h="346265">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118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Darbepoetin alfa</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solution for injection 20 mcg, in pre-filled syringes 0.5 ml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syringe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13,386.28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664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3332202"/>
                  </a:ext>
                </a:extLst>
              </a:tr>
              <a:tr h="31092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119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Daunorubicin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powder for solution for infusion, 20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6,465.72</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3585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1542007"/>
                  </a:ext>
                </a:extLst>
              </a:tr>
            </a:tbl>
          </a:graphicData>
        </a:graphic>
      </p:graphicFrame>
    </p:spTree>
    <p:extLst>
      <p:ext uri="{BB962C8B-B14F-4D97-AF65-F5344CB8AC3E}">
        <p14:creationId xmlns:p14="http://schemas.microsoft.com/office/powerpoint/2010/main" val="10329003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116525751"/>
              </p:ext>
            </p:extLst>
          </p:nvPr>
        </p:nvGraphicFramePr>
        <p:xfrm>
          <a:off x="157942" y="66501"/>
          <a:ext cx="11671069" cy="6746898"/>
        </p:xfrm>
        <a:graphic>
          <a:graphicData uri="http://schemas.openxmlformats.org/drawingml/2006/table">
            <a:tbl>
              <a:tblPr>
                <a:tableStyleId>{5C22544A-7EE6-4342-B048-85BDC9FD1C3A}</a:tableStyleId>
              </a:tblPr>
              <a:tblGrid>
                <a:gridCol w="507077">
                  <a:extLst>
                    <a:ext uri="{9D8B030D-6E8A-4147-A177-3AD203B41FA5}">
                      <a16:colId xmlns:a16="http://schemas.microsoft.com/office/drawing/2014/main" val="2517448934"/>
                    </a:ext>
                  </a:extLst>
                </a:gridCol>
                <a:gridCol w="2394065">
                  <a:extLst>
                    <a:ext uri="{9D8B030D-6E8A-4147-A177-3AD203B41FA5}">
                      <a16:colId xmlns:a16="http://schemas.microsoft.com/office/drawing/2014/main" val="153975419"/>
                    </a:ext>
                  </a:extLst>
                </a:gridCol>
                <a:gridCol w="615142">
                  <a:extLst>
                    <a:ext uri="{9D8B030D-6E8A-4147-A177-3AD203B41FA5}">
                      <a16:colId xmlns:a16="http://schemas.microsoft.com/office/drawing/2014/main" val="1207955895"/>
                    </a:ext>
                  </a:extLst>
                </a:gridCol>
                <a:gridCol w="914400">
                  <a:extLst>
                    <a:ext uri="{9D8B030D-6E8A-4147-A177-3AD203B41FA5}">
                      <a16:colId xmlns:a16="http://schemas.microsoft.com/office/drawing/2014/main" val="3293939659"/>
                    </a:ext>
                  </a:extLst>
                </a:gridCol>
                <a:gridCol w="4829694">
                  <a:extLst>
                    <a:ext uri="{9D8B030D-6E8A-4147-A177-3AD203B41FA5}">
                      <a16:colId xmlns:a16="http://schemas.microsoft.com/office/drawing/2014/main" val="2059373635"/>
                    </a:ext>
                  </a:extLst>
                </a:gridCol>
                <a:gridCol w="847898">
                  <a:extLst>
                    <a:ext uri="{9D8B030D-6E8A-4147-A177-3AD203B41FA5}">
                      <a16:colId xmlns:a16="http://schemas.microsoft.com/office/drawing/2014/main" val="1721165218"/>
                    </a:ext>
                  </a:extLst>
                </a:gridCol>
                <a:gridCol w="756459">
                  <a:extLst>
                    <a:ext uri="{9D8B030D-6E8A-4147-A177-3AD203B41FA5}">
                      <a16:colId xmlns:a16="http://schemas.microsoft.com/office/drawing/2014/main" val="1206063310"/>
                    </a:ext>
                  </a:extLst>
                </a:gridCol>
                <a:gridCol w="806334">
                  <a:extLst>
                    <a:ext uri="{9D8B030D-6E8A-4147-A177-3AD203B41FA5}">
                      <a16:colId xmlns:a16="http://schemas.microsoft.com/office/drawing/2014/main" val="3199643742"/>
                    </a:ext>
                  </a:extLst>
                </a:gridCol>
              </a:tblGrid>
              <a:tr h="625964">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No.</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Medical assistance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Type of position of the order of the UD</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INN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Pharmaceutical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Unit of measurement</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Limit price of the Ministry of Health of the Republic of Kazakhstan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Volume of 2024</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50750"/>
                  </a:ext>
                </a:extLst>
              </a:tr>
              <a:tr h="261508">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120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Degarelix</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lyophilized powder for the preparation of injection solution complete with solvent, 120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49,669.52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95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35298332"/>
                  </a:ext>
                </a:extLst>
              </a:tr>
              <a:tr h="182880">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121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Degarelix</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lyophilized powder for the preparation of injection solution complete with solvent, 80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49,734.39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600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32718123"/>
                  </a:ext>
                </a:extLst>
              </a:tr>
              <a:tr h="224444">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122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Dexamethasone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0.5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27.19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137915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94123758"/>
                  </a:ext>
                </a:extLst>
              </a:tr>
              <a:tr h="216131">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123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Delamanid</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50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1,303.23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980451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5450986"/>
                  </a:ext>
                </a:extLst>
              </a:tr>
              <a:tr h="23963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124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Denosumab</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solution for subcutaneous administration 60 mg/ml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syringe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86,094.51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2826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36065142"/>
                  </a:ext>
                </a:extLst>
              </a:tr>
              <a:tr h="260345">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125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Desmopressin</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lyophilisate </a:t>
                      </a:r>
                      <a:r>
                        <a:rPr lang="en" sz="1000" u="none" strike="noStrike" dirty="0">
                          <a:effectLst/>
                          <a:latin typeface="Times New Roman" panose="02020603050405020304" pitchFamily="18" charset="0"/>
                          <a:cs typeface="Times New Roman" panose="02020603050405020304" pitchFamily="18" charset="0"/>
                        </a:rPr>
                        <a:t>60 mcg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oral lyophilisate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265.01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201484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3239230"/>
                  </a:ext>
                </a:extLst>
              </a:tr>
              <a:tr h="315275">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126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Desmopressin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0.2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520.67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28622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7691709"/>
                  </a:ext>
                </a:extLst>
              </a:tr>
              <a:tr h="195882">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127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Desmopressin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lyophilisate </a:t>
                      </a:r>
                      <a:r>
                        <a:rPr lang="en" sz="1000" u="none" strike="noStrike" dirty="0">
                          <a:effectLst/>
                          <a:latin typeface="Times New Roman" panose="02020603050405020304" pitchFamily="18" charset="0"/>
                          <a:cs typeface="Times New Roman" panose="02020603050405020304" pitchFamily="18" charset="0"/>
                        </a:rPr>
                        <a:t>240 mcg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oral lyophilisate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1,105.34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103508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2729558"/>
                  </a:ext>
                </a:extLst>
              </a:tr>
              <a:tr h="26600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128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Desmopressin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lyophilisate </a:t>
                      </a:r>
                      <a:r>
                        <a:rPr lang="en" sz="1000" u="none" strike="noStrike" dirty="0">
                          <a:effectLst/>
                          <a:latin typeface="Times New Roman" panose="02020603050405020304" pitchFamily="18" charset="0"/>
                          <a:cs typeface="Times New Roman" panose="02020603050405020304" pitchFamily="18" charset="0"/>
                        </a:rPr>
                        <a:t>120 mcg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oral lyophilisate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541.36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854933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27844576"/>
                  </a:ext>
                </a:extLst>
              </a:tr>
              <a:tr h="20373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129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Deflazacort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tablet 30 mg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547.72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31313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24224230"/>
                  </a:ext>
                </a:extLst>
              </a:tr>
              <a:tr h="212659">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130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Deflazacort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tablet 6 mg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125.88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76704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1800705"/>
                  </a:ext>
                </a:extLst>
              </a:tr>
              <a:tr h="221580">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131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Decitabine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lyophilisate </a:t>
                      </a:r>
                      <a:r>
                        <a:rPr lang="en" sz="1000" u="none" strike="noStrike" dirty="0">
                          <a:effectLst/>
                          <a:latin typeface="Times New Roman" panose="02020603050405020304" pitchFamily="18" charset="0"/>
                          <a:cs typeface="Times New Roman" panose="02020603050405020304" pitchFamily="18" charset="0"/>
                        </a:rPr>
                        <a:t>for the preparation of solution for </a:t>
                      </a:r>
                      <a:r>
                        <a:rPr lang="en" sz="1000" u="none" strike="noStrike" dirty="0" err="1">
                          <a:effectLst/>
                          <a:latin typeface="Times New Roman" panose="02020603050405020304" pitchFamily="18" charset="0"/>
                          <a:cs typeface="Times New Roman" panose="02020603050405020304" pitchFamily="18" charset="0"/>
                        </a:rPr>
                        <a:t>infusion </a:t>
                      </a:r>
                      <a:r>
                        <a:rPr lang="en" sz="1000" u="none" strike="noStrike" dirty="0">
                          <a:effectLst/>
                          <a:latin typeface="Times New Roman" panose="02020603050405020304" pitchFamily="18" charset="0"/>
                          <a:cs typeface="Times New Roman" panose="02020603050405020304" pitchFamily="18" charset="0"/>
                        </a:rPr>
                        <a:t>, 50 mg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426,548.80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922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0610246"/>
                  </a:ext>
                </a:extLst>
              </a:tr>
              <a:tr h="328254">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132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Diazepam (U)</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solution for </a:t>
                      </a:r>
                      <a:r>
                        <a:rPr lang="en" sz="1000" u="none" strike="noStrike" dirty="0" err="1">
                          <a:effectLst/>
                          <a:latin typeface="Times New Roman" panose="02020603050405020304" pitchFamily="18" charset="0"/>
                          <a:cs typeface="Times New Roman" panose="02020603050405020304" pitchFamily="18" charset="0"/>
                        </a:rPr>
                        <a:t>intramuscular </a:t>
                      </a:r>
                      <a:r>
                        <a:rPr lang="en" sz="1000" u="none" strike="noStrike" dirty="0">
                          <a:effectLst/>
                          <a:latin typeface="Times New Roman" panose="02020603050405020304" pitchFamily="18" charset="0"/>
                          <a:cs typeface="Times New Roman" panose="02020603050405020304" pitchFamily="18" charset="0"/>
                        </a:rPr>
                        <a:t>and intravenous use 5 mg/ml 2 ml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ampoule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130.85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647212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787107"/>
                  </a:ext>
                </a:extLst>
              </a:tr>
              <a:tr h="230091">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133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Diazepam (U)</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tablet 5mg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tablet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10.48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219272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5842983"/>
                  </a:ext>
                </a:extLst>
              </a:tr>
              <a:tr h="230699">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134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Diclofenac</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50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tablet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25.02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65330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13361434"/>
                  </a:ext>
                </a:extLst>
              </a:tr>
              <a:tr h="315275">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135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Diclofenac</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tablet 25 mg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tablet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6.66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34985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10676720"/>
                  </a:ext>
                </a:extLst>
              </a:tr>
              <a:tr h="315275">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136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Diclofenac</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tablet 100 mg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tablet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31.98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58440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19257416"/>
                  </a:ext>
                </a:extLst>
              </a:tr>
              <a:tr h="315275">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137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Doxazosin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4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169.06</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42680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41435804"/>
                  </a:ext>
                </a:extLst>
              </a:tr>
              <a:tr h="315275">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138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Doxazosin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tablet 8 mg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289.41</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no requests</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87304953"/>
                  </a:ext>
                </a:extLst>
              </a:tr>
              <a:tr h="315275">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139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Doxazosin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2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tablet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87.19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5202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85318430"/>
                  </a:ext>
                </a:extLst>
              </a:tr>
              <a:tr h="334240">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140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Doxorubicin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lyophilized powder for the preparation of solution for injection, 50 mg/ Concentrate for the preparation of solution for infusion, 2 mg/ml, 25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2,994.16</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33586</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96603350"/>
                  </a:ext>
                </a:extLst>
              </a:tr>
              <a:tr h="328254">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141</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Doxorubicin (pegylated)</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concentrate for solution for infusion 2 mg/ml, 10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68,952.72</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1638</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0" marR="4500" marT="4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64715138"/>
                  </a:ext>
                </a:extLst>
              </a:tr>
            </a:tbl>
          </a:graphicData>
        </a:graphic>
      </p:graphicFrame>
    </p:spTree>
    <p:extLst>
      <p:ext uri="{BB962C8B-B14F-4D97-AF65-F5344CB8AC3E}">
        <p14:creationId xmlns:p14="http://schemas.microsoft.com/office/powerpoint/2010/main" val="23949521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851541894"/>
              </p:ext>
            </p:extLst>
          </p:nvPr>
        </p:nvGraphicFramePr>
        <p:xfrm>
          <a:off x="523704" y="212120"/>
          <a:ext cx="11321933" cy="6331207"/>
        </p:xfrm>
        <a:graphic>
          <a:graphicData uri="http://schemas.openxmlformats.org/drawingml/2006/table">
            <a:tbl>
              <a:tblPr>
                <a:tableStyleId>{5C22544A-7EE6-4342-B048-85BDC9FD1C3A}</a:tableStyleId>
              </a:tblPr>
              <a:tblGrid>
                <a:gridCol w="532012">
                  <a:extLst>
                    <a:ext uri="{9D8B030D-6E8A-4147-A177-3AD203B41FA5}">
                      <a16:colId xmlns:a16="http://schemas.microsoft.com/office/drawing/2014/main" val="236880351"/>
                    </a:ext>
                  </a:extLst>
                </a:gridCol>
                <a:gridCol w="1870364">
                  <a:extLst>
                    <a:ext uri="{9D8B030D-6E8A-4147-A177-3AD203B41FA5}">
                      <a16:colId xmlns:a16="http://schemas.microsoft.com/office/drawing/2014/main" val="3465228919"/>
                    </a:ext>
                  </a:extLst>
                </a:gridCol>
                <a:gridCol w="598516">
                  <a:extLst>
                    <a:ext uri="{9D8B030D-6E8A-4147-A177-3AD203B41FA5}">
                      <a16:colId xmlns:a16="http://schemas.microsoft.com/office/drawing/2014/main" val="606987612"/>
                    </a:ext>
                  </a:extLst>
                </a:gridCol>
                <a:gridCol w="831273">
                  <a:extLst>
                    <a:ext uri="{9D8B030D-6E8A-4147-A177-3AD203B41FA5}">
                      <a16:colId xmlns:a16="http://schemas.microsoft.com/office/drawing/2014/main" val="71003932"/>
                    </a:ext>
                  </a:extLst>
                </a:gridCol>
                <a:gridCol w="3998422">
                  <a:extLst>
                    <a:ext uri="{9D8B030D-6E8A-4147-A177-3AD203B41FA5}">
                      <a16:colId xmlns:a16="http://schemas.microsoft.com/office/drawing/2014/main" val="4080465055"/>
                    </a:ext>
                  </a:extLst>
                </a:gridCol>
                <a:gridCol w="631767">
                  <a:extLst>
                    <a:ext uri="{9D8B030D-6E8A-4147-A177-3AD203B41FA5}">
                      <a16:colId xmlns:a16="http://schemas.microsoft.com/office/drawing/2014/main" val="3155549830"/>
                    </a:ext>
                  </a:extLst>
                </a:gridCol>
                <a:gridCol w="1512917">
                  <a:extLst>
                    <a:ext uri="{9D8B030D-6E8A-4147-A177-3AD203B41FA5}">
                      <a16:colId xmlns:a16="http://schemas.microsoft.com/office/drawing/2014/main" val="2321354195"/>
                    </a:ext>
                  </a:extLst>
                </a:gridCol>
                <a:gridCol w="1346662">
                  <a:extLst>
                    <a:ext uri="{9D8B030D-6E8A-4147-A177-3AD203B41FA5}">
                      <a16:colId xmlns:a16="http://schemas.microsoft.com/office/drawing/2014/main" val="1612499180"/>
                    </a:ext>
                  </a:extLst>
                </a:gridCol>
              </a:tblGrid>
              <a:tr h="623453">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No.</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Medical assistance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Type of position of the order of the UD</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INN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Pharmaceutical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Unit of measurement</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Limit price of the Ministry of Health of the Republic of Kazakhstan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Volume of 2024</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164265"/>
                  </a:ext>
                </a:extLst>
              </a:tr>
              <a:tr h="627467">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142</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Dolutegravir</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10 mg (patients from the outbreak of the Turkestan region and the city of Shymkent with HIV infection take medications from the same manufacturer throughout their lives)</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tablet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1,285.20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420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4180859"/>
                  </a:ext>
                </a:extLst>
              </a:tr>
              <a:tr h="25363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143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Doripenem</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powder for solution for infusion 500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6,431.49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39149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2108069"/>
                  </a:ext>
                </a:extLst>
              </a:tr>
              <a:tr h="12681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144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Dornase-Alpha</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solution for inhalation 2.5 mg/2.5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7,942.50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67660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5879211"/>
                  </a:ext>
                </a:extLst>
              </a:tr>
              <a:tr h="25363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145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Dulaglutide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solution for subcutaneous administration 1.5 mg/0.5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syringe pen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10,684.32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290444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82878638"/>
                  </a:ext>
                </a:extLst>
              </a:tr>
              <a:tr h="25363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146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Dulaglutide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solution for subcutaneous administration 0.75 mg/0.5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syringe pen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10,943.72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59452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298701"/>
                  </a:ext>
                </a:extLst>
              </a:tr>
              <a:tr h="12681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147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Dutasteride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 0.5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134.24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135846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03184077"/>
                  </a:ext>
                </a:extLst>
              </a:tr>
              <a:tr h="12681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148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Ferrous sulfate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 not less than 100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23.70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379612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23106053"/>
                  </a:ext>
                </a:extLst>
              </a:tr>
              <a:tr h="555189">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149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Zidovudine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oral solution with dosing device 10 mg/ml (50 mg/5 ml) 200 ml (children registered at the dispensary take medications from the same manufacturer upon reaching 18 years of age)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6,109.04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1874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1574541"/>
                  </a:ext>
                </a:extLst>
              </a:tr>
              <a:tr h="12681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150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Zonisamide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 100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318.34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48294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30021503"/>
                  </a:ext>
                </a:extLst>
              </a:tr>
              <a:tr h="12681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151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Zonisamide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 50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227.03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39508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63652456"/>
                  </a:ext>
                </a:extLst>
              </a:tr>
              <a:tr h="12681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152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Zonisamide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 25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156.32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17844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5256784"/>
                  </a:ext>
                </a:extLst>
              </a:tr>
              <a:tr h="12681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153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Ibrutinib</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 140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31,287.21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146066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62985502"/>
                  </a:ext>
                </a:extLst>
              </a:tr>
              <a:tr h="380454">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154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Idursulfase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concentrate for the preparation of solution for injection 6 mg/3 ml with the possibility of use in children 2 years of age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1,124,666.00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3713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87720702"/>
                  </a:ext>
                </a:extLst>
              </a:tr>
              <a:tr h="25363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155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Idursulfase beta</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concentrate for solution for infusion, 2 mg/ml 3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1,132,291.00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no requests</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52626644"/>
                  </a:ext>
                </a:extLst>
              </a:tr>
              <a:tr h="12681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156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Isoniazid</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injection solution 10%, 5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ampoule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69.71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8374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16938579"/>
                  </a:ext>
                </a:extLst>
              </a:tr>
              <a:tr h="12681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157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Isoniazid</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syrup 100 mg/5 ml 200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7,224.91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7309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727722"/>
                  </a:ext>
                </a:extLst>
              </a:tr>
              <a:tr h="12681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158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Isoniazid</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300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14.86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1551561</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48226842"/>
                  </a:ext>
                </a:extLst>
              </a:tr>
              <a:tr h="12681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159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Isoniazid</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100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2.87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1643490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16821563"/>
                  </a:ext>
                </a:extLst>
              </a:tr>
              <a:tr h="25363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160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Isosorbide dinitrate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40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18.39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1071869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81637231"/>
                  </a:ext>
                </a:extLst>
              </a:tr>
              <a:tr h="25363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161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Isosorbide dinitrate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extended-release tablet 60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33.54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193905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402553"/>
                  </a:ext>
                </a:extLst>
              </a:tr>
              <a:tr h="25363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162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Isosorbide dinitrate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aerosol/spray 1.25 mg/1 dose, 300 doses 15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2,078.41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116845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19027997"/>
                  </a:ext>
                </a:extLst>
              </a:tr>
              <a:tr h="25363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163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Isosorbide dinitrate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20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13.79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1754699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6452572"/>
                  </a:ext>
                </a:extLst>
              </a:tr>
              <a:tr h="12681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164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Isotretinoin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 16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474.45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2358</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23448440"/>
                  </a:ext>
                </a:extLst>
              </a:tr>
            </a:tbl>
          </a:graphicData>
        </a:graphic>
      </p:graphicFrame>
    </p:spTree>
    <p:extLst>
      <p:ext uri="{BB962C8B-B14F-4D97-AF65-F5344CB8AC3E}">
        <p14:creationId xmlns:p14="http://schemas.microsoft.com/office/powerpoint/2010/main" val="38969006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118173309"/>
              </p:ext>
            </p:extLst>
          </p:nvPr>
        </p:nvGraphicFramePr>
        <p:xfrm>
          <a:off x="374072" y="193484"/>
          <a:ext cx="11413373" cy="6639578"/>
        </p:xfrm>
        <a:graphic>
          <a:graphicData uri="http://schemas.openxmlformats.org/drawingml/2006/table">
            <a:tbl>
              <a:tblPr>
                <a:tableStyleId>{5C22544A-7EE6-4342-B048-85BDC9FD1C3A}</a:tableStyleId>
              </a:tblPr>
              <a:tblGrid>
                <a:gridCol w="702303">
                  <a:extLst>
                    <a:ext uri="{9D8B030D-6E8A-4147-A177-3AD203B41FA5}">
                      <a16:colId xmlns:a16="http://schemas.microsoft.com/office/drawing/2014/main" val="3410149187"/>
                    </a:ext>
                  </a:extLst>
                </a:gridCol>
                <a:gridCol w="1184363">
                  <a:extLst>
                    <a:ext uri="{9D8B030D-6E8A-4147-A177-3AD203B41FA5}">
                      <a16:colId xmlns:a16="http://schemas.microsoft.com/office/drawing/2014/main" val="3285436367"/>
                    </a:ext>
                  </a:extLst>
                </a:gridCol>
                <a:gridCol w="814249">
                  <a:extLst>
                    <a:ext uri="{9D8B030D-6E8A-4147-A177-3AD203B41FA5}">
                      <a16:colId xmlns:a16="http://schemas.microsoft.com/office/drawing/2014/main" val="3587340400"/>
                    </a:ext>
                  </a:extLst>
                </a:gridCol>
                <a:gridCol w="1421233">
                  <a:extLst>
                    <a:ext uri="{9D8B030D-6E8A-4147-A177-3AD203B41FA5}">
                      <a16:colId xmlns:a16="http://schemas.microsoft.com/office/drawing/2014/main" val="2730140278"/>
                    </a:ext>
                  </a:extLst>
                </a:gridCol>
                <a:gridCol w="2798053">
                  <a:extLst>
                    <a:ext uri="{9D8B030D-6E8A-4147-A177-3AD203B41FA5}">
                      <a16:colId xmlns:a16="http://schemas.microsoft.com/office/drawing/2014/main" val="1344841843"/>
                    </a:ext>
                  </a:extLst>
                </a:gridCol>
                <a:gridCol w="917880">
                  <a:extLst>
                    <a:ext uri="{9D8B030D-6E8A-4147-A177-3AD203B41FA5}">
                      <a16:colId xmlns:a16="http://schemas.microsoft.com/office/drawing/2014/main" val="2268122992"/>
                    </a:ext>
                  </a:extLst>
                </a:gridCol>
                <a:gridCol w="1454544">
                  <a:extLst>
                    <a:ext uri="{9D8B030D-6E8A-4147-A177-3AD203B41FA5}">
                      <a16:colId xmlns:a16="http://schemas.microsoft.com/office/drawing/2014/main" val="3708471093"/>
                    </a:ext>
                  </a:extLst>
                </a:gridCol>
                <a:gridCol w="2120748">
                  <a:extLst>
                    <a:ext uri="{9D8B030D-6E8A-4147-A177-3AD203B41FA5}">
                      <a16:colId xmlns:a16="http://schemas.microsoft.com/office/drawing/2014/main" val="2990493023"/>
                    </a:ext>
                  </a:extLst>
                </a:gridCol>
              </a:tblGrid>
              <a:tr h="581890">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No.</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Medical assistance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Type of position of the order of the UD</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INN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Pharmaceutical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Unit of measurement</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Limit price of the Ministry of Health of the Republic of Kazakhstan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Volume of 2024</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1912945"/>
                  </a:ext>
                </a:extLst>
              </a:tr>
              <a:tr h="171516">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165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Isotretinoin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 8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273.58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1765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7491388"/>
                  </a:ext>
                </a:extLst>
              </a:tr>
              <a:tr h="264283">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166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Isoflurane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liquid for inhalation anesthesia 100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16,131.34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539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0808442"/>
                  </a:ext>
                </a:extLst>
              </a:tr>
              <a:tr h="264283">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167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Isoflurane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liquid for inhalation anesthesia 250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29,793.85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5344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914464"/>
                  </a:ext>
                </a:extLst>
              </a:tr>
              <a:tr h="50396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168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Immunoglobulin (for extravascular administration) ****</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solution for subcutaneous injection 165 mg/ml 10 ml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29.79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1569450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28407177"/>
                  </a:ext>
                </a:extLst>
              </a:tr>
              <a:tr h="50396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169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Immunoglobulin (for extravascular administration) ****</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solution for subcutaneous injection 200 mg/ml 50 ml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29.79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161000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56736604"/>
                  </a:ext>
                </a:extLst>
              </a:tr>
              <a:tr h="50396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170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Immunoglobulin (for extravascular administration) ****</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solution for subcutaneous injection 200 mg/ml 5 ml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29.79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280000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86774505"/>
                  </a:ext>
                </a:extLst>
              </a:tr>
              <a:tr h="50396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171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Immunoglobulin (for extravascular administration) ****</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solution for subcutaneous injection 200 mg/ml 40 ml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29.79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5012000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41340133"/>
                  </a:ext>
                </a:extLst>
              </a:tr>
              <a:tr h="50396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172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Immunoglobulin (for extravascular administration) ****</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solution for subcutaneous injection 200 mg/ml 20 ml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29.79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7497144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3215388"/>
                  </a:ext>
                </a:extLst>
              </a:tr>
              <a:tr h="50396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173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Immunoglobulin (for extravascular administration) ****</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solution for subcutaneous injection 200 mg/ml 10 ml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29.79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2441560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38029122"/>
                  </a:ext>
                </a:extLst>
              </a:tr>
              <a:tr h="50396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174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Immunoglobulin (for extravascular administration) ****</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solution for subcutaneous injection 165 mg/ml 20 ml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29.79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19213830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85901205"/>
                  </a:ext>
                </a:extLst>
              </a:tr>
              <a:tr h="396422">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175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Immunoglobulin (for intravenous administration)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10% solution for infusion 50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120,482.90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8768</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4582083"/>
                  </a:ext>
                </a:extLst>
              </a:tr>
              <a:tr h="396422">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176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Immunoglobulin (for intravenous administration)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10% solution for infusion 100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240 222.30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4465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1931740"/>
                  </a:ext>
                </a:extLst>
              </a:tr>
              <a:tr h="337741">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177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Antithymocyte immunoglobulin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lyophilisate for the preparation of solution for infusion 25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56,391.70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1946</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28390834"/>
                  </a:ext>
                </a:extLst>
              </a:tr>
              <a:tr h="528563">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178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Immunoglobulin against tick-borne encephalitis</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prepared from the blood serum of horses </a:t>
                      </a:r>
                      <a:r>
                        <a:rPr lang="en" sz="1000" u="none" strike="noStrike" dirty="0" err="1">
                          <a:effectLst/>
                          <a:latin typeface="Times New Roman" panose="02020603050405020304" pitchFamily="18" charset="0"/>
                          <a:cs typeface="Times New Roman" panose="02020603050405020304" pitchFamily="18" charset="0"/>
                        </a:rPr>
                        <a:t>hyperimmunized </a:t>
                      </a:r>
                      <a:r>
                        <a:rPr lang="en" sz="1000" u="none" strike="noStrike" dirty="0">
                          <a:effectLst/>
                          <a:latin typeface="Times New Roman" panose="02020603050405020304" pitchFamily="18" charset="0"/>
                          <a:cs typeface="Times New Roman" panose="02020603050405020304" pitchFamily="18" charset="0"/>
                        </a:rPr>
                        <a:t>with tick-borne encephalitis virus or from donor serum</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liter</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7,285,410.00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62.54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51" marR="4851" marT="4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56581067"/>
                  </a:ext>
                </a:extLst>
              </a:tr>
            </a:tbl>
          </a:graphicData>
        </a:graphic>
      </p:graphicFrame>
    </p:spTree>
    <p:extLst>
      <p:ext uri="{BB962C8B-B14F-4D97-AF65-F5344CB8AC3E}">
        <p14:creationId xmlns:p14="http://schemas.microsoft.com/office/powerpoint/2010/main" val="25798203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3471557"/>
              </p:ext>
            </p:extLst>
          </p:nvPr>
        </p:nvGraphicFramePr>
        <p:xfrm>
          <a:off x="315885" y="199510"/>
          <a:ext cx="11629504" cy="6556490"/>
        </p:xfrm>
        <a:graphic>
          <a:graphicData uri="http://schemas.openxmlformats.org/drawingml/2006/table">
            <a:tbl>
              <a:tblPr>
                <a:tableStyleId>{5C22544A-7EE6-4342-B048-85BDC9FD1C3A}</a:tableStyleId>
              </a:tblPr>
              <a:tblGrid>
                <a:gridCol w="723547">
                  <a:extLst>
                    <a:ext uri="{9D8B030D-6E8A-4147-A177-3AD203B41FA5}">
                      <a16:colId xmlns:a16="http://schemas.microsoft.com/office/drawing/2014/main" val="357544749"/>
                    </a:ext>
                  </a:extLst>
                </a:gridCol>
                <a:gridCol w="1205911">
                  <a:extLst>
                    <a:ext uri="{9D8B030D-6E8A-4147-A177-3AD203B41FA5}">
                      <a16:colId xmlns:a16="http://schemas.microsoft.com/office/drawing/2014/main" val="2613484918"/>
                    </a:ext>
                  </a:extLst>
                </a:gridCol>
                <a:gridCol w="829065">
                  <a:extLst>
                    <a:ext uri="{9D8B030D-6E8A-4147-A177-3AD203B41FA5}">
                      <a16:colId xmlns:a16="http://schemas.microsoft.com/office/drawing/2014/main" val="2930008432"/>
                    </a:ext>
                  </a:extLst>
                </a:gridCol>
                <a:gridCol w="1447093">
                  <a:extLst>
                    <a:ext uri="{9D8B030D-6E8A-4147-A177-3AD203B41FA5}">
                      <a16:colId xmlns:a16="http://schemas.microsoft.com/office/drawing/2014/main" val="18731349"/>
                    </a:ext>
                  </a:extLst>
                </a:gridCol>
                <a:gridCol w="2848963">
                  <a:extLst>
                    <a:ext uri="{9D8B030D-6E8A-4147-A177-3AD203B41FA5}">
                      <a16:colId xmlns:a16="http://schemas.microsoft.com/office/drawing/2014/main" val="444031938"/>
                    </a:ext>
                  </a:extLst>
                </a:gridCol>
                <a:gridCol w="934581">
                  <a:extLst>
                    <a:ext uri="{9D8B030D-6E8A-4147-A177-3AD203B41FA5}">
                      <a16:colId xmlns:a16="http://schemas.microsoft.com/office/drawing/2014/main" val="1296880666"/>
                    </a:ext>
                  </a:extLst>
                </a:gridCol>
                <a:gridCol w="1481009">
                  <a:extLst>
                    <a:ext uri="{9D8B030D-6E8A-4147-A177-3AD203B41FA5}">
                      <a16:colId xmlns:a16="http://schemas.microsoft.com/office/drawing/2014/main" val="1327500142"/>
                    </a:ext>
                  </a:extLst>
                </a:gridCol>
                <a:gridCol w="2159335">
                  <a:extLst>
                    <a:ext uri="{9D8B030D-6E8A-4147-A177-3AD203B41FA5}">
                      <a16:colId xmlns:a16="http://schemas.microsoft.com/office/drawing/2014/main" val="1562569238"/>
                    </a:ext>
                  </a:extLst>
                </a:gridCol>
              </a:tblGrid>
              <a:tr h="490447">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No.</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Medical assistance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Type of position of the order of the UD</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INN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Pharmaceutical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Unit of measurement</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Limit price of the Ministry of Health of the Republic of Kazakhstan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Volume of 2024</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6572964"/>
                  </a:ext>
                </a:extLst>
              </a:tr>
              <a:tr h="798022">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179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Inactivated vaccine against hepatitis A. Vaccine production </a:t>
                      </a:r>
                      <a:r>
                        <a:rPr lang="en" sz="1000" u="none" strike="noStrike" dirty="0" err="1">
                          <a:effectLst/>
                          <a:latin typeface="Times New Roman" panose="02020603050405020304" pitchFamily="18" charset="0"/>
                          <a:cs typeface="Times New Roman" panose="02020603050405020304" pitchFamily="18" charset="0"/>
                        </a:rPr>
                        <a:t>is prequalified </a:t>
                      </a:r>
                      <a:r>
                        <a:rPr lang="en" sz="1000" u="none" strike="noStrike" dirty="0">
                          <a:effectLst/>
                          <a:latin typeface="Times New Roman" panose="02020603050405020304" pitchFamily="18" charset="0"/>
                          <a:cs typeface="Times New Roman" panose="02020603050405020304" pitchFamily="18" charset="0"/>
                        </a:rPr>
                        <a:t>by WHO</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suspension for injection in vial/syringe 1 dose/0.5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r>
                        <a:rPr lang="en" sz="1000" u="none" strike="noStrike" dirty="0">
                          <a:effectLst/>
                          <a:latin typeface="Times New Roman" panose="02020603050405020304" pitchFamily="18" charset="0"/>
                          <a:cs typeface="Times New Roman" panose="02020603050405020304" pitchFamily="18" charset="0"/>
                        </a:rPr>
                        <a:t>/syringe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5,498.80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793062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0443079"/>
                  </a:ext>
                </a:extLst>
              </a:tr>
              <a:tr h="120006">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180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Indacaterol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powder for inhalation 150 µg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369.91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760909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4129888"/>
                  </a:ext>
                </a:extLst>
              </a:tr>
              <a:tr h="12000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181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Indacaterol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powder for inhalation 300 µg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370.16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318609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14748240"/>
                  </a:ext>
                </a:extLst>
              </a:tr>
              <a:tr h="12000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182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Indomethacin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25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3.76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105670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6735120"/>
                  </a:ext>
                </a:extLst>
              </a:tr>
              <a:tr h="360020">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183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Insulin </a:t>
                      </a:r>
                      <a:r>
                        <a:rPr lang="en" sz="1000" u="none" strike="noStrike" dirty="0" err="1">
                          <a:effectLst/>
                          <a:latin typeface="Times New Roman" panose="02020603050405020304" pitchFamily="18" charset="0"/>
                          <a:cs typeface="Times New Roman" panose="02020603050405020304" pitchFamily="18" charset="0"/>
                        </a:rPr>
                        <a:t>aspart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solution for subcutaneous administration 100 U/ml, 3 ml, pre-filled syringe pens</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syringe pen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2,533.83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374963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97411672"/>
                  </a:ext>
                </a:extLst>
              </a:tr>
              <a:tr h="600034">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184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Insulin </a:t>
                      </a:r>
                      <a:r>
                        <a:rPr lang="en" sz="1000" u="none" strike="noStrike" dirty="0" err="1">
                          <a:effectLst/>
                          <a:latin typeface="Times New Roman" panose="02020603050405020304" pitchFamily="18" charset="0"/>
                          <a:cs typeface="Times New Roman" panose="02020603050405020304" pitchFamily="18" charset="0"/>
                        </a:rPr>
                        <a:t>aspart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solution for subcutaneous administration 100 units/ml, 3 ml, complete with syringe pens for 50 cartridges 1 syringe pen in 1 unit increments</a:t>
                      </a:r>
                      <a:r>
                        <a:rPr lang="ru-RU" sz="1000" u="none" strike="noStrike" dirty="0">
                          <a:effectLst/>
                          <a:latin typeface="Times New Roman" panose="02020603050405020304" pitchFamily="18" charset="0"/>
                          <a:cs typeface="Times New Roman" panose="02020603050405020304" pitchFamily="18" charset="0"/>
                        </a:rPr>
                        <a:t/>
                      </a:r>
                      <a:br>
                        <a:rPr lang="ru-RU" sz="1000" u="none" strike="noStrike" dirty="0">
                          <a:effectLst/>
                          <a:latin typeface="Times New Roman" panose="02020603050405020304" pitchFamily="18" charset="0"/>
                          <a:cs typeface="Times New Roman" panose="02020603050405020304" pitchFamily="18" charset="0"/>
                        </a:rPr>
                      </a:b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cartridge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2,533.83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624543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01306445"/>
                  </a:ext>
                </a:extLst>
              </a:tr>
              <a:tr h="120006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185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Insulin </a:t>
                      </a:r>
                      <a:r>
                        <a:rPr lang="en" sz="1000" u="none" strike="noStrike" dirty="0" err="1">
                          <a:effectLst/>
                          <a:latin typeface="Times New Roman" panose="02020603050405020304" pitchFamily="18" charset="0"/>
                          <a:cs typeface="Times New Roman" panose="02020603050405020304" pitchFamily="18" charset="0"/>
                        </a:rPr>
                        <a:t>aspart </a:t>
                      </a:r>
                      <a:r>
                        <a:rPr lang="en" sz="1000" u="none" strike="noStrike" dirty="0">
                          <a:effectLst/>
                          <a:latin typeface="Times New Roman" panose="02020603050405020304" pitchFamily="18" charset="0"/>
                          <a:cs typeface="Times New Roman" panose="02020603050405020304" pitchFamily="18" charset="0"/>
                        </a:rPr>
                        <a:t>biphasic in combination with intermediate-acting insulin ( a mixture of short- and intermediate-acting insulin </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combined, suspension 100 </a:t>
                      </a:r>
                      <a:r>
                        <a:rPr lang="en" sz="1000" u="none" strike="noStrike" dirty="0" err="1">
                          <a:effectLst/>
                          <a:latin typeface="Times New Roman" panose="02020603050405020304" pitchFamily="18" charset="0"/>
                          <a:cs typeface="Times New Roman" panose="02020603050405020304" pitchFamily="18" charset="0"/>
                        </a:rPr>
                        <a:t>units </a:t>
                      </a:r>
                      <a:r>
                        <a:rPr lang="en" sz="1000" u="none" strike="noStrike" dirty="0">
                          <a:effectLst/>
                          <a:latin typeface="Times New Roman" panose="02020603050405020304" pitchFamily="18" charset="0"/>
                          <a:cs typeface="Times New Roman" panose="02020603050405020304" pitchFamily="18" charset="0"/>
                        </a:rPr>
                        <a:t>/ml in 3 ml cartridges, complete with syringe pens for 50 cartridges, 1 syringe pen in increments of 1 unit. Deliveries are possible not in cartridges, but in already filled syringe pens; in this case, syringe pens are not needed for insulin</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cartridge / syringe pen</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2,902.49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388985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14189181"/>
                  </a:ext>
                </a:extLst>
              </a:tr>
              <a:tr h="360020">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186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Insulin glulisine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solution 100 </a:t>
                      </a:r>
                      <a:r>
                        <a:rPr lang="en" sz="1000" u="none" strike="noStrike" dirty="0" err="1">
                          <a:effectLst/>
                          <a:latin typeface="Times New Roman" panose="02020603050405020304" pitchFamily="18" charset="0"/>
                          <a:cs typeface="Times New Roman" panose="02020603050405020304" pitchFamily="18" charset="0"/>
                        </a:rPr>
                        <a:t>units </a:t>
                      </a:r>
                      <a:r>
                        <a:rPr lang="en" sz="1000" u="none" strike="noStrike" dirty="0">
                          <a:effectLst/>
                          <a:latin typeface="Times New Roman" panose="02020603050405020304" pitchFamily="18" charset="0"/>
                          <a:cs typeface="Times New Roman" panose="02020603050405020304" pitchFamily="18" charset="0"/>
                        </a:rPr>
                        <a:t>/ml, 3 ml in filled syringe pens</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cartridge / syringe pen</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1,659.47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677870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32324029"/>
                  </a:ext>
                </a:extLst>
              </a:tr>
              <a:tr h="360020">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187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Biphasic human genetically engineered insulin (30/70)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combined, suspension 100 units /ml in </a:t>
                      </a:r>
                      <a:r>
                        <a:rPr lang="en-US" sz="1000" u="none" strike="noStrike" dirty="0">
                          <a:effectLst/>
                          <a:latin typeface="Times New Roman" panose="02020603050405020304" pitchFamily="18" charset="0"/>
                          <a:cs typeface="Times New Roman" panose="02020603050405020304" pitchFamily="18" charset="0"/>
                        </a:rPr>
                        <a:t>vial</a:t>
                      </a:r>
                      <a:r>
                        <a:rPr lang="en" sz="1000" u="none" strike="noStrike" dirty="0">
                          <a:effectLst/>
                          <a:latin typeface="Times New Roman" panose="02020603050405020304" pitchFamily="18" charset="0"/>
                          <a:cs typeface="Times New Roman" panose="02020603050405020304" pitchFamily="18" charset="0"/>
                        </a:rPr>
                        <a:t>s, 10 ml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1,151.98</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1127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61041601"/>
                  </a:ext>
                </a:extLst>
              </a:tr>
              <a:tr h="960055">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188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Biphasic human genetically engineered insulin (30/70)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combined, suspension 100 units/ml in 3 ml cartridges, complete with syringe pens for 50 cartridges, 1 syringe pen in increments of 1 unit. Deliveries are possible not in cartridges, but in already filled syringe pens; in this case, syringe pens are not needed for insulin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cartridge / syringe pen</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1,020.86</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91976</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72688211"/>
                  </a:ext>
                </a:extLst>
              </a:tr>
              <a:tr h="360020">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189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Insulin degludec</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injection solution 100 U/ml, 3 ml, pre-filled syringe pens</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syringe pen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3,794.99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274485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9358117"/>
                  </a:ext>
                </a:extLst>
              </a:tr>
            </a:tbl>
          </a:graphicData>
        </a:graphic>
      </p:graphicFrame>
    </p:spTree>
    <p:extLst>
      <p:ext uri="{BB962C8B-B14F-4D97-AF65-F5344CB8AC3E}">
        <p14:creationId xmlns:p14="http://schemas.microsoft.com/office/powerpoint/2010/main" val="40643592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332508" y="91440"/>
          <a:ext cx="11679382" cy="5612386"/>
        </p:xfrm>
        <a:graphic>
          <a:graphicData uri="http://schemas.openxmlformats.org/drawingml/2006/table">
            <a:tbl>
              <a:tblPr>
                <a:tableStyleId>{5C22544A-7EE6-4342-B048-85BDC9FD1C3A}</a:tableStyleId>
              </a:tblPr>
              <a:tblGrid>
                <a:gridCol w="726651">
                  <a:extLst>
                    <a:ext uri="{9D8B030D-6E8A-4147-A177-3AD203B41FA5}">
                      <a16:colId xmlns:a16="http://schemas.microsoft.com/office/drawing/2014/main" val="597087180"/>
                    </a:ext>
                  </a:extLst>
                </a:gridCol>
                <a:gridCol w="1211085">
                  <a:extLst>
                    <a:ext uri="{9D8B030D-6E8A-4147-A177-3AD203B41FA5}">
                      <a16:colId xmlns:a16="http://schemas.microsoft.com/office/drawing/2014/main" val="2998244457"/>
                    </a:ext>
                  </a:extLst>
                </a:gridCol>
                <a:gridCol w="832617">
                  <a:extLst>
                    <a:ext uri="{9D8B030D-6E8A-4147-A177-3AD203B41FA5}">
                      <a16:colId xmlns:a16="http://schemas.microsoft.com/office/drawing/2014/main" val="753154686"/>
                    </a:ext>
                  </a:extLst>
                </a:gridCol>
                <a:gridCol w="1453299">
                  <a:extLst>
                    <a:ext uri="{9D8B030D-6E8A-4147-A177-3AD203B41FA5}">
                      <a16:colId xmlns:a16="http://schemas.microsoft.com/office/drawing/2014/main" val="1211961159"/>
                    </a:ext>
                  </a:extLst>
                </a:gridCol>
                <a:gridCol w="2861183">
                  <a:extLst>
                    <a:ext uri="{9D8B030D-6E8A-4147-A177-3AD203B41FA5}">
                      <a16:colId xmlns:a16="http://schemas.microsoft.com/office/drawing/2014/main" val="1395306826"/>
                    </a:ext>
                  </a:extLst>
                </a:gridCol>
                <a:gridCol w="938590">
                  <a:extLst>
                    <a:ext uri="{9D8B030D-6E8A-4147-A177-3AD203B41FA5}">
                      <a16:colId xmlns:a16="http://schemas.microsoft.com/office/drawing/2014/main" val="2038787208"/>
                    </a:ext>
                  </a:extLst>
                </a:gridCol>
                <a:gridCol w="1487362">
                  <a:extLst>
                    <a:ext uri="{9D8B030D-6E8A-4147-A177-3AD203B41FA5}">
                      <a16:colId xmlns:a16="http://schemas.microsoft.com/office/drawing/2014/main" val="1190761754"/>
                    </a:ext>
                  </a:extLst>
                </a:gridCol>
                <a:gridCol w="2168595">
                  <a:extLst>
                    <a:ext uri="{9D8B030D-6E8A-4147-A177-3AD203B41FA5}">
                      <a16:colId xmlns:a16="http://schemas.microsoft.com/office/drawing/2014/main" val="2291770159"/>
                    </a:ext>
                  </a:extLst>
                </a:gridCol>
              </a:tblGrid>
              <a:tr h="665018">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No.</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Medical assistance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Type of position of the order of the UD</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INN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Pharmaceutical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Unit of measurement</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Limit price of the Ministry of Health of the Republic of Kazakhstan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Volume of 2024</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4686567"/>
                  </a:ext>
                </a:extLst>
              </a:tr>
              <a:tr h="101554">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190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Insulin </a:t>
                      </a:r>
                      <a:r>
                        <a:rPr lang="en" sz="1000" u="none" strike="noStrike" dirty="0" err="1">
                          <a:effectLst/>
                          <a:latin typeface="Times New Roman" panose="02020603050405020304" pitchFamily="18" charset="0"/>
                          <a:cs typeface="Times New Roman" panose="02020603050405020304" pitchFamily="18" charset="0"/>
                        </a:rPr>
                        <a:t>lispro</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solution for injection 100 IU/ml, 10 ml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6,982.82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6226</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8136824"/>
                  </a:ext>
                </a:extLst>
              </a:tr>
              <a:tr h="710881">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191</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Insulin </a:t>
                      </a:r>
                      <a:r>
                        <a:rPr lang="en" sz="1000" u="none" strike="noStrike" dirty="0" err="1">
                          <a:effectLst/>
                          <a:latin typeface="Times New Roman" panose="02020603050405020304" pitchFamily="18" charset="0"/>
                          <a:cs typeface="Times New Roman" panose="02020603050405020304" pitchFamily="18" charset="0"/>
                        </a:rPr>
                        <a:t>lispro</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solution 100 </a:t>
                      </a:r>
                      <a:r>
                        <a:rPr lang="en" sz="1000" u="none" strike="noStrike" dirty="0" err="1">
                          <a:effectLst/>
                          <a:latin typeface="Times New Roman" panose="02020603050405020304" pitchFamily="18" charset="0"/>
                          <a:cs typeface="Times New Roman" panose="02020603050405020304" pitchFamily="18" charset="0"/>
                        </a:rPr>
                        <a:t>units </a:t>
                      </a:r>
                      <a:r>
                        <a:rPr lang="en" sz="1000" u="none" strike="noStrike" dirty="0">
                          <a:effectLst/>
                          <a:latin typeface="Times New Roman" panose="02020603050405020304" pitchFamily="18" charset="0"/>
                          <a:cs typeface="Times New Roman" panose="02020603050405020304" pitchFamily="18" charset="0"/>
                        </a:rPr>
                        <a:t>/ml in 3 ml cartridges complete with syringe pens based on 50 cartridges 1 syringe pen in increments of 1 unit. Deliveries are possible not in cartridges, but in already filled syringe pens; in this case, syringe pens are not needed for insulin</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cartridge / syringe pen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2,259.96</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309007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0011463"/>
                  </a:ext>
                </a:extLst>
              </a:tr>
              <a:tr h="40621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192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Insulin </a:t>
                      </a:r>
                      <a:r>
                        <a:rPr lang="en" sz="1000" u="none" strike="noStrike" dirty="0" err="1">
                          <a:effectLst/>
                          <a:latin typeface="Times New Roman" panose="02020603050405020304" pitchFamily="18" charset="0"/>
                          <a:cs typeface="Times New Roman" panose="02020603050405020304" pitchFamily="18" charset="0"/>
                        </a:rPr>
                        <a:t>lispro</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solution 100 units/ml in 3 ml cartridges complete with syringe pens for 50 cartridges 1 syringe pen in increments of 0.5 units</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cartridge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2,259.96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63123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4135737"/>
                  </a:ext>
                </a:extLst>
              </a:tr>
              <a:tr h="1015544">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193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insulin </a:t>
                      </a:r>
                      <a:r>
                        <a:rPr lang="en" sz="1000" u="none" strike="noStrike" dirty="0" err="1">
                          <a:effectLst/>
                          <a:latin typeface="Times New Roman" panose="02020603050405020304" pitchFamily="18" charset="0"/>
                          <a:cs typeface="Times New Roman" panose="02020603050405020304" pitchFamily="18" charset="0"/>
                        </a:rPr>
                        <a:t>lispro </a:t>
                      </a:r>
                      <a:r>
                        <a:rPr lang="en" sz="1000" u="none" strike="noStrike" dirty="0">
                          <a:effectLst/>
                          <a:latin typeface="Times New Roman" panose="02020603050405020304" pitchFamily="18" charset="0"/>
                          <a:cs typeface="Times New Roman" panose="02020603050405020304" pitchFamily="18" charset="0"/>
                        </a:rPr>
                        <a:t>in combination with intermediate-acting insulin ( mixture of short-acting and intermediate-acting insulin </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combined, solution/suspension 100 </a:t>
                      </a:r>
                      <a:r>
                        <a:rPr lang="en" sz="1000" u="none" strike="noStrike" dirty="0" err="1">
                          <a:effectLst/>
                          <a:latin typeface="Times New Roman" panose="02020603050405020304" pitchFamily="18" charset="0"/>
                          <a:cs typeface="Times New Roman" panose="02020603050405020304" pitchFamily="18" charset="0"/>
                        </a:rPr>
                        <a:t>units </a:t>
                      </a:r>
                      <a:r>
                        <a:rPr lang="en" sz="1000" u="none" strike="noStrike" dirty="0">
                          <a:effectLst/>
                          <a:latin typeface="Times New Roman" panose="02020603050405020304" pitchFamily="18" charset="0"/>
                          <a:cs typeface="Times New Roman" panose="02020603050405020304" pitchFamily="18" charset="0"/>
                        </a:rPr>
                        <a:t>/ml in 3 ml cartridges, complete with syringe pens for 50 cartridges, 1 syringe pen in increments of 1 unit. Deliveries are possible not in cartridges, but in already filled syringe pens, in which case insulin syringe pens are not needed for insulin</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cartridge / syringe pen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2,562.40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142152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9234978"/>
                  </a:ext>
                </a:extLst>
              </a:tr>
              <a:tr h="1015544">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194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insulin </a:t>
                      </a:r>
                      <a:r>
                        <a:rPr lang="en" sz="1000" u="none" strike="noStrike" dirty="0" err="1">
                          <a:effectLst/>
                          <a:latin typeface="Times New Roman" panose="02020603050405020304" pitchFamily="18" charset="0"/>
                          <a:cs typeface="Times New Roman" panose="02020603050405020304" pitchFamily="18" charset="0"/>
                        </a:rPr>
                        <a:t>lispro </a:t>
                      </a:r>
                      <a:r>
                        <a:rPr lang="en" sz="1000" u="none" strike="noStrike" dirty="0">
                          <a:effectLst/>
                          <a:latin typeface="Times New Roman" panose="02020603050405020304" pitchFamily="18" charset="0"/>
                          <a:cs typeface="Times New Roman" panose="02020603050405020304" pitchFamily="18" charset="0"/>
                        </a:rPr>
                        <a:t>in combination with intermediate-acting insulin ( a 50/50 mixture of short-acting and intermediate-acting insulin </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combined, solution/suspension 100 </a:t>
                      </a:r>
                      <a:r>
                        <a:rPr lang="en" sz="1000" u="none" strike="noStrike" dirty="0" err="1">
                          <a:effectLst/>
                          <a:latin typeface="Times New Roman" panose="02020603050405020304" pitchFamily="18" charset="0"/>
                          <a:cs typeface="Times New Roman" panose="02020603050405020304" pitchFamily="18" charset="0"/>
                        </a:rPr>
                        <a:t>units </a:t>
                      </a:r>
                      <a:r>
                        <a:rPr lang="en" sz="1000" u="none" strike="noStrike" dirty="0">
                          <a:effectLst/>
                          <a:latin typeface="Times New Roman" panose="02020603050405020304" pitchFamily="18" charset="0"/>
                          <a:cs typeface="Times New Roman" panose="02020603050405020304" pitchFamily="18" charset="0"/>
                        </a:rPr>
                        <a:t>/ml in 3 ml cartridges, complete with syringe pens for 50 cartridges, 1 syringe pen in increments of 1 unit. Deliveries are possible not in cartridges, but in already filled syringe pens, in which case insulin syringe pens are not needed for insulin</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cartridge / syringe pen</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3,045.89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154771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6920324"/>
                  </a:ext>
                </a:extLst>
              </a:tr>
              <a:tr h="812434">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195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Human recombinant insulin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suspension 100 units/ml in 3 ml cartridges complete with syringe pens for 50 cartridges 1 syringe pen in increments of 1 unit. Deliveries are possible not in cartridges, but in already filled syringe pens, in this case syringe pens are not needed for insulin, daily action (medium)</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cartridge / syringe pen</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846.73</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72483</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61537968"/>
                  </a:ext>
                </a:extLst>
              </a:tr>
              <a:tr h="40621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196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Human recombinant insulin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suspension 100 units/ml in 3 ml cartridges complete with syringe pens for 50 cartridges 1 syringe pen in increments of 0.5 units, daily action (medium)</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cartridge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846.73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8987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36" marR="4136" marT="41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61027415"/>
                  </a:ext>
                </a:extLst>
              </a:tr>
            </a:tbl>
          </a:graphicData>
        </a:graphic>
      </p:graphicFrame>
    </p:spTree>
    <p:extLst>
      <p:ext uri="{BB962C8B-B14F-4D97-AF65-F5344CB8AC3E}">
        <p14:creationId xmlns:p14="http://schemas.microsoft.com/office/powerpoint/2010/main" val="4225544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82927790"/>
              </p:ext>
            </p:extLst>
          </p:nvPr>
        </p:nvGraphicFramePr>
        <p:xfrm>
          <a:off x="399011" y="182881"/>
          <a:ext cx="11521439" cy="6595510"/>
        </p:xfrm>
        <a:graphic>
          <a:graphicData uri="http://schemas.openxmlformats.org/drawingml/2006/table">
            <a:tbl>
              <a:tblPr>
                <a:tableStyleId>{5C22544A-7EE6-4342-B048-85BDC9FD1C3A}</a:tableStyleId>
              </a:tblPr>
              <a:tblGrid>
                <a:gridCol w="716824">
                  <a:extLst>
                    <a:ext uri="{9D8B030D-6E8A-4147-A177-3AD203B41FA5}">
                      <a16:colId xmlns:a16="http://schemas.microsoft.com/office/drawing/2014/main" val="3093012638"/>
                    </a:ext>
                  </a:extLst>
                </a:gridCol>
                <a:gridCol w="1194706">
                  <a:extLst>
                    <a:ext uri="{9D8B030D-6E8A-4147-A177-3AD203B41FA5}">
                      <a16:colId xmlns:a16="http://schemas.microsoft.com/office/drawing/2014/main" val="3853175492"/>
                    </a:ext>
                  </a:extLst>
                </a:gridCol>
                <a:gridCol w="821358">
                  <a:extLst>
                    <a:ext uri="{9D8B030D-6E8A-4147-A177-3AD203B41FA5}">
                      <a16:colId xmlns:a16="http://schemas.microsoft.com/office/drawing/2014/main" val="1032632010"/>
                    </a:ext>
                  </a:extLst>
                </a:gridCol>
                <a:gridCol w="1433647">
                  <a:extLst>
                    <a:ext uri="{9D8B030D-6E8A-4147-A177-3AD203B41FA5}">
                      <a16:colId xmlns:a16="http://schemas.microsoft.com/office/drawing/2014/main" val="4222602880"/>
                    </a:ext>
                  </a:extLst>
                </a:gridCol>
                <a:gridCol w="2822490">
                  <a:extLst>
                    <a:ext uri="{9D8B030D-6E8A-4147-A177-3AD203B41FA5}">
                      <a16:colId xmlns:a16="http://schemas.microsoft.com/office/drawing/2014/main" val="2301864881"/>
                    </a:ext>
                  </a:extLst>
                </a:gridCol>
                <a:gridCol w="925897">
                  <a:extLst>
                    <a:ext uri="{9D8B030D-6E8A-4147-A177-3AD203B41FA5}">
                      <a16:colId xmlns:a16="http://schemas.microsoft.com/office/drawing/2014/main" val="502944977"/>
                    </a:ext>
                  </a:extLst>
                </a:gridCol>
                <a:gridCol w="1467248">
                  <a:extLst>
                    <a:ext uri="{9D8B030D-6E8A-4147-A177-3AD203B41FA5}">
                      <a16:colId xmlns:a16="http://schemas.microsoft.com/office/drawing/2014/main" val="4260567075"/>
                    </a:ext>
                  </a:extLst>
                </a:gridCol>
                <a:gridCol w="2139269">
                  <a:extLst>
                    <a:ext uri="{9D8B030D-6E8A-4147-A177-3AD203B41FA5}">
                      <a16:colId xmlns:a16="http://schemas.microsoft.com/office/drawing/2014/main" val="3088033694"/>
                    </a:ext>
                  </a:extLst>
                </a:gridCol>
              </a:tblGrid>
              <a:tr h="847898">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No.</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Medical assistance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Type of position of the order of the UD</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INN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Pharmaceutical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Unit of measurement</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Limit price of the Ministry of Health of the Republic of Kazakhstan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Volume of 2024</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1405534"/>
                  </a:ext>
                </a:extLst>
              </a:tr>
              <a:tr h="294651">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197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Human recombinant insulin</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suspension 100 units /ml in 10 ml </a:t>
                      </a:r>
                      <a:r>
                        <a:rPr lang="en-US" sz="1000" u="none" strike="noStrike" dirty="0">
                          <a:effectLst/>
                          <a:latin typeface="Times New Roman" panose="02020603050405020304" pitchFamily="18" charset="0"/>
                          <a:cs typeface="Times New Roman" panose="02020603050405020304" pitchFamily="18" charset="0"/>
                        </a:rPr>
                        <a:t>vial</a:t>
                      </a:r>
                      <a:r>
                        <a:rPr lang="en" sz="1000" u="none" strike="noStrike" dirty="0">
                          <a:effectLst/>
                          <a:latin typeface="Times New Roman" panose="02020603050405020304" pitchFamily="18" charset="0"/>
                          <a:cs typeface="Times New Roman" panose="02020603050405020304" pitchFamily="18" charset="0"/>
                        </a:rPr>
                        <a:t>s, daily action (medium)</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1,027.70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2672</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7012804"/>
                  </a:ext>
                </a:extLst>
              </a:tr>
              <a:tr h="89457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198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Human insulin</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solution 100 </a:t>
                      </a:r>
                      <a:r>
                        <a:rPr lang="en" sz="1000" u="none" strike="noStrike" dirty="0" err="1">
                          <a:effectLst/>
                          <a:latin typeface="Times New Roman" panose="02020603050405020304" pitchFamily="18" charset="0"/>
                          <a:cs typeface="Times New Roman" panose="02020603050405020304" pitchFamily="18" charset="0"/>
                        </a:rPr>
                        <a:t>units </a:t>
                      </a:r>
                      <a:r>
                        <a:rPr lang="en" sz="1000" u="none" strike="noStrike" dirty="0">
                          <a:effectLst/>
                          <a:latin typeface="Times New Roman" panose="02020603050405020304" pitchFamily="18" charset="0"/>
                          <a:cs typeface="Times New Roman" panose="02020603050405020304" pitchFamily="18" charset="0"/>
                        </a:rPr>
                        <a:t>/ml in 3 ml cartridges complete with syringe pens based on 50 cartridges 1 syringe pen in increments of 1 unit. Deliveries are possible not in cartridges, but in already filled syringe pens, in this case syringe pens are not needed for insulin, short-acting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cartridge / syringe pen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780.64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133430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58535002"/>
                  </a:ext>
                </a:extLst>
              </a:tr>
              <a:tr h="294651">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199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Human insulin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solution 100 units /ml in </a:t>
                      </a:r>
                      <a:r>
                        <a:rPr lang="en-US" sz="1000" u="none" strike="noStrike" dirty="0">
                          <a:effectLst/>
                          <a:latin typeface="Times New Roman" panose="02020603050405020304" pitchFamily="18" charset="0"/>
                          <a:cs typeface="Times New Roman" panose="02020603050405020304" pitchFamily="18" charset="0"/>
                        </a:rPr>
                        <a:t>vial</a:t>
                      </a:r>
                      <a:r>
                        <a:rPr lang="en" sz="1000" u="none" strike="noStrike" dirty="0">
                          <a:effectLst/>
                          <a:latin typeface="Times New Roman" panose="02020603050405020304" pitchFamily="18" charset="0"/>
                          <a:cs typeface="Times New Roman" panose="02020603050405020304" pitchFamily="18" charset="0"/>
                        </a:rPr>
                        <a:t>s, 10 ml, short-acting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943.85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14152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6218458"/>
                  </a:ext>
                </a:extLst>
              </a:tr>
              <a:tr h="589302">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Human insulin</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solution 100 </a:t>
                      </a:r>
                      <a:r>
                        <a:rPr lang="en" sz="1000" u="none" strike="noStrike" dirty="0" err="1">
                          <a:effectLst/>
                          <a:latin typeface="Times New Roman" panose="02020603050405020304" pitchFamily="18" charset="0"/>
                          <a:cs typeface="Times New Roman" panose="02020603050405020304" pitchFamily="18" charset="0"/>
                        </a:rPr>
                        <a:t>units </a:t>
                      </a:r>
                      <a:r>
                        <a:rPr lang="en" sz="1000" u="none" strike="noStrike" dirty="0">
                          <a:effectLst/>
                          <a:latin typeface="Times New Roman" panose="02020603050405020304" pitchFamily="18" charset="0"/>
                          <a:cs typeface="Times New Roman" panose="02020603050405020304" pitchFamily="18" charset="0"/>
                        </a:rPr>
                        <a:t>/ml in 3 ml cartridges complete with syringe pens for 50 cartridges 1 syringe pen in increments of 0.5 units, short-acting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cartridge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780.64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19605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96148760"/>
                  </a:ext>
                </a:extLst>
              </a:tr>
              <a:tr h="14732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201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Interferon beta- 1a</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injection solution 44 mcg/0.5 ml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syringe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21,770.57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13539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2047045"/>
                  </a:ext>
                </a:extLst>
              </a:tr>
              <a:tr h="589302">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202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Interferon beta-1a</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solution for intramuscular injection/ </a:t>
                      </a:r>
                      <a:r>
                        <a:rPr lang="en" sz="1000" u="none" strike="noStrike" dirty="0" err="1">
                          <a:effectLst/>
                          <a:latin typeface="Times New Roman" panose="02020603050405020304" pitchFamily="18" charset="0"/>
                          <a:cs typeface="Times New Roman" panose="02020603050405020304" pitchFamily="18" charset="0"/>
                        </a:rPr>
                        <a:t>lyophilisate </a:t>
                      </a:r>
                      <a:r>
                        <a:rPr lang="en" sz="1000" u="none" strike="noStrike" dirty="0">
                          <a:effectLst/>
                          <a:latin typeface="Times New Roman" panose="02020603050405020304" pitchFamily="18" charset="0"/>
                          <a:cs typeface="Times New Roman" panose="02020603050405020304" pitchFamily="18" charset="0"/>
                        </a:rPr>
                        <a:t>for the preparation of solution for intramuscular injection 30 mcg (6 million IU)</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syringe/syringe pen</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58,910.35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3760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76158261"/>
                  </a:ext>
                </a:extLst>
              </a:tr>
              <a:tr h="883954">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203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Interferon-alpha 2 b</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lyophilized </a:t>
                      </a:r>
                      <a:r>
                        <a:rPr lang="en" sz="1000" u="none" strike="noStrike" dirty="0">
                          <a:effectLst/>
                          <a:latin typeface="Times New Roman" panose="02020603050405020304" pitchFamily="18" charset="0"/>
                          <a:cs typeface="Times New Roman" panose="02020603050405020304" pitchFamily="18" charset="0"/>
                        </a:rPr>
                        <a:t>powder for the preparation of injection solution/injection solution in vials/ampoules, dose not exceeding 3 million IU; in a syringe tube, in a syringe pen, the possible dose is more than or equal to 3 million IU</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 million IU</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1,769.61</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55797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9557472"/>
                  </a:ext>
                </a:extLst>
              </a:tr>
              <a:tr h="294651">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204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Irinotecan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concentrate for the preparation of solution for infusion 300 mg/15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42,851.95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2180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2566470"/>
                  </a:ext>
                </a:extLst>
              </a:tr>
              <a:tr h="294651">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205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Ifosfamide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powder for solution for injection 2000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17,215.48</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998</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74292369"/>
                  </a:ext>
                </a:extLst>
              </a:tr>
              <a:tr h="294651">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206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Ifosfamide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powder for solution for injection 1000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11,596.95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2244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3035806"/>
                  </a:ext>
                </a:extLst>
              </a:tr>
              <a:tr h="294651">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207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Ifosfamide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powder for solution for intravenous administration 500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6,203.68</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6244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2958733"/>
                  </a:ext>
                </a:extLst>
              </a:tr>
              <a:tr h="14732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208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Canagliflozin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100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425.58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2211722</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61896486"/>
                  </a:ext>
                </a:extLst>
              </a:tr>
              <a:tr h="14732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209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Capecitabine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500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255.68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927410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1443214"/>
                  </a:ext>
                </a:extLst>
              </a:tr>
            </a:tbl>
          </a:graphicData>
        </a:graphic>
      </p:graphicFrame>
    </p:spTree>
    <p:extLst>
      <p:ext uri="{BB962C8B-B14F-4D97-AF65-F5344CB8AC3E}">
        <p14:creationId xmlns:p14="http://schemas.microsoft.com/office/powerpoint/2010/main" val="6839707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399011" y="415634"/>
          <a:ext cx="11421687" cy="6634872"/>
        </p:xfrm>
        <a:graphic>
          <a:graphicData uri="http://schemas.openxmlformats.org/drawingml/2006/table">
            <a:tbl>
              <a:tblPr>
                <a:tableStyleId>{5C22544A-7EE6-4342-B048-85BDC9FD1C3A}</a:tableStyleId>
              </a:tblPr>
              <a:tblGrid>
                <a:gridCol w="710615">
                  <a:extLst>
                    <a:ext uri="{9D8B030D-6E8A-4147-A177-3AD203B41FA5}">
                      <a16:colId xmlns:a16="http://schemas.microsoft.com/office/drawing/2014/main" val="3736155914"/>
                    </a:ext>
                  </a:extLst>
                </a:gridCol>
                <a:gridCol w="1184362">
                  <a:extLst>
                    <a:ext uri="{9D8B030D-6E8A-4147-A177-3AD203B41FA5}">
                      <a16:colId xmlns:a16="http://schemas.microsoft.com/office/drawing/2014/main" val="1678661375"/>
                    </a:ext>
                  </a:extLst>
                </a:gridCol>
                <a:gridCol w="814249">
                  <a:extLst>
                    <a:ext uri="{9D8B030D-6E8A-4147-A177-3AD203B41FA5}">
                      <a16:colId xmlns:a16="http://schemas.microsoft.com/office/drawing/2014/main" val="2148375689"/>
                    </a:ext>
                  </a:extLst>
                </a:gridCol>
                <a:gridCol w="1421234">
                  <a:extLst>
                    <a:ext uri="{9D8B030D-6E8A-4147-A177-3AD203B41FA5}">
                      <a16:colId xmlns:a16="http://schemas.microsoft.com/office/drawing/2014/main" val="408642610"/>
                    </a:ext>
                  </a:extLst>
                </a:gridCol>
                <a:gridCol w="2798053">
                  <a:extLst>
                    <a:ext uri="{9D8B030D-6E8A-4147-A177-3AD203B41FA5}">
                      <a16:colId xmlns:a16="http://schemas.microsoft.com/office/drawing/2014/main" val="1653399967"/>
                    </a:ext>
                  </a:extLst>
                </a:gridCol>
                <a:gridCol w="917882">
                  <a:extLst>
                    <a:ext uri="{9D8B030D-6E8A-4147-A177-3AD203B41FA5}">
                      <a16:colId xmlns:a16="http://schemas.microsoft.com/office/drawing/2014/main" val="2612448816"/>
                    </a:ext>
                  </a:extLst>
                </a:gridCol>
                <a:gridCol w="1454544">
                  <a:extLst>
                    <a:ext uri="{9D8B030D-6E8A-4147-A177-3AD203B41FA5}">
                      <a16:colId xmlns:a16="http://schemas.microsoft.com/office/drawing/2014/main" val="1815492717"/>
                    </a:ext>
                  </a:extLst>
                </a:gridCol>
                <a:gridCol w="2120748">
                  <a:extLst>
                    <a:ext uri="{9D8B030D-6E8A-4147-A177-3AD203B41FA5}">
                      <a16:colId xmlns:a16="http://schemas.microsoft.com/office/drawing/2014/main" val="3453650041"/>
                    </a:ext>
                  </a:extLst>
                </a:gridCol>
              </a:tblGrid>
              <a:tr h="749956">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No.</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Medical assistance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Type of position of the order of the UD</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INN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Pharmaceutical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Unit of measurement</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Limit price of the Ministry of Health of the Republic of Kazakhstan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Volume of 2024</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138659"/>
                  </a:ext>
                </a:extLst>
              </a:tr>
              <a:tr h="164200">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210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Carvedilol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6.25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11.68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4771577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88352156"/>
                  </a:ext>
                </a:extLst>
              </a:tr>
              <a:tr h="322236">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211</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Caspofungin</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lyophilisate for the preparation of solution for infusion 50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88,543.45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3456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5692079"/>
                  </a:ext>
                </a:extLst>
              </a:tr>
              <a:tr h="16745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212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Quetiapine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200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132.46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78410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72956931"/>
                  </a:ext>
                </a:extLst>
              </a:tr>
              <a:tr h="164200">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213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Quetiapine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100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63.77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11540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5334499"/>
                  </a:ext>
                </a:extLst>
              </a:tr>
              <a:tr h="28467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214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Ketoprofen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suppository 100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suppository</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138.77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50314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83636522"/>
                  </a:ext>
                </a:extLst>
              </a:tr>
              <a:tr h="427015">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215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Clarithromycin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lyophilized powder for the preparation of solution for infusion 500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5,733.56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5254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71847734"/>
                  </a:ext>
                </a:extLst>
              </a:tr>
              <a:tr h="164200">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216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Clobazam</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10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49.36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49289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1361745"/>
                  </a:ext>
                </a:extLst>
              </a:tr>
              <a:tr h="164200">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217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Clotrimazole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ointment/cream 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tuba</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267.22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9771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3367343"/>
                  </a:ext>
                </a:extLst>
              </a:tr>
              <a:tr h="28467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218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Colecalciferol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drops for oral administration 2800 IU/ml 15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375.72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47423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7241710"/>
                  </a:ext>
                </a:extLst>
              </a:tr>
              <a:tr h="32223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219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Colistin </a:t>
                      </a:r>
                      <a:r>
                        <a:rPr lang="en" sz="1000" u="none" strike="noStrike" dirty="0">
                          <a:effectLst/>
                          <a:latin typeface="Times New Roman" panose="02020603050405020304" pitchFamily="18" charset="0"/>
                          <a:cs typeface="Times New Roman" panose="02020603050405020304" pitchFamily="18" charset="0"/>
                        </a:rPr>
                        <a:t>( </a:t>
                      </a:r>
                      <a:r>
                        <a:rPr lang="en" sz="1000" u="none" strike="noStrike" dirty="0" err="1">
                          <a:effectLst/>
                          <a:latin typeface="Times New Roman" panose="02020603050405020304" pitchFamily="18" charset="0"/>
                          <a:cs typeface="Times New Roman" panose="02020603050405020304" pitchFamily="18" charset="0"/>
                        </a:rPr>
                        <a:t>Colistimethate </a:t>
                      </a:r>
                      <a:r>
                        <a:rPr lang="en" sz="1000" u="none" strike="noStrike" dirty="0">
                          <a:effectLst/>
                          <a:latin typeface="Times New Roman" panose="02020603050405020304" pitchFamily="18" charset="0"/>
                          <a:cs typeface="Times New Roman" panose="02020603050405020304" pitchFamily="18" charset="0"/>
                        </a:rPr>
                        <a: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powder for the preparation of solution for injection or </a:t>
                      </a:r>
                      <a:r>
                        <a:rPr lang="en" sz="1000" u="none" strike="noStrike" dirty="0" err="1">
                          <a:effectLst/>
                          <a:latin typeface="Times New Roman" panose="02020603050405020304" pitchFamily="18" charset="0"/>
                          <a:cs typeface="Times New Roman" panose="02020603050405020304" pitchFamily="18" charset="0"/>
                        </a:rPr>
                        <a:t>infusion </a:t>
                      </a:r>
                      <a:r>
                        <a:rPr lang="en" sz="1000" u="none" strike="noStrike" dirty="0">
                          <a:effectLst/>
                          <a:latin typeface="Times New Roman" panose="02020603050405020304" pitchFamily="18" charset="0"/>
                          <a:cs typeface="Times New Roman" panose="02020603050405020304" pitchFamily="18" charset="0"/>
                        </a:rPr>
                        <a:t>1,000,000 units</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5,086.63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60239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5148335"/>
                  </a:ext>
                </a:extLst>
              </a:tr>
              <a:tr h="32223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220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Colistin (Colistimethate)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powder for solution for inhalation 1,000,000 units (80 mg)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5,682.53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10560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32478681"/>
                  </a:ext>
                </a:extLst>
              </a:tr>
              <a:tr h="854031">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221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Amino acid complex</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emulsion for infusion containing a mixture of olive and soybean oils in a ratio of 80:20, amino acid solution with electrolytes, dextrose solution, with a </a:t>
                      </a:r>
                      <a:r>
                        <a:rPr lang="en" sz="1000" u="none" strike="noStrike">
                          <a:effectLst/>
                          <a:latin typeface="Times New Roman" panose="02020603050405020304" pitchFamily="18" charset="0"/>
                          <a:cs typeface="Times New Roman" panose="02020603050405020304" pitchFamily="18" charset="0"/>
                        </a:rPr>
                        <a:t>total calorie content of </a:t>
                      </a:r>
                      <a:r>
                        <a:rPr lang="en" sz="1000" u="none" strike="noStrike" dirty="0">
                          <a:effectLst/>
                          <a:latin typeface="Times New Roman" panose="02020603050405020304" pitchFamily="18" charset="0"/>
                          <a:cs typeface="Times New Roman" panose="02020603050405020304" pitchFamily="18" charset="0"/>
                        </a:rPr>
                        <a:t>910 kcal 1,500 ml three-compartment container</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container</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11,328.46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9576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7091742"/>
                  </a:ext>
                </a:extLst>
              </a:tr>
              <a:tr h="854031">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222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Amino acid complex</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emulsion for infusion containing a mixture of olive and soybean oils in a ratio of 80:20, amino acid solution with electrolytes, dextrose solution, with a </a:t>
                      </a:r>
                      <a:r>
                        <a:rPr lang="en" sz="1000" u="none" strike="noStrike">
                          <a:effectLst/>
                          <a:latin typeface="Times New Roman" panose="02020603050405020304" pitchFamily="18" charset="0"/>
                          <a:cs typeface="Times New Roman" panose="02020603050405020304" pitchFamily="18" charset="0"/>
                        </a:rPr>
                        <a:t>total caloric content of </a:t>
                      </a:r>
                      <a:r>
                        <a:rPr lang="en" sz="1000" u="none" strike="noStrike" dirty="0">
                          <a:effectLst/>
                          <a:latin typeface="Times New Roman" panose="02020603050405020304" pitchFamily="18" charset="0"/>
                          <a:cs typeface="Times New Roman" panose="02020603050405020304" pitchFamily="18" charset="0"/>
                        </a:rPr>
                        <a:t>1800 kcal 1,500 ml three-compartment container</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container</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14,157.87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20306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06224493"/>
                  </a:ext>
                </a:extLst>
              </a:tr>
              <a:tr h="569354">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223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Botulinum toxin complex type a-hemaglutinin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lyophilisate for preparing a solution for intramuscular and subcutaneous administration 500 units</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79,879.80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2877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86055937"/>
                  </a:ext>
                </a:extLst>
              </a:tr>
              <a:tr h="164200">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224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Crizotinib</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 200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39,460.78</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no requests</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12665522"/>
                  </a:ext>
                </a:extLst>
              </a:tr>
              <a:tr h="164200">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225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Crizotinib</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 250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32,820.08</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11460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44" marR="5944" marT="59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79609"/>
                  </a:ext>
                </a:extLst>
              </a:tr>
            </a:tbl>
          </a:graphicData>
        </a:graphic>
      </p:graphicFrame>
    </p:spTree>
    <p:extLst>
      <p:ext uri="{BB962C8B-B14F-4D97-AF65-F5344CB8AC3E}">
        <p14:creationId xmlns:p14="http://schemas.microsoft.com/office/powerpoint/2010/main" val="24575390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3447410101"/>
              </p:ext>
            </p:extLst>
          </p:nvPr>
        </p:nvGraphicFramePr>
        <p:xfrm>
          <a:off x="423950" y="133004"/>
          <a:ext cx="11338558" cy="6703737"/>
        </p:xfrm>
        <a:graphic>
          <a:graphicData uri="http://schemas.openxmlformats.org/drawingml/2006/table">
            <a:tbl>
              <a:tblPr>
                <a:tableStyleId>{5C22544A-7EE6-4342-B048-85BDC9FD1C3A}</a:tableStyleId>
              </a:tblPr>
              <a:tblGrid>
                <a:gridCol w="705445">
                  <a:extLst>
                    <a:ext uri="{9D8B030D-6E8A-4147-A177-3AD203B41FA5}">
                      <a16:colId xmlns:a16="http://schemas.microsoft.com/office/drawing/2014/main" val="2615391134"/>
                    </a:ext>
                  </a:extLst>
                </a:gridCol>
                <a:gridCol w="1175742">
                  <a:extLst>
                    <a:ext uri="{9D8B030D-6E8A-4147-A177-3AD203B41FA5}">
                      <a16:colId xmlns:a16="http://schemas.microsoft.com/office/drawing/2014/main" val="4150646426"/>
                    </a:ext>
                  </a:extLst>
                </a:gridCol>
                <a:gridCol w="808322">
                  <a:extLst>
                    <a:ext uri="{9D8B030D-6E8A-4147-A177-3AD203B41FA5}">
                      <a16:colId xmlns:a16="http://schemas.microsoft.com/office/drawing/2014/main" val="3147508488"/>
                    </a:ext>
                  </a:extLst>
                </a:gridCol>
                <a:gridCol w="1410889">
                  <a:extLst>
                    <a:ext uri="{9D8B030D-6E8A-4147-A177-3AD203B41FA5}">
                      <a16:colId xmlns:a16="http://schemas.microsoft.com/office/drawing/2014/main" val="2354904948"/>
                    </a:ext>
                  </a:extLst>
                </a:gridCol>
                <a:gridCol w="2777689">
                  <a:extLst>
                    <a:ext uri="{9D8B030D-6E8A-4147-A177-3AD203B41FA5}">
                      <a16:colId xmlns:a16="http://schemas.microsoft.com/office/drawing/2014/main" val="2928058546"/>
                    </a:ext>
                  </a:extLst>
                </a:gridCol>
                <a:gridCol w="911200">
                  <a:extLst>
                    <a:ext uri="{9D8B030D-6E8A-4147-A177-3AD203B41FA5}">
                      <a16:colId xmlns:a16="http://schemas.microsoft.com/office/drawing/2014/main" val="1093488304"/>
                    </a:ext>
                  </a:extLst>
                </a:gridCol>
                <a:gridCol w="1443958">
                  <a:extLst>
                    <a:ext uri="{9D8B030D-6E8A-4147-A177-3AD203B41FA5}">
                      <a16:colId xmlns:a16="http://schemas.microsoft.com/office/drawing/2014/main" val="2724630562"/>
                    </a:ext>
                  </a:extLst>
                </a:gridCol>
                <a:gridCol w="2105313">
                  <a:extLst>
                    <a:ext uri="{9D8B030D-6E8A-4147-A177-3AD203B41FA5}">
                      <a16:colId xmlns:a16="http://schemas.microsoft.com/office/drawing/2014/main" val="1032642776"/>
                    </a:ext>
                  </a:extLst>
                </a:gridCol>
              </a:tblGrid>
              <a:tr h="673330">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No.</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Medical assistance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Type of position of the order of the UD</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Pharmaceutical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Unit of measurement</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Limit price of the Ministry of Health of the Republic of Kazakhstan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Volume of 2024</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9526475"/>
                  </a:ext>
                </a:extLst>
              </a:tr>
              <a:tr h="122249">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226</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Lacosamide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212.23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88836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2328267"/>
                  </a:ext>
                </a:extLst>
              </a:tr>
              <a:tr h="122249">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227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Lacosamide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oral solution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12,736.15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60789217"/>
                  </a:ext>
                </a:extLst>
              </a:tr>
              <a:tr h="611250">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228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Lamivudine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oral solution 5 mg/ml 240 ml (children registered at the dispensary take medications from the same manufacturer upon reaching 18 years of age)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5,476.01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no requests</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4420473"/>
                  </a:ext>
                </a:extLst>
              </a:tr>
              <a:tr h="244500">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229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Lamivudine and Abacavir</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300 mg/600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1,018.41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365220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1081962"/>
                  </a:ext>
                </a:extLst>
              </a:tr>
              <a:tr h="978000">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230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Lamivudine </a:t>
                      </a:r>
                      <a:r>
                        <a:rPr lang="en" sz="1000" u="none" strike="noStrike" dirty="0">
                          <a:effectLst/>
                          <a:latin typeface="Times New Roman" panose="02020603050405020304" pitchFamily="18" charset="0"/>
                          <a:cs typeface="Times New Roman" panose="02020603050405020304" pitchFamily="18" charset="0"/>
                        </a:rPr>
                        <a:t>and </a:t>
                      </a:r>
                      <a:r>
                        <a:rPr lang="en" sz="1000" u="none" strike="noStrike" dirty="0" err="1">
                          <a:effectLst/>
                          <a:latin typeface="Times New Roman" panose="02020603050405020304" pitchFamily="18" charset="0"/>
                          <a:cs typeface="Times New Roman" panose="02020603050405020304" pitchFamily="18" charset="0"/>
                        </a:rPr>
                        <a:t>Abacavir</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300 mg/600 mg (patients from the outbreak of the Turkestan region and the city of Shymkent with HIV infection take medications from the same manufacturer throughout their lives)</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1,022.17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52080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2574083"/>
                  </a:ext>
                </a:extLst>
              </a:tr>
              <a:tr h="733499">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231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Lamivudine and Abacavir</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tablet 300 mg/600 mg (children registered at the dispensary take medications from the same manufacturer upon reaching 18 years of age)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1,022.17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21150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35213229"/>
                  </a:ext>
                </a:extLst>
              </a:tr>
              <a:tr h="87947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232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Lamivudine, Abacavir and Dolutegravir</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tablet, 300 mg/600 mg/50 mg (patients from the outbreak of the Turkestan region and the city of Shymkent with HIV infection take medications from the same manufacturer throughout their lives)</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tablet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2,431.67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no requests</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87577326"/>
                  </a:ext>
                </a:extLst>
              </a:tr>
              <a:tr h="85574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233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Lamivudine, Abacavir and Dolutegravir</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300 mg/600 mg/50 mg (children registered at the dispensary take medications from the same manufacturer upon reaching 18 years of age)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2,431.67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10080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95198721"/>
                  </a:ext>
                </a:extLst>
              </a:tr>
              <a:tr h="366750">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234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Lamotrigine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100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95.63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223695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52972345"/>
                  </a:ext>
                </a:extLst>
              </a:tr>
              <a:tr h="122249">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235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Lamotrigine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chewable tablet 5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23.40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23320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2645002"/>
                  </a:ext>
                </a:extLst>
              </a:tr>
              <a:tr h="366750">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236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Lanreotide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extended release solution for injection 90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syringe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461,797.00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27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33" marR="4933" marT="49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8659163"/>
                  </a:ext>
                </a:extLst>
              </a:tr>
            </a:tbl>
          </a:graphicData>
        </a:graphic>
      </p:graphicFrame>
    </p:spTree>
    <p:extLst>
      <p:ext uri="{BB962C8B-B14F-4D97-AF65-F5344CB8AC3E}">
        <p14:creationId xmlns:p14="http://schemas.microsoft.com/office/powerpoint/2010/main" val="408734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с двумя усеченными противолежащими углами 17">
            <a:extLst>
              <a:ext uri="{FF2B5EF4-FFF2-40B4-BE49-F238E27FC236}">
                <a16:creationId xmlns:a16="http://schemas.microsoft.com/office/drawing/2014/main" id="{59A5E1A1-1B2E-49F0-A6C9-3578E9FD8F10}"/>
              </a:ext>
            </a:extLst>
          </p:cNvPr>
          <p:cNvSpPr/>
          <p:nvPr/>
        </p:nvSpPr>
        <p:spPr>
          <a:xfrm>
            <a:off x="108065" y="70385"/>
            <a:ext cx="11978640" cy="514231"/>
          </a:xfrm>
          <a:prstGeom prst="snip2DiagRect">
            <a:avLst/>
          </a:prstGeom>
          <a:ln w="19050"/>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sz="1100" b="1" u="sng" dirty="0">
                <a:solidFill>
                  <a:schemeClr val="accent5">
                    <a:lumMod val="75000"/>
                  </a:schemeClr>
                </a:solidFill>
                <a:latin typeface="Arial" panose="020B0604020202020204" pitchFamily="34" charset="0"/>
                <a:ea typeface="Arial Unicode MS" panose="020B0604020202020204" pitchFamily="34" charset="-128"/>
                <a:cs typeface="Arial" panose="020B0604020202020204" pitchFamily="34" charset="0"/>
              </a:rPr>
              <a:t>The procedure for concluding a Long-term Contract between domestic producers and a Single  distributor for the supply of drugs and medical devices within the guaranteed volume of free medical  care and medical insurance system in accordance with </a:t>
            </a:r>
            <a:r>
              <a:rPr lang="en-US" sz="1100" b="1" u="sng" dirty="0" smtClean="0">
                <a:solidFill>
                  <a:schemeClr val="accent5">
                    <a:lumMod val="75000"/>
                  </a:schemeClr>
                </a:solidFill>
                <a:latin typeface="Arial" panose="020B0604020202020204" pitchFamily="34" charset="0"/>
                <a:ea typeface="Arial Unicode MS" panose="020B0604020202020204" pitchFamily="34" charset="-128"/>
                <a:cs typeface="Arial" panose="020B0604020202020204" pitchFamily="34" charset="0"/>
              </a:rPr>
              <a:t>Chapter </a:t>
            </a:r>
            <a:r>
              <a:rPr lang="en-US" sz="1100" b="1" u="sng" dirty="0">
                <a:solidFill>
                  <a:schemeClr val="accent5">
                    <a:lumMod val="75000"/>
                  </a:schemeClr>
                </a:solidFill>
                <a:latin typeface="Arial" panose="020B0604020202020204" pitchFamily="34" charset="0"/>
                <a:ea typeface="Arial Unicode MS" panose="020B0604020202020204" pitchFamily="34" charset="-128"/>
                <a:cs typeface="Arial" panose="020B0604020202020204" pitchFamily="34" charset="0"/>
              </a:rPr>
              <a:t>6 (paragraph 1) of Regulation 110 </a:t>
            </a:r>
            <a:r>
              <a:rPr lang="en-US" sz="1100" b="1" u="sng" dirty="0">
                <a:solidFill>
                  <a:schemeClr val="accent5">
                    <a:lumMod val="75000"/>
                  </a:schemeClr>
                </a:solidFill>
                <a:latin typeface="Arial" panose="020B0604020202020204" pitchFamily="34" charset="0"/>
                <a:ea typeface="Arial Unicode MS" panose="020B0604020202020204" pitchFamily="34" charset="-128"/>
                <a:cs typeface="Arial" panose="020B0604020202020204" pitchFamily="34" charset="0"/>
                <a:hlinkClick r:id="rId2"/>
              </a:rPr>
              <a:t>https://</a:t>
            </a:r>
            <a:r>
              <a:rPr lang="en-US" sz="1100" b="1" u="sng" dirty="0" smtClean="0">
                <a:solidFill>
                  <a:schemeClr val="accent5">
                    <a:lumMod val="75000"/>
                  </a:schemeClr>
                </a:solidFill>
                <a:latin typeface="Arial" panose="020B0604020202020204" pitchFamily="34" charset="0"/>
                <a:ea typeface="Arial Unicode MS" panose="020B0604020202020204" pitchFamily="34" charset="-128"/>
                <a:cs typeface="Arial" panose="020B0604020202020204" pitchFamily="34" charset="0"/>
                <a:hlinkClick r:id="rId2"/>
              </a:rPr>
              <a:t>adilet.zan.kz/rus/docs/V2300032733#z2285</a:t>
            </a:r>
            <a:r>
              <a:rPr lang="en-US" sz="1100" b="1" u="sng" dirty="0" smtClean="0">
                <a:solidFill>
                  <a:schemeClr val="accent5">
                    <a:lumMod val="75000"/>
                  </a:schemeClr>
                </a:solidFill>
                <a:latin typeface="Arial" panose="020B0604020202020204" pitchFamily="34" charset="0"/>
                <a:ea typeface="Arial Unicode MS" panose="020B0604020202020204" pitchFamily="34" charset="-128"/>
                <a:cs typeface="Arial" panose="020B0604020202020204" pitchFamily="34" charset="0"/>
              </a:rPr>
              <a:t> </a:t>
            </a:r>
            <a:endParaRPr lang="ru-RU" sz="1100" b="1" u="sng" dirty="0" smtClean="0">
              <a:solidFill>
                <a:schemeClr val="accent5">
                  <a:lumMod val="75000"/>
                </a:schemeClr>
              </a:solidFill>
              <a:latin typeface="Arial" panose="020B0604020202020204" pitchFamily="34" charset="0"/>
              <a:ea typeface="Arial Unicode MS" panose="020B0604020202020204" pitchFamily="34" charset="-128"/>
              <a:cs typeface="Arial" panose="020B0604020202020204" pitchFamily="34" charset="0"/>
            </a:endParaRPr>
          </a:p>
        </p:txBody>
      </p:sp>
      <p:grpSp>
        <p:nvGrpSpPr>
          <p:cNvPr id="2" name="Группа 1"/>
          <p:cNvGrpSpPr/>
          <p:nvPr/>
        </p:nvGrpSpPr>
        <p:grpSpPr>
          <a:xfrm>
            <a:off x="573024" y="548154"/>
            <a:ext cx="10752453" cy="3563971"/>
            <a:chOff x="6883" y="834934"/>
            <a:chExt cx="12158443" cy="5168601"/>
          </a:xfrm>
        </p:grpSpPr>
        <p:cxnSp>
          <p:nvCxnSpPr>
            <p:cNvPr id="349" name="Straight Connector 34">
              <a:extLst>
                <a:ext uri="{FF2B5EF4-FFF2-40B4-BE49-F238E27FC236}">
                  <a16:creationId xmlns:a16="http://schemas.microsoft.com/office/drawing/2014/main" id="{F538115F-3709-4575-B34B-A1875AD23B2E}"/>
                </a:ext>
              </a:extLst>
            </p:cNvPr>
            <p:cNvCxnSpPr>
              <a:cxnSpLocks/>
            </p:cNvCxnSpPr>
            <p:nvPr/>
          </p:nvCxnSpPr>
          <p:spPr>
            <a:xfrm flipV="1">
              <a:off x="1353307" y="5627904"/>
              <a:ext cx="6887174" cy="994"/>
            </a:xfrm>
            <a:prstGeom prst="line">
              <a:avLst/>
            </a:prstGeom>
            <a:ln w="136525">
              <a:solidFill>
                <a:srgbClr val="6E5BAA">
                  <a:alpha val="65000"/>
                </a:srgbClr>
              </a:solidFill>
            </a:ln>
            <a:effectLst>
              <a:outerShdw blurRad="1905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1" name="Straight Connector 34">
              <a:extLst>
                <a:ext uri="{FF2B5EF4-FFF2-40B4-BE49-F238E27FC236}">
                  <a16:creationId xmlns:a16="http://schemas.microsoft.com/office/drawing/2014/main" id="{57A2C3ED-1B49-4670-BB3F-BEA8A145AA8E}"/>
                </a:ext>
              </a:extLst>
            </p:cNvPr>
            <p:cNvCxnSpPr>
              <a:cxnSpLocks/>
            </p:cNvCxnSpPr>
            <p:nvPr/>
          </p:nvCxnSpPr>
          <p:spPr>
            <a:xfrm flipV="1">
              <a:off x="4441370" y="3846745"/>
              <a:ext cx="1372675" cy="9087"/>
            </a:xfrm>
            <a:prstGeom prst="line">
              <a:avLst/>
            </a:prstGeom>
            <a:ln w="136525">
              <a:solidFill>
                <a:srgbClr val="6E5BAA">
                  <a:alpha val="65000"/>
                </a:srgbClr>
              </a:solidFill>
            </a:ln>
            <a:effectLst>
              <a:outerShdw blurRad="1905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83" name="Freeform 44"/>
            <p:cNvSpPr>
              <a:spLocks/>
            </p:cNvSpPr>
            <p:nvPr/>
          </p:nvSpPr>
          <p:spPr bwMode="auto">
            <a:xfrm>
              <a:off x="2261280" y="1374049"/>
              <a:ext cx="404813" cy="282575"/>
            </a:xfrm>
            <a:custGeom>
              <a:avLst/>
              <a:gdLst>
                <a:gd name="T0" fmla="*/ 129 w 255"/>
                <a:gd name="T1" fmla="*/ 0 h 178"/>
                <a:gd name="T2" fmla="*/ 0 w 255"/>
                <a:gd name="T3" fmla="*/ 173 h 178"/>
                <a:gd name="T4" fmla="*/ 8 w 255"/>
                <a:gd name="T5" fmla="*/ 178 h 178"/>
                <a:gd name="T6" fmla="*/ 46 w 255"/>
                <a:gd name="T7" fmla="*/ 148 h 178"/>
                <a:gd name="T8" fmla="*/ 86 w 255"/>
                <a:gd name="T9" fmla="*/ 178 h 178"/>
                <a:gd name="T10" fmla="*/ 124 w 255"/>
                <a:gd name="T11" fmla="*/ 148 h 178"/>
                <a:gd name="T12" fmla="*/ 164 w 255"/>
                <a:gd name="T13" fmla="*/ 178 h 178"/>
                <a:gd name="T14" fmla="*/ 202 w 255"/>
                <a:gd name="T15" fmla="*/ 148 h 178"/>
                <a:gd name="T16" fmla="*/ 242 w 255"/>
                <a:gd name="T17" fmla="*/ 178 h 178"/>
                <a:gd name="T18" fmla="*/ 255 w 255"/>
                <a:gd name="T19" fmla="*/ 169 h 178"/>
                <a:gd name="T20" fmla="*/ 129 w 255"/>
                <a:gd name="T21"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5" h="178">
                  <a:moveTo>
                    <a:pt x="129" y="0"/>
                  </a:moveTo>
                  <a:lnTo>
                    <a:pt x="0" y="173"/>
                  </a:lnTo>
                  <a:lnTo>
                    <a:pt x="8" y="178"/>
                  </a:lnTo>
                  <a:lnTo>
                    <a:pt x="46" y="148"/>
                  </a:lnTo>
                  <a:lnTo>
                    <a:pt x="86" y="178"/>
                  </a:lnTo>
                  <a:lnTo>
                    <a:pt x="124" y="148"/>
                  </a:lnTo>
                  <a:lnTo>
                    <a:pt x="164" y="178"/>
                  </a:lnTo>
                  <a:lnTo>
                    <a:pt x="202" y="148"/>
                  </a:lnTo>
                  <a:lnTo>
                    <a:pt x="242" y="178"/>
                  </a:lnTo>
                  <a:lnTo>
                    <a:pt x="255" y="169"/>
                  </a:lnTo>
                  <a:lnTo>
                    <a:pt x="1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00">
                <a:latin typeface="Arial" panose="020B0604020202020204" pitchFamily="34" charset="0"/>
                <a:ea typeface="Arial Unicode MS" panose="020B0604020202020204" pitchFamily="34" charset="-128"/>
                <a:cs typeface="Arial" panose="020B0604020202020204" pitchFamily="34" charset="0"/>
              </a:endParaRPr>
            </a:p>
          </p:txBody>
        </p:sp>
        <p:sp>
          <p:nvSpPr>
            <p:cNvPr id="584" name="Freeform 45"/>
            <p:cNvSpPr>
              <a:spLocks noEditPoints="1"/>
            </p:cNvSpPr>
            <p:nvPr/>
          </p:nvSpPr>
          <p:spPr bwMode="auto">
            <a:xfrm>
              <a:off x="1735818" y="1400176"/>
              <a:ext cx="730250" cy="979488"/>
            </a:xfrm>
            <a:custGeom>
              <a:avLst/>
              <a:gdLst>
                <a:gd name="T0" fmla="*/ 27 w 460"/>
                <a:gd name="T1" fmla="*/ 583 h 617"/>
                <a:gd name="T2" fmla="*/ 27 w 460"/>
                <a:gd name="T3" fmla="*/ 583 h 617"/>
                <a:gd name="T4" fmla="*/ 0 w 460"/>
                <a:gd name="T5" fmla="*/ 617 h 617"/>
                <a:gd name="T6" fmla="*/ 27 w 460"/>
                <a:gd name="T7" fmla="*/ 583 h 617"/>
                <a:gd name="T8" fmla="*/ 460 w 460"/>
                <a:gd name="T9" fmla="*/ 0 h 617"/>
                <a:gd name="T10" fmla="*/ 212 w 460"/>
                <a:gd name="T11" fmla="*/ 333 h 617"/>
                <a:gd name="T12" fmla="*/ 212 w 460"/>
                <a:gd name="T13" fmla="*/ 333 h 617"/>
                <a:gd name="T14" fmla="*/ 460 w 460"/>
                <a:gd name="T15" fmla="*/ 0 h 617"/>
                <a:gd name="T16" fmla="*/ 460 w 460"/>
                <a:gd name="T17"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0" h="617">
                  <a:moveTo>
                    <a:pt x="27" y="583"/>
                  </a:moveTo>
                  <a:lnTo>
                    <a:pt x="27" y="583"/>
                  </a:lnTo>
                  <a:lnTo>
                    <a:pt x="0" y="617"/>
                  </a:lnTo>
                  <a:lnTo>
                    <a:pt x="27" y="583"/>
                  </a:lnTo>
                  <a:close/>
                  <a:moveTo>
                    <a:pt x="460" y="0"/>
                  </a:moveTo>
                  <a:lnTo>
                    <a:pt x="212" y="333"/>
                  </a:lnTo>
                  <a:lnTo>
                    <a:pt x="212" y="333"/>
                  </a:lnTo>
                  <a:lnTo>
                    <a:pt x="460" y="0"/>
                  </a:lnTo>
                  <a:lnTo>
                    <a:pt x="460" y="0"/>
                  </a:lnTo>
                  <a:close/>
                </a:path>
              </a:pathLst>
            </a:custGeom>
            <a:solidFill>
              <a:srgbClr val="ABA7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00">
                <a:latin typeface="Arial" panose="020B0604020202020204" pitchFamily="34" charset="0"/>
                <a:ea typeface="Arial Unicode MS" panose="020B0604020202020204" pitchFamily="34" charset="-128"/>
                <a:cs typeface="Arial" panose="020B0604020202020204" pitchFamily="34" charset="0"/>
              </a:endParaRPr>
            </a:p>
          </p:txBody>
        </p:sp>
        <p:sp>
          <p:nvSpPr>
            <p:cNvPr id="585" name="Freeform 46"/>
            <p:cNvSpPr>
              <a:spLocks noEditPoints="1"/>
            </p:cNvSpPr>
            <p:nvPr/>
          </p:nvSpPr>
          <p:spPr bwMode="auto">
            <a:xfrm>
              <a:off x="1735818" y="1400176"/>
              <a:ext cx="730250" cy="979488"/>
            </a:xfrm>
            <a:custGeom>
              <a:avLst/>
              <a:gdLst>
                <a:gd name="T0" fmla="*/ 27 w 460"/>
                <a:gd name="T1" fmla="*/ 583 h 617"/>
                <a:gd name="T2" fmla="*/ 27 w 460"/>
                <a:gd name="T3" fmla="*/ 583 h 617"/>
                <a:gd name="T4" fmla="*/ 0 w 460"/>
                <a:gd name="T5" fmla="*/ 617 h 617"/>
                <a:gd name="T6" fmla="*/ 27 w 460"/>
                <a:gd name="T7" fmla="*/ 583 h 617"/>
                <a:gd name="T8" fmla="*/ 460 w 460"/>
                <a:gd name="T9" fmla="*/ 0 h 617"/>
                <a:gd name="T10" fmla="*/ 212 w 460"/>
                <a:gd name="T11" fmla="*/ 333 h 617"/>
                <a:gd name="T12" fmla="*/ 212 w 460"/>
                <a:gd name="T13" fmla="*/ 333 h 617"/>
                <a:gd name="T14" fmla="*/ 460 w 460"/>
                <a:gd name="T15" fmla="*/ 0 h 617"/>
                <a:gd name="T16" fmla="*/ 460 w 460"/>
                <a:gd name="T17"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0" h="617">
                  <a:moveTo>
                    <a:pt x="27" y="583"/>
                  </a:moveTo>
                  <a:lnTo>
                    <a:pt x="27" y="583"/>
                  </a:lnTo>
                  <a:lnTo>
                    <a:pt x="0" y="617"/>
                  </a:lnTo>
                  <a:lnTo>
                    <a:pt x="27" y="583"/>
                  </a:lnTo>
                  <a:moveTo>
                    <a:pt x="460" y="0"/>
                  </a:moveTo>
                  <a:lnTo>
                    <a:pt x="212" y="333"/>
                  </a:lnTo>
                  <a:lnTo>
                    <a:pt x="212" y="333"/>
                  </a:lnTo>
                  <a:lnTo>
                    <a:pt x="460" y="0"/>
                  </a:lnTo>
                  <a:lnTo>
                    <a:pt x="4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00">
                <a:latin typeface="Arial" panose="020B0604020202020204" pitchFamily="34" charset="0"/>
                <a:ea typeface="Arial Unicode MS" panose="020B0604020202020204" pitchFamily="34" charset="-128"/>
                <a:cs typeface="Arial" panose="020B0604020202020204" pitchFamily="34" charset="0"/>
              </a:endParaRPr>
            </a:p>
          </p:txBody>
        </p:sp>
        <p:sp>
          <p:nvSpPr>
            <p:cNvPr id="592" name="Freeform 50"/>
            <p:cNvSpPr>
              <a:spLocks/>
            </p:cNvSpPr>
            <p:nvPr/>
          </p:nvSpPr>
          <p:spPr bwMode="auto">
            <a:xfrm>
              <a:off x="2261280" y="1374049"/>
              <a:ext cx="206375" cy="282575"/>
            </a:xfrm>
            <a:custGeom>
              <a:avLst/>
              <a:gdLst>
                <a:gd name="T0" fmla="*/ 129 w 130"/>
                <a:gd name="T1" fmla="*/ 0 h 178"/>
                <a:gd name="T2" fmla="*/ 129 w 130"/>
                <a:gd name="T3" fmla="*/ 0 h 178"/>
                <a:gd name="T4" fmla="*/ 0 w 130"/>
                <a:gd name="T5" fmla="*/ 173 h 178"/>
                <a:gd name="T6" fmla="*/ 8 w 130"/>
                <a:gd name="T7" fmla="*/ 178 h 178"/>
                <a:gd name="T8" fmla="*/ 46 w 130"/>
                <a:gd name="T9" fmla="*/ 148 h 178"/>
                <a:gd name="T10" fmla="*/ 86 w 130"/>
                <a:gd name="T11" fmla="*/ 178 h 178"/>
                <a:gd name="T12" fmla="*/ 124 w 130"/>
                <a:gd name="T13" fmla="*/ 148 h 178"/>
                <a:gd name="T14" fmla="*/ 130 w 130"/>
                <a:gd name="T15" fmla="*/ 152 h 178"/>
                <a:gd name="T16" fmla="*/ 129 w 130"/>
                <a:gd name="T17" fmla="*/ 0 h 178"/>
                <a:gd name="T18" fmla="*/ 129 w 130"/>
                <a:gd name="T19"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78">
                  <a:moveTo>
                    <a:pt x="129" y="0"/>
                  </a:moveTo>
                  <a:lnTo>
                    <a:pt x="129" y="0"/>
                  </a:lnTo>
                  <a:lnTo>
                    <a:pt x="0" y="173"/>
                  </a:lnTo>
                  <a:lnTo>
                    <a:pt x="8" y="178"/>
                  </a:lnTo>
                  <a:lnTo>
                    <a:pt x="46" y="148"/>
                  </a:lnTo>
                  <a:lnTo>
                    <a:pt x="86" y="178"/>
                  </a:lnTo>
                  <a:lnTo>
                    <a:pt x="124" y="148"/>
                  </a:lnTo>
                  <a:lnTo>
                    <a:pt x="130" y="152"/>
                  </a:lnTo>
                  <a:lnTo>
                    <a:pt x="129" y="0"/>
                  </a:lnTo>
                  <a:lnTo>
                    <a:pt x="1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00">
                <a:latin typeface="Arial" panose="020B0604020202020204" pitchFamily="34" charset="0"/>
                <a:ea typeface="Arial Unicode MS" panose="020B0604020202020204" pitchFamily="34" charset="-128"/>
                <a:cs typeface="Arial" panose="020B0604020202020204" pitchFamily="34" charset="0"/>
              </a:endParaRPr>
            </a:p>
          </p:txBody>
        </p:sp>
        <p:cxnSp>
          <p:nvCxnSpPr>
            <p:cNvPr id="152" name="Straight Connector 34">
              <a:extLst>
                <a:ext uri="{FF2B5EF4-FFF2-40B4-BE49-F238E27FC236}">
                  <a16:creationId xmlns:a16="http://schemas.microsoft.com/office/drawing/2014/main" id="{3DA4F0B6-38C2-495B-9418-291816027EE2}"/>
                </a:ext>
              </a:extLst>
            </p:cNvPr>
            <p:cNvCxnSpPr>
              <a:cxnSpLocks/>
            </p:cNvCxnSpPr>
            <p:nvPr/>
          </p:nvCxnSpPr>
          <p:spPr>
            <a:xfrm>
              <a:off x="655377" y="2096748"/>
              <a:ext cx="6208211" cy="8549"/>
            </a:xfrm>
            <a:prstGeom prst="line">
              <a:avLst/>
            </a:prstGeom>
            <a:ln w="136525">
              <a:solidFill>
                <a:srgbClr val="E3671B">
                  <a:alpha val="65000"/>
                </a:srgbClr>
              </a:solidFill>
            </a:ln>
            <a:effectLst>
              <a:outerShdw blurRad="1905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34" name="Дуга 933">
              <a:extLst>
                <a:ext uri="{FF2B5EF4-FFF2-40B4-BE49-F238E27FC236}">
                  <a16:creationId xmlns:a16="http://schemas.microsoft.com/office/drawing/2014/main" id="{4FF5526D-C05C-4B50-AD2C-623BD32DE0AC}"/>
                </a:ext>
              </a:extLst>
            </p:cNvPr>
            <p:cNvSpPr/>
            <p:nvPr/>
          </p:nvSpPr>
          <p:spPr>
            <a:xfrm flipH="1">
              <a:off x="8490940" y="2096063"/>
              <a:ext cx="1531994" cy="1759861"/>
            </a:xfrm>
            <a:prstGeom prst="arc">
              <a:avLst>
                <a:gd name="adj1" fmla="val 5449957"/>
                <a:gd name="adj2" fmla="val 16208867"/>
              </a:avLst>
            </a:prstGeom>
            <a:ln w="136525">
              <a:solidFill>
                <a:srgbClr val="C273A4">
                  <a:alpha val="65000"/>
                </a:srgbClr>
              </a:solidFill>
            </a:ln>
            <a:effectLst>
              <a:outerShdw blurRad="1905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sz="800">
                <a:latin typeface="Arial" panose="020B0604020202020204" pitchFamily="34" charset="0"/>
                <a:ea typeface="Arial Unicode MS" panose="020B0604020202020204" pitchFamily="34" charset="-128"/>
                <a:cs typeface="Arial" panose="020B0604020202020204" pitchFamily="34" charset="0"/>
              </a:endParaRPr>
            </a:p>
          </p:txBody>
        </p:sp>
        <p:cxnSp>
          <p:nvCxnSpPr>
            <p:cNvPr id="243" name="Straight Connector 34">
              <a:extLst>
                <a:ext uri="{FF2B5EF4-FFF2-40B4-BE49-F238E27FC236}">
                  <a16:creationId xmlns:a16="http://schemas.microsoft.com/office/drawing/2014/main" id="{B796F58A-1091-43E4-8E80-389EAD9E3F9A}"/>
                </a:ext>
              </a:extLst>
            </p:cNvPr>
            <p:cNvCxnSpPr>
              <a:cxnSpLocks/>
              <a:endCxn id="934" idx="0"/>
            </p:cNvCxnSpPr>
            <p:nvPr/>
          </p:nvCxnSpPr>
          <p:spPr>
            <a:xfrm flipV="1">
              <a:off x="7754664" y="3855801"/>
              <a:ext cx="1515059" cy="124"/>
            </a:xfrm>
            <a:prstGeom prst="line">
              <a:avLst/>
            </a:prstGeom>
            <a:ln w="136525">
              <a:solidFill>
                <a:srgbClr val="C273A4">
                  <a:alpha val="65000"/>
                </a:srgbClr>
              </a:solidFill>
            </a:ln>
            <a:effectLst>
              <a:outerShdw blurRad="1905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37" name="Прямоугольник 936">
              <a:extLst>
                <a:ext uri="{FF2B5EF4-FFF2-40B4-BE49-F238E27FC236}">
                  <a16:creationId xmlns:a16="http://schemas.microsoft.com/office/drawing/2014/main" id="{DC95A62B-54B7-4119-843E-A8CA9EF4BE3E}"/>
                </a:ext>
              </a:extLst>
            </p:cNvPr>
            <p:cNvSpPr/>
            <p:nvPr/>
          </p:nvSpPr>
          <p:spPr>
            <a:xfrm>
              <a:off x="2187374" y="834934"/>
              <a:ext cx="2162755" cy="871826"/>
            </a:xfrm>
            <a:prstGeom prst="rect">
              <a:avLst/>
            </a:prstGeom>
            <a:noFill/>
          </p:spPr>
          <p:txBody>
            <a:bodyPr wrap="square" rtlCol="0">
              <a:spAutoFit/>
            </a:bodyPr>
            <a:lstStyle/>
            <a:p>
              <a:pPr algn="ctr"/>
              <a:r>
                <a:rPr lang="en-US" sz="800" b="1" dirty="0">
                  <a:latin typeface="Arial" panose="020B0604020202020204" pitchFamily="34" charset="0"/>
                  <a:ea typeface="Arial Unicode MS" panose="020B0604020202020204" pitchFamily="34" charset="-128"/>
                  <a:cs typeface="Arial" panose="020B0604020202020204" pitchFamily="34" charset="0"/>
                </a:rPr>
                <a:t>SK-PH forms a preliminary  nomenclature of drugs and MD  for consideration by the  formulary commission</a:t>
              </a:r>
            </a:p>
          </p:txBody>
        </p:sp>
        <p:sp>
          <p:nvSpPr>
            <p:cNvPr id="307" name="Дуга 306">
              <a:extLst>
                <a:ext uri="{FF2B5EF4-FFF2-40B4-BE49-F238E27FC236}">
                  <a16:creationId xmlns:a16="http://schemas.microsoft.com/office/drawing/2014/main" id="{FEB9E3D5-0364-4B20-ADC8-6CEC960ED542}"/>
                </a:ext>
              </a:extLst>
            </p:cNvPr>
            <p:cNvSpPr/>
            <p:nvPr/>
          </p:nvSpPr>
          <p:spPr>
            <a:xfrm>
              <a:off x="378183" y="3865016"/>
              <a:ext cx="1978503" cy="1759861"/>
            </a:xfrm>
            <a:prstGeom prst="arc">
              <a:avLst>
                <a:gd name="adj1" fmla="val 5449957"/>
                <a:gd name="adj2" fmla="val 16208867"/>
              </a:avLst>
            </a:prstGeom>
            <a:ln w="136525">
              <a:solidFill>
                <a:srgbClr val="6E5BAA">
                  <a:alpha val="65000"/>
                </a:srgbClr>
              </a:solidFill>
            </a:ln>
            <a:effectLst>
              <a:outerShdw blurRad="1905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sz="800">
                <a:latin typeface="Arial" panose="020B0604020202020204" pitchFamily="34" charset="0"/>
                <a:ea typeface="Arial Unicode MS" panose="020B0604020202020204" pitchFamily="34" charset="-128"/>
                <a:cs typeface="Arial" panose="020B0604020202020204" pitchFamily="34" charset="0"/>
              </a:endParaRPr>
            </a:p>
          </p:txBody>
        </p:sp>
        <p:cxnSp>
          <p:nvCxnSpPr>
            <p:cNvPr id="310" name="Straight Connector 34">
              <a:extLst>
                <a:ext uri="{FF2B5EF4-FFF2-40B4-BE49-F238E27FC236}">
                  <a16:creationId xmlns:a16="http://schemas.microsoft.com/office/drawing/2014/main" id="{E968E0CA-B5F4-419A-99E3-350031FDE45D}"/>
                </a:ext>
              </a:extLst>
            </p:cNvPr>
            <p:cNvCxnSpPr>
              <a:cxnSpLocks/>
            </p:cNvCxnSpPr>
            <p:nvPr/>
          </p:nvCxnSpPr>
          <p:spPr>
            <a:xfrm flipV="1">
              <a:off x="8227210" y="5606936"/>
              <a:ext cx="3913265" cy="15362"/>
            </a:xfrm>
            <a:prstGeom prst="line">
              <a:avLst/>
            </a:prstGeom>
            <a:ln w="136525">
              <a:solidFill>
                <a:srgbClr val="01B0CC">
                  <a:alpha val="65000"/>
                </a:srgbClr>
              </a:solidFill>
            </a:ln>
            <a:effectLst>
              <a:outerShdw blurRad="1905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11" name="TextBox 310">
              <a:extLst>
                <a:ext uri="{FF2B5EF4-FFF2-40B4-BE49-F238E27FC236}">
                  <a16:creationId xmlns:a16="http://schemas.microsoft.com/office/drawing/2014/main" id="{8842B776-FC89-4E0A-A2E1-69A28A069DE5}"/>
                </a:ext>
              </a:extLst>
            </p:cNvPr>
            <p:cNvSpPr txBox="1"/>
            <p:nvPr/>
          </p:nvSpPr>
          <p:spPr>
            <a:xfrm>
              <a:off x="358256" y="4445679"/>
              <a:ext cx="1698954" cy="312445"/>
            </a:xfrm>
            <a:prstGeom prst="rect">
              <a:avLst/>
            </a:prstGeom>
            <a:noFill/>
          </p:spPr>
          <p:txBody>
            <a:bodyPr wrap="square" rtlCol="0">
              <a:spAutoFit/>
            </a:bodyPr>
            <a:lstStyle/>
            <a:p>
              <a:pPr algn="ctr"/>
              <a:endParaRPr lang="ru-RU" sz="800" b="1" dirty="0" smtClean="0">
                <a:latin typeface="Arial" panose="020B0604020202020204" pitchFamily="34" charset="0"/>
                <a:ea typeface="Arial Unicode MS" panose="020B0604020202020204" pitchFamily="34" charset="-128"/>
                <a:cs typeface="Arial" panose="020B0604020202020204" pitchFamily="34" charset="0"/>
              </a:endParaRPr>
            </a:p>
          </p:txBody>
        </p:sp>
        <p:sp>
          <p:nvSpPr>
            <p:cNvPr id="313" name="TextBox 312">
              <a:extLst>
                <a:ext uri="{FF2B5EF4-FFF2-40B4-BE49-F238E27FC236}">
                  <a16:creationId xmlns:a16="http://schemas.microsoft.com/office/drawing/2014/main" id="{57F60FEB-F54C-4C41-8877-B964E5C845FA}"/>
                </a:ext>
              </a:extLst>
            </p:cNvPr>
            <p:cNvSpPr txBox="1"/>
            <p:nvPr/>
          </p:nvSpPr>
          <p:spPr>
            <a:xfrm>
              <a:off x="1947783" y="4244217"/>
              <a:ext cx="2172716" cy="1026602"/>
            </a:xfrm>
            <a:prstGeom prst="rect">
              <a:avLst/>
            </a:prstGeom>
            <a:noFill/>
          </p:spPr>
          <p:txBody>
            <a:bodyPr wrap="square" rtlCol="0">
              <a:spAutoFit/>
            </a:bodyPr>
            <a:lstStyle/>
            <a:p>
              <a:pPr algn="ctr"/>
              <a:r>
                <a:rPr lang="en-US" sz="800" b="1" dirty="0">
                  <a:latin typeface="Arial" panose="020B0604020202020204" pitchFamily="34" charset="0"/>
                  <a:ea typeface="Arial Unicode MS" panose="020B0604020202020204" pitchFamily="34" charset="-128"/>
                  <a:cs typeface="Arial" panose="020B0604020202020204" pitchFamily="34" charset="0"/>
                </a:rPr>
                <a:t>Applications on the web  portal are open and subject  to review by the commission  (protocol of preliminary  admission)  </a:t>
              </a:r>
              <a:r>
                <a:rPr lang="en-US" sz="800" b="1" dirty="0">
                  <a:latin typeface="Arial" panose="020B0604020202020204" pitchFamily="34" charset="0"/>
                  <a:ea typeface="Arial Unicode MS" panose="020B0604020202020204" pitchFamily="34" charset="-128"/>
                  <a:cs typeface="Arial" panose="020B0604020202020204" pitchFamily="34" charset="0"/>
                  <a:hlinkClick r:id="rId3"/>
                </a:rPr>
                <a:t>https://</a:t>
              </a:r>
              <a:r>
                <a:rPr lang="en-US" sz="800" b="1" dirty="0" smtClean="0">
                  <a:latin typeface="Arial" panose="020B0604020202020204" pitchFamily="34" charset="0"/>
                  <a:ea typeface="Arial Unicode MS" panose="020B0604020202020204" pitchFamily="34" charset="-128"/>
                  <a:cs typeface="Arial" panose="020B0604020202020204" pitchFamily="34" charset="0"/>
                  <a:hlinkClick r:id="rId3"/>
                </a:rPr>
                <a:t>fms.ecc.kz</a:t>
              </a:r>
              <a:r>
                <a:rPr lang="en-US" sz="800" b="1" dirty="0" smtClean="0">
                  <a:latin typeface="Arial" panose="020B0604020202020204" pitchFamily="34" charset="0"/>
                  <a:ea typeface="Arial Unicode MS" panose="020B0604020202020204" pitchFamily="34" charset="-128"/>
                  <a:cs typeface="Arial" panose="020B0604020202020204" pitchFamily="34" charset="0"/>
                </a:rPr>
                <a:t> </a:t>
              </a:r>
              <a:endParaRPr lang="en-US" sz="800" b="1" dirty="0">
                <a:latin typeface="Arial" panose="020B0604020202020204" pitchFamily="34" charset="0"/>
                <a:ea typeface="Arial Unicode MS" panose="020B0604020202020204" pitchFamily="34" charset="-128"/>
                <a:cs typeface="Arial" panose="020B0604020202020204" pitchFamily="34" charset="0"/>
              </a:endParaRPr>
            </a:p>
          </p:txBody>
        </p:sp>
        <p:sp>
          <p:nvSpPr>
            <p:cNvPr id="315" name="TextBox 314">
              <a:extLst>
                <a:ext uri="{FF2B5EF4-FFF2-40B4-BE49-F238E27FC236}">
                  <a16:creationId xmlns:a16="http://schemas.microsoft.com/office/drawing/2014/main" id="{7AE17432-C100-40DE-B508-E6999621A293}"/>
                </a:ext>
              </a:extLst>
            </p:cNvPr>
            <p:cNvSpPr txBox="1"/>
            <p:nvPr/>
          </p:nvSpPr>
          <p:spPr>
            <a:xfrm>
              <a:off x="4309927" y="4401489"/>
              <a:ext cx="1704647" cy="848062"/>
            </a:xfrm>
            <a:prstGeom prst="rect">
              <a:avLst/>
            </a:prstGeom>
            <a:noFill/>
          </p:spPr>
          <p:txBody>
            <a:bodyPr wrap="square" rtlCol="0">
              <a:spAutoFit/>
            </a:bodyPr>
            <a:lstStyle/>
            <a:p>
              <a:pPr algn="ctr"/>
              <a:r>
                <a:rPr lang="en-US" sz="800" b="1" dirty="0">
                  <a:latin typeface="Arial" panose="020B0604020202020204" pitchFamily="34" charset="0"/>
                  <a:ea typeface="Arial Unicode MS" panose="020B0604020202020204" pitchFamily="34" charset="-128"/>
                  <a:cs typeface="Arial" panose="020B0604020202020204" pitchFamily="34" charset="0"/>
                </a:rPr>
                <a:t>Bringing applications of  potential suppliers in  accordance  </a:t>
              </a:r>
              <a:r>
                <a:rPr lang="en-US" sz="800" b="1" dirty="0">
                  <a:latin typeface="Arial" panose="020B0604020202020204" pitchFamily="34" charset="0"/>
                  <a:ea typeface="Arial Unicode MS" panose="020B0604020202020204" pitchFamily="34" charset="-128"/>
                  <a:cs typeface="Arial" panose="020B0604020202020204" pitchFamily="34" charset="0"/>
                  <a:hlinkClick r:id="rId3"/>
                </a:rPr>
                <a:t>https://</a:t>
              </a:r>
              <a:r>
                <a:rPr lang="en-US" sz="800" b="1" dirty="0" smtClean="0">
                  <a:latin typeface="Arial" panose="020B0604020202020204" pitchFamily="34" charset="0"/>
                  <a:ea typeface="Arial Unicode MS" panose="020B0604020202020204" pitchFamily="34" charset="-128"/>
                  <a:cs typeface="Arial" panose="020B0604020202020204" pitchFamily="34" charset="0"/>
                  <a:hlinkClick r:id="rId3"/>
                </a:rPr>
                <a:t>fms.ecc.kz</a:t>
              </a:r>
              <a:r>
                <a:rPr lang="en-US" sz="800" b="1" dirty="0" smtClean="0">
                  <a:latin typeface="Arial" panose="020B0604020202020204" pitchFamily="34" charset="0"/>
                  <a:ea typeface="Arial Unicode MS" panose="020B0604020202020204" pitchFamily="34" charset="-128"/>
                  <a:cs typeface="Arial" panose="020B0604020202020204" pitchFamily="34" charset="0"/>
                </a:rPr>
                <a:t> </a:t>
              </a:r>
              <a:endParaRPr lang="en-US" sz="800" b="1" dirty="0">
                <a:latin typeface="Arial" panose="020B0604020202020204" pitchFamily="34" charset="0"/>
                <a:ea typeface="Arial Unicode MS" panose="020B0604020202020204" pitchFamily="34" charset="-128"/>
                <a:cs typeface="Arial" panose="020B0604020202020204" pitchFamily="34" charset="0"/>
              </a:endParaRPr>
            </a:p>
          </p:txBody>
        </p:sp>
        <p:sp>
          <p:nvSpPr>
            <p:cNvPr id="319" name="TextBox 318">
              <a:extLst>
                <a:ext uri="{FF2B5EF4-FFF2-40B4-BE49-F238E27FC236}">
                  <a16:creationId xmlns:a16="http://schemas.microsoft.com/office/drawing/2014/main" id="{D025EBBC-6E6E-45BC-9338-62CD5DF6E9B0}"/>
                </a:ext>
              </a:extLst>
            </p:cNvPr>
            <p:cNvSpPr txBox="1"/>
            <p:nvPr/>
          </p:nvSpPr>
          <p:spPr>
            <a:xfrm>
              <a:off x="8536940" y="4301909"/>
              <a:ext cx="1646902" cy="1026602"/>
            </a:xfrm>
            <a:prstGeom prst="rect">
              <a:avLst/>
            </a:prstGeom>
            <a:noFill/>
          </p:spPr>
          <p:txBody>
            <a:bodyPr wrap="square" rtlCol="0">
              <a:spAutoFit/>
            </a:bodyPr>
            <a:lstStyle/>
            <a:p>
              <a:pPr algn="ctr"/>
              <a:r>
                <a:rPr lang="en-US" sz="800" b="1" dirty="0">
                  <a:latin typeface="Arial" panose="020B0604020202020204" pitchFamily="34" charset="0"/>
                  <a:ea typeface="Arial Unicode MS" panose="020B0604020202020204" pitchFamily="34" charset="-128"/>
                  <a:cs typeface="Arial" panose="020B0604020202020204" pitchFamily="34" charset="0"/>
                </a:rPr>
                <a:t>Conducting an auction  on the web portal and  publishing the protocol  of the results  </a:t>
              </a:r>
              <a:r>
                <a:rPr lang="en-US" sz="800" b="1" dirty="0">
                  <a:latin typeface="Arial" panose="020B0604020202020204" pitchFamily="34" charset="0"/>
                  <a:ea typeface="Arial Unicode MS" panose="020B0604020202020204" pitchFamily="34" charset="-128"/>
                  <a:cs typeface="Arial" panose="020B0604020202020204" pitchFamily="34" charset="0"/>
                  <a:hlinkClick r:id="rId3"/>
                </a:rPr>
                <a:t>https://</a:t>
              </a:r>
              <a:r>
                <a:rPr lang="en-US" sz="800" b="1" dirty="0" smtClean="0">
                  <a:latin typeface="Arial" panose="020B0604020202020204" pitchFamily="34" charset="0"/>
                  <a:ea typeface="Arial Unicode MS" panose="020B0604020202020204" pitchFamily="34" charset="-128"/>
                  <a:cs typeface="Arial" panose="020B0604020202020204" pitchFamily="34" charset="0"/>
                  <a:hlinkClick r:id="rId3"/>
                </a:rPr>
                <a:t>fms.ecc.kz</a:t>
              </a:r>
              <a:r>
                <a:rPr lang="en-US" sz="800" b="1" dirty="0" smtClean="0">
                  <a:latin typeface="Arial" panose="020B0604020202020204" pitchFamily="34" charset="0"/>
                  <a:ea typeface="Arial Unicode MS" panose="020B0604020202020204" pitchFamily="34" charset="-128"/>
                  <a:cs typeface="Arial" panose="020B0604020202020204" pitchFamily="34" charset="0"/>
                </a:rPr>
                <a:t> </a:t>
              </a:r>
              <a:endParaRPr lang="en-US" sz="800" b="1" dirty="0">
                <a:latin typeface="Arial" panose="020B0604020202020204" pitchFamily="34" charset="0"/>
                <a:ea typeface="Arial Unicode MS" panose="020B0604020202020204" pitchFamily="34" charset="-128"/>
                <a:cs typeface="Arial" panose="020B0604020202020204" pitchFamily="34" charset="0"/>
              </a:endParaRPr>
            </a:p>
          </p:txBody>
        </p:sp>
        <p:sp>
          <p:nvSpPr>
            <p:cNvPr id="321" name="TextBox 320">
              <a:extLst>
                <a:ext uri="{FF2B5EF4-FFF2-40B4-BE49-F238E27FC236}">
                  <a16:creationId xmlns:a16="http://schemas.microsoft.com/office/drawing/2014/main" id="{FD433CF5-A1A1-4EAA-9989-030975A76603}"/>
                </a:ext>
              </a:extLst>
            </p:cNvPr>
            <p:cNvSpPr txBox="1"/>
            <p:nvPr/>
          </p:nvSpPr>
          <p:spPr>
            <a:xfrm>
              <a:off x="10501590" y="4528338"/>
              <a:ext cx="1663736" cy="669523"/>
            </a:xfrm>
            <a:prstGeom prst="rect">
              <a:avLst/>
            </a:prstGeom>
            <a:noFill/>
          </p:spPr>
          <p:txBody>
            <a:bodyPr wrap="square" rtlCol="0">
              <a:spAutoFit/>
            </a:bodyPr>
            <a:lstStyle/>
            <a:p>
              <a:pPr algn="ctr"/>
              <a:r>
                <a:rPr lang="en-US" sz="800" b="1" dirty="0">
                  <a:latin typeface="Arial" panose="020B0604020202020204" pitchFamily="34" charset="0"/>
                  <a:ea typeface="Arial Unicode MS" panose="020B0604020202020204" pitchFamily="34" charset="-128"/>
                  <a:cs typeface="Arial" panose="020B0604020202020204" pitchFamily="34" charset="0"/>
                </a:rPr>
                <a:t>Conclusion the LTC  based on the protocol  of the results</a:t>
              </a:r>
            </a:p>
          </p:txBody>
        </p:sp>
        <p:cxnSp>
          <p:nvCxnSpPr>
            <p:cNvPr id="337" name="Straight Connector 34">
              <a:extLst>
                <a:ext uri="{FF2B5EF4-FFF2-40B4-BE49-F238E27FC236}">
                  <a16:creationId xmlns:a16="http://schemas.microsoft.com/office/drawing/2014/main" id="{EC621C7F-0B7E-4EDF-991C-44069D7AE6E3}"/>
                </a:ext>
              </a:extLst>
            </p:cNvPr>
            <p:cNvCxnSpPr>
              <a:cxnSpLocks/>
              <a:stCxn id="54" idx="1"/>
            </p:cNvCxnSpPr>
            <p:nvPr/>
          </p:nvCxnSpPr>
          <p:spPr>
            <a:xfrm>
              <a:off x="6721343" y="2096062"/>
              <a:ext cx="2829030" cy="6639"/>
            </a:xfrm>
            <a:prstGeom prst="line">
              <a:avLst/>
            </a:prstGeom>
            <a:ln w="136525">
              <a:solidFill>
                <a:srgbClr val="DB8B5A"/>
              </a:solidFill>
            </a:ln>
            <a:effectLst>
              <a:outerShdw blurRad="1905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9" name="Straight Connector 34">
              <a:extLst>
                <a:ext uri="{FF2B5EF4-FFF2-40B4-BE49-F238E27FC236}">
                  <a16:creationId xmlns:a16="http://schemas.microsoft.com/office/drawing/2014/main" id="{1B1B0269-1B39-4A3F-834A-0C02F5B869FE}"/>
                </a:ext>
              </a:extLst>
            </p:cNvPr>
            <p:cNvCxnSpPr>
              <a:cxnSpLocks/>
            </p:cNvCxnSpPr>
            <p:nvPr/>
          </p:nvCxnSpPr>
          <p:spPr>
            <a:xfrm>
              <a:off x="5814046" y="3855886"/>
              <a:ext cx="2001582" cy="0"/>
            </a:xfrm>
            <a:prstGeom prst="line">
              <a:avLst/>
            </a:prstGeom>
            <a:ln w="136525">
              <a:solidFill>
                <a:srgbClr val="C273A4">
                  <a:alpha val="65000"/>
                </a:srgbClr>
              </a:solidFill>
            </a:ln>
            <a:effectLst>
              <a:outerShdw blurRad="1905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2" name="Straight Connector 34">
              <a:extLst>
                <a:ext uri="{FF2B5EF4-FFF2-40B4-BE49-F238E27FC236}">
                  <a16:creationId xmlns:a16="http://schemas.microsoft.com/office/drawing/2014/main" id="{2C3D5051-B8E2-4AE4-B186-E02C45385EA3}"/>
                </a:ext>
              </a:extLst>
            </p:cNvPr>
            <p:cNvCxnSpPr>
              <a:cxnSpLocks/>
            </p:cNvCxnSpPr>
            <p:nvPr/>
          </p:nvCxnSpPr>
          <p:spPr>
            <a:xfrm flipV="1">
              <a:off x="1353307" y="3855850"/>
              <a:ext cx="3095264" cy="812"/>
            </a:xfrm>
            <a:prstGeom prst="line">
              <a:avLst/>
            </a:prstGeom>
            <a:ln w="136525">
              <a:solidFill>
                <a:srgbClr val="6E5BAA">
                  <a:alpha val="65000"/>
                </a:srgbClr>
              </a:solidFill>
            </a:ln>
            <a:effectLst>
              <a:outerShdw blurRad="1905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75" name="Oval 19">
              <a:extLst>
                <a:ext uri="{FF2B5EF4-FFF2-40B4-BE49-F238E27FC236}">
                  <a16:creationId xmlns:a16="http://schemas.microsoft.com/office/drawing/2014/main" id="{92CF7CED-4202-4442-BE83-CF062CF0CCE3}"/>
                </a:ext>
              </a:extLst>
            </p:cNvPr>
            <p:cNvSpPr/>
            <p:nvPr/>
          </p:nvSpPr>
          <p:spPr>
            <a:xfrm>
              <a:off x="7528631" y="1693388"/>
              <a:ext cx="1028998" cy="652999"/>
            </a:xfrm>
            <a:prstGeom prst="ellipse">
              <a:avLst/>
            </a:prstGeom>
            <a:solidFill>
              <a:schemeClr val="bg1"/>
            </a:solidFill>
            <a:ln w="57150">
              <a:solidFill>
                <a:srgbClr val="DB8A59"/>
              </a:solidFill>
            </a:ln>
            <a:effectLst>
              <a:outerShdw blurRad="1905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dirty="0">
                  <a:solidFill>
                    <a:srgbClr val="C00000"/>
                  </a:solidFill>
                  <a:latin typeface="Arial" panose="020B0604020202020204" pitchFamily="34" charset="0"/>
                  <a:ea typeface="Arial Unicode MS" panose="020B0604020202020204" pitchFamily="34" charset="-128"/>
                  <a:cs typeface="Arial" panose="020B0604020202020204" pitchFamily="34" charset="0"/>
                </a:rPr>
                <a:t>~</a:t>
              </a:r>
              <a:endParaRPr lang="en-IN" sz="800" dirty="0">
                <a:solidFill>
                  <a:srgbClr val="C00000"/>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326" name="Oval 19">
              <a:extLst>
                <a:ext uri="{FF2B5EF4-FFF2-40B4-BE49-F238E27FC236}">
                  <a16:creationId xmlns:a16="http://schemas.microsoft.com/office/drawing/2014/main" id="{AB3D7A92-7ADD-41CC-AFE7-60FFE6A3E278}"/>
                </a:ext>
              </a:extLst>
            </p:cNvPr>
            <p:cNvSpPr/>
            <p:nvPr/>
          </p:nvSpPr>
          <p:spPr>
            <a:xfrm>
              <a:off x="4615873" y="5295799"/>
              <a:ext cx="1028999" cy="652999"/>
            </a:xfrm>
            <a:prstGeom prst="ellipse">
              <a:avLst/>
            </a:prstGeom>
            <a:solidFill>
              <a:schemeClr val="bg1"/>
            </a:solidFill>
            <a:ln w="57150">
              <a:solidFill>
                <a:srgbClr val="6E5BAA">
                  <a:alpha val="65000"/>
                </a:srgbClr>
              </a:solidFill>
            </a:ln>
            <a:effectLst>
              <a:outerShdw blurRad="1905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600" dirty="0" smtClean="0">
                  <a:solidFill>
                    <a:srgbClr val="3F3F3F"/>
                  </a:solidFill>
                  <a:latin typeface="Arial" panose="020B0604020202020204" pitchFamily="34" charset="0"/>
                  <a:ea typeface="Arial Unicode MS" panose="020B0604020202020204" pitchFamily="34" charset="-128"/>
                  <a:cs typeface="Arial" panose="020B0604020202020204" pitchFamily="34" charset="0"/>
                </a:rPr>
                <a:t>3 working days</a:t>
              </a:r>
              <a:endParaRPr lang="en-IN" sz="600" dirty="0">
                <a:solidFill>
                  <a:srgbClr val="3F3F3F"/>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327" name="Oval 19">
              <a:extLst>
                <a:ext uri="{FF2B5EF4-FFF2-40B4-BE49-F238E27FC236}">
                  <a16:creationId xmlns:a16="http://schemas.microsoft.com/office/drawing/2014/main" id="{362C4D8E-8A96-4D81-B28D-84A62A4EBB92}"/>
                </a:ext>
              </a:extLst>
            </p:cNvPr>
            <p:cNvSpPr/>
            <p:nvPr/>
          </p:nvSpPr>
          <p:spPr>
            <a:xfrm>
              <a:off x="8865855" y="5321802"/>
              <a:ext cx="1028998" cy="652999"/>
            </a:xfrm>
            <a:prstGeom prst="ellipse">
              <a:avLst/>
            </a:prstGeom>
            <a:solidFill>
              <a:schemeClr val="bg1"/>
            </a:solidFill>
            <a:ln w="57150">
              <a:solidFill>
                <a:srgbClr val="6E5BAA">
                  <a:alpha val="65000"/>
                </a:srgbClr>
              </a:solidFill>
            </a:ln>
            <a:effectLst>
              <a:outerShdw blurRad="1905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600" dirty="0" smtClean="0">
                  <a:solidFill>
                    <a:srgbClr val="3F3F3F"/>
                  </a:solidFill>
                  <a:latin typeface="Arial" panose="020B0604020202020204" pitchFamily="34" charset="0"/>
                  <a:ea typeface="Arial Unicode MS" panose="020B0604020202020204" pitchFamily="34" charset="-128"/>
                  <a:cs typeface="Arial" panose="020B0604020202020204" pitchFamily="34" charset="0"/>
                </a:rPr>
                <a:t>After 1 working day</a:t>
              </a:r>
              <a:endParaRPr lang="en-IN" sz="600" dirty="0">
                <a:solidFill>
                  <a:srgbClr val="3F3F3F"/>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328" name="Oval 19">
              <a:extLst>
                <a:ext uri="{FF2B5EF4-FFF2-40B4-BE49-F238E27FC236}">
                  <a16:creationId xmlns:a16="http://schemas.microsoft.com/office/drawing/2014/main" id="{9284CFD9-491B-4618-BDA4-303A57CFCDD6}"/>
                </a:ext>
              </a:extLst>
            </p:cNvPr>
            <p:cNvSpPr/>
            <p:nvPr/>
          </p:nvSpPr>
          <p:spPr>
            <a:xfrm>
              <a:off x="10818959" y="5280436"/>
              <a:ext cx="1028997" cy="652999"/>
            </a:xfrm>
            <a:prstGeom prst="ellipse">
              <a:avLst/>
            </a:prstGeom>
            <a:solidFill>
              <a:schemeClr val="bg1"/>
            </a:solidFill>
            <a:ln w="57150">
              <a:solidFill>
                <a:srgbClr val="6E5BAA">
                  <a:alpha val="65000"/>
                </a:srgbClr>
              </a:solidFill>
            </a:ln>
            <a:effectLst>
              <a:outerShdw blurRad="1905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600" dirty="0" smtClean="0">
                  <a:solidFill>
                    <a:srgbClr val="3F3F3F"/>
                  </a:solidFill>
                  <a:latin typeface="Arial" panose="020B0604020202020204" pitchFamily="34" charset="0"/>
                  <a:ea typeface="Arial Unicode MS" panose="020B0604020202020204" pitchFamily="34" charset="-128"/>
                  <a:cs typeface="Arial" panose="020B0604020202020204" pitchFamily="34" charset="0"/>
                </a:rPr>
                <a:t>7 </a:t>
              </a:r>
              <a:r>
                <a:rPr lang="en-US" sz="600" dirty="0" smtClean="0">
                  <a:solidFill>
                    <a:srgbClr val="3F3F3F"/>
                  </a:solidFill>
                  <a:latin typeface="Arial" panose="020B0604020202020204" pitchFamily="34" charset="0"/>
                  <a:ea typeface="Arial Unicode MS" panose="020B0604020202020204" pitchFamily="34" charset="-128"/>
                  <a:cs typeface="Arial" panose="020B0604020202020204" pitchFamily="34" charset="0"/>
                </a:rPr>
                <a:t>working days</a:t>
              </a:r>
              <a:endParaRPr lang="en-IN" sz="800" dirty="0">
                <a:solidFill>
                  <a:srgbClr val="3F3F3F"/>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280" name="Oval 19">
              <a:extLst>
                <a:ext uri="{FF2B5EF4-FFF2-40B4-BE49-F238E27FC236}">
                  <a16:creationId xmlns:a16="http://schemas.microsoft.com/office/drawing/2014/main" id="{893E5142-6E55-4A1D-A899-94C411BB60B0}"/>
                </a:ext>
              </a:extLst>
            </p:cNvPr>
            <p:cNvSpPr/>
            <p:nvPr/>
          </p:nvSpPr>
          <p:spPr>
            <a:xfrm>
              <a:off x="7529498" y="3540617"/>
              <a:ext cx="1028998" cy="628907"/>
            </a:xfrm>
            <a:prstGeom prst="ellipse">
              <a:avLst/>
            </a:prstGeom>
            <a:solidFill>
              <a:schemeClr val="bg1"/>
            </a:solidFill>
            <a:ln w="57150">
              <a:solidFill>
                <a:srgbClr val="C273A4">
                  <a:alpha val="65000"/>
                </a:srgbClr>
              </a:solidFill>
            </a:ln>
            <a:effectLst>
              <a:outerShdw blurRad="1905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600" dirty="0" smtClean="0">
                  <a:solidFill>
                    <a:srgbClr val="3F3F3F"/>
                  </a:solidFill>
                  <a:latin typeface="Arial" panose="020B0604020202020204" pitchFamily="34" charset="0"/>
                  <a:ea typeface="Arial Unicode MS" panose="020B0604020202020204" pitchFamily="34" charset="-128"/>
                  <a:cs typeface="Arial" panose="020B0604020202020204" pitchFamily="34" charset="0"/>
                </a:rPr>
                <a:t>Within 3 working days</a:t>
              </a:r>
              <a:endParaRPr lang="en-IN" sz="600" dirty="0">
                <a:solidFill>
                  <a:srgbClr val="3F3F3F"/>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54" name="Стрелка: шеврон 53">
              <a:extLst>
                <a:ext uri="{FF2B5EF4-FFF2-40B4-BE49-F238E27FC236}">
                  <a16:creationId xmlns:a16="http://schemas.microsoft.com/office/drawing/2014/main" id="{39C05B9A-62E2-4979-B7B1-727A88726D8E}"/>
                </a:ext>
              </a:extLst>
            </p:cNvPr>
            <p:cNvSpPr/>
            <p:nvPr/>
          </p:nvSpPr>
          <p:spPr>
            <a:xfrm>
              <a:off x="6746709" y="1968869"/>
              <a:ext cx="235018" cy="254386"/>
            </a:xfrm>
            <a:prstGeom prst="chevron">
              <a:avLst/>
            </a:prstGeom>
            <a:solidFill>
              <a:schemeClr val="bg1"/>
            </a:solidFill>
            <a:ln w="12700">
              <a:solidFill>
                <a:srgbClr val="E3671B">
                  <a:alpha val="65000"/>
                </a:srgbClr>
              </a:solidFill>
            </a:ln>
            <a:effectLst>
              <a:outerShdw blurRad="1905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sz="800">
                <a:solidFill>
                  <a:srgbClr val="3F3F3F"/>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55" name="Стрелка: шеврон 54">
              <a:extLst>
                <a:ext uri="{FF2B5EF4-FFF2-40B4-BE49-F238E27FC236}">
                  <a16:creationId xmlns:a16="http://schemas.microsoft.com/office/drawing/2014/main" id="{F58E270B-32B8-4FE7-9940-25659A39F3EA}"/>
                </a:ext>
              </a:extLst>
            </p:cNvPr>
            <p:cNvSpPr/>
            <p:nvPr/>
          </p:nvSpPr>
          <p:spPr>
            <a:xfrm>
              <a:off x="9315355" y="1986923"/>
              <a:ext cx="235018" cy="254386"/>
            </a:xfrm>
            <a:prstGeom prst="chevron">
              <a:avLst/>
            </a:prstGeom>
            <a:solidFill>
              <a:schemeClr val="bg1"/>
            </a:solidFill>
            <a:ln w="19050">
              <a:solidFill>
                <a:srgbClr val="DB8B5A">
                  <a:alpha val="65000"/>
                </a:srgbClr>
              </a:solidFill>
            </a:ln>
            <a:effectLst>
              <a:outerShdw blurRad="1905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sz="800">
                <a:solidFill>
                  <a:srgbClr val="3F3F3F"/>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56" name="Стрелка: шеврон 55">
              <a:extLst>
                <a:ext uri="{FF2B5EF4-FFF2-40B4-BE49-F238E27FC236}">
                  <a16:creationId xmlns:a16="http://schemas.microsoft.com/office/drawing/2014/main" id="{526A4892-B459-418C-B6FC-340ABE982615}"/>
                </a:ext>
              </a:extLst>
            </p:cNvPr>
            <p:cNvSpPr/>
            <p:nvPr/>
          </p:nvSpPr>
          <p:spPr>
            <a:xfrm rot="10354895">
              <a:off x="9352090" y="3721295"/>
              <a:ext cx="235018" cy="254386"/>
            </a:xfrm>
            <a:prstGeom prst="chevron">
              <a:avLst/>
            </a:prstGeom>
            <a:solidFill>
              <a:schemeClr val="bg1"/>
            </a:solidFill>
            <a:ln w="19050">
              <a:solidFill>
                <a:srgbClr val="C273A4">
                  <a:alpha val="65000"/>
                </a:srgbClr>
              </a:solidFill>
            </a:ln>
            <a:effectLst>
              <a:outerShdw blurRad="1905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sz="800">
                <a:solidFill>
                  <a:srgbClr val="3F3F3F"/>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57" name="Стрелка: шеврон 56">
              <a:extLst>
                <a:ext uri="{FF2B5EF4-FFF2-40B4-BE49-F238E27FC236}">
                  <a16:creationId xmlns:a16="http://schemas.microsoft.com/office/drawing/2014/main" id="{219DA0A4-E780-4232-B30B-C1F2B41F79A7}"/>
                </a:ext>
              </a:extLst>
            </p:cNvPr>
            <p:cNvSpPr/>
            <p:nvPr/>
          </p:nvSpPr>
          <p:spPr>
            <a:xfrm rot="10800000">
              <a:off x="6785487" y="3747709"/>
              <a:ext cx="235018" cy="216246"/>
            </a:xfrm>
            <a:prstGeom prst="chevron">
              <a:avLst/>
            </a:prstGeom>
            <a:solidFill>
              <a:schemeClr val="bg1"/>
            </a:solidFill>
            <a:ln w="19050">
              <a:solidFill>
                <a:srgbClr val="C273A4">
                  <a:alpha val="65000"/>
                </a:srgbClr>
              </a:solidFill>
            </a:ln>
            <a:effectLst>
              <a:outerShdw blurRad="1905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sz="800">
                <a:solidFill>
                  <a:srgbClr val="3F3F3F"/>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62" name="Стрелка: шеврон 61">
              <a:extLst>
                <a:ext uri="{FF2B5EF4-FFF2-40B4-BE49-F238E27FC236}">
                  <a16:creationId xmlns:a16="http://schemas.microsoft.com/office/drawing/2014/main" id="{BD525210-F22A-47CA-8BCC-30BDBA9FC58C}"/>
                </a:ext>
              </a:extLst>
            </p:cNvPr>
            <p:cNvSpPr/>
            <p:nvPr/>
          </p:nvSpPr>
          <p:spPr>
            <a:xfrm flipH="1">
              <a:off x="1906295" y="3729607"/>
              <a:ext cx="235018" cy="254386"/>
            </a:xfrm>
            <a:prstGeom prst="chevron">
              <a:avLst/>
            </a:prstGeom>
            <a:solidFill>
              <a:schemeClr val="bg1"/>
            </a:solidFill>
            <a:ln w="19050">
              <a:solidFill>
                <a:srgbClr val="6E5BAA">
                  <a:alpha val="65000"/>
                </a:srgbClr>
              </a:solidFill>
            </a:ln>
            <a:effectLst>
              <a:outerShdw blurRad="1905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sz="800">
                <a:solidFill>
                  <a:srgbClr val="3F3F3F"/>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63" name="Стрелка: шеврон 62">
              <a:extLst>
                <a:ext uri="{FF2B5EF4-FFF2-40B4-BE49-F238E27FC236}">
                  <a16:creationId xmlns:a16="http://schemas.microsoft.com/office/drawing/2014/main" id="{FFC8B245-F42B-44EE-B8B7-78E604E002E5}"/>
                </a:ext>
              </a:extLst>
            </p:cNvPr>
            <p:cNvSpPr/>
            <p:nvPr/>
          </p:nvSpPr>
          <p:spPr>
            <a:xfrm>
              <a:off x="3952411" y="5509420"/>
              <a:ext cx="235018" cy="254386"/>
            </a:xfrm>
            <a:prstGeom prst="chevron">
              <a:avLst/>
            </a:prstGeom>
            <a:solidFill>
              <a:schemeClr val="bg1"/>
            </a:solidFill>
            <a:ln w="19050">
              <a:solidFill>
                <a:srgbClr val="6E5BAA">
                  <a:alpha val="65000"/>
                </a:srgbClr>
              </a:solidFill>
            </a:ln>
            <a:effectLst>
              <a:outerShdw blurRad="1905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sz="800">
                <a:solidFill>
                  <a:srgbClr val="3F3F3F"/>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64" name="Стрелка: шеврон 63">
              <a:extLst>
                <a:ext uri="{FF2B5EF4-FFF2-40B4-BE49-F238E27FC236}">
                  <a16:creationId xmlns:a16="http://schemas.microsoft.com/office/drawing/2014/main" id="{B2C0FC39-72A8-4D64-914C-09D2E26C1414}"/>
                </a:ext>
              </a:extLst>
            </p:cNvPr>
            <p:cNvSpPr/>
            <p:nvPr/>
          </p:nvSpPr>
          <p:spPr>
            <a:xfrm>
              <a:off x="8122972" y="5509420"/>
              <a:ext cx="235018" cy="254386"/>
            </a:xfrm>
            <a:prstGeom prst="chevron">
              <a:avLst/>
            </a:prstGeom>
            <a:solidFill>
              <a:schemeClr val="bg1"/>
            </a:solidFill>
            <a:ln w="19050">
              <a:solidFill>
                <a:srgbClr val="6E5BAA">
                  <a:alpha val="65000"/>
                </a:srgbClr>
              </a:solidFill>
            </a:ln>
            <a:effectLst>
              <a:outerShdw blurRad="1905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sz="800">
                <a:solidFill>
                  <a:srgbClr val="3F3F3F"/>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65" name="Стрелка: шеврон 64">
              <a:extLst>
                <a:ext uri="{FF2B5EF4-FFF2-40B4-BE49-F238E27FC236}">
                  <a16:creationId xmlns:a16="http://schemas.microsoft.com/office/drawing/2014/main" id="{090B1585-C360-42D1-8B01-95B88B191235}"/>
                </a:ext>
              </a:extLst>
            </p:cNvPr>
            <p:cNvSpPr/>
            <p:nvPr/>
          </p:nvSpPr>
          <p:spPr>
            <a:xfrm>
              <a:off x="10281803" y="5488518"/>
              <a:ext cx="235018" cy="254386"/>
            </a:xfrm>
            <a:prstGeom prst="chevron">
              <a:avLst/>
            </a:prstGeom>
            <a:solidFill>
              <a:schemeClr val="bg1"/>
            </a:solidFill>
            <a:ln w="19050">
              <a:solidFill>
                <a:srgbClr val="01B0CC">
                  <a:alpha val="65000"/>
                </a:srgbClr>
              </a:solidFill>
            </a:ln>
            <a:effectLst>
              <a:outerShdw blurRad="1905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sz="800">
                <a:solidFill>
                  <a:srgbClr val="3F3F3F"/>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73" name="Прямоугольник 72">
              <a:extLst>
                <a:ext uri="{FF2B5EF4-FFF2-40B4-BE49-F238E27FC236}">
                  <a16:creationId xmlns:a16="http://schemas.microsoft.com/office/drawing/2014/main" id="{C37144B2-00A3-48A5-9D8A-160B06543371}"/>
                </a:ext>
              </a:extLst>
            </p:cNvPr>
            <p:cNvSpPr/>
            <p:nvPr/>
          </p:nvSpPr>
          <p:spPr>
            <a:xfrm>
              <a:off x="74972" y="2560837"/>
              <a:ext cx="1853241" cy="1026602"/>
            </a:xfrm>
            <a:prstGeom prst="rect">
              <a:avLst/>
            </a:prstGeom>
            <a:noFill/>
          </p:spPr>
          <p:txBody>
            <a:bodyPr wrap="square" rtlCol="0">
              <a:spAutoFit/>
            </a:bodyPr>
            <a:lstStyle/>
            <a:p>
              <a:pPr algn="ctr"/>
              <a:r>
                <a:rPr lang="en-US" sz="800" b="1" dirty="0">
                  <a:latin typeface="Arial" panose="020B0604020202020204" pitchFamily="34" charset="0"/>
                  <a:ea typeface="Arial Unicode MS" panose="020B0604020202020204" pitchFamily="34" charset="-128"/>
                  <a:cs typeface="Arial" panose="020B0604020202020204" pitchFamily="34" charset="0"/>
                </a:rPr>
                <a:t>SK-PH sends applications  to the Ministry of Health of  the Republic of Kazakhstan  for obtaining a sectorial  opinion </a:t>
              </a:r>
              <a:r>
                <a:rPr lang="en-US" sz="800" b="1" dirty="0">
                  <a:latin typeface="Arial" panose="020B0604020202020204" pitchFamily="34" charset="0"/>
                  <a:ea typeface="Arial Unicode MS" panose="020B0604020202020204" pitchFamily="34" charset="-128"/>
                  <a:cs typeface="Arial" panose="020B0604020202020204" pitchFamily="34" charset="0"/>
                  <a:hlinkClick r:id="rId3"/>
                </a:rPr>
                <a:t>https://</a:t>
              </a:r>
              <a:r>
                <a:rPr lang="en-US" sz="800" b="1" dirty="0" smtClean="0">
                  <a:latin typeface="Arial" panose="020B0604020202020204" pitchFamily="34" charset="0"/>
                  <a:ea typeface="Arial Unicode MS" panose="020B0604020202020204" pitchFamily="34" charset="-128"/>
                  <a:cs typeface="Arial" panose="020B0604020202020204" pitchFamily="34" charset="0"/>
                  <a:hlinkClick r:id="rId3"/>
                </a:rPr>
                <a:t>fms.ecc.kz</a:t>
              </a:r>
              <a:r>
                <a:rPr lang="en-US" sz="800" b="1" dirty="0" smtClean="0">
                  <a:latin typeface="Arial" panose="020B0604020202020204" pitchFamily="34" charset="0"/>
                  <a:ea typeface="Arial Unicode MS" panose="020B0604020202020204" pitchFamily="34" charset="-128"/>
                  <a:cs typeface="Arial" panose="020B0604020202020204" pitchFamily="34" charset="0"/>
                </a:rPr>
                <a:t> </a:t>
              </a:r>
              <a:endParaRPr lang="en-US" sz="800" b="1" dirty="0">
                <a:latin typeface="Arial" panose="020B0604020202020204" pitchFamily="34" charset="0"/>
                <a:ea typeface="Arial Unicode MS" panose="020B0604020202020204" pitchFamily="34" charset="-128"/>
                <a:cs typeface="Arial" panose="020B0604020202020204" pitchFamily="34" charset="0"/>
              </a:endParaRPr>
            </a:p>
          </p:txBody>
        </p:sp>
        <p:sp>
          <p:nvSpPr>
            <p:cNvPr id="75" name="Прямоугольник 74">
              <a:extLst>
                <a:ext uri="{FF2B5EF4-FFF2-40B4-BE49-F238E27FC236}">
                  <a16:creationId xmlns:a16="http://schemas.microsoft.com/office/drawing/2014/main" id="{570BE6D3-6415-4247-9785-91ED7817712B}"/>
                </a:ext>
              </a:extLst>
            </p:cNvPr>
            <p:cNvSpPr/>
            <p:nvPr/>
          </p:nvSpPr>
          <p:spPr>
            <a:xfrm>
              <a:off x="2481092" y="2520701"/>
              <a:ext cx="1550129" cy="1026602"/>
            </a:xfrm>
            <a:prstGeom prst="rect">
              <a:avLst/>
            </a:prstGeom>
            <a:noFill/>
          </p:spPr>
          <p:txBody>
            <a:bodyPr wrap="square" rtlCol="0">
              <a:spAutoFit/>
            </a:bodyPr>
            <a:lstStyle/>
            <a:p>
              <a:pPr algn="ctr"/>
              <a:r>
                <a:rPr lang="en-US" sz="800" b="1" dirty="0">
                  <a:latin typeface="Arial" panose="020B0604020202020204" pitchFamily="34" charset="0"/>
                  <a:ea typeface="Arial Unicode MS" panose="020B0604020202020204" pitchFamily="34" charset="-128"/>
                  <a:cs typeface="Arial" panose="020B0604020202020204" pitchFamily="34" charset="0"/>
                </a:rPr>
                <a:t>SK-PH publishes the  protocol of opening  applications on the  web portal  </a:t>
              </a:r>
              <a:r>
                <a:rPr lang="en-US" sz="800" b="1" dirty="0">
                  <a:latin typeface="Arial" panose="020B0604020202020204" pitchFamily="34" charset="0"/>
                  <a:ea typeface="Arial Unicode MS" panose="020B0604020202020204" pitchFamily="34" charset="-128"/>
                  <a:cs typeface="Arial" panose="020B0604020202020204" pitchFamily="34" charset="0"/>
                  <a:hlinkClick r:id="rId3"/>
                </a:rPr>
                <a:t>https://</a:t>
              </a:r>
              <a:r>
                <a:rPr lang="en-US" sz="800" b="1" dirty="0" smtClean="0">
                  <a:latin typeface="Arial" panose="020B0604020202020204" pitchFamily="34" charset="0"/>
                  <a:ea typeface="Arial Unicode MS" panose="020B0604020202020204" pitchFamily="34" charset="-128"/>
                  <a:cs typeface="Arial" panose="020B0604020202020204" pitchFamily="34" charset="0"/>
                  <a:hlinkClick r:id="rId3"/>
                </a:rPr>
                <a:t>fms.ecc.kz</a:t>
              </a:r>
              <a:r>
                <a:rPr lang="en-US" sz="800" b="1" dirty="0" smtClean="0">
                  <a:latin typeface="Arial" panose="020B0604020202020204" pitchFamily="34" charset="0"/>
                  <a:ea typeface="Arial Unicode MS" panose="020B0604020202020204" pitchFamily="34" charset="-128"/>
                  <a:cs typeface="Arial" panose="020B0604020202020204" pitchFamily="34" charset="0"/>
                </a:rPr>
                <a:t> </a:t>
              </a:r>
              <a:endParaRPr lang="en-US" sz="800" b="1" dirty="0">
                <a:latin typeface="Arial" panose="020B0604020202020204" pitchFamily="34" charset="0"/>
                <a:ea typeface="Arial Unicode MS" panose="020B0604020202020204" pitchFamily="34" charset="-128"/>
                <a:cs typeface="Arial" panose="020B0604020202020204" pitchFamily="34" charset="0"/>
              </a:endParaRPr>
            </a:p>
          </p:txBody>
        </p:sp>
        <p:sp>
          <p:nvSpPr>
            <p:cNvPr id="76" name="Oval 19">
              <a:extLst>
                <a:ext uri="{FF2B5EF4-FFF2-40B4-BE49-F238E27FC236}">
                  <a16:creationId xmlns:a16="http://schemas.microsoft.com/office/drawing/2014/main" id="{FD08B64B-8298-4970-AB55-3C500F499F0B}"/>
                </a:ext>
              </a:extLst>
            </p:cNvPr>
            <p:cNvSpPr/>
            <p:nvPr/>
          </p:nvSpPr>
          <p:spPr>
            <a:xfrm>
              <a:off x="2419505" y="3523761"/>
              <a:ext cx="1567088" cy="652999"/>
            </a:xfrm>
            <a:prstGeom prst="ellipse">
              <a:avLst/>
            </a:prstGeom>
            <a:solidFill>
              <a:schemeClr val="bg1"/>
            </a:solidFill>
            <a:ln w="57150">
              <a:solidFill>
                <a:srgbClr val="6E5BAA">
                  <a:alpha val="65000"/>
                </a:srgbClr>
              </a:solidFill>
            </a:ln>
            <a:effectLst>
              <a:outerShdw blurRad="1905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600" dirty="0">
                  <a:solidFill>
                    <a:srgbClr val="3F3F3F"/>
                  </a:solidFill>
                  <a:latin typeface="Arial" panose="020B0604020202020204" pitchFamily="34" charset="0"/>
                  <a:ea typeface="Arial Unicode MS" panose="020B0604020202020204" pitchFamily="34" charset="-128"/>
                  <a:cs typeface="Arial" panose="020B0604020202020204" pitchFamily="34" charset="0"/>
                </a:rPr>
                <a:t>After </a:t>
              </a:r>
              <a:r>
                <a:rPr lang="en-US" sz="600" dirty="0" smtClean="0">
                  <a:solidFill>
                    <a:srgbClr val="3F3F3F"/>
                  </a:solidFill>
                  <a:latin typeface="Arial" panose="020B0604020202020204" pitchFamily="34" charset="0"/>
                  <a:ea typeface="Arial Unicode MS" panose="020B0604020202020204" pitchFamily="34" charset="-128"/>
                  <a:cs typeface="Arial" panose="020B0604020202020204" pitchFamily="34" charset="0"/>
                </a:rPr>
                <a:t>the </a:t>
              </a:r>
              <a:r>
                <a:rPr lang="en-US" sz="600" dirty="0">
                  <a:solidFill>
                    <a:srgbClr val="3F3F3F"/>
                  </a:solidFill>
                  <a:latin typeface="Arial" panose="020B0604020202020204" pitchFamily="34" charset="0"/>
                  <a:ea typeface="Arial Unicode MS" panose="020B0604020202020204" pitchFamily="34" charset="-128"/>
                  <a:cs typeface="Arial" panose="020B0604020202020204" pitchFamily="34" charset="0"/>
                </a:rPr>
                <a:t>deadline </a:t>
              </a:r>
              <a:r>
                <a:rPr lang="en-US" sz="600" dirty="0" smtClean="0">
                  <a:solidFill>
                    <a:srgbClr val="3F3F3F"/>
                  </a:solidFill>
                  <a:latin typeface="Arial" panose="020B0604020202020204" pitchFamily="34" charset="0"/>
                  <a:ea typeface="Arial Unicode MS" panose="020B0604020202020204" pitchFamily="34" charset="-128"/>
                  <a:cs typeface="Arial" panose="020B0604020202020204" pitchFamily="34" charset="0"/>
                </a:rPr>
                <a:t>for accepting applications </a:t>
              </a:r>
              <a:endParaRPr lang="en-US" sz="600" dirty="0">
                <a:solidFill>
                  <a:srgbClr val="3F3F3F"/>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83" name="Прямоугольник 82">
              <a:extLst>
                <a:ext uri="{FF2B5EF4-FFF2-40B4-BE49-F238E27FC236}">
                  <a16:creationId xmlns:a16="http://schemas.microsoft.com/office/drawing/2014/main" id="{AA29E86C-8648-49C2-9FA0-D98234235A42}"/>
                </a:ext>
              </a:extLst>
            </p:cNvPr>
            <p:cNvSpPr/>
            <p:nvPr/>
          </p:nvSpPr>
          <p:spPr>
            <a:xfrm>
              <a:off x="4836900" y="2680425"/>
              <a:ext cx="1721669" cy="848062"/>
            </a:xfrm>
            <a:prstGeom prst="rect">
              <a:avLst/>
            </a:prstGeom>
            <a:noFill/>
          </p:spPr>
          <p:txBody>
            <a:bodyPr wrap="square" rtlCol="0">
              <a:spAutoFit/>
            </a:bodyPr>
            <a:lstStyle/>
            <a:p>
              <a:pPr algn="ctr"/>
              <a:r>
                <a:rPr lang="en-US" sz="800" b="1" dirty="0">
                  <a:latin typeface="Arial" panose="020B0604020202020204" pitchFamily="34" charset="0"/>
                  <a:ea typeface="Arial Unicode MS" panose="020B0604020202020204" pitchFamily="34" charset="-128"/>
                  <a:cs typeface="Arial" panose="020B0604020202020204" pitchFamily="34" charset="0"/>
                </a:rPr>
                <a:t>Registration of potential  suppliers and submission  an application on the  web portal</a:t>
              </a:r>
            </a:p>
          </p:txBody>
        </p:sp>
        <p:sp>
          <p:nvSpPr>
            <p:cNvPr id="70" name="Прямоугольник 69">
              <a:extLst>
                <a:ext uri="{FF2B5EF4-FFF2-40B4-BE49-F238E27FC236}">
                  <a16:creationId xmlns:a16="http://schemas.microsoft.com/office/drawing/2014/main" id="{AA29E86C-8648-49C2-9FA0-D98234235A42}"/>
                </a:ext>
              </a:extLst>
            </p:cNvPr>
            <p:cNvSpPr/>
            <p:nvPr/>
          </p:nvSpPr>
          <p:spPr>
            <a:xfrm>
              <a:off x="7020505" y="864532"/>
              <a:ext cx="2305111" cy="848062"/>
            </a:xfrm>
            <a:prstGeom prst="rect">
              <a:avLst/>
            </a:prstGeom>
            <a:noFill/>
          </p:spPr>
          <p:txBody>
            <a:bodyPr wrap="square" rtlCol="0">
              <a:spAutoFit/>
            </a:bodyPr>
            <a:lstStyle/>
            <a:p>
              <a:pPr algn="ctr"/>
              <a:r>
                <a:rPr lang="en-US" sz="800" b="1" dirty="0">
                  <a:latin typeface="Arial" panose="020B0604020202020204" pitchFamily="34" charset="0"/>
                  <a:ea typeface="Arial Unicode MS" panose="020B0604020202020204" pitchFamily="34" charset="-128"/>
                  <a:cs typeface="Arial" panose="020B0604020202020204" pitchFamily="34" charset="0"/>
                </a:rPr>
                <a:t>Meeting of the formulary  commission, approval the  draft nomenclature by the  Ministry of Health of the  Republic of Kazakhstan</a:t>
              </a:r>
            </a:p>
          </p:txBody>
        </p:sp>
        <p:pic>
          <p:nvPicPr>
            <p:cNvPr id="15" name="Рисунок 14"/>
            <p:cNvPicPr>
              <a:picLocks noChangeAspect="1"/>
            </p:cNvPicPr>
            <p:nvPr/>
          </p:nvPicPr>
          <p:blipFill>
            <a:blip r:embed="rId4"/>
            <a:stretch>
              <a:fillRect/>
            </a:stretch>
          </p:blipFill>
          <p:spPr>
            <a:xfrm>
              <a:off x="1643670" y="5345110"/>
              <a:ext cx="658425" cy="658425"/>
            </a:xfrm>
            <a:prstGeom prst="rect">
              <a:avLst/>
            </a:prstGeom>
          </p:spPr>
        </p:pic>
        <p:pic>
          <p:nvPicPr>
            <p:cNvPr id="16" name="Рисунок 15"/>
            <p:cNvPicPr>
              <a:picLocks noChangeAspect="1"/>
            </p:cNvPicPr>
            <p:nvPr/>
          </p:nvPicPr>
          <p:blipFill>
            <a:blip r:embed="rId4"/>
            <a:stretch>
              <a:fillRect/>
            </a:stretch>
          </p:blipFill>
          <p:spPr>
            <a:xfrm rot="6644432">
              <a:off x="6883" y="4424661"/>
              <a:ext cx="658425" cy="658425"/>
            </a:xfrm>
            <a:prstGeom prst="rect">
              <a:avLst/>
            </a:prstGeom>
          </p:spPr>
        </p:pic>
        <p:pic>
          <p:nvPicPr>
            <p:cNvPr id="23" name="Рисунок 22"/>
            <p:cNvPicPr>
              <a:picLocks noChangeAspect="1"/>
            </p:cNvPicPr>
            <p:nvPr/>
          </p:nvPicPr>
          <p:blipFill>
            <a:blip r:embed="rId5"/>
            <a:stretch>
              <a:fillRect/>
            </a:stretch>
          </p:blipFill>
          <p:spPr>
            <a:xfrm rot="7122908">
              <a:off x="3922821" y="3376759"/>
              <a:ext cx="902286" cy="896190"/>
            </a:xfrm>
            <a:prstGeom prst="rect">
              <a:avLst/>
            </a:prstGeom>
          </p:spPr>
        </p:pic>
        <p:sp>
          <p:nvSpPr>
            <p:cNvPr id="60" name="Прямоугольник 59">
              <a:extLst>
                <a:ext uri="{FF2B5EF4-FFF2-40B4-BE49-F238E27FC236}">
                  <a16:creationId xmlns:a16="http://schemas.microsoft.com/office/drawing/2014/main" id="{DC95A62B-54B7-4119-843E-A8CA9EF4BE3E}"/>
                </a:ext>
              </a:extLst>
            </p:cNvPr>
            <p:cNvSpPr/>
            <p:nvPr/>
          </p:nvSpPr>
          <p:spPr>
            <a:xfrm>
              <a:off x="120773" y="1018751"/>
              <a:ext cx="1654206" cy="490983"/>
            </a:xfrm>
            <a:prstGeom prst="rect">
              <a:avLst/>
            </a:prstGeom>
            <a:noFill/>
          </p:spPr>
          <p:txBody>
            <a:bodyPr wrap="square" rtlCol="0">
              <a:spAutoFit/>
            </a:bodyPr>
            <a:lstStyle/>
            <a:p>
              <a:pPr algn="ctr"/>
              <a:r>
                <a:rPr lang="en-US" sz="800" b="1" dirty="0">
                  <a:latin typeface="Arial" panose="020B0604020202020204" pitchFamily="34" charset="0"/>
                  <a:ea typeface="Arial Unicode MS" panose="020B0604020202020204" pitchFamily="34" charset="-128"/>
                  <a:cs typeface="Arial" panose="020B0604020202020204" pitchFamily="34" charset="0"/>
                </a:rPr>
                <a:t>DP send an  application-intent to  SK-PH</a:t>
              </a:r>
            </a:p>
          </p:txBody>
        </p:sp>
        <p:sp>
          <p:nvSpPr>
            <p:cNvPr id="61" name="Стрелка: шеврон 53">
              <a:extLst>
                <a:ext uri="{FF2B5EF4-FFF2-40B4-BE49-F238E27FC236}">
                  <a16:creationId xmlns:a16="http://schemas.microsoft.com/office/drawing/2014/main" id="{39C05B9A-62E2-4979-B7B1-727A88726D8E}"/>
                </a:ext>
              </a:extLst>
            </p:cNvPr>
            <p:cNvSpPr/>
            <p:nvPr/>
          </p:nvSpPr>
          <p:spPr>
            <a:xfrm>
              <a:off x="1922358" y="1960549"/>
              <a:ext cx="235018" cy="254386"/>
            </a:xfrm>
            <a:prstGeom prst="chevron">
              <a:avLst/>
            </a:prstGeom>
            <a:solidFill>
              <a:schemeClr val="bg1"/>
            </a:solidFill>
            <a:ln w="12700">
              <a:solidFill>
                <a:srgbClr val="E3671B">
                  <a:alpha val="65000"/>
                </a:srgbClr>
              </a:solidFill>
            </a:ln>
            <a:effectLst>
              <a:outerShdw blurRad="1905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sz="800">
                <a:solidFill>
                  <a:srgbClr val="3F3F3F"/>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79" name="Oval 19">
              <a:extLst>
                <a:ext uri="{FF2B5EF4-FFF2-40B4-BE49-F238E27FC236}">
                  <a16:creationId xmlns:a16="http://schemas.microsoft.com/office/drawing/2014/main" id="{AB3D7A92-7ADD-41CC-AFE7-60FFE6A3E278}"/>
                </a:ext>
              </a:extLst>
            </p:cNvPr>
            <p:cNvSpPr/>
            <p:nvPr/>
          </p:nvSpPr>
          <p:spPr>
            <a:xfrm>
              <a:off x="6657609" y="5350533"/>
              <a:ext cx="1028998" cy="652999"/>
            </a:xfrm>
            <a:prstGeom prst="ellipse">
              <a:avLst/>
            </a:prstGeom>
            <a:solidFill>
              <a:schemeClr val="bg1"/>
            </a:solidFill>
            <a:ln w="57150">
              <a:solidFill>
                <a:srgbClr val="6E5BAA">
                  <a:alpha val="65000"/>
                </a:srgbClr>
              </a:solidFill>
            </a:ln>
            <a:effectLst>
              <a:outerShdw blurRad="1905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600" dirty="0" smtClean="0">
                  <a:solidFill>
                    <a:srgbClr val="3F3F3F"/>
                  </a:solidFill>
                  <a:latin typeface="Arial" panose="020B0604020202020204" pitchFamily="34" charset="0"/>
                  <a:ea typeface="Arial Unicode MS" panose="020B0604020202020204" pitchFamily="34" charset="-128"/>
                  <a:cs typeface="Arial" panose="020B0604020202020204" pitchFamily="34" charset="0"/>
                </a:rPr>
                <a:t>5 working days</a:t>
              </a:r>
              <a:r>
                <a:rPr lang="ru-RU" sz="600" dirty="0" smtClean="0">
                  <a:solidFill>
                    <a:srgbClr val="3F3F3F"/>
                  </a:solidFill>
                  <a:latin typeface="Arial" panose="020B0604020202020204" pitchFamily="34" charset="0"/>
                  <a:ea typeface="Arial Unicode MS" panose="020B0604020202020204" pitchFamily="34" charset="-128"/>
                  <a:cs typeface="Arial" panose="020B0604020202020204" pitchFamily="34" charset="0"/>
                </a:rPr>
                <a:t>.</a:t>
              </a:r>
              <a:endParaRPr lang="en-IN" sz="600" dirty="0">
                <a:solidFill>
                  <a:srgbClr val="3F3F3F"/>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4" name="Прямоугольник 3"/>
            <p:cNvSpPr/>
            <p:nvPr/>
          </p:nvSpPr>
          <p:spPr>
            <a:xfrm>
              <a:off x="6222232" y="4296060"/>
              <a:ext cx="1861889" cy="1026602"/>
            </a:xfrm>
            <a:prstGeom prst="rect">
              <a:avLst/>
            </a:prstGeom>
          </p:spPr>
          <p:txBody>
            <a:bodyPr wrap="square">
              <a:spAutoFit/>
            </a:bodyPr>
            <a:lstStyle/>
            <a:p>
              <a:pPr algn="ctr"/>
              <a:r>
                <a:rPr lang="en-US" sz="800" b="1" dirty="0">
                  <a:latin typeface="Arial" panose="020B0604020202020204" pitchFamily="34" charset="0"/>
                  <a:ea typeface="Arial Unicode MS" panose="020B0604020202020204" pitchFamily="34" charset="-128"/>
                  <a:cs typeface="Arial" panose="020B0604020202020204" pitchFamily="34" charset="0"/>
                </a:rPr>
                <a:t>Consideration by the  commission of additions to  applications (admission  protocol)</a:t>
              </a:r>
            </a:p>
            <a:p>
              <a:pPr algn="ctr"/>
              <a:r>
                <a:rPr lang="en-US" sz="800" b="1" dirty="0">
                  <a:latin typeface="Arial" panose="020B0604020202020204" pitchFamily="34" charset="0"/>
                  <a:ea typeface="Arial Unicode MS" panose="020B0604020202020204" pitchFamily="34" charset="-128"/>
                  <a:cs typeface="Arial" panose="020B0604020202020204" pitchFamily="34" charset="0"/>
                </a:rPr>
                <a:t> </a:t>
              </a:r>
              <a:r>
                <a:rPr lang="en-US" sz="800" b="1" dirty="0">
                  <a:latin typeface="Arial" panose="020B0604020202020204" pitchFamily="34" charset="0"/>
                  <a:ea typeface="Arial Unicode MS" panose="020B0604020202020204" pitchFamily="34" charset="-128"/>
                  <a:cs typeface="Arial" panose="020B0604020202020204" pitchFamily="34" charset="0"/>
                  <a:hlinkClick r:id="rId3"/>
                </a:rPr>
                <a:t>https://</a:t>
              </a:r>
              <a:r>
                <a:rPr lang="en-US" sz="800" b="1" dirty="0" smtClean="0">
                  <a:latin typeface="Arial" panose="020B0604020202020204" pitchFamily="34" charset="0"/>
                  <a:ea typeface="Arial Unicode MS" panose="020B0604020202020204" pitchFamily="34" charset="-128"/>
                  <a:cs typeface="Arial" panose="020B0604020202020204" pitchFamily="34" charset="0"/>
                  <a:hlinkClick r:id="rId3"/>
                </a:rPr>
                <a:t>fms.ecc.kz</a:t>
              </a:r>
              <a:r>
                <a:rPr lang="en-US" sz="800" b="1" dirty="0" smtClean="0">
                  <a:latin typeface="Arial" panose="020B0604020202020204" pitchFamily="34" charset="0"/>
                  <a:ea typeface="Arial Unicode MS" panose="020B0604020202020204" pitchFamily="34" charset="-128"/>
                  <a:cs typeface="Arial" panose="020B0604020202020204" pitchFamily="34" charset="0"/>
                </a:rPr>
                <a:t> </a:t>
              </a:r>
              <a:endParaRPr lang="en-US" sz="800" b="1" dirty="0">
                <a:latin typeface="Arial" panose="020B0604020202020204" pitchFamily="34" charset="0"/>
                <a:ea typeface="Arial Unicode MS" panose="020B0604020202020204" pitchFamily="34" charset="-128"/>
                <a:cs typeface="Arial" panose="020B0604020202020204" pitchFamily="34" charset="0"/>
              </a:endParaRPr>
            </a:p>
          </p:txBody>
        </p:sp>
        <p:sp>
          <p:nvSpPr>
            <p:cNvPr id="81" name="Стрелка: шеврон 62">
              <a:extLst>
                <a:ext uri="{FF2B5EF4-FFF2-40B4-BE49-F238E27FC236}">
                  <a16:creationId xmlns:a16="http://schemas.microsoft.com/office/drawing/2014/main" id="{FFC8B245-F42B-44EE-B8B7-78E604E002E5}"/>
                </a:ext>
              </a:extLst>
            </p:cNvPr>
            <p:cNvSpPr/>
            <p:nvPr/>
          </p:nvSpPr>
          <p:spPr>
            <a:xfrm>
              <a:off x="6039131" y="5509420"/>
              <a:ext cx="235018" cy="254386"/>
            </a:xfrm>
            <a:prstGeom prst="chevron">
              <a:avLst/>
            </a:prstGeom>
            <a:solidFill>
              <a:schemeClr val="bg1"/>
            </a:solidFill>
            <a:ln w="19050">
              <a:solidFill>
                <a:srgbClr val="6E5BAA">
                  <a:alpha val="65000"/>
                </a:srgbClr>
              </a:solidFill>
            </a:ln>
            <a:effectLst>
              <a:outerShdw blurRad="1905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sz="800">
                <a:solidFill>
                  <a:srgbClr val="3F3F3F"/>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77" name="Oval 19">
              <a:extLst>
                <a:ext uri="{FF2B5EF4-FFF2-40B4-BE49-F238E27FC236}">
                  <a16:creationId xmlns:a16="http://schemas.microsoft.com/office/drawing/2014/main" id="{92CF7CED-4202-4442-BE83-CF062CF0CCE3}"/>
                </a:ext>
              </a:extLst>
            </p:cNvPr>
            <p:cNvSpPr/>
            <p:nvPr/>
          </p:nvSpPr>
          <p:spPr>
            <a:xfrm>
              <a:off x="5162251" y="1734105"/>
              <a:ext cx="1111897" cy="652999"/>
            </a:xfrm>
            <a:prstGeom prst="ellipse">
              <a:avLst/>
            </a:prstGeom>
            <a:solidFill>
              <a:schemeClr val="bg1"/>
            </a:solidFill>
            <a:ln w="57150">
              <a:solidFill>
                <a:srgbClr val="E3671B">
                  <a:alpha val="65000"/>
                </a:srgbClr>
              </a:solidFill>
            </a:ln>
            <a:effectLst>
              <a:outerShdw blurRad="1905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600" dirty="0" smtClean="0">
                  <a:solidFill>
                    <a:srgbClr val="3F3F3F"/>
                  </a:solidFill>
                  <a:latin typeface="Arial" panose="020B0604020202020204" pitchFamily="34" charset="0"/>
                  <a:ea typeface="Arial Unicode MS" panose="020B0604020202020204" pitchFamily="34" charset="-128"/>
                  <a:cs typeface="Arial" panose="020B0604020202020204" pitchFamily="34" charset="0"/>
                </a:rPr>
                <a:t>Until March1</a:t>
              </a:r>
              <a:endParaRPr lang="en-IN" sz="600" dirty="0">
                <a:solidFill>
                  <a:srgbClr val="3F3F3F"/>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82" name="Стрелка: шеврон 53">
              <a:extLst>
                <a:ext uri="{FF2B5EF4-FFF2-40B4-BE49-F238E27FC236}">
                  <a16:creationId xmlns:a16="http://schemas.microsoft.com/office/drawing/2014/main" id="{39C05B9A-62E2-4979-B7B1-727A88726D8E}"/>
                </a:ext>
              </a:extLst>
            </p:cNvPr>
            <p:cNvSpPr/>
            <p:nvPr/>
          </p:nvSpPr>
          <p:spPr>
            <a:xfrm>
              <a:off x="4339231" y="1960549"/>
              <a:ext cx="235018" cy="254386"/>
            </a:xfrm>
            <a:prstGeom prst="chevron">
              <a:avLst/>
            </a:prstGeom>
            <a:solidFill>
              <a:schemeClr val="bg1"/>
            </a:solidFill>
            <a:ln w="12700">
              <a:solidFill>
                <a:srgbClr val="E3671B">
                  <a:alpha val="65000"/>
                </a:srgbClr>
              </a:solidFill>
            </a:ln>
            <a:effectLst>
              <a:outerShdw blurRad="1905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sz="800">
                <a:solidFill>
                  <a:srgbClr val="3F3F3F"/>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85" name="Oval 19">
              <a:extLst>
                <a:ext uri="{FF2B5EF4-FFF2-40B4-BE49-F238E27FC236}">
                  <a16:creationId xmlns:a16="http://schemas.microsoft.com/office/drawing/2014/main" id="{92CF7CED-4202-4442-BE83-CF062CF0CCE3}"/>
                </a:ext>
              </a:extLst>
            </p:cNvPr>
            <p:cNvSpPr/>
            <p:nvPr/>
          </p:nvSpPr>
          <p:spPr>
            <a:xfrm>
              <a:off x="2685360" y="1724864"/>
              <a:ext cx="1222406" cy="652999"/>
            </a:xfrm>
            <a:prstGeom prst="ellipse">
              <a:avLst/>
            </a:prstGeom>
            <a:solidFill>
              <a:schemeClr val="bg1"/>
            </a:solidFill>
            <a:ln w="57150">
              <a:solidFill>
                <a:srgbClr val="E3671B">
                  <a:alpha val="65000"/>
                </a:srgbClr>
              </a:solidFill>
            </a:ln>
            <a:effectLst>
              <a:outerShdw blurRad="1905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600" dirty="0" smtClean="0">
                  <a:solidFill>
                    <a:srgbClr val="3F3F3F"/>
                  </a:solidFill>
                  <a:latin typeface="Arial" panose="020B0604020202020204" pitchFamily="34" charset="0"/>
                  <a:ea typeface="Arial Unicode MS" panose="020B0604020202020204" pitchFamily="34" charset="-128"/>
                  <a:cs typeface="Arial" panose="020B0604020202020204" pitchFamily="34" charset="0"/>
                </a:rPr>
                <a:t>Until December 31</a:t>
              </a:r>
              <a:endParaRPr lang="en-IN" sz="600" dirty="0">
                <a:solidFill>
                  <a:srgbClr val="3F3F3F"/>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86" name="Oval 19">
              <a:extLst>
                <a:ext uri="{FF2B5EF4-FFF2-40B4-BE49-F238E27FC236}">
                  <a16:creationId xmlns:a16="http://schemas.microsoft.com/office/drawing/2014/main" id="{92CF7CED-4202-4442-BE83-CF062CF0CCE3}"/>
                </a:ext>
              </a:extLst>
            </p:cNvPr>
            <p:cNvSpPr/>
            <p:nvPr/>
          </p:nvSpPr>
          <p:spPr>
            <a:xfrm>
              <a:off x="358258" y="1761431"/>
              <a:ext cx="1177537" cy="652999"/>
            </a:xfrm>
            <a:prstGeom prst="ellipse">
              <a:avLst/>
            </a:prstGeom>
            <a:solidFill>
              <a:schemeClr val="bg1"/>
            </a:solidFill>
            <a:ln w="57150">
              <a:solidFill>
                <a:srgbClr val="E3671B">
                  <a:alpha val="65000"/>
                </a:srgbClr>
              </a:solidFill>
            </a:ln>
            <a:effectLst>
              <a:outerShdw blurRad="1905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600" dirty="0" smtClean="0">
                  <a:solidFill>
                    <a:srgbClr val="3F3F3F"/>
                  </a:solidFill>
                  <a:latin typeface="Arial" panose="020B0604020202020204" pitchFamily="34" charset="0"/>
                  <a:ea typeface="Arial Unicode MS" panose="020B0604020202020204" pitchFamily="34" charset="-128"/>
                  <a:cs typeface="Arial" panose="020B0604020202020204" pitchFamily="34" charset="0"/>
                </a:rPr>
                <a:t>If necessary</a:t>
              </a:r>
              <a:endParaRPr lang="en-IN" sz="600" dirty="0">
                <a:solidFill>
                  <a:srgbClr val="3F3F3F"/>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87" name="Oval 19">
              <a:extLst>
                <a:ext uri="{FF2B5EF4-FFF2-40B4-BE49-F238E27FC236}">
                  <a16:creationId xmlns:a16="http://schemas.microsoft.com/office/drawing/2014/main" id="{92CF7CED-4202-4442-BE83-CF062CF0CCE3}"/>
                </a:ext>
              </a:extLst>
            </p:cNvPr>
            <p:cNvSpPr/>
            <p:nvPr/>
          </p:nvSpPr>
          <p:spPr>
            <a:xfrm>
              <a:off x="9439775" y="2550399"/>
              <a:ext cx="1028998" cy="652999"/>
            </a:xfrm>
            <a:prstGeom prst="ellipse">
              <a:avLst/>
            </a:prstGeom>
            <a:solidFill>
              <a:schemeClr val="bg1"/>
            </a:solidFill>
            <a:ln w="57150">
              <a:solidFill>
                <a:srgbClr val="C273A4">
                  <a:alpha val="65000"/>
                </a:srgbClr>
              </a:solidFill>
            </a:ln>
            <a:effectLst>
              <a:outerShdw blurRad="1905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dirty="0">
                  <a:solidFill>
                    <a:srgbClr val="C00000"/>
                  </a:solidFill>
                  <a:latin typeface="Arial" panose="020B0604020202020204" pitchFamily="34" charset="0"/>
                  <a:ea typeface="Arial Unicode MS" panose="020B0604020202020204" pitchFamily="34" charset="-128"/>
                  <a:cs typeface="Arial" panose="020B0604020202020204" pitchFamily="34" charset="0"/>
                </a:rPr>
                <a:t>~</a:t>
              </a:r>
              <a:endParaRPr lang="en-IN" sz="800" dirty="0">
                <a:solidFill>
                  <a:srgbClr val="C00000"/>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88" name="Oval 19">
              <a:extLst>
                <a:ext uri="{FF2B5EF4-FFF2-40B4-BE49-F238E27FC236}">
                  <a16:creationId xmlns:a16="http://schemas.microsoft.com/office/drawing/2014/main" id="{893E5142-6E55-4A1D-A899-94C411BB60B0}"/>
                </a:ext>
              </a:extLst>
            </p:cNvPr>
            <p:cNvSpPr/>
            <p:nvPr/>
          </p:nvSpPr>
          <p:spPr>
            <a:xfrm>
              <a:off x="5153491" y="3532900"/>
              <a:ext cx="1028998" cy="628907"/>
            </a:xfrm>
            <a:prstGeom prst="ellipse">
              <a:avLst/>
            </a:prstGeom>
            <a:solidFill>
              <a:schemeClr val="bg1"/>
            </a:solidFill>
            <a:ln w="57150">
              <a:solidFill>
                <a:srgbClr val="C273A4">
                  <a:alpha val="65000"/>
                </a:srgbClr>
              </a:solidFill>
            </a:ln>
            <a:effectLst>
              <a:outerShdw blurRad="1905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600" dirty="0" smtClean="0">
                  <a:solidFill>
                    <a:srgbClr val="3F3F3F"/>
                  </a:solidFill>
                  <a:latin typeface="Arial" panose="020B0604020202020204" pitchFamily="34" charset="0"/>
                  <a:ea typeface="Arial Unicode MS" panose="020B0604020202020204" pitchFamily="34" charset="-128"/>
                  <a:cs typeface="Arial" panose="020B0604020202020204" pitchFamily="34" charset="0"/>
                </a:rPr>
                <a:t>Within 20 c.d. </a:t>
              </a:r>
              <a:endParaRPr lang="en-IN" sz="600" dirty="0">
                <a:solidFill>
                  <a:srgbClr val="3F3F3F"/>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89" name="Oval 19">
              <a:extLst>
                <a:ext uri="{FF2B5EF4-FFF2-40B4-BE49-F238E27FC236}">
                  <a16:creationId xmlns:a16="http://schemas.microsoft.com/office/drawing/2014/main" id="{FD08B64B-8298-4970-AB55-3C500F499F0B}"/>
                </a:ext>
              </a:extLst>
            </p:cNvPr>
            <p:cNvSpPr/>
            <p:nvPr/>
          </p:nvSpPr>
          <p:spPr>
            <a:xfrm>
              <a:off x="385973" y="3566236"/>
              <a:ext cx="1028998" cy="652999"/>
            </a:xfrm>
            <a:prstGeom prst="ellipse">
              <a:avLst/>
            </a:prstGeom>
            <a:solidFill>
              <a:schemeClr val="bg1"/>
            </a:solidFill>
            <a:ln w="57150">
              <a:solidFill>
                <a:srgbClr val="6E5BAA">
                  <a:alpha val="65000"/>
                </a:srgbClr>
              </a:solidFill>
            </a:ln>
            <a:effectLst>
              <a:outerShdw blurRad="1905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600" dirty="0">
                  <a:solidFill>
                    <a:srgbClr val="3F3F3F"/>
                  </a:solidFill>
                  <a:latin typeface="Arial" panose="020B0604020202020204" pitchFamily="34" charset="0"/>
                  <a:ea typeface="Arial Unicode MS" panose="020B0604020202020204" pitchFamily="34" charset="-128"/>
                  <a:cs typeface="Arial" panose="020B0604020202020204" pitchFamily="34" charset="0"/>
                </a:rPr>
                <a:t>Within 2  working  </a:t>
              </a:r>
              <a:r>
                <a:rPr lang="en-US" sz="600" dirty="0" smtClean="0">
                  <a:solidFill>
                    <a:srgbClr val="3F3F3F"/>
                  </a:solidFill>
                  <a:latin typeface="Arial" panose="020B0604020202020204" pitchFamily="34" charset="0"/>
                  <a:ea typeface="Arial Unicode MS" panose="020B0604020202020204" pitchFamily="34" charset="-128"/>
                  <a:cs typeface="Arial" panose="020B0604020202020204" pitchFamily="34" charset="0"/>
                </a:rPr>
                <a:t>days </a:t>
              </a:r>
              <a:endParaRPr lang="en-IN" sz="600" dirty="0">
                <a:solidFill>
                  <a:srgbClr val="3F3F3F"/>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90" name="Oval 19">
              <a:extLst>
                <a:ext uri="{FF2B5EF4-FFF2-40B4-BE49-F238E27FC236}">
                  <a16:creationId xmlns:a16="http://schemas.microsoft.com/office/drawing/2014/main" id="{FD08B64B-8298-4970-AB55-3C500F499F0B}"/>
                </a:ext>
              </a:extLst>
            </p:cNvPr>
            <p:cNvSpPr/>
            <p:nvPr/>
          </p:nvSpPr>
          <p:spPr>
            <a:xfrm>
              <a:off x="420008" y="5295799"/>
              <a:ext cx="1028998" cy="652999"/>
            </a:xfrm>
            <a:prstGeom prst="ellipse">
              <a:avLst/>
            </a:prstGeom>
            <a:solidFill>
              <a:schemeClr val="bg1"/>
            </a:solidFill>
            <a:ln w="57150">
              <a:solidFill>
                <a:srgbClr val="6E5BAA">
                  <a:alpha val="65000"/>
                </a:srgbClr>
              </a:solidFill>
            </a:ln>
            <a:effectLst>
              <a:outerShdw blurRad="1905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600" dirty="0" smtClean="0">
                  <a:solidFill>
                    <a:srgbClr val="3F3F3F"/>
                  </a:solidFill>
                  <a:latin typeface="Arial" panose="020B0604020202020204" pitchFamily="34" charset="0"/>
                  <a:ea typeface="Arial Unicode MS" panose="020B0604020202020204" pitchFamily="34" charset="-128"/>
                  <a:cs typeface="Arial" panose="020B0604020202020204" pitchFamily="34" charset="0"/>
                </a:rPr>
                <a:t>Within 20 working days</a:t>
              </a:r>
              <a:endParaRPr lang="en-IN" sz="600" dirty="0">
                <a:solidFill>
                  <a:srgbClr val="3F3F3F"/>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91" name="Oval 19">
              <a:extLst>
                <a:ext uri="{FF2B5EF4-FFF2-40B4-BE49-F238E27FC236}">
                  <a16:creationId xmlns:a16="http://schemas.microsoft.com/office/drawing/2014/main" id="{FD08B64B-8298-4970-AB55-3C500F499F0B}"/>
                </a:ext>
              </a:extLst>
            </p:cNvPr>
            <p:cNvSpPr/>
            <p:nvPr/>
          </p:nvSpPr>
          <p:spPr>
            <a:xfrm>
              <a:off x="2452344" y="5302462"/>
              <a:ext cx="1028998" cy="652999"/>
            </a:xfrm>
            <a:prstGeom prst="ellipse">
              <a:avLst/>
            </a:prstGeom>
            <a:solidFill>
              <a:schemeClr val="bg1"/>
            </a:solidFill>
            <a:ln w="57150">
              <a:solidFill>
                <a:srgbClr val="6E5BAA">
                  <a:alpha val="65000"/>
                </a:srgbClr>
              </a:solidFill>
            </a:ln>
            <a:effectLst>
              <a:outerShdw blurRad="1905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600" dirty="0" smtClean="0">
                  <a:solidFill>
                    <a:srgbClr val="3F3F3F"/>
                  </a:solidFill>
                  <a:latin typeface="Arial" panose="020B0604020202020204" pitchFamily="34" charset="0"/>
                  <a:ea typeface="Arial Unicode MS" panose="020B0604020202020204" pitchFamily="34" charset="-128"/>
                  <a:cs typeface="Arial" panose="020B0604020202020204" pitchFamily="34" charset="0"/>
                </a:rPr>
                <a:t>Within 10 working days</a:t>
              </a:r>
              <a:endParaRPr lang="en-IN" sz="600" dirty="0">
                <a:solidFill>
                  <a:srgbClr val="3F3F3F"/>
                </a:solidFill>
                <a:latin typeface="Arial" panose="020B0604020202020204" pitchFamily="34" charset="0"/>
                <a:ea typeface="Arial Unicode MS" panose="020B0604020202020204" pitchFamily="34" charset="-128"/>
                <a:cs typeface="Arial" panose="020B0604020202020204" pitchFamily="34" charset="0"/>
              </a:endParaRPr>
            </a:p>
          </p:txBody>
        </p:sp>
      </p:grpSp>
      <p:sp>
        <p:nvSpPr>
          <p:cNvPr id="66" name="Прямоугольник 65">
            <a:extLst>
              <a:ext uri="{FF2B5EF4-FFF2-40B4-BE49-F238E27FC236}">
                <a16:creationId xmlns:a16="http://schemas.microsoft.com/office/drawing/2014/main" id="{0E16A89E-D1C9-4283-815F-E7AFDE5FA78B}"/>
              </a:ext>
            </a:extLst>
          </p:cNvPr>
          <p:cNvSpPr/>
          <p:nvPr/>
        </p:nvSpPr>
        <p:spPr>
          <a:xfrm>
            <a:off x="9822375" y="1567958"/>
            <a:ext cx="1452546" cy="954107"/>
          </a:xfrm>
          <a:prstGeom prst="rect">
            <a:avLst/>
          </a:prstGeom>
          <a:noFill/>
        </p:spPr>
        <p:txBody>
          <a:bodyPr wrap="square" rtlCol="0">
            <a:spAutoFit/>
          </a:bodyPr>
          <a:lstStyle/>
          <a:p>
            <a:pPr algn="ctr"/>
            <a:r>
              <a:rPr lang="en-US" sz="800" b="1" dirty="0">
                <a:latin typeface="Arial" panose="020B0604020202020204" pitchFamily="34" charset="0"/>
                <a:ea typeface="Arial Unicode MS" panose="020B0604020202020204" pitchFamily="34" charset="-128"/>
                <a:cs typeface="Arial" panose="020B0604020202020204" pitchFamily="34" charset="0"/>
              </a:rPr>
              <a:t>SK-PH approves the  nomenclature of  drugs and MD for  the conclusion of  LTC and forms a  commission for  conducting a tender  for the conclusion of  LTC</a:t>
            </a:r>
          </a:p>
        </p:txBody>
      </p:sp>
      <p:sp>
        <p:nvSpPr>
          <p:cNvPr id="67" name="Прямоугольник 66">
            <a:extLst>
              <a:ext uri="{FF2B5EF4-FFF2-40B4-BE49-F238E27FC236}">
                <a16:creationId xmlns:a16="http://schemas.microsoft.com/office/drawing/2014/main" id="{AA29E86C-8648-49C2-9FA0-D98234235A42}"/>
              </a:ext>
            </a:extLst>
          </p:cNvPr>
          <p:cNvSpPr/>
          <p:nvPr/>
        </p:nvSpPr>
        <p:spPr>
          <a:xfrm>
            <a:off x="6699672" y="1853285"/>
            <a:ext cx="1968139" cy="461665"/>
          </a:xfrm>
          <a:prstGeom prst="rect">
            <a:avLst/>
          </a:prstGeom>
          <a:noFill/>
        </p:spPr>
        <p:txBody>
          <a:bodyPr wrap="square" rtlCol="0">
            <a:spAutoFit/>
          </a:bodyPr>
          <a:lstStyle/>
          <a:p>
            <a:pPr algn="ctr"/>
            <a:r>
              <a:rPr lang="en-US" sz="800" b="1" dirty="0">
                <a:latin typeface="Arial" panose="020B0604020202020204" pitchFamily="34" charset="0"/>
                <a:ea typeface="Arial Unicode MS" panose="020B0604020202020204" pitchFamily="34" charset="-128"/>
                <a:cs typeface="Arial" panose="020B0604020202020204" pitchFamily="34" charset="0"/>
              </a:rPr>
              <a:t>SK-PH publishes statement  on the contest of conclusion  LTC on the </a:t>
            </a:r>
            <a:r>
              <a:rPr lang="en-US" sz="800" b="1" dirty="0" smtClean="0">
                <a:latin typeface="Arial" panose="020B0604020202020204" pitchFamily="34" charset="0"/>
                <a:ea typeface="Arial Unicode MS" panose="020B0604020202020204" pitchFamily="34" charset="-128"/>
                <a:cs typeface="Arial" panose="020B0604020202020204" pitchFamily="34" charset="0"/>
              </a:rPr>
              <a:t>web-Portal  </a:t>
            </a:r>
            <a:r>
              <a:rPr lang="en-US" sz="800" b="1" dirty="0">
                <a:latin typeface="Arial" panose="020B0604020202020204" pitchFamily="34" charset="0"/>
                <a:ea typeface="Arial Unicode MS" panose="020B0604020202020204" pitchFamily="34" charset="-128"/>
                <a:cs typeface="Arial" panose="020B0604020202020204" pitchFamily="34" charset="0"/>
                <a:hlinkClick r:id="rId3"/>
              </a:rPr>
              <a:t>https://</a:t>
            </a:r>
            <a:r>
              <a:rPr lang="en-US" sz="800" b="1" dirty="0" smtClean="0">
                <a:latin typeface="Arial" panose="020B0604020202020204" pitchFamily="34" charset="0"/>
                <a:ea typeface="Arial Unicode MS" panose="020B0604020202020204" pitchFamily="34" charset="-128"/>
                <a:cs typeface="Arial" panose="020B0604020202020204" pitchFamily="34" charset="0"/>
                <a:hlinkClick r:id="rId3"/>
              </a:rPr>
              <a:t>fms.ecc.kz</a:t>
            </a:r>
            <a:r>
              <a:rPr lang="en-US" sz="800" b="1" dirty="0" smtClean="0">
                <a:latin typeface="Arial" panose="020B0604020202020204" pitchFamily="34" charset="0"/>
                <a:ea typeface="Arial Unicode MS" panose="020B0604020202020204" pitchFamily="34" charset="-128"/>
                <a:cs typeface="Arial" panose="020B0604020202020204" pitchFamily="34" charset="0"/>
              </a:rPr>
              <a:t> </a:t>
            </a:r>
            <a:endParaRPr lang="en-US" sz="800" b="1" dirty="0">
              <a:latin typeface="Arial" panose="020B0604020202020204" pitchFamily="34" charset="0"/>
              <a:ea typeface="Arial Unicode MS" panose="020B0604020202020204" pitchFamily="34" charset="-128"/>
              <a:cs typeface="Arial" panose="020B0604020202020204" pitchFamily="34" charset="0"/>
            </a:endParaRPr>
          </a:p>
        </p:txBody>
      </p:sp>
      <p:sp>
        <p:nvSpPr>
          <p:cNvPr id="100" name="Freeform 44"/>
          <p:cNvSpPr>
            <a:spLocks/>
          </p:cNvSpPr>
          <p:nvPr/>
        </p:nvSpPr>
        <p:spPr bwMode="auto">
          <a:xfrm>
            <a:off x="2328742" y="6015360"/>
            <a:ext cx="404813" cy="282575"/>
          </a:xfrm>
          <a:custGeom>
            <a:avLst/>
            <a:gdLst>
              <a:gd name="T0" fmla="*/ 129 w 255"/>
              <a:gd name="T1" fmla="*/ 0 h 178"/>
              <a:gd name="T2" fmla="*/ 0 w 255"/>
              <a:gd name="T3" fmla="*/ 173 h 178"/>
              <a:gd name="T4" fmla="*/ 8 w 255"/>
              <a:gd name="T5" fmla="*/ 178 h 178"/>
              <a:gd name="T6" fmla="*/ 46 w 255"/>
              <a:gd name="T7" fmla="*/ 148 h 178"/>
              <a:gd name="T8" fmla="*/ 86 w 255"/>
              <a:gd name="T9" fmla="*/ 178 h 178"/>
              <a:gd name="T10" fmla="*/ 124 w 255"/>
              <a:gd name="T11" fmla="*/ 148 h 178"/>
              <a:gd name="T12" fmla="*/ 164 w 255"/>
              <a:gd name="T13" fmla="*/ 178 h 178"/>
              <a:gd name="T14" fmla="*/ 202 w 255"/>
              <a:gd name="T15" fmla="*/ 148 h 178"/>
              <a:gd name="T16" fmla="*/ 242 w 255"/>
              <a:gd name="T17" fmla="*/ 178 h 178"/>
              <a:gd name="T18" fmla="*/ 255 w 255"/>
              <a:gd name="T19" fmla="*/ 169 h 178"/>
              <a:gd name="T20" fmla="*/ 129 w 255"/>
              <a:gd name="T21"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5" h="178">
                <a:moveTo>
                  <a:pt x="129" y="0"/>
                </a:moveTo>
                <a:lnTo>
                  <a:pt x="0" y="173"/>
                </a:lnTo>
                <a:lnTo>
                  <a:pt x="8" y="178"/>
                </a:lnTo>
                <a:lnTo>
                  <a:pt x="46" y="148"/>
                </a:lnTo>
                <a:lnTo>
                  <a:pt x="86" y="178"/>
                </a:lnTo>
                <a:lnTo>
                  <a:pt x="124" y="148"/>
                </a:lnTo>
                <a:lnTo>
                  <a:pt x="164" y="178"/>
                </a:lnTo>
                <a:lnTo>
                  <a:pt x="202" y="148"/>
                </a:lnTo>
                <a:lnTo>
                  <a:pt x="242" y="178"/>
                </a:lnTo>
                <a:lnTo>
                  <a:pt x="255" y="169"/>
                </a:lnTo>
                <a:lnTo>
                  <a:pt x="1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a typeface="Arial Unicode MS" panose="020B0604020202020204" pitchFamily="34" charset="-128"/>
              <a:cs typeface="Segoe UI" panose="020B0502040204020203" pitchFamily="34" charset="0"/>
            </a:endParaRPr>
          </a:p>
        </p:txBody>
      </p:sp>
      <p:sp>
        <p:nvSpPr>
          <p:cNvPr id="101" name="Freeform 50"/>
          <p:cNvSpPr>
            <a:spLocks/>
          </p:cNvSpPr>
          <p:nvPr/>
        </p:nvSpPr>
        <p:spPr bwMode="auto">
          <a:xfrm>
            <a:off x="2328742" y="6015360"/>
            <a:ext cx="206375" cy="282575"/>
          </a:xfrm>
          <a:custGeom>
            <a:avLst/>
            <a:gdLst>
              <a:gd name="T0" fmla="*/ 129 w 130"/>
              <a:gd name="T1" fmla="*/ 0 h 178"/>
              <a:gd name="T2" fmla="*/ 129 w 130"/>
              <a:gd name="T3" fmla="*/ 0 h 178"/>
              <a:gd name="T4" fmla="*/ 0 w 130"/>
              <a:gd name="T5" fmla="*/ 173 h 178"/>
              <a:gd name="T6" fmla="*/ 8 w 130"/>
              <a:gd name="T7" fmla="*/ 178 h 178"/>
              <a:gd name="T8" fmla="*/ 46 w 130"/>
              <a:gd name="T9" fmla="*/ 148 h 178"/>
              <a:gd name="T10" fmla="*/ 86 w 130"/>
              <a:gd name="T11" fmla="*/ 178 h 178"/>
              <a:gd name="T12" fmla="*/ 124 w 130"/>
              <a:gd name="T13" fmla="*/ 148 h 178"/>
              <a:gd name="T14" fmla="*/ 130 w 130"/>
              <a:gd name="T15" fmla="*/ 152 h 178"/>
              <a:gd name="T16" fmla="*/ 129 w 130"/>
              <a:gd name="T17" fmla="*/ 0 h 178"/>
              <a:gd name="T18" fmla="*/ 129 w 130"/>
              <a:gd name="T19"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78">
                <a:moveTo>
                  <a:pt x="129" y="0"/>
                </a:moveTo>
                <a:lnTo>
                  <a:pt x="129" y="0"/>
                </a:lnTo>
                <a:lnTo>
                  <a:pt x="0" y="173"/>
                </a:lnTo>
                <a:lnTo>
                  <a:pt x="8" y="178"/>
                </a:lnTo>
                <a:lnTo>
                  <a:pt x="46" y="148"/>
                </a:lnTo>
                <a:lnTo>
                  <a:pt x="86" y="178"/>
                </a:lnTo>
                <a:lnTo>
                  <a:pt x="124" y="148"/>
                </a:lnTo>
                <a:lnTo>
                  <a:pt x="130" y="152"/>
                </a:lnTo>
                <a:lnTo>
                  <a:pt x="129" y="0"/>
                </a:lnTo>
                <a:lnTo>
                  <a:pt x="1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a typeface="Arial Unicode MS" panose="020B0604020202020204" pitchFamily="34" charset="-128"/>
              <a:cs typeface="Segoe UI" panose="020B0502040204020203" pitchFamily="34" charset="0"/>
            </a:endParaRPr>
          </a:p>
        </p:txBody>
      </p:sp>
      <p:cxnSp>
        <p:nvCxnSpPr>
          <p:cNvPr id="102" name="Straight Connector 34">
            <a:extLst>
              <a:ext uri="{FF2B5EF4-FFF2-40B4-BE49-F238E27FC236}">
                <a16:creationId xmlns:a16="http://schemas.microsoft.com/office/drawing/2014/main" id="{3DA4F0B6-38C2-495B-9418-291816027EE2}"/>
              </a:ext>
            </a:extLst>
          </p:cNvPr>
          <p:cNvCxnSpPr>
            <a:cxnSpLocks/>
          </p:cNvCxnSpPr>
          <p:nvPr/>
        </p:nvCxnSpPr>
        <p:spPr>
          <a:xfrm>
            <a:off x="1495008" y="6260907"/>
            <a:ext cx="7184173" cy="8549"/>
          </a:xfrm>
          <a:prstGeom prst="line">
            <a:avLst/>
          </a:prstGeom>
          <a:ln w="136525">
            <a:solidFill>
              <a:schemeClr val="bg1">
                <a:lumMod val="50000"/>
              </a:schemeClr>
            </a:solidFill>
          </a:ln>
          <a:effectLst>
            <a:outerShdw blurRad="1905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3" name="Прямоугольник 102">
            <a:extLst>
              <a:ext uri="{FF2B5EF4-FFF2-40B4-BE49-F238E27FC236}">
                <a16:creationId xmlns:a16="http://schemas.microsoft.com/office/drawing/2014/main" id="{DC95A62B-54B7-4119-843E-A8CA9EF4BE3E}"/>
              </a:ext>
            </a:extLst>
          </p:cNvPr>
          <p:cNvSpPr/>
          <p:nvPr/>
        </p:nvSpPr>
        <p:spPr>
          <a:xfrm>
            <a:off x="3133433" y="5196960"/>
            <a:ext cx="1921086" cy="707886"/>
          </a:xfrm>
          <a:prstGeom prst="rect">
            <a:avLst/>
          </a:prstGeom>
          <a:noFill/>
        </p:spPr>
        <p:txBody>
          <a:bodyPr wrap="square" rtlCol="0">
            <a:spAutoFit/>
          </a:bodyPr>
          <a:lstStyle/>
          <a:p>
            <a:pPr algn="ctr"/>
            <a:r>
              <a:rPr lang="en-US" sz="1000" b="1" dirty="0" smtClean="0">
                <a:latin typeface="Century Gothic" panose="020B0502020202020204" pitchFamily="34" charset="0"/>
                <a:ea typeface="Arial Unicode MS" panose="020B0604020202020204" pitchFamily="34" charset="-128"/>
                <a:cs typeface="Segoe UI" panose="020B0502040204020203" pitchFamily="34" charset="0"/>
              </a:rPr>
              <a:t>SK-PH </a:t>
            </a:r>
            <a:r>
              <a:rPr lang="en-US" sz="1000" b="1" dirty="0">
                <a:latin typeface="Century Gothic" panose="020B0502020202020204" pitchFamily="34" charset="0"/>
                <a:ea typeface="Arial Unicode MS" panose="020B0604020202020204" pitchFamily="34" charset="-128"/>
                <a:cs typeface="Segoe UI" panose="020B0502040204020203" pitchFamily="34" charset="0"/>
              </a:rPr>
              <a:t>sends an invitation to participate in the conclusion of the </a:t>
            </a:r>
            <a:r>
              <a:rPr lang="en-US" sz="1000" b="1" dirty="0" smtClean="0">
                <a:latin typeface="Century Gothic" panose="020B0502020202020204" pitchFamily="34" charset="0"/>
                <a:ea typeface="Arial Unicode MS" panose="020B0604020202020204" pitchFamily="34" charset="-128"/>
                <a:cs typeface="Segoe UI" panose="020B0502040204020203" pitchFamily="34" charset="0"/>
              </a:rPr>
              <a:t>Long-Term contract</a:t>
            </a:r>
            <a:endParaRPr lang="id-ID" sz="1000" dirty="0">
              <a:latin typeface="Century Gothic" panose="020B0502020202020204" pitchFamily="34" charset="0"/>
              <a:ea typeface="Arial Unicode MS" panose="020B0604020202020204" pitchFamily="34" charset="-128"/>
              <a:cs typeface="Segoe UI" panose="020B0502040204020203" pitchFamily="34" charset="0"/>
            </a:endParaRPr>
          </a:p>
        </p:txBody>
      </p:sp>
      <p:cxnSp>
        <p:nvCxnSpPr>
          <p:cNvPr id="104" name="Straight Connector 34">
            <a:extLst>
              <a:ext uri="{FF2B5EF4-FFF2-40B4-BE49-F238E27FC236}">
                <a16:creationId xmlns:a16="http://schemas.microsoft.com/office/drawing/2014/main" id="{EC621C7F-0B7E-4EDF-991C-44069D7AE6E3}"/>
              </a:ext>
            </a:extLst>
          </p:cNvPr>
          <p:cNvCxnSpPr>
            <a:cxnSpLocks/>
          </p:cNvCxnSpPr>
          <p:nvPr/>
        </p:nvCxnSpPr>
        <p:spPr>
          <a:xfrm flipV="1">
            <a:off x="8637584" y="6243650"/>
            <a:ext cx="3096869" cy="27071"/>
          </a:xfrm>
          <a:prstGeom prst="line">
            <a:avLst/>
          </a:prstGeom>
          <a:ln w="136525">
            <a:solidFill>
              <a:schemeClr val="bg1">
                <a:lumMod val="50000"/>
              </a:schemeClr>
            </a:solidFill>
          </a:ln>
          <a:effectLst>
            <a:outerShdw blurRad="1905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5" name="Стрелка: шеврон 53">
            <a:extLst>
              <a:ext uri="{FF2B5EF4-FFF2-40B4-BE49-F238E27FC236}">
                <a16:creationId xmlns:a16="http://schemas.microsoft.com/office/drawing/2014/main" id="{39C05B9A-62E2-4979-B7B1-727A88726D8E}"/>
              </a:ext>
            </a:extLst>
          </p:cNvPr>
          <p:cNvSpPr/>
          <p:nvPr/>
        </p:nvSpPr>
        <p:spPr>
          <a:xfrm>
            <a:off x="8543382" y="6135331"/>
            <a:ext cx="235018" cy="254386"/>
          </a:xfrm>
          <a:prstGeom prst="chevron">
            <a:avLst/>
          </a:prstGeom>
          <a:solidFill>
            <a:schemeClr val="bg1"/>
          </a:solidFill>
          <a:ln w="12700">
            <a:solidFill>
              <a:schemeClr val="bg1">
                <a:lumMod val="50000"/>
              </a:schemeClr>
            </a:solidFill>
          </a:ln>
          <a:effectLst>
            <a:outerShdw blurRad="1905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solidFill>
                <a:srgbClr val="3F3F3F"/>
              </a:solidFill>
              <a:latin typeface="Century Gothic" panose="020B0502020202020204" pitchFamily="34" charset="0"/>
              <a:ea typeface="Arial Unicode MS" panose="020B0604020202020204" pitchFamily="34" charset="-128"/>
              <a:cs typeface="Segoe UI" panose="020B0502040204020203" pitchFamily="34" charset="0"/>
            </a:endParaRPr>
          </a:p>
        </p:txBody>
      </p:sp>
      <p:sp>
        <p:nvSpPr>
          <p:cNvPr id="106" name="Прямоугольник 105">
            <a:extLst>
              <a:ext uri="{FF2B5EF4-FFF2-40B4-BE49-F238E27FC236}">
                <a16:creationId xmlns:a16="http://schemas.microsoft.com/office/drawing/2014/main" id="{AA29E86C-8648-49C2-9FA0-D98234235A42}"/>
              </a:ext>
            </a:extLst>
          </p:cNvPr>
          <p:cNvSpPr/>
          <p:nvPr/>
        </p:nvSpPr>
        <p:spPr>
          <a:xfrm>
            <a:off x="9339020" y="5276414"/>
            <a:ext cx="2260787" cy="553998"/>
          </a:xfrm>
          <a:prstGeom prst="rect">
            <a:avLst/>
          </a:prstGeom>
          <a:noFill/>
        </p:spPr>
        <p:txBody>
          <a:bodyPr wrap="square" rtlCol="0">
            <a:spAutoFit/>
          </a:bodyPr>
          <a:lstStyle/>
          <a:p>
            <a:pPr algn="ctr"/>
            <a:r>
              <a:rPr lang="en-US" sz="1000" b="1" dirty="0" smtClean="0">
                <a:latin typeface="Arial" panose="020B0604020202020204" pitchFamily="34" charset="0"/>
                <a:ea typeface="Arial Unicode MS" panose="020B0604020202020204" pitchFamily="34" charset="-128"/>
                <a:cs typeface="Arial" panose="020B0604020202020204" pitchFamily="34" charset="0"/>
              </a:rPr>
              <a:t>SK-PH </a:t>
            </a:r>
            <a:r>
              <a:rPr lang="en-US" sz="1000" b="1" dirty="0">
                <a:latin typeface="Arial" panose="020B0604020202020204" pitchFamily="34" charset="0"/>
                <a:ea typeface="Arial Unicode MS" panose="020B0604020202020204" pitchFamily="34" charset="-128"/>
                <a:cs typeface="Arial" panose="020B0604020202020204" pitchFamily="34" charset="0"/>
              </a:rPr>
              <a:t>enters into a Long-Term </a:t>
            </a:r>
            <a:r>
              <a:rPr lang="en-US" sz="1000" b="1" dirty="0" smtClean="0">
                <a:latin typeface="Arial" panose="020B0604020202020204" pitchFamily="34" charset="0"/>
                <a:ea typeface="Arial Unicode MS" panose="020B0604020202020204" pitchFamily="34" charset="-128"/>
                <a:cs typeface="Arial" panose="020B0604020202020204" pitchFamily="34" charset="0"/>
              </a:rPr>
              <a:t>contract </a:t>
            </a:r>
            <a:r>
              <a:rPr lang="en-US" sz="1000" b="1" dirty="0">
                <a:latin typeface="Arial" panose="020B0604020202020204" pitchFamily="34" charset="0"/>
                <a:ea typeface="Arial Unicode MS" panose="020B0604020202020204" pitchFamily="34" charset="-128"/>
                <a:cs typeface="Arial" panose="020B0604020202020204" pitchFamily="34" charset="0"/>
              </a:rPr>
              <a:t>with </a:t>
            </a:r>
            <a:r>
              <a:rPr lang="en-US" sz="1000" b="1" dirty="0" smtClean="0">
                <a:latin typeface="Arial" panose="020B0604020202020204" pitchFamily="34" charset="0"/>
                <a:ea typeface="Arial Unicode MS" panose="020B0604020202020204" pitchFamily="34" charset="-128"/>
                <a:cs typeface="Arial" panose="020B0604020202020204" pitchFamily="34" charset="0"/>
              </a:rPr>
              <a:t>the customer of the contract production</a:t>
            </a:r>
            <a:endParaRPr lang="ru-RU" sz="1000" b="1" dirty="0">
              <a:latin typeface="Arial" panose="020B0604020202020204" pitchFamily="34" charset="0"/>
              <a:ea typeface="Arial Unicode MS" panose="020B0604020202020204" pitchFamily="34" charset="-128"/>
              <a:cs typeface="Arial" panose="020B0604020202020204" pitchFamily="34" charset="0"/>
            </a:endParaRPr>
          </a:p>
        </p:txBody>
      </p:sp>
      <p:sp>
        <p:nvSpPr>
          <p:cNvPr id="107" name="Прямоугольник 106">
            <a:extLst>
              <a:ext uri="{FF2B5EF4-FFF2-40B4-BE49-F238E27FC236}">
                <a16:creationId xmlns:a16="http://schemas.microsoft.com/office/drawing/2014/main" id="{DC95A62B-54B7-4119-843E-A8CA9EF4BE3E}"/>
              </a:ext>
            </a:extLst>
          </p:cNvPr>
          <p:cNvSpPr/>
          <p:nvPr/>
        </p:nvSpPr>
        <p:spPr>
          <a:xfrm>
            <a:off x="334208" y="5098806"/>
            <a:ext cx="2236996" cy="784830"/>
          </a:xfrm>
          <a:prstGeom prst="rect">
            <a:avLst/>
          </a:prstGeom>
          <a:noFill/>
        </p:spPr>
        <p:txBody>
          <a:bodyPr wrap="square" rtlCol="0">
            <a:spAutoFit/>
          </a:bodyPr>
          <a:lstStyle/>
          <a:p>
            <a:pPr algn="ctr"/>
            <a:r>
              <a:rPr lang="en-US" sz="900" b="1" dirty="0">
                <a:latin typeface="Arial" panose="020B0604020202020204" pitchFamily="34" charset="0"/>
                <a:ea typeface="Arial Unicode MS" panose="020B0604020202020204" pitchFamily="34" charset="-128"/>
                <a:cs typeface="Arial" panose="020B0604020202020204" pitchFamily="34" charset="0"/>
              </a:rPr>
              <a:t>The Customer of the contract production informs the </a:t>
            </a:r>
            <a:r>
              <a:rPr lang="en-US" sz="900" b="1" dirty="0" smtClean="0">
                <a:latin typeface="Arial" panose="020B0604020202020204" pitchFamily="34" charset="0"/>
                <a:ea typeface="Arial Unicode MS" panose="020B0604020202020204" pitchFamily="34" charset="-128"/>
                <a:cs typeface="Arial" panose="020B0604020202020204" pitchFamily="34" charset="0"/>
              </a:rPr>
              <a:t>SK-PH </a:t>
            </a:r>
            <a:r>
              <a:rPr lang="en-US" sz="900" b="1" dirty="0">
                <a:latin typeface="Arial" panose="020B0604020202020204" pitchFamily="34" charset="0"/>
                <a:ea typeface="Arial Unicode MS" panose="020B0604020202020204" pitchFamily="34" charset="-128"/>
                <a:cs typeface="Arial" panose="020B0604020202020204" pitchFamily="34" charset="0"/>
              </a:rPr>
              <a:t>about the intention to conclude a Long-term contract with the attachment of conclusions of expert organizations</a:t>
            </a:r>
            <a:endParaRPr lang="ru-RU" sz="900" b="1" dirty="0">
              <a:latin typeface="Arial" panose="020B0604020202020204" pitchFamily="34" charset="0"/>
              <a:ea typeface="Arial Unicode MS" panose="020B0604020202020204" pitchFamily="34" charset="-128"/>
              <a:cs typeface="Arial" panose="020B0604020202020204" pitchFamily="34" charset="0"/>
            </a:endParaRPr>
          </a:p>
        </p:txBody>
      </p:sp>
      <p:sp>
        <p:nvSpPr>
          <p:cNvPr id="108" name="Стрелка: шеврон 53">
            <a:extLst>
              <a:ext uri="{FF2B5EF4-FFF2-40B4-BE49-F238E27FC236}">
                <a16:creationId xmlns:a16="http://schemas.microsoft.com/office/drawing/2014/main" id="{39C05B9A-62E2-4979-B7B1-727A88726D8E}"/>
              </a:ext>
            </a:extLst>
          </p:cNvPr>
          <p:cNvSpPr/>
          <p:nvPr/>
        </p:nvSpPr>
        <p:spPr>
          <a:xfrm>
            <a:off x="2544174" y="6132152"/>
            <a:ext cx="235018" cy="254386"/>
          </a:xfrm>
          <a:prstGeom prst="chevron">
            <a:avLst/>
          </a:prstGeom>
          <a:solidFill>
            <a:schemeClr val="bg1"/>
          </a:solidFill>
          <a:ln w="12700">
            <a:solidFill>
              <a:schemeClr val="bg1">
                <a:lumMod val="50000"/>
              </a:schemeClr>
            </a:solidFill>
          </a:ln>
          <a:effectLst>
            <a:outerShdw blurRad="1905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solidFill>
                <a:srgbClr val="3F3F3F"/>
              </a:solidFill>
              <a:latin typeface="Century Gothic" panose="020B0502020202020204" pitchFamily="34" charset="0"/>
              <a:ea typeface="Arial Unicode MS" panose="020B0604020202020204" pitchFamily="34" charset="-128"/>
              <a:cs typeface="Segoe UI" panose="020B0502040204020203" pitchFamily="34" charset="0"/>
            </a:endParaRPr>
          </a:p>
        </p:txBody>
      </p:sp>
      <p:sp>
        <p:nvSpPr>
          <p:cNvPr id="109" name="Oval 19">
            <a:extLst>
              <a:ext uri="{FF2B5EF4-FFF2-40B4-BE49-F238E27FC236}">
                <a16:creationId xmlns:a16="http://schemas.microsoft.com/office/drawing/2014/main" id="{92CF7CED-4202-4442-BE83-CF062CF0CCE3}"/>
              </a:ext>
            </a:extLst>
          </p:cNvPr>
          <p:cNvSpPr/>
          <p:nvPr/>
        </p:nvSpPr>
        <p:spPr>
          <a:xfrm>
            <a:off x="6315283" y="5921007"/>
            <a:ext cx="1603701" cy="652999"/>
          </a:xfrm>
          <a:prstGeom prst="ellipse">
            <a:avLst/>
          </a:prstGeom>
          <a:solidFill>
            <a:schemeClr val="bg1"/>
          </a:solidFill>
          <a:ln w="57150">
            <a:solidFill>
              <a:schemeClr val="bg1">
                <a:lumMod val="50000"/>
              </a:schemeClr>
            </a:solidFill>
          </a:ln>
          <a:effectLst>
            <a:outerShdw blurRad="1905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800" b="1" dirty="0">
                <a:solidFill>
                  <a:srgbClr val="C00000"/>
                </a:solidFill>
                <a:latin typeface="Century Gothic" panose="020B0502020202020204" pitchFamily="34" charset="0"/>
                <a:ea typeface="Arial Unicode MS" panose="020B0604020202020204" pitchFamily="34" charset="-128"/>
                <a:cs typeface="Segoe UI" panose="020B0502040204020203" pitchFamily="34" charset="0"/>
              </a:rPr>
              <a:t>~</a:t>
            </a:r>
          </a:p>
        </p:txBody>
      </p:sp>
      <p:sp>
        <p:nvSpPr>
          <p:cNvPr id="110" name="Стрелка: шеврон 53">
            <a:extLst>
              <a:ext uri="{FF2B5EF4-FFF2-40B4-BE49-F238E27FC236}">
                <a16:creationId xmlns:a16="http://schemas.microsoft.com/office/drawing/2014/main" id="{39C05B9A-62E2-4979-B7B1-727A88726D8E}"/>
              </a:ext>
            </a:extLst>
          </p:cNvPr>
          <p:cNvSpPr/>
          <p:nvPr/>
        </p:nvSpPr>
        <p:spPr>
          <a:xfrm>
            <a:off x="5474849" y="6125889"/>
            <a:ext cx="235018" cy="254386"/>
          </a:xfrm>
          <a:prstGeom prst="chevron">
            <a:avLst/>
          </a:prstGeom>
          <a:solidFill>
            <a:schemeClr val="bg1"/>
          </a:solidFill>
          <a:ln w="12700">
            <a:solidFill>
              <a:schemeClr val="bg1">
                <a:lumMod val="50000"/>
              </a:schemeClr>
            </a:solidFill>
          </a:ln>
          <a:effectLst>
            <a:outerShdw blurRad="1905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solidFill>
                <a:srgbClr val="3F3F3F"/>
              </a:solidFill>
              <a:latin typeface="Century Gothic" panose="020B0502020202020204" pitchFamily="34" charset="0"/>
              <a:ea typeface="Arial Unicode MS" panose="020B0604020202020204" pitchFamily="34" charset="-128"/>
              <a:cs typeface="Segoe UI" panose="020B0502040204020203" pitchFamily="34" charset="0"/>
            </a:endParaRPr>
          </a:p>
        </p:txBody>
      </p:sp>
      <p:sp>
        <p:nvSpPr>
          <p:cNvPr id="111" name="Прямоугольник 110">
            <a:extLst>
              <a:ext uri="{FF2B5EF4-FFF2-40B4-BE49-F238E27FC236}">
                <a16:creationId xmlns:a16="http://schemas.microsoft.com/office/drawing/2014/main" id="{DC95A62B-54B7-4119-843E-A8CA9EF4BE3E}"/>
              </a:ext>
            </a:extLst>
          </p:cNvPr>
          <p:cNvSpPr/>
          <p:nvPr/>
        </p:nvSpPr>
        <p:spPr>
          <a:xfrm>
            <a:off x="5826608" y="5137278"/>
            <a:ext cx="2740323" cy="707886"/>
          </a:xfrm>
          <a:prstGeom prst="rect">
            <a:avLst/>
          </a:prstGeom>
          <a:noFill/>
        </p:spPr>
        <p:txBody>
          <a:bodyPr wrap="square" rtlCol="0">
            <a:spAutoFit/>
          </a:bodyPr>
          <a:lstStyle/>
          <a:p>
            <a:pPr algn="ctr"/>
            <a:r>
              <a:rPr lang="en-US" sz="1000" b="1" dirty="0">
                <a:latin typeface="Arial" panose="020B0604020202020204" pitchFamily="34" charset="0"/>
                <a:ea typeface="Arial Unicode MS" panose="020B0604020202020204" pitchFamily="34" charset="-128"/>
                <a:cs typeface="Arial" panose="020B0604020202020204" pitchFamily="34" charset="0"/>
              </a:rPr>
              <a:t>The customer of contract production provides a notarized copy of the contract for contract production on the territory of the Republic of Kazakhstan</a:t>
            </a:r>
            <a:endParaRPr lang="ru-RU" sz="1000" b="1" dirty="0">
              <a:latin typeface="Arial" panose="020B0604020202020204" pitchFamily="34" charset="0"/>
              <a:ea typeface="Arial Unicode MS" panose="020B0604020202020204" pitchFamily="34" charset="-128"/>
              <a:cs typeface="Arial" panose="020B0604020202020204" pitchFamily="34" charset="0"/>
            </a:endParaRPr>
          </a:p>
        </p:txBody>
      </p:sp>
      <p:sp>
        <p:nvSpPr>
          <p:cNvPr id="112" name="Oval 19">
            <a:extLst>
              <a:ext uri="{FF2B5EF4-FFF2-40B4-BE49-F238E27FC236}">
                <a16:creationId xmlns:a16="http://schemas.microsoft.com/office/drawing/2014/main" id="{92CF7CED-4202-4442-BE83-CF062CF0CCE3}"/>
              </a:ext>
            </a:extLst>
          </p:cNvPr>
          <p:cNvSpPr/>
          <p:nvPr/>
        </p:nvSpPr>
        <p:spPr>
          <a:xfrm>
            <a:off x="633239" y="5932846"/>
            <a:ext cx="1275049" cy="652999"/>
          </a:xfrm>
          <a:prstGeom prst="ellipse">
            <a:avLst/>
          </a:prstGeom>
          <a:solidFill>
            <a:schemeClr val="bg1"/>
          </a:solidFill>
          <a:ln w="57150">
            <a:solidFill>
              <a:schemeClr val="bg1">
                <a:lumMod val="50000"/>
              </a:schemeClr>
            </a:solidFill>
          </a:ln>
          <a:effectLst>
            <a:outerShdw blurRad="1905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700" dirty="0" smtClean="0">
                <a:solidFill>
                  <a:srgbClr val="C00000"/>
                </a:solidFill>
                <a:latin typeface="Arial" panose="020B0604020202020204" pitchFamily="34" charset="0"/>
                <a:ea typeface="Arial Unicode MS" panose="020B0604020202020204" pitchFamily="34" charset="-128"/>
                <a:cs typeface="Arial" panose="020B0604020202020204" pitchFamily="34" charset="0"/>
              </a:rPr>
              <a:t>If necessary</a:t>
            </a:r>
            <a:endParaRPr lang="ru-RU" sz="700" dirty="0" smtClean="0">
              <a:solidFill>
                <a:srgbClr val="C00000"/>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113" name="Oval 19">
            <a:extLst>
              <a:ext uri="{FF2B5EF4-FFF2-40B4-BE49-F238E27FC236}">
                <a16:creationId xmlns:a16="http://schemas.microsoft.com/office/drawing/2014/main" id="{92CF7CED-4202-4442-BE83-CF062CF0CCE3}"/>
              </a:ext>
            </a:extLst>
          </p:cNvPr>
          <p:cNvSpPr/>
          <p:nvPr/>
        </p:nvSpPr>
        <p:spPr>
          <a:xfrm>
            <a:off x="9597081" y="5915683"/>
            <a:ext cx="1863811" cy="652999"/>
          </a:xfrm>
          <a:prstGeom prst="ellipse">
            <a:avLst/>
          </a:prstGeom>
          <a:solidFill>
            <a:schemeClr val="bg1"/>
          </a:solidFill>
          <a:ln w="57150">
            <a:solidFill>
              <a:schemeClr val="bg1">
                <a:lumMod val="50000"/>
              </a:schemeClr>
            </a:solidFill>
          </a:ln>
          <a:effectLst>
            <a:outerShdw blurRad="1905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700">
                <a:solidFill>
                  <a:srgbClr val="C00000"/>
                </a:solidFill>
                <a:latin typeface="Century Gothic" panose="020B0502020202020204" pitchFamily="34" charset="0"/>
                <a:ea typeface="Arial Unicode MS" panose="020B0604020202020204" pitchFamily="34" charset="-128"/>
                <a:cs typeface="Segoe UI" panose="020B0502040204020203" pitchFamily="34" charset="0"/>
              </a:rPr>
              <a:t>Subject to paragraphs 371 to 374 of Regulation 110</a:t>
            </a:r>
            <a:endParaRPr lang="ru-RU" sz="700" dirty="0" smtClean="0">
              <a:solidFill>
                <a:srgbClr val="C00000"/>
              </a:solidFill>
              <a:latin typeface="Century Gothic" panose="020B0502020202020204" pitchFamily="34" charset="0"/>
              <a:ea typeface="Arial Unicode MS" panose="020B0604020202020204" pitchFamily="34" charset="-128"/>
              <a:cs typeface="Segoe UI" panose="020B0502040204020203" pitchFamily="34" charset="0"/>
            </a:endParaRPr>
          </a:p>
        </p:txBody>
      </p:sp>
      <p:sp>
        <p:nvSpPr>
          <p:cNvPr id="114" name="Oval 19">
            <a:extLst>
              <a:ext uri="{FF2B5EF4-FFF2-40B4-BE49-F238E27FC236}">
                <a16:creationId xmlns:a16="http://schemas.microsoft.com/office/drawing/2014/main" id="{92CF7CED-4202-4442-BE83-CF062CF0CCE3}"/>
              </a:ext>
            </a:extLst>
          </p:cNvPr>
          <p:cNvSpPr/>
          <p:nvPr/>
        </p:nvSpPr>
        <p:spPr>
          <a:xfrm>
            <a:off x="3328607" y="5913083"/>
            <a:ext cx="1530738" cy="692976"/>
          </a:xfrm>
          <a:prstGeom prst="ellipse">
            <a:avLst/>
          </a:prstGeom>
          <a:solidFill>
            <a:schemeClr val="bg1"/>
          </a:solidFill>
          <a:ln w="57150">
            <a:solidFill>
              <a:schemeClr val="bg1">
                <a:lumMod val="50000"/>
              </a:schemeClr>
            </a:solidFill>
          </a:ln>
          <a:effectLst>
            <a:outerShdw blurRad="1905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700" dirty="0" smtClean="0">
                <a:solidFill>
                  <a:srgbClr val="C00000"/>
                </a:solidFill>
                <a:latin typeface="Century Gothic" panose="020B0502020202020204" pitchFamily="34" charset="0"/>
                <a:ea typeface="Arial Unicode MS" panose="020B0604020202020204" pitchFamily="34" charset="-128"/>
                <a:cs typeface="Segoe UI" panose="020B0502040204020203" pitchFamily="34" charset="0"/>
              </a:rPr>
              <a:t>Within 3 working days</a:t>
            </a:r>
            <a:endParaRPr lang="ru-RU" sz="700" dirty="0" smtClean="0">
              <a:solidFill>
                <a:srgbClr val="C00000"/>
              </a:solidFill>
              <a:latin typeface="Century Gothic" panose="020B0502020202020204" pitchFamily="34" charset="0"/>
              <a:ea typeface="Arial Unicode MS" panose="020B0604020202020204" pitchFamily="34" charset="-128"/>
              <a:cs typeface="Segoe UI" panose="020B0502040204020203" pitchFamily="34" charset="0"/>
            </a:endParaRPr>
          </a:p>
        </p:txBody>
      </p:sp>
      <p:sp>
        <p:nvSpPr>
          <p:cNvPr id="115" name="Прямоугольник с двумя усеченными противолежащими углами 114">
            <a:extLst>
              <a:ext uri="{FF2B5EF4-FFF2-40B4-BE49-F238E27FC236}">
                <a16:creationId xmlns:a16="http://schemas.microsoft.com/office/drawing/2014/main" id="{59A5E1A1-1B2E-49F0-A6C9-3578E9FD8F10}"/>
              </a:ext>
            </a:extLst>
          </p:cNvPr>
          <p:cNvSpPr/>
          <p:nvPr/>
        </p:nvSpPr>
        <p:spPr>
          <a:xfrm>
            <a:off x="329730" y="4507208"/>
            <a:ext cx="11409517" cy="514231"/>
          </a:xfrm>
          <a:prstGeom prst="snip2DiagRect">
            <a:avLst/>
          </a:prstGeom>
          <a:ln w="19050"/>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sz="1100" b="1" u="sng" dirty="0">
                <a:solidFill>
                  <a:schemeClr val="accent5">
                    <a:lumMod val="75000"/>
                  </a:schemeClr>
                </a:solidFill>
                <a:latin typeface="Arial" panose="020B0604020202020204" pitchFamily="34" charset="0"/>
                <a:ea typeface="Arial Unicode MS" panose="020B0604020202020204" pitchFamily="34" charset="-128"/>
                <a:cs typeface="Arial" panose="020B0604020202020204" pitchFamily="34" charset="0"/>
              </a:rPr>
              <a:t>The Procedure for conclusion of a Long-Term supply agreement for original Medicinal Products and Medical Devices with contract manufacturing customers</a:t>
            </a:r>
            <a:r>
              <a:rPr lang="ru-RU" sz="1100" b="1" u="sng" dirty="0" smtClean="0">
                <a:solidFill>
                  <a:schemeClr val="accent5">
                    <a:lumMod val="75000"/>
                  </a:schemeClr>
                </a:solidFill>
                <a:latin typeface="Arial" panose="020B0604020202020204" pitchFamily="34" charset="0"/>
                <a:ea typeface="Arial Unicode MS" panose="020B0604020202020204" pitchFamily="34" charset="-128"/>
                <a:cs typeface="Arial" panose="020B0604020202020204" pitchFamily="34" charset="0"/>
              </a:rPr>
              <a:t> </a:t>
            </a:r>
            <a:r>
              <a:rPr lang="en-US" sz="1100" b="1" u="sng" dirty="0">
                <a:solidFill>
                  <a:schemeClr val="accent5">
                    <a:lumMod val="75000"/>
                  </a:schemeClr>
                </a:solidFill>
                <a:latin typeface="Arial" panose="020B0604020202020204" pitchFamily="34" charset="0"/>
                <a:ea typeface="Arial Unicode MS" panose="020B0604020202020204" pitchFamily="34" charset="-128"/>
                <a:cs typeface="Arial" panose="020B0604020202020204" pitchFamily="34" charset="0"/>
              </a:rPr>
              <a:t>in accordance with Chapter </a:t>
            </a:r>
            <a:r>
              <a:rPr lang="ru-RU" sz="1100" b="1" u="sng" dirty="0" smtClean="0">
                <a:solidFill>
                  <a:schemeClr val="accent5">
                    <a:lumMod val="75000"/>
                  </a:schemeClr>
                </a:solidFill>
                <a:latin typeface="Arial" panose="020B0604020202020204" pitchFamily="34" charset="0"/>
                <a:ea typeface="Arial Unicode MS" panose="020B0604020202020204" pitchFamily="34" charset="-128"/>
                <a:cs typeface="Arial" panose="020B0604020202020204" pitchFamily="34" charset="0"/>
              </a:rPr>
              <a:t> </a:t>
            </a:r>
            <a:r>
              <a:rPr lang="ru-RU" sz="1100" b="1" u="sng" dirty="0">
                <a:solidFill>
                  <a:schemeClr val="accent5">
                    <a:lumMod val="75000"/>
                  </a:schemeClr>
                </a:solidFill>
                <a:latin typeface="Arial" panose="020B0604020202020204" pitchFamily="34" charset="0"/>
                <a:ea typeface="Arial Unicode MS" panose="020B0604020202020204" pitchFamily="34" charset="-128"/>
                <a:cs typeface="Arial" panose="020B0604020202020204" pitchFamily="34" charset="0"/>
              </a:rPr>
              <a:t>7 </a:t>
            </a:r>
            <a:r>
              <a:rPr lang="en-US" sz="1100" b="1" u="sng" dirty="0">
                <a:solidFill>
                  <a:schemeClr val="accent5">
                    <a:lumMod val="75000"/>
                  </a:schemeClr>
                </a:solidFill>
                <a:latin typeface="Arial" panose="020B0604020202020204" pitchFamily="34" charset="0"/>
                <a:ea typeface="Arial Unicode MS" panose="020B0604020202020204" pitchFamily="34" charset="-128"/>
                <a:cs typeface="Arial" panose="020B0604020202020204" pitchFamily="34" charset="0"/>
              </a:rPr>
              <a:t>of Regulation 110 </a:t>
            </a:r>
            <a:r>
              <a:rPr lang="ru-RU" sz="1100" b="1" u="sng" dirty="0" smtClean="0">
                <a:solidFill>
                  <a:schemeClr val="accent5">
                    <a:lumMod val="75000"/>
                  </a:schemeClr>
                </a:solidFill>
                <a:latin typeface="Arial" panose="020B0604020202020204" pitchFamily="34" charset="0"/>
                <a:ea typeface="Arial Unicode MS" panose="020B0604020202020204" pitchFamily="34" charset="-128"/>
                <a:cs typeface="Arial" panose="020B0604020202020204" pitchFamily="34" charset="0"/>
                <a:hlinkClick r:id="rId2"/>
              </a:rPr>
              <a:t>https</a:t>
            </a:r>
            <a:r>
              <a:rPr lang="ru-RU" sz="1100" b="1" u="sng" dirty="0">
                <a:solidFill>
                  <a:schemeClr val="accent5">
                    <a:lumMod val="75000"/>
                  </a:schemeClr>
                </a:solidFill>
                <a:latin typeface="Arial" panose="020B0604020202020204" pitchFamily="34" charset="0"/>
                <a:ea typeface="Arial Unicode MS" panose="020B0604020202020204" pitchFamily="34" charset="-128"/>
                <a:cs typeface="Arial" panose="020B0604020202020204" pitchFamily="34" charset="0"/>
                <a:hlinkClick r:id="rId2"/>
              </a:rPr>
              <a:t>://</a:t>
            </a:r>
            <a:r>
              <a:rPr lang="ru-RU" sz="1100" b="1" u="sng" dirty="0" smtClean="0">
                <a:solidFill>
                  <a:schemeClr val="accent5">
                    <a:lumMod val="75000"/>
                  </a:schemeClr>
                </a:solidFill>
                <a:latin typeface="Arial" panose="020B0604020202020204" pitchFamily="34" charset="0"/>
                <a:ea typeface="Arial Unicode MS" panose="020B0604020202020204" pitchFamily="34" charset="-128"/>
                <a:cs typeface="Arial" panose="020B0604020202020204" pitchFamily="34" charset="0"/>
                <a:hlinkClick r:id="rId2"/>
              </a:rPr>
              <a:t>adilet.zan.kz/rus/docs/V2300032733#z2285</a:t>
            </a:r>
            <a:r>
              <a:rPr lang="en-US" sz="1100" b="1" u="sng" dirty="0" smtClean="0">
                <a:solidFill>
                  <a:schemeClr val="accent5">
                    <a:lumMod val="75000"/>
                  </a:schemeClr>
                </a:solidFill>
                <a:latin typeface="Arial" panose="020B0604020202020204" pitchFamily="34" charset="0"/>
                <a:ea typeface="Arial Unicode MS" panose="020B0604020202020204" pitchFamily="34" charset="-128"/>
                <a:cs typeface="Arial" panose="020B0604020202020204" pitchFamily="34" charset="0"/>
              </a:rPr>
              <a:t> </a:t>
            </a:r>
            <a:r>
              <a:rPr lang="ru-RU" sz="1100" b="1" u="sng" dirty="0" smtClean="0">
                <a:solidFill>
                  <a:schemeClr val="accent5">
                    <a:lumMod val="75000"/>
                  </a:schemeClr>
                </a:solidFill>
                <a:latin typeface="Arial" panose="020B0604020202020204" pitchFamily="34" charset="0"/>
                <a:ea typeface="Arial Unicode MS" panose="020B0604020202020204" pitchFamily="34" charset="-128"/>
                <a:cs typeface="Arial" panose="020B0604020202020204" pitchFamily="34" charset="0"/>
              </a:rPr>
              <a:t> </a:t>
            </a:r>
            <a:endParaRPr lang="ru-RU" sz="1100" b="1" u="sng" dirty="0">
              <a:solidFill>
                <a:schemeClr val="accent5">
                  <a:lumMod val="75000"/>
                </a:schemeClr>
              </a:solidFill>
              <a:latin typeface="Arial" panose="020B0604020202020204" pitchFamily="34" charset="0"/>
              <a:ea typeface="Arial Unicode MS" panose="020B0604020202020204" pitchFamily="34" charset="-128"/>
              <a:cs typeface="Arial" panose="020B0604020202020204" pitchFamily="34" charset="0"/>
            </a:endParaRPr>
          </a:p>
        </p:txBody>
      </p:sp>
      <p:cxnSp>
        <p:nvCxnSpPr>
          <p:cNvPr id="6" name="Прямая соединительная линия 5"/>
          <p:cNvCxnSpPr/>
          <p:nvPr/>
        </p:nvCxnSpPr>
        <p:spPr>
          <a:xfrm>
            <a:off x="305173" y="4246282"/>
            <a:ext cx="11412912" cy="17860"/>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0" name="object 126"/>
          <p:cNvSpPr txBox="1"/>
          <p:nvPr/>
        </p:nvSpPr>
        <p:spPr>
          <a:xfrm>
            <a:off x="4746292" y="683555"/>
            <a:ext cx="1821465" cy="381515"/>
          </a:xfrm>
          <a:prstGeom prst="rect">
            <a:avLst/>
          </a:prstGeom>
        </p:spPr>
        <p:txBody>
          <a:bodyPr vert="horz" wrap="square" lIns="0" tIns="12065" rIns="0" bIns="0" rtlCol="0">
            <a:spAutoFit/>
          </a:bodyPr>
          <a:lstStyle/>
          <a:p>
            <a:pPr marL="12700" marR="5080" indent="-1270" algn="ctr">
              <a:lnSpc>
                <a:spcPct val="100000"/>
              </a:lnSpc>
              <a:spcBef>
                <a:spcPts val="95"/>
              </a:spcBef>
            </a:pPr>
            <a:r>
              <a:rPr sz="800" b="1" spc="-10" dirty="0">
                <a:latin typeface="Arial" panose="020B0604020202020204" pitchFamily="34" charset="0"/>
                <a:cs typeface="Arial" panose="020B0604020202020204" pitchFamily="34" charset="0"/>
              </a:rPr>
              <a:t>SK-PH </a:t>
            </a:r>
            <a:r>
              <a:rPr sz="800" b="1" spc="-5" dirty="0">
                <a:latin typeface="Arial" panose="020B0604020202020204" pitchFamily="34" charset="0"/>
                <a:cs typeface="Arial" panose="020B0604020202020204" pitchFamily="34" charset="0"/>
              </a:rPr>
              <a:t>sends the draft  </a:t>
            </a:r>
            <a:r>
              <a:rPr sz="800" b="1" spc="-10" dirty="0">
                <a:latin typeface="Arial" panose="020B0604020202020204" pitchFamily="34" charset="0"/>
                <a:cs typeface="Arial" panose="020B0604020202020204" pitchFamily="34" charset="0"/>
              </a:rPr>
              <a:t>nomenclature </a:t>
            </a:r>
            <a:r>
              <a:rPr sz="800" b="1" spc="-5" dirty="0">
                <a:latin typeface="Arial" panose="020B0604020202020204" pitchFamily="34" charset="0"/>
                <a:cs typeface="Arial" panose="020B0604020202020204" pitchFamily="34" charset="0"/>
              </a:rPr>
              <a:t>of drugs and MD  for consideration by the  formulary</a:t>
            </a:r>
            <a:r>
              <a:rPr sz="800" b="1" spc="-20" dirty="0">
                <a:latin typeface="Arial" panose="020B0604020202020204" pitchFamily="34" charset="0"/>
                <a:cs typeface="Arial" panose="020B0604020202020204" pitchFamily="34" charset="0"/>
              </a:rPr>
              <a:t> </a:t>
            </a:r>
            <a:r>
              <a:rPr sz="800" b="1" spc="-5" dirty="0">
                <a:latin typeface="Arial" panose="020B0604020202020204" pitchFamily="34" charset="0"/>
                <a:cs typeface="Arial" panose="020B0604020202020204" pitchFamily="34" charset="0"/>
              </a:rPr>
              <a:t>commission</a:t>
            </a:r>
            <a:endParaRPr sz="800" dirty="0">
              <a:latin typeface="Arial" panose="020B0604020202020204" pitchFamily="34" charset="0"/>
              <a:cs typeface="Arial" panose="020B0604020202020204" pitchFamily="34" charset="0"/>
            </a:endParaRPr>
          </a:p>
        </p:txBody>
      </p:sp>
      <p:sp>
        <p:nvSpPr>
          <p:cNvPr id="8" name="Прямоугольник 7"/>
          <p:cNvSpPr/>
          <p:nvPr/>
        </p:nvSpPr>
        <p:spPr>
          <a:xfrm>
            <a:off x="1027838" y="2981054"/>
            <a:ext cx="1289503" cy="584775"/>
          </a:xfrm>
          <a:prstGeom prst="rect">
            <a:avLst/>
          </a:prstGeom>
        </p:spPr>
        <p:txBody>
          <a:bodyPr wrap="square">
            <a:spAutoFit/>
          </a:bodyPr>
          <a:lstStyle/>
          <a:p>
            <a:pPr algn="ctr"/>
            <a:r>
              <a:rPr lang="en-US" sz="800" b="1" dirty="0">
                <a:latin typeface="Arial" panose="020B0604020202020204" pitchFamily="34" charset="0"/>
                <a:cs typeface="Arial" panose="020B0604020202020204" pitchFamily="34" charset="0"/>
              </a:rPr>
              <a:t>The MH of RK provides  an industry opinion in  the SK-PH  </a:t>
            </a:r>
            <a:r>
              <a:rPr lang="en-US" sz="800" b="1" dirty="0">
                <a:latin typeface="Arial" panose="020B0604020202020204" pitchFamily="34" charset="0"/>
                <a:cs typeface="Arial" panose="020B0604020202020204" pitchFamily="34" charset="0"/>
                <a:hlinkClick r:id="rId3"/>
              </a:rPr>
              <a:t>https://</a:t>
            </a:r>
            <a:r>
              <a:rPr lang="en-US" sz="800" b="1" dirty="0" smtClean="0">
                <a:latin typeface="Arial" panose="020B0604020202020204" pitchFamily="34" charset="0"/>
                <a:cs typeface="Arial" panose="020B0604020202020204" pitchFamily="34" charset="0"/>
                <a:hlinkClick r:id="rId3"/>
              </a:rPr>
              <a:t>fms.ecc.kz</a:t>
            </a:r>
            <a:r>
              <a:rPr lang="en-US" sz="800" b="1" dirty="0" smtClean="0">
                <a:latin typeface="Arial" panose="020B0604020202020204" pitchFamily="34" charset="0"/>
                <a:cs typeface="Arial" panose="020B0604020202020204" pitchFamily="34" charset="0"/>
              </a:rPr>
              <a:t> </a:t>
            </a:r>
            <a:endParaRPr lang="en-US"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7700799"/>
      </p:ext>
    </p:extLst>
  </p:cSld>
  <p:clrMapOvr>
    <a:masterClrMapping/>
  </p:clrMapOvr>
  <mc:AlternateContent xmlns:mc="http://schemas.openxmlformats.org/markup-compatibility/2006" xmlns:p14="http://schemas.microsoft.com/office/powerpoint/2010/main">
    <mc:Choice Requires="p14">
      <p:transition p14:dur="10" advClick="0" advTm="3000"/>
    </mc:Choice>
    <mc:Fallback xmlns="">
      <p:transition advClick="0" advTm="3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839724987"/>
              </p:ext>
            </p:extLst>
          </p:nvPr>
        </p:nvGraphicFramePr>
        <p:xfrm>
          <a:off x="407324" y="91438"/>
          <a:ext cx="11471564" cy="7713412"/>
        </p:xfrm>
        <a:graphic>
          <a:graphicData uri="http://schemas.openxmlformats.org/drawingml/2006/table">
            <a:tbl>
              <a:tblPr>
                <a:tableStyleId>{5C22544A-7EE6-4342-B048-85BDC9FD1C3A}</a:tableStyleId>
              </a:tblPr>
              <a:tblGrid>
                <a:gridCol w="713721">
                  <a:extLst>
                    <a:ext uri="{9D8B030D-6E8A-4147-A177-3AD203B41FA5}">
                      <a16:colId xmlns:a16="http://schemas.microsoft.com/office/drawing/2014/main" val="1310574909"/>
                    </a:ext>
                  </a:extLst>
                </a:gridCol>
                <a:gridCol w="1189533">
                  <a:extLst>
                    <a:ext uri="{9D8B030D-6E8A-4147-A177-3AD203B41FA5}">
                      <a16:colId xmlns:a16="http://schemas.microsoft.com/office/drawing/2014/main" val="1338449076"/>
                    </a:ext>
                  </a:extLst>
                </a:gridCol>
                <a:gridCol w="817804">
                  <a:extLst>
                    <a:ext uri="{9D8B030D-6E8A-4147-A177-3AD203B41FA5}">
                      <a16:colId xmlns:a16="http://schemas.microsoft.com/office/drawing/2014/main" val="44163547"/>
                    </a:ext>
                  </a:extLst>
                </a:gridCol>
                <a:gridCol w="1427441">
                  <a:extLst>
                    <a:ext uri="{9D8B030D-6E8A-4147-A177-3AD203B41FA5}">
                      <a16:colId xmlns:a16="http://schemas.microsoft.com/office/drawing/2014/main" val="3999988055"/>
                    </a:ext>
                  </a:extLst>
                </a:gridCol>
                <a:gridCol w="2810273">
                  <a:extLst>
                    <a:ext uri="{9D8B030D-6E8A-4147-A177-3AD203B41FA5}">
                      <a16:colId xmlns:a16="http://schemas.microsoft.com/office/drawing/2014/main" val="1129003534"/>
                    </a:ext>
                  </a:extLst>
                </a:gridCol>
                <a:gridCol w="921888">
                  <a:extLst>
                    <a:ext uri="{9D8B030D-6E8A-4147-A177-3AD203B41FA5}">
                      <a16:colId xmlns:a16="http://schemas.microsoft.com/office/drawing/2014/main" val="2947671638"/>
                    </a:ext>
                  </a:extLst>
                </a:gridCol>
                <a:gridCol w="1460895">
                  <a:extLst>
                    <a:ext uri="{9D8B030D-6E8A-4147-A177-3AD203B41FA5}">
                      <a16:colId xmlns:a16="http://schemas.microsoft.com/office/drawing/2014/main" val="1775593947"/>
                    </a:ext>
                  </a:extLst>
                </a:gridCol>
                <a:gridCol w="2130009">
                  <a:extLst>
                    <a:ext uri="{9D8B030D-6E8A-4147-A177-3AD203B41FA5}">
                      <a16:colId xmlns:a16="http://schemas.microsoft.com/office/drawing/2014/main" val="3289814155"/>
                    </a:ext>
                  </a:extLst>
                </a:gridCol>
              </a:tblGrid>
              <a:tr h="556954">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No.</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Medical assistance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Type of position of the order of the UD</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INN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Pharmaceutical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Unit of measurement</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Limit price of the Ministry of Health of the Republic of Kazakhstan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Volume of 2024</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1335379"/>
                  </a:ext>
                </a:extLst>
              </a:tr>
              <a:tr h="392829">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237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Lanreotide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lyophilisate for the preparation of a suspension for intramuscular administration of prolonged action 30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151,800.00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86</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40210473"/>
                  </a:ext>
                </a:extLst>
              </a:tr>
              <a:tr h="130944">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238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Lapatinib</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250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5,348.92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101370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0387588"/>
                  </a:ext>
                </a:extLst>
              </a:tr>
              <a:tr h="130944">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239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Latanoprost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eye drops 0.005%, 2.5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1,825.54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97552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08247707"/>
                  </a:ext>
                </a:extLst>
              </a:tr>
              <a:tr h="26188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240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Levetiracetam</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solution for oral use 100 mg/ml 300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11,783.98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18710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5722802"/>
                  </a:ext>
                </a:extLst>
              </a:tr>
              <a:tr h="130944">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241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Levomepromazine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injection solution 25 mg/ml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ampoule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158.96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67580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990005"/>
                  </a:ext>
                </a:extLst>
              </a:tr>
              <a:tr h="130944">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242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Levonorgestrel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0.75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510.47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2724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75161103"/>
                  </a:ext>
                </a:extLst>
              </a:tr>
              <a:tr h="392829">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243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Levosimendan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concentrate for solution for infusion 2.5 mg/ml 5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218,495.30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2332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325748"/>
                  </a:ext>
                </a:extLst>
              </a:tr>
              <a:tr h="26188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244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Levothyroxine sodium</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25 mcg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7.22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3500337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4532554"/>
                  </a:ext>
                </a:extLst>
              </a:tr>
              <a:tr h="26188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245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Levothyroxine sodium</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125 mcg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9.55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1175376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82698879"/>
                  </a:ext>
                </a:extLst>
              </a:tr>
              <a:tr h="26188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246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Levothyroxine sodium</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100 mcg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8.12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9271528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81561987"/>
                  </a:ext>
                </a:extLst>
              </a:tr>
              <a:tr h="26188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247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Levothyroxine sodium</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tablet 75 mcg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9.46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4820360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4502727"/>
                  </a:ext>
                </a:extLst>
              </a:tr>
              <a:tr h="26188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248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Levothyroxine sodium</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tablet 150 mcg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11.63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1175651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2602295"/>
                  </a:ext>
                </a:extLst>
              </a:tr>
              <a:tr h="392829">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249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Leuprorelin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lyophilisate </a:t>
                      </a:r>
                      <a:r>
                        <a:rPr lang="en" sz="1000" u="none" strike="noStrike" dirty="0">
                          <a:effectLst/>
                          <a:latin typeface="Times New Roman" panose="02020603050405020304" pitchFamily="18" charset="0"/>
                          <a:cs typeface="Times New Roman" panose="02020603050405020304" pitchFamily="18" charset="0"/>
                        </a:rPr>
                        <a:t>for the preparation of solution for subcutaneous administration complete with solvent 45 mg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syringe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240,238.70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37718578"/>
                  </a:ext>
                </a:extLst>
              </a:tr>
              <a:tr h="392829">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250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Leuprorelin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lyophilisate for the preparation of solution for subcutaneous administration complete with solvent 22.5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syringe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156,734.00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60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7694004"/>
                  </a:ext>
                </a:extLst>
              </a:tr>
              <a:tr h="130944">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251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Lenalidomide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 15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21,736.85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29663</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84876539"/>
                  </a:ext>
                </a:extLst>
              </a:tr>
              <a:tr h="130944">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252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Lenalidomide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 10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83,436.69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5397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80987744"/>
                  </a:ext>
                </a:extLst>
              </a:tr>
              <a:tr h="130944">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253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Lenalidomide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 25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97,097.64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14804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77024361"/>
                  </a:ext>
                </a:extLst>
              </a:tr>
              <a:tr h="523771">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254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Lenograstim</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lyophilisate for the preparation of solution for subcutaneous and intravenous administration, 33.6 million IU</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25,461.29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8150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3497687"/>
                  </a:ext>
                </a:extLst>
              </a:tr>
              <a:tr h="916600">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255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Lopinavir and Ritonavir</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oral solution, 60 ml (children registered at the dispensary take medications from the same manufacturer upon reaching 18 years of age)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3,887.66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821</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7766243"/>
                  </a:ext>
                </a:extLst>
              </a:tr>
            </a:tbl>
          </a:graphicData>
        </a:graphic>
      </p:graphicFrame>
    </p:spTree>
    <p:extLst>
      <p:ext uri="{BB962C8B-B14F-4D97-AF65-F5344CB8AC3E}">
        <p14:creationId xmlns:p14="http://schemas.microsoft.com/office/powerpoint/2010/main" val="41948092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398095286"/>
              </p:ext>
            </p:extLst>
          </p:nvPr>
        </p:nvGraphicFramePr>
        <p:xfrm>
          <a:off x="565266" y="266009"/>
          <a:ext cx="11163992" cy="6258781"/>
        </p:xfrm>
        <a:graphic>
          <a:graphicData uri="http://schemas.openxmlformats.org/drawingml/2006/table">
            <a:tbl>
              <a:tblPr>
                <a:tableStyleId>{5C22544A-7EE6-4342-B048-85BDC9FD1C3A}</a:tableStyleId>
              </a:tblPr>
              <a:tblGrid>
                <a:gridCol w="440574">
                  <a:extLst>
                    <a:ext uri="{9D8B030D-6E8A-4147-A177-3AD203B41FA5}">
                      <a16:colId xmlns:a16="http://schemas.microsoft.com/office/drawing/2014/main" val="3251381132"/>
                    </a:ext>
                  </a:extLst>
                </a:gridCol>
                <a:gridCol w="1986742">
                  <a:extLst>
                    <a:ext uri="{9D8B030D-6E8A-4147-A177-3AD203B41FA5}">
                      <a16:colId xmlns:a16="http://schemas.microsoft.com/office/drawing/2014/main" val="1024809746"/>
                    </a:ext>
                  </a:extLst>
                </a:gridCol>
                <a:gridCol w="764771">
                  <a:extLst>
                    <a:ext uri="{9D8B030D-6E8A-4147-A177-3AD203B41FA5}">
                      <a16:colId xmlns:a16="http://schemas.microsoft.com/office/drawing/2014/main" val="216087246"/>
                    </a:ext>
                  </a:extLst>
                </a:gridCol>
                <a:gridCol w="1172094">
                  <a:extLst>
                    <a:ext uri="{9D8B030D-6E8A-4147-A177-3AD203B41FA5}">
                      <a16:colId xmlns:a16="http://schemas.microsoft.com/office/drawing/2014/main" val="2931543442"/>
                    </a:ext>
                  </a:extLst>
                </a:gridCol>
                <a:gridCol w="3142211">
                  <a:extLst>
                    <a:ext uri="{9D8B030D-6E8A-4147-A177-3AD203B41FA5}">
                      <a16:colId xmlns:a16="http://schemas.microsoft.com/office/drawing/2014/main" val="2930527343"/>
                    </a:ext>
                  </a:extLst>
                </a:gridCol>
                <a:gridCol w="989215">
                  <a:extLst>
                    <a:ext uri="{9D8B030D-6E8A-4147-A177-3AD203B41FA5}">
                      <a16:colId xmlns:a16="http://schemas.microsoft.com/office/drawing/2014/main" val="3603118582"/>
                    </a:ext>
                  </a:extLst>
                </a:gridCol>
                <a:gridCol w="1346662">
                  <a:extLst>
                    <a:ext uri="{9D8B030D-6E8A-4147-A177-3AD203B41FA5}">
                      <a16:colId xmlns:a16="http://schemas.microsoft.com/office/drawing/2014/main" val="1053847295"/>
                    </a:ext>
                  </a:extLst>
                </a:gridCol>
                <a:gridCol w="1321723">
                  <a:extLst>
                    <a:ext uri="{9D8B030D-6E8A-4147-A177-3AD203B41FA5}">
                      <a16:colId xmlns:a16="http://schemas.microsoft.com/office/drawing/2014/main" val="384462594"/>
                    </a:ext>
                  </a:extLst>
                </a:gridCol>
              </a:tblGrid>
              <a:tr h="640078">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No.</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Medical assistance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Type of position of the order of the UD</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INN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Pharmaceutical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Unit of measurement</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Limit price of the Ministry of Health of the Republic of Kazakhstan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Volume of 2024</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5483468"/>
                  </a:ext>
                </a:extLst>
              </a:tr>
              <a:tr h="780555">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256</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Lopinavir and Ritonavir</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200 mg/50 mg (patients from the outbreak of the Turkestan region and the city of Shymkent with HIV infection take medications from the same manufacturer throughout their lives)</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211.44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no requests</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30078021"/>
                  </a:ext>
                </a:extLst>
              </a:tr>
              <a:tr h="780555">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257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Lopinavir </a:t>
                      </a:r>
                      <a:r>
                        <a:rPr lang="en" sz="1000" u="none" strike="noStrike" dirty="0">
                          <a:effectLst/>
                          <a:latin typeface="Times New Roman" panose="02020603050405020304" pitchFamily="18" charset="0"/>
                          <a:cs typeface="Times New Roman" panose="02020603050405020304" pitchFamily="18" charset="0"/>
                        </a:rPr>
                        <a:t>and </a:t>
                      </a:r>
                      <a:r>
                        <a:rPr lang="en" sz="1000" u="none" strike="noStrike" dirty="0" err="1">
                          <a:effectLst/>
                          <a:latin typeface="Times New Roman" panose="02020603050405020304" pitchFamily="18" charset="0"/>
                          <a:cs typeface="Times New Roman" panose="02020603050405020304" pitchFamily="18" charset="0"/>
                        </a:rPr>
                        <a:t>Ritonavir</a:t>
                      </a:r>
                      <a:r>
                        <a:rPr lang="en" sz="1000" u="none" strike="noStrike" dirty="0">
                          <a:effectLst/>
                          <a:latin typeface="Times New Roman" panose="02020603050405020304" pitchFamily="18" charset="0"/>
                          <a:cs typeface="Times New Roman" panose="02020603050405020304" pitchFamily="18" charset="0"/>
                        </a:rPr>
                        <a:t> </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tablet 200 mg/50 mg (children registered at the dispensary take medications from the same manufacturer upon reaching 18 years of age)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211.44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2880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9006025"/>
                  </a:ext>
                </a:extLst>
              </a:tr>
              <a:tr h="130093">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258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Loratadine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syrup at least 100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421.24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3082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56528154"/>
                  </a:ext>
                </a:extLst>
              </a:tr>
              <a:tr h="531232">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259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Lornoxicam</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lyophilisate </a:t>
                      </a:r>
                      <a:r>
                        <a:rPr lang="en" sz="1000" u="none" strike="noStrike" dirty="0">
                          <a:effectLst/>
                          <a:latin typeface="Times New Roman" panose="02020603050405020304" pitchFamily="18" charset="0"/>
                          <a:cs typeface="Times New Roman" panose="02020603050405020304" pitchFamily="18" charset="0"/>
                        </a:rPr>
                        <a:t>for the preparation of solution for intravenous and intramuscular administration 8 mg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802.16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1442183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92813304"/>
                  </a:ext>
                </a:extLst>
              </a:tr>
              <a:tr h="130093">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260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Mebendazole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100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125.99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6113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88088499"/>
                  </a:ext>
                </a:extLst>
              </a:tr>
              <a:tr h="39027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261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Melphalan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lyophilized powder for the preparation of injection solution 50 mg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69,818.51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520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6888756"/>
                  </a:ext>
                </a:extLst>
              </a:tr>
              <a:tr h="130093">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262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Mercaptopurine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50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50.88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164030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6607140"/>
                  </a:ext>
                </a:extLst>
              </a:tr>
              <a:tr h="39027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263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Mesalazine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extended release granules 2 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bag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573.15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892602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1205886"/>
                  </a:ext>
                </a:extLst>
              </a:tr>
              <a:tr h="260185">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264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Mesalazine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rectal suspension 1 g/100 ml 1 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1,464.66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53186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8514565"/>
                  </a:ext>
                </a:extLst>
              </a:tr>
              <a:tr h="130093">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265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Mesalazine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rectal suppositories 1 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thing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680.13</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664857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14552137"/>
                  </a:ext>
                </a:extLst>
              </a:tr>
              <a:tr h="34842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266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Mesna</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solution for intravenous administration in ampoules 400 mg/4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ampoule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808.20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22696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58990788"/>
                  </a:ext>
                </a:extLst>
              </a:tr>
              <a:tr h="520370">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267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Methylprednisolone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lyophilized powder for the preparation of solution for injection 250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1,777.31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48365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9997713"/>
                  </a:ext>
                </a:extLst>
              </a:tr>
              <a:tr h="285964">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268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Metoclopramide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10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16.53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37560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7355985"/>
                  </a:ext>
                </a:extLst>
              </a:tr>
              <a:tr h="39027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269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Methoxy polyethylene glycol-epoetin beta</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solution for intravenous and subcutaneous injections 50 µg/0.3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syringe tube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38,557.05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767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07967179"/>
                  </a:ext>
                </a:extLst>
              </a:tr>
              <a:tr h="260185">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270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Methotrexate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solution for injection, 50 mg/ml, 22.5 mg/0.45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syringe/syringe pen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5,034.58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no requests</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36" marR="5236" marT="52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2635385"/>
                  </a:ext>
                </a:extLst>
              </a:tr>
            </a:tbl>
          </a:graphicData>
        </a:graphic>
      </p:graphicFrame>
    </p:spTree>
    <p:extLst>
      <p:ext uri="{BB962C8B-B14F-4D97-AF65-F5344CB8AC3E}">
        <p14:creationId xmlns:p14="http://schemas.microsoft.com/office/powerpoint/2010/main" val="20451107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232755" y="249380"/>
          <a:ext cx="11696008" cy="6552347"/>
        </p:xfrm>
        <a:graphic>
          <a:graphicData uri="http://schemas.openxmlformats.org/drawingml/2006/table">
            <a:tbl>
              <a:tblPr>
                <a:tableStyleId>{5C22544A-7EE6-4342-B048-85BDC9FD1C3A}</a:tableStyleId>
              </a:tblPr>
              <a:tblGrid>
                <a:gridCol w="727684">
                  <a:extLst>
                    <a:ext uri="{9D8B030D-6E8A-4147-A177-3AD203B41FA5}">
                      <a16:colId xmlns:a16="http://schemas.microsoft.com/office/drawing/2014/main" val="586473450"/>
                    </a:ext>
                  </a:extLst>
                </a:gridCol>
                <a:gridCol w="1212809">
                  <a:extLst>
                    <a:ext uri="{9D8B030D-6E8A-4147-A177-3AD203B41FA5}">
                      <a16:colId xmlns:a16="http://schemas.microsoft.com/office/drawing/2014/main" val="3144381629"/>
                    </a:ext>
                  </a:extLst>
                </a:gridCol>
                <a:gridCol w="833803">
                  <a:extLst>
                    <a:ext uri="{9D8B030D-6E8A-4147-A177-3AD203B41FA5}">
                      <a16:colId xmlns:a16="http://schemas.microsoft.com/office/drawing/2014/main" val="2987245046"/>
                    </a:ext>
                  </a:extLst>
                </a:gridCol>
                <a:gridCol w="1455368">
                  <a:extLst>
                    <a:ext uri="{9D8B030D-6E8A-4147-A177-3AD203B41FA5}">
                      <a16:colId xmlns:a16="http://schemas.microsoft.com/office/drawing/2014/main" val="1872541054"/>
                    </a:ext>
                  </a:extLst>
                </a:gridCol>
                <a:gridCol w="2865257">
                  <a:extLst>
                    <a:ext uri="{9D8B030D-6E8A-4147-A177-3AD203B41FA5}">
                      <a16:colId xmlns:a16="http://schemas.microsoft.com/office/drawing/2014/main" val="1540075963"/>
                    </a:ext>
                  </a:extLst>
                </a:gridCol>
                <a:gridCol w="939927">
                  <a:extLst>
                    <a:ext uri="{9D8B030D-6E8A-4147-A177-3AD203B41FA5}">
                      <a16:colId xmlns:a16="http://schemas.microsoft.com/office/drawing/2014/main" val="112063028"/>
                    </a:ext>
                  </a:extLst>
                </a:gridCol>
                <a:gridCol w="1489478">
                  <a:extLst>
                    <a:ext uri="{9D8B030D-6E8A-4147-A177-3AD203B41FA5}">
                      <a16:colId xmlns:a16="http://schemas.microsoft.com/office/drawing/2014/main" val="1544634480"/>
                    </a:ext>
                  </a:extLst>
                </a:gridCol>
                <a:gridCol w="2171682">
                  <a:extLst>
                    <a:ext uri="{9D8B030D-6E8A-4147-A177-3AD203B41FA5}">
                      <a16:colId xmlns:a16="http://schemas.microsoft.com/office/drawing/2014/main" val="3292574132"/>
                    </a:ext>
                  </a:extLst>
                </a:gridCol>
              </a:tblGrid>
              <a:tr h="606831">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No.</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Medical assistance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Type of position of the order of the UD</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INN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Pharmaceutical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Unit of measurement</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Limit price of the Ministry of Health of the Republic of Kazakhstan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Volume of 2024</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90369520"/>
                  </a:ext>
                </a:extLst>
              </a:tr>
              <a:tr h="233542">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271</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Methotrexate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solution for injection, 50 mg/ml, 17.5 mg/0.35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syringe/syringe pen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5,778.12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31113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94995859"/>
                  </a:ext>
                </a:extLst>
              </a:tr>
              <a:tr h="233542">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272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Methotrexate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solution for injection, 50 mg/ml, 20 mg/0.4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syringe/syringe pen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5,790.83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32466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9117811"/>
                  </a:ext>
                </a:extLst>
              </a:tr>
              <a:tr h="233542">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273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Methotrexate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solution for injection, 50 mg/ml, 7.5 mg/0.15 ml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syringe/syringe pen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5,389.37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25344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64182"/>
                  </a:ext>
                </a:extLst>
              </a:tr>
              <a:tr h="233542">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274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Methotrexate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solution for injection, 50 mg/ml, 15 mg/0.3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syringe/syringe pen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5,766.54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255637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8543790"/>
                  </a:ext>
                </a:extLst>
              </a:tr>
              <a:tr h="233542">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275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Methotrexate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solution for injection, 50 mg/ml, 25 mg/0.50 ml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syringe/syringe pen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5,034.58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9048411"/>
                  </a:ext>
                </a:extLst>
              </a:tr>
              <a:tr h="233542">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276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Methotrexate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solution for injection, 50 mg/ml, 30 mg/0.60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syringe/syringe pen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5,790.83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217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81317376"/>
                  </a:ext>
                </a:extLst>
              </a:tr>
              <a:tr h="233542">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277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Methotrexate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injection solution, 50 mg/ml, 10 mg/0.2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syringe/syringe pen</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5,790.83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157396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7715462"/>
                  </a:ext>
                </a:extLst>
              </a:tr>
              <a:tr h="117051">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278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Methotrexate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injection solution 1000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22,881.44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3771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10062836"/>
                  </a:ext>
                </a:extLst>
              </a:tr>
              <a:tr h="233542">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279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Methotrexate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solution for injection, 50 mg/ml, 12.5 mg/0.25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syringe/syringe pen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5,595.94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155091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04060401"/>
                  </a:ext>
                </a:extLst>
              </a:tr>
              <a:tr h="350313">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280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Metreleptin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lyophilized powder for the preparation of solution for injection 11.3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918,146.13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no requests</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23154383"/>
                  </a:ext>
                </a:extLst>
              </a:tr>
              <a:tr h="350313">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281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Metreleptin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lyophilized powder for the preparation of solution for injection 5.8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459,297.63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12</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53972768"/>
                  </a:ext>
                </a:extLst>
              </a:tr>
              <a:tr h="350313">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282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Metreleptin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lyophilized powder for the preparation of injection solution 3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229,875.85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360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4402654"/>
                  </a:ext>
                </a:extLst>
              </a:tr>
              <a:tr h="117051">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283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Midecamycin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400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84.34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19516</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89987924"/>
                  </a:ext>
                </a:extLst>
              </a:tr>
              <a:tr h="233542">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284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Midecamycin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granules for the preparation of suspension for oral administration 175 mg/5 ml, 20 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1,150.82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964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57047737"/>
                  </a:ext>
                </a:extLst>
              </a:tr>
              <a:tr h="117051">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285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Misoprostol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0.2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132.92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421059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20869383"/>
                  </a:ext>
                </a:extLst>
              </a:tr>
              <a:tr h="233542">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286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Mycophenolic acid</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360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636.53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10550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6042519"/>
                  </a:ext>
                </a:extLst>
              </a:tr>
              <a:tr h="583854">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287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Mycophenolic acid</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180 mg (for patients taking medications from the same manufacturer throughout their entire lives, who have undergone organ and tissue transplantation)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300.56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1092781</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3023082"/>
                  </a:ext>
                </a:extLst>
              </a:tr>
              <a:tr h="583854">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288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Mycophenolic acid</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360 mg (for patients taking medications from the same manufacturer throughout their entire lives, who have undergone organ and tissue transplantation)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636.53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9360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50" marR="4750" marT="4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78875563"/>
                  </a:ext>
                </a:extLst>
              </a:tr>
            </a:tbl>
          </a:graphicData>
        </a:graphic>
      </p:graphicFrame>
    </p:spTree>
    <p:extLst>
      <p:ext uri="{BB962C8B-B14F-4D97-AF65-F5344CB8AC3E}">
        <p14:creationId xmlns:p14="http://schemas.microsoft.com/office/powerpoint/2010/main" val="42450130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588826345"/>
              </p:ext>
            </p:extLst>
          </p:nvPr>
        </p:nvGraphicFramePr>
        <p:xfrm>
          <a:off x="448888" y="108067"/>
          <a:ext cx="11321935" cy="6642781"/>
        </p:xfrm>
        <a:graphic>
          <a:graphicData uri="http://schemas.openxmlformats.org/drawingml/2006/table">
            <a:tbl>
              <a:tblPr>
                <a:tableStyleId>{5C22544A-7EE6-4342-B048-85BDC9FD1C3A}</a:tableStyleId>
              </a:tblPr>
              <a:tblGrid>
                <a:gridCol w="598516">
                  <a:extLst>
                    <a:ext uri="{9D8B030D-6E8A-4147-A177-3AD203B41FA5}">
                      <a16:colId xmlns:a16="http://schemas.microsoft.com/office/drawing/2014/main" val="2393060011"/>
                    </a:ext>
                  </a:extLst>
                </a:gridCol>
                <a:gridCol w="1370050">
                  <a:extLst>
                    <a:ext uri="{9D8B030D-6E8A-4147-A177-3AD203B41FA5}">
                      <a16:colId xmlns:a16="http://schemas.microsoft.com/office/drawing/2014/main" val="4187273279"/>
                    </a:ext>
                  </a:extLst>
                </a:gridCol>
                <a:gridCol w="799432">
                  <a:extLst>
                    <a:ext uri="{9D8B030D-6E8A-4147-A177-3AD203B41FA5}">
                      <a16:colId xmlns:a16="http://schemas.microsoft.com/office/drawing/2014/main" val="1736907351"/>
                    </a:ext>
                  </a:extLst>
                </a:gridCol>
                <a:gridCol w="1395374">
                  <a:extLst>
                    <a:ext uri="{9D8B030D-6E8A-4147-A177-3AD203B41FA5}">
                      <a16:colId xmlns:a16="http://schemas.microsoft.com/office/drawing/2014/main" val="177873023"/>
                    </a:ext>
                  </a:extLst>
                </a:gridCol>
                <a:gridCol w="3118577">
                  <a:extLst>
                    <a:ext uri="{9D8B030D-6E8A-4147-A177-3AD203B41FA5}">
                      <a16:colId xmlns:a16="http://schemas.microsoft.com/office/drawing/2014/main" val="67812080"/>
                    </a:ext>
                  </a:extLst>
                </a:gridCol>
                <a:gridCol w="756458">
                  <a:extLst>
                    <a:ext uri="{9D8B030D-6E8A-4147-A177-3AD203B41FA5}">
                      <a16:colId xmlns:a16="http://schemas.microsoft.com/office/drawing/2014/main" val="2715720365"/>
                    </a:ext>
                  </a:extLst>
                </a:gridCol>
                <a:gridCol w="1637607">
                  <a:extLst>
                    <a:ext uri="{9D8B030D-6E8A-4147-A177-3AD203B41FA5}">
                      <a16:colId xmlns:a16="http://schemas.microsoft.com/office/drawing/2014/main" val="570508475"/>
                    </a:ext>
                  </a:extLst>
                </a:gridCol>
                <a:gridCol w="1645921">
                  <a:extLst>
                    <a:ext uri="{9D8B030D-6E8A-4147-A177-3AD203B41FA5}">
                      <a16:colId xmlns:a16="http://schemas.microsoft.com/office/drawing/2014/main" val="540712305"/>
                    </a:ext>
                  </a:extLst>
                </a:gridCol>
              </a:tblGrid>
              <a:tr h="843285">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No.</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Medical assistance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Type of position of the order of the UD</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INN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Pharmaceutical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Unit of measurement</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Limit price of the Ministry of Health of the Republic of Kazakhstan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Volume of 2024</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2296928"/>
                  </a:ext>
                </a:extLst>
              </a:tr>
              <a:tr h="612643">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289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Mycophenolic acid</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360 mg (for patients taking medications from the same manufacturer throughout their entire lives, who have undergone organ and tissue transplantation)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636.53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268561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53366031"/>
                  </a:ext>
                </a:extLst>
              </a:tr>
              <a:tr h="36758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290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Mitoxantrone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concentrate for solution for infusion or solution for injection, 10 mg/5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31,053.06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345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48682712"/>
                  </a:ext>
                </a:extLst>
              </a:tr>
              <a:tr h="122530">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291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Mometasone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ointment 0.1%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tuba</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2,658.14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19856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31650137"/>
                  </a:ext>
                </a:extLst>
              </a:tr>
              <a:tr h="187811">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292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Mometasone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cream 0.1%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tuba</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2,128.96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5908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55937503"/>
                  </a:ext>
                </a:extLst>
              </a:tr>
              <a:tr h="24505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293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Montelukast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granules 4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granule/bag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127.50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86620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14907484"/>
                  </a:ext>
                </a:extLst>
              </a:tr>
              <a:tr h="36758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294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Multienzymes (pancreatin)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enteric-coated capsule containing </a:t>
                      </a:r>
                      <a:r>
                        <a:rPr lang="en" sz="1000" u="none" strike="noStrike" dirty="0" err="1">
                          <a:effectLst/>
                          <a:latin typeface="Times New Roman" panose="02020603050405020304" pitchFamily="18" charset="0"/>
                          <a:cs typeface="Times New Roman" panose="02020603050405020304" pitchFamily="18" charset="0"/>
                        </a:rPr>
                        <a:t>minimicrospheres </a:t>
                      </a:r>
                      <a:r>
                        <a:rPr lang="en" sz="1000" u="none" strike="noStrike" dirty="0">
                          <a:effectLst/>
                          <a:latin typeface="Times New Roman" panose="02020603050405020304" pitchFamily="18" charset="0"/>
                          <a:cs typeface="Times New Roman" panose="02020603050405020304" pitchFamily="18" charset="0"/>
                        </a:rPr>
                        <a:t>150 mg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86.98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2400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2806993"/>
                  </a:ext>
                </a:extLst>
              </a:tr>
              <a:tr h="36758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295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Multienzymes </a:t>
                      </a:r>
                      <a:r>
                        <a:rPr lang="en" sz="1000" u="none" strike="noStrike" dirty="0">
                          <a:effectLst/>
                          <a:latin typeface="Times New Roman" panose="02020603050405020304" pitchFamily="18" charset="0"/>
                          <a:cs typeface="Times New Roman" panose="02020603050405020304" pitchFamily="18" charset="0"/>
                        </a:rPr>
                        <a:t>(pancreatin)</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enteric-coated capsule containing </a:t>
                      </a:r>
                      <a:r>
                        <a:rPr lang="en" sz="1000" u="none" strike="noStrike" dirty="0" err="1">
                          <a:effectLst/>
                          <a:latin typeface="Times New Roman" panose="02020603050405020304" pitchFamily="18" charset="0"/>
                          <a:cs typeface="Times New Roman" panose="02020603050405020304" pitchFamily="18" charset="0"/>
                        </a:rPr>
                        <a:t>minimicrospheres </a:t>
                      </a:r>
                      <a:r>
                        <a:rPr lang="en" sz="1000" u="none" strike="noStrike" dirty="0">
                          <a:effectLst/>
                          <a:latin typeface="Times New Roman" panose="02020603050405020304" pitchFamily="18" charset="0"/>
                          <a:cs typeface="Times New Roman" panose="02020603050405020304" pitchFamily="18" charset="0"/>
                        </a:rPr>
                        <a:t>150 mg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86.98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1273445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83202977"/>
                  </a:ext>
                </a:extLst>
              </a:tr>
              <a:tr h="36758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296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Multienzymes (pancreatin)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enteric-coated capsule containing minimicrospheres 150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86.98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987970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63632421"/>
                  </a:ext>
                </a:extLst>
              </a:tr>
              <a:tr h="516731">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297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Multienzymes (pancreatin)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capsule containing </a:t>
                      </a:r>
                      <a:r>
                        <a:rPr lang="en" sz="1000" u="none" strike="noStrike" dirty="0" err="1">
                          <a:effectLst/>
                          <a:latin typeface="Times New Roman" panose="02020603050405020304" pitchFamily="18" charset="0"/>
                          <a:cs typeface="Times New Roman" panose="02020603050405020304" pitchFamily="18" charset="0"/>
                        </a:rPr>
                        <a:t>mini-tablets </a:t>
                      </a:r>
                      <a:r>
                        <a:rPr lang="en" sz="1000" u="none" strike="noStrike" dirty="0">
                          <a:effectLst/>
                          <a:latin typeface="Times New Roman" panose="02020603050405020304" pitchFamily="18" charset="0"/>
                          <a:cs typeface="Times New Roman" panose="02020603050405020304" pitchFamily="18" charset="0"/>
                        </a:rPr>
                        <a:t>, enteric-coated 25,000 units/ enteric-coated capsule containing </a:t>
                      </a:r>
                      <a:r>
                        <a:rPr lang="en" sz="1000" u="none" strike="noStrike" dirty="0" err="1">
                          <a:effectLst/>
                          <a:latin typeface="Times New Roman" panose="02020603050405020304" pitchFamily="18" charset="0"/>
                          <a:cs typeface="Times New Roman" panose="02020603050405020304" pitchFamily="18" charset="0"/>
                        </a:rPr>
                        <a:t>mini-microspheres </a:t>
                      </a:r>
                      <a:r>
                        <a:rPr lang="en" sz="1000" u="none" strike="noStrike" dirty="0">
                          <a:effectLst/>
                          <a:latin typeface="Times New Roman" panose="02020603050405020304" pitchFamily="18" charset="0"/>
                          <a:cs typeface="Times New Roman" panose="02020603050405020304" pitchFamily="18" charset="0"/>
                        </a:rPr>
                        <a:t>300 mg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208.76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1010461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299400"/>
                  </a:ext>
                </a:extLst>
              </a:tr>
              <a:tr h="36758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298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Nadroparin calcium</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solution for injection in pre-filled syringes 7600 ME anti-Xa/0.8 ml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syringe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3,300.93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5370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03122950"/>
                  </a:ext>
                </a:extLst>
              </a:tr>
              <a:tr h="24505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299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Nadroparin calcium</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solution for injection in syringes 3800 ME anti-Xa/0.4 ml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syringe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1,891.27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195338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6275842"/>
                  </a:ext>
                </a:extLst>
              </a:tr>
              <a:tr h="36758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Nadroparin calcium</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solution for injection in pre-filled syringes 2850 ME anti-Xa/0.3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syringe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1,643.47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298086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72880418"/>
                  </a:ext>
                </a:extLst>
              </a:tr>
              <a:tr h="36758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301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Nadroparin calcium</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solution for injection in pre-filled syringes 5700 ME anti-Xa/0.6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syringe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2,043.65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50960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27484662"/>
                  </a:ext>
                </a:extLst>
              </a:tr>
              <a:tr h="36758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302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Naltrexone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powder for the preparation of a prolonged-release suspension for intramuscular administration, 380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111,726.10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152</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20179835"/>
                  </a:ext>
                </a:extLst>
              </a:tr>
              <a:tr h="24505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303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Nandrolone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oily solution for injection 50 mg/ml 1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ampoule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1,160.13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613</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12690670"/>
                  </a:ext>
                </a:extLst>
              </a:tr>
              <a:tr h="24505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304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Natalizumab</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concentrate for the preparation of solution for infusion 300 mg/15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493,040.20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1417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3584536"/>
                  </a:ext>
                </a:extLst>
              </a:tr>
            </a:tbl>
          </a:graphicData>
        </a:graphic>
      </p:graphicFrame>
    </p:spTree>
    <p:extLst>
      <p:ext uri="{BB962C8B-B14F-4D97-AF65-F5344CB8AC3E}">
        <p14:creationId xmlns:p14="http://schemas.microsoft.com/office/powerpoint/2010/main" val="8523045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767886200"/>
              </p:ext>
            </p:extLst>
          </p:nvPr>
        </p:nvGraphicFramePr>
        <p:xfrm>
          <a:off x="374075" y="199509"/>
          <a:ext cx="11571314" cy="5881652"/>
        </p:xfrm>
        <a:graphic>
          <a:graphicData uri="http://schemas.openxmlformats.org/drawingml/2006/table">
            <a:tbl>
              <a:tblPr>
                <a:tableStyleId>{5C22544A-7EE6-4342-B048-85BDC9FD1C3A}</a:tableStyleId>
              </a:tblPr>
              <a:tblGrid>
                <a:gridCol w="307569">
                  <a:extLst>
                    <a:ext uri="{9D8B030D-6E8A-4147-A177-3AD203B41FA5}">
                      <a16:colId xmlns:a16="http://schemas.microsoft.com/office/drawing/2014/main" val="2212272041"/>
                    </a:ext>
                  </a:extLst>
                </a:gridCol>
                <a:gridCol w="1862051">
                  <a:extLst>
                    <a:ext uri="{9D8B030D-6E8A-4147-A177-3AD203B41FA5}">
                      <a16:colId xmlns:a16="http://schemas.microsoft.com/office/drawing/2014/main" val="425536913"/>
                    </a:ext>
                  </a:extLst>
                </a:gridCol>
                <a:gridCol w="831272">
                  <a:extLst>
                    <a:ext uri="{9D8B030D-6E8A-4147-A177-3AD203B41FA5}">
                      <a16:colId xmlns:a16="http://schemas.microsoft.com/office/drawing/2014/main" val="396904264"/>
                    </a:ext>
                  </a:extLst>
                </a:gridCol>
                <a:gridCol w="2086495">
                  <a:extLst>
                    <a:ext uri="{9D8B030D-6E8A-4147-A177-3AD203B41FA5}">
                      <a16:colId xmlns:a16="http://schemas.microsoft.com/office/drawing/2014/main" val="1631717810"/>
                    </a:ext>
                  </a:extLst>
                </a:gridCol>
                <a:gridCol w="3017520">
                  <a:extLst>
                    <a:ext uri="{9D8B030D-6E8A-4147-A177-3AD203B41FA5}">
                      <a16:colId xmlns:a16="http://schemas.microsoft.com/office/drawing/2014/main" val="2902750166"/>
                    </a:ext>
                  </a:extLst>
                </a:gridCol>
                <a:gridCol w="931026">
                  <a:extLst>
                    <a:ext uri="{9D8B030D-6E8A-4147-A177-3AD203B41FA5}">
                      <a16:colId xmlns:a16="http://schemas.microsoft.com/office/drawing/2014/main" val="2329810508"/>
                    </a:ext>
                  </a:extLst>
                </a:gridCol>
                <a:gridCol w="1471352">
                  <a:extLst>
                    <a:ext uri="{9D8B030D-6E8A-4147-A177-3AD203B41FA5}">
                      <a16:colId xmlns:a16="http://schemas.microsoft.com/office/drawing/2014/main" val="771879666"/>
                    </a:ext>
                  </a:extLst>
                </a:gridCol>
                <a:gridCol w="1064029">
                  <a:extLst>
                    <a:ext uri="{9D8B030D-6E8A-4147-A177-3AD203B41FA5}">
                      <a16:colId xmlns:a16="http://schemas.microsoft.com/office/drawing/2014/main" val="3645201167"/>
                    </a:ext>
                  </a:extLst>
                </a:gridCol>
              </a:tblGrid>
              <a:tr h="523699">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No.</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Medical assistance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Type of position of the order of the UD</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Pharmaceutical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Unit of measurement</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Limit price of the Ministry of Health of the Republic of Kazakhstan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Volume of 2024</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0291454"/>
                  </a:ext>
                </a:extLst>
              </a:tr>
              <a:tr h="264527">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305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Sodium chloride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injection solution 0.9% 10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ampoule/</a:t>
                      </a: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50.47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342600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62309863"/>
                  </a:ext>
                </a:extLst>
              </a:tr>
              <a:tr h="26452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306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Neostigmine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solution for injection in ampoules 0.05% 1 ml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ampoule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37.18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255140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6628480"/>
                  </a:ext>
                </a:extLst>
              </a:tr>
              <a:tr h="136020">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307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Nimodipine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30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59.89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159810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40514051"/>
                  </a:ext>
                </a:extLst>
              </a:tr>
              <a:tr h="393035">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308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Nimodipine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solution for </a:t>
                      </a:r>
                      <a:r>
                        <a:rPr lang="en" sz="1000" u="none" strike="noStrike" dirty="0" err="1">
                          <a:effectLst/>
                          <a:latin typeface="Times New Roman" panose="02020603050405020304" pitchFamily="18" charset="0"/>
                          <a:cs typeface="Times New Roman" panose="02020603050405020304" pitchFamily="18" charset="0"/>
                        </a:rPr>
                        <a:t>infusion </a:t>
                      </a:r>
                      <a:r>
                        <a:rPr lang="en" sz="1000" u="none" strike="noStrike" dirty="0">
                          <a:effectLst/>
                          <a:latin typeface="Times New Roman" panose="02020603050405020304" pitchFamily="18" charset="0"/>
                          <a:cs typeface="Times New Roman" panose="02020603050405020304" pitchFamily="18" charset="0"/>
                        </a:rPr>
                        <a:t>complete with connecting tube for </a:t>
                      </a:r>
                      <a:r>
                        <a:rPr lang="en" sz="1000" u="none" strike="noStrike" dirty="0" err="1">
                          <a:effectLst/>
                          <a:latin typeface="Times New Roman" panose="02020603050405020304" pitchFamily="18" charset="0"/>
                          <a:cs typeface="Times New Roman" panose="02020603050405020304" pitchFamily="18" charset="0"/>
                        </a:rPr>
                        <a:t>infusion pump </a:t>
                      </a:r>
                      <a:r>
                        <a:rPr lang="en" sz="1000" u="none" strike="noStrike" dirty="0">
                          <a:effectLst/>
                          <a:latin typeface="Times New Roman" panose="02020603050405020304" pitchFamily="18" charset="0"/>
                          <a:cs typeface="Times New Roman" panose="02020603050405020304" pitchFamily="18" charset="0"/>
                        </a:rPr>
                        <a:t>10 mg/50 ml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3,041.39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67398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56151987"/>
                  </a:ext>
                </a:extLst>
              </a:tr>
              <a:tr h="136020">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309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Nintedanib</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soft capsule 100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capsule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7,418.96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11620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02118553"/>
                  </a:ext>
                </a:extLst>
              </a:tr>
              <a:tr h="136020">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310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Nitroglycerine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sublingual tablet 0.5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tablet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6.65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479275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39958619"/>
                  </a:ext>
                </a:extLst>
              </a:tr>
              <a:tr h="136020">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311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Nitroglycerine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aerosol 10 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1,248.11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41621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64821256"/>
                  </a:ext>
                </a:extLst>
              </a:tr>
              <a:tr h="136020">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312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Nitrofurantoin</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50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1.32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133204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19047651"/>
                  </a:ext>
                </a:extLst>
              </a:tr>
              <a:tr h="26452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313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Nusinersen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solution for intrathecal administration 2.4 mg/ml 5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42,247,748.72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161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9968270"/>
                  </a:ext>
                </a:extLst>
              </a:tr>
              <a:tr h="26452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314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Obinutuzumab</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concentrate for the preparation of infusion solution 1000 mg/40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1,584,230.00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no requests</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71151252"/>
                  </a:ext>
                </a:extLst>
              </a:tr>
              <a:tr h="529953">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315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Total phospholipids+ Disaturated phosphatidylcholine ( DSPC)+ Free fatty acids ( FFA)+ Triglycerides ( TG)</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suspension for intratracheal administration 25 mg/ml, 4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112,730.20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2696</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55758415"/>
                  </a:ext>
                </a:extLst>
              </a:tr>
              <a:tr h="26452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316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Ocrelizumab</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concentrate for the preparation of solution for </a:t>
                      </a:r>
                      <a:r>
                        <a:rPr lang="en" sz="1000" u="none" strike="noStrike" dirty="0" err="1">
                          <a:effectLst/>
                          <a:latin typeface="Times New Roman" panose="02020603050405020304" pitchFamily="18" charset="0"/>
                          <a:cs typeface="Times New Roman" panose="02020603050405020304" pitchFamily="18" charset="0"/>
                        </a:rPr>
                        <a:t>infusion </a:t>
                      </a:r>
                      <a:r>
                        <a:rPr lang="en" sz="1000" u="none" strike="noStrike" dirty="0">
                          <a:effectLst/>
                          <a:latin typeface="Times New Roman" panose="02020603050405020304" pitchFamily="18" charset="0"/>
                          <a:cs typeface="Times New Roman" panose="02020603050405020304" pitchFamily="18" charset="0"/>
                        </a:rPr>
                        <a:t>300 mg/10 ml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1,564,103.00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1105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9252487"/>
                  </a:ext>
                </a:extLst>
              </a:tr>
              <a:tr h="136020">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317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Oxytocin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injection solution 5 U/ml 1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ampoule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93.11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2130910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0747891"/>
                  </a:ext>
                </a:extLst>
              </a:tr>
              <a:tr h="393035">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318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Octreotide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microspheres/ </a:t>
                      </a:r>
                      <a:r>
                        <a:rPr lang="en" sz="1000" u="none" strike="noStrike" dirty="0" err="1">
                          <a:effectLst/>
                          <a:latin typeface="Times New Roman" panose="02020603050405020304" pitchFamily="18" charset="0"/>
                          <a:cs typeface="Times New Roman" panose="02020603050405020304" pitchFamily="18" charset="0"/>
                        </a:rPr>
                        <a:t>lyophilisate </a:t>
                      </a:r>
                      <a:r>
                        <a:rPr lang="en" sz="1000" u="none" strike="noStrike" dirty="0">
                          <a:effectLst/>
                          <a:latin typeface="Times New Roman" panose="02020603050405020304" pitchFamily="18" charset="0"/>
                          <a:cs typeface="Times New Roman" panose="02020603050405020304" pitchFamily="18" charset="0"/>
                        </a:rPr>
                        <a:t>for the preparation of injection suspensions 20 mg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181,386.70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2155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7679511"/>
                  </a:ext>
                </a:extLst>
              </a:tr>
              <a:tr h="136020">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319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Octreotide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injection solution, 0.1 mg/ml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ampoule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801.50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108305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93914442"/>
                  </a:ext>
                </a:extLst>
              </a:tr>
              <a:tr h="393035">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320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Olodaterol and tiotropium bromide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solution for inhalation complete with inhaler 2.5 mcg+2.5 mcg/1 inhalation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cartridge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14,727.90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47121</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241733"/>
                  </a:ext>
                </a:extLst>
              </a:tr>
              <a:tr h="136020">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321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Omeprazole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 10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17.99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301632</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99367222"/>
                  </a:ext>
                </a:extLst>
              </a:tr>
              <a:tr h="393035">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322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Omeprazole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lyophilized powder for the preparation of solution for injection 40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691.45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592286</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30189861"/>
                  </a:ext>
                </a:extLst>
              </a:tr>
              <a:tr h="136020">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323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Osimertinib</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80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104,134.40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48220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9230170"/>
                  </a:ext>
                </a:extLst>
              </a:tr>
              <a:tr h="136020">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324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Osimertinib</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40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104,131.80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no requests</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0973101"/>
                  </a:ext>
                </a:extLst>
              </a:tr>
              <a:tr h="26452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325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Ofatumumab</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concentrate for solution for infusion 100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105,784.40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no requests</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46" marR="5346" marT="53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210539"/>
                  </a:ext>
                </a:extLst>
              </a:tr>
            </a:tbl>
          </a:graphicData>
        </a:graphic>
      </p:graphicFrame>
    </p:spTree>
    <p:extLst>
      <p:ext uri="{BB962C8B-B14F-4D97-AF65-F5344CB8AC3E}">
        <p14:creationId xmlns:p14="http://schemas.microsoft.com/office/powerpoint/2010/main" val="2409775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535514560"/>
              </p:ext>
            </p:extLst>
          </p:nvPr>
        </p:nvGraphicFramePr>
        <p:xfrm>
          <a:off x="399011" y="199503"/>
          <a:ext cx="11587942" cy="6368718"/>
        </p:xfrm>
        <a:graphic>
          <a:graphicData uri="http://schemas.openxmlformats.org/drawingml/2006/table">
            <a:tbl>
              <a:tblPr>
                <a:tableStyleId>{5C22544A-7EE6-4342-B048-85BDC9FD1C3A}</a:tableStyleId>
              </a:tblPr>
              <a:tblGrid>
                <a:gridCol w="390698">
                  <a:extLst>
                    <a:ext uri="{9D8B030D-6E8A-4147-A177-3AD203B41FA5}">
                      <a16:colId xmlns:a16="http://schemas.microsoft.com/office/drawing/2014/main" val="1531833557"/>
                    </a:ext>
                  </a:extLst>
                </a:gridCol>
                <a:gridCol w="1953491">
                  <a:extLst>
                    <a:ext uri="{9D8B030D-6E8A-4147-A177-3AD203B41FA5}">
                      <a16:colId xmlns:a16="http://schemas.microsoft.com/office/drawing/2014/main" val="3441125752"/>
                    </a:ext>
                  </a:extLst>
                </a:gridCol>
                <a:gridCol w="773084">
                  <a:extLst>
                    <a:ext uri="{9D8B030D-6E8A-4147-A177-3AD203B41FA5}">
                      <a16:colId xmlns:a16="http://schemas.microsoft.com/office/drawing/2014/main" val="783495573"/>
                    </a:ext>
                  </a:extLst>
                </a:gridCol>
                <a:gridCol w="1770611">
                  <a:extLst>
                    <a:ext uri="{9D8B030D-6E8A-4147-A177-3AD203B41FA5}">
                      <a16:colId xmlns:a16="http://schemas.microsoft.com/office/drawing/2014/main" val="3521731068"/>
                    </a:ext>
                  </a:extLst>
                </a:gridCol>
                <a:gridCol w="2826327">
                  <a:extLst>
                    <a:ext uri="{9D8B030D-6E8A-4147-A177-3AD203B41FA5}">
                      <a16:colId xmlns:a16="http://schemas.microsoft.com/office/drawing/2014/main" val="3271403523"/>
                    </a:ext>
                  </a:extLst>
                </a:gridCol>
                <a:gridCol w="955963">
                  <a:extLst>
                    <a:ext uri="{9D8B030D-6E8A-4147-A177-3AD203B41FA5}">
                      <a16:colId xmlns:a16="http://schemas.microsoft.com/office/drawing/2014/main" val="2238523266"/>
                    </a:ext>
                  </a:extLst>
                </a:gridCol>
                <a:gridCol w="1637608">
                  <a:extLst>
                    <a:ext uri="{9D8B030D-6E8A-4147-A177-3AD203B41FA5}">
                      <a16:colId xmlns:a16="http://schemas.microsoft.com/office/drawing/2014/main" val="1867990264"/>
                    </a:ext>
                  </a:extLst>
                </a:gridCol>
                <a:gridCol w="1280160">
                  <a:extLst>
                    <a:ext uri="{9D8B030D-6E8A-4147-A177-3AD203B41FA5}">
                      <a16:colId xmlns:a16="http://schemas.microsoft.com/office/drawing/2014/main" val="2651092070"/>
                    </a:ext>
                  </a:extLst>
                </a:gridCol>
              </a:tblGrid>
              <a:tr h="889464">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No.</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Medical assistance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Type of position of the order of the UD</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Pharmaceutical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Unit of measurement</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Limit price of the Ministry of Health of the Republic of Kazakhstan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Volume of 2024</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2213303"/>
                  </a:ext>
                </a:extLst>
              </a:tr>
              <a:tr h="153026">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326</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Pazopanib</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400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18,325.72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44260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7814701"/>
                  </a:ext>
                </a:extLst>
              </a:tr>
              <a:tr h="15302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327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Pazopanib</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200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11,315.23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no requests</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27407468"/>
                  </a:ext>
                </a:extLst>
              </a:tr>
              <a:tr h="153026">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328</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Palbociclib</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 100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54,677.30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7728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02517034"/>
                  </a:ext>
                </a:extLst>
              </a:tr>
              <a:tr h="15302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329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Palbociclib</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 125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54,677.30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50610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8627927"/>
                  </a:ext>
                </a:extLst>
              </a:tr>
              <a:tr h="15302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330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Palbociclib</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 75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54,677.30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252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12312458"/>
                  </a:ext>
                </a:extLst>
              </a:tr>
              <a:tr h="459081">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331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Paliperidone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suspension for intramuscular administration of prolonged action 525 mg/2.625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syringe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438,917.50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329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75089705"/>
                  </a:ext>
                </a:extLst>
              </a:tr>
              <a:tr h="15302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332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Paliperidone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9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1,816.44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44298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16714440"/>
                  </a:ext>
                </a:extLst>
              </a:tr>
              <a:tr h="459081">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333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Paliperidone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suspension for intramuscular administration of prolonged action 350 mg/1.75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syringe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346,622.80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861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5969701"/>
                  </a:ext>
                </a:extLst>
              </a:tr>
              <a:tr h="306054">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334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Panitumumab</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concentrate for solution for infusion 20 mg/ml (100 mg/5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172,503.40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2946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0453187"/>
                  </a:ext>
                </a:extLst>
              </a:tr>
              <a:tr h="15302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335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Paracetamol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200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2.81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280260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44860893"/>
                  </a:ext>
                </a:extLst>
              </a:tr>
              <a:tr h="306054">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336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Paracetamol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rectal suppository 250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suppository</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64.61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283745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3229418"/>
                  </a:ext>
                </a:extLst>
              </a:tr>
              <a:tr h="306054">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337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Paracetamol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solution for oral use not less than 24 mg/ml not less than 90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1,606.33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1303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62484755"/>
                  </a:ext>
                </a:extLst>
              </a:tr>
              <a:tr h="918160">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338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Peginterferon </a:t>
                      </a:r>
                      <a:r>
                        <a:rPr lang="en" sz="1000" u="none" strike="noStrike" dirty="0">
                          <a:effectLst/>
                          <a:latin typeface="Times New Roman" panose="02020603050405020304" pitchFamily="18" charset="0"/>
                          <a:cs typeface="Times New Roman" panose="02020603050405020304" pitchFamily="18" charset="0"/>
                        </a:rPr>
                        <a:t>- alpha 2a</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injection solution 180 mcg/0.5 ml in vials/syringe tubes for single use 0.5 ml. With each unit of the drug, an additional 42 tablets/capsules </a:t>
                      </a:r>
                      <a:r>
                        <a:rPr lang="en" sz="1000" u="none" strike="noStrike" dirty="0" err="1">
                          <a:effectLst/>
                          <a:latin typeface="Times New Roman" panose="02020603050405020304" pitchFamily="18" charset="0"/>
                          <a:cs typeface="Times New Roman" panose="02020603050405020304" pitchFamily="18" charset="0"/>
                        </a:rPr>
                        <a:t>of ribavirin </a:t>
                      </a:r>
                      <a:r>
                        <a:rPr lang="en" sz="1000" u="none" strike="noStrike" dirty="0">
                          <a:effectLst/>
                          <a:latin typeface="Times New Roman" panose="02020603050405020304" pitchFamily="18" charset="0"/>
                          <a:cs typeface="Times New Roman" panose="02020603050405020304" pitchFamily="18" charset="0"/>
                        </a:rPr>
                        <a:t>200 mg are provided</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r>
                        <a:rPr lang="en" sz="1000" u="none" strike="noStrike" dirty="0">
                          <a:effectLst/>
                          <a:latin typeface="Times New Roman" panose="02020603050405020304" pitchFamily="18" charset="0"/>
                          <a:cs typeface="Times New Roman" panose="02020603050405020304" pitchFamily="18" charset="0"/>
                        </a:rPr>
                        <a:t>/syringe tube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64,461.88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3541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40740293"/>
                  </a:ext>
                </a:extLst>
              </a:tr>
              <a:tr h="459081">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339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Pembrolizumab</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solution for intravenous </a:t>
                      </a:r>
                      <a:r>
                        <a:rPr lang="en" sz="1000" u="none" strike="noStrike" dirty="0" err="1">
                          <a:effectLst/>
                          <a:latin typeface="Times New Roman" panose="02020603050405020304" pitchFamily="18" charset="0"/>
                          <a:cs typeface="Times New Roman" panose="02020603050405020304" pitchFamily="18" charset="0"/>
                        </a:rPr>
                        <a:t>infusion </a:t>
                      </a:r>
                      <a:r>
                        <a:rPr lang="en" sz="1000" u="none" strike="noStrike" dirty="0">
                          <a:effectLst/>
                          <a:latin typeface="Times New Roman" panose="02020603050405020304" pitchFamily="18" charset="0"/>
                          <a:cs typeface="Times New Roman" panose="02020603050405020304" pitchFamily="18" charset="0"/>
                        </a:rPr>
                        <a:t>/ concentrate for the preparation of solution for </a:t>
                      </a:r>
                      <a:r>
                        <a:rPr lang="en" sz="1000" u="none" strike="noStrike" dirty="0" err="1">
                          <a:effectLst/>
                          <a:latin typeface="Times New Roman" panose="02020603050405020304" pitchFamily="18" charset="0"/>
                          <a:cs typeface="Times New Roman" panose="02020603050405020304" pitchFamily="18" charset="0"/>
                        </a:rPr>
                        <a:t>infusion </a:t>
                      </a:r>
                      <a:r>
                        <a:rPr lang="en" sz="1000" u="none" strike="noStrike" dirty="0">
                          <a:effectLst/>
                          <a:latin typeface="Times New Roman" panose="02020603050405020304" pitchFamily="18" charset="0"/>
                          <a:cs typeface="Times New Roman" panose="02020603050405020304" pitchFamily="18" charset="0"/>
                        </a:rPr>
                        <a:t>25 mg/ml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1,503,810.00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7875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3946561"/>
                  </a:ext>
                </a:extLst>
              </a:tr>
              <a:tr h="306054">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340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Penicillamine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tablet/capsule 250 mg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tablet/capsule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173.78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81885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12415858"/>
                  </a:ext>
                </a:extLst>
              </a:tr>
              <a:tr h="15302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341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Perampanel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10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tablet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1,549.75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no requests</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441835"/>
                  </a:ext>
                </a:extLst>
              </a:tr>
              <a:tr h="15302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342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Perampanel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4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1,071.00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3060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1362628"/>
                  </a:ext>
                </a:extLst>
              </a:tr>
              <a:tr h="15302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343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Perampanel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2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552.78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660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15051605"/>
                  </a:ext>
                </a:extLst>
              </a:tr>
              <a:tr h="206300">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344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Perampanel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8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1,411.55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1560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8244866"/>
                  </a:ext>
                </a:extLst>
              </a:tr>
              <a:tr h="15302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345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Perampanel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12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1,549.75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720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11" marR="6111" marT="6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55334"/>
                  </a:ext>
                </a:extLst>
              </a:tr>
            </a:tbl>
          </a:graphicData>
        </a:graphic>
      </p:graphicFrame>
    </p:spTree>
    <p:extLst>
      <p:ext uri="{BB962C8B-B14F-4D97-AF65-F5344CB8AC3E}">
        <p14:creationId xmlns:p14="http://schemas.microsoft.com/office/powerpoint/2010/main" val="37891586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316148126"/>
              </p:ext>
            </p:extLst>
          </p:nvPr>
        </p:nvGraphicFramePr>
        <p:xfrm>
          <a:off x="390698" y="332514"/>
          <a:ext cx="11546380" cy="6288286"/>
        </p:xfrm>
        <a:graphic>
          <a:graphicData uri="http://schemas.openxmlformats.org/drawingml/2006/table">
            <a:tbl>
              <a:tblPr>
                <a:tableStyleId>{5C22544A-7EE6-4342-B048-85BDC9FD1C3A}</a:tableStyleId>
              </a:tblPr>
              <a:tblGrid>
                <a:gridCol w="415637">
                  <a:extLst>
                    <a:ext uri="{9D8B030D-6E8A-4147-A177-3AD203B41FA5}">
                      <a16:colId xmlns:a16="http://schemas.microsoft.com/office/drawing/2014/main" val="1256082073"/>
                    </a:ext>
                  </a:extLst>
                </a:gridCol>
                <a:gridCol w="2069869">
                  <a:extLst>
                    <a:ext uri="{9D8B030D-6E8A-4147-A177-3AD203B41FA5}">
                      <a16:colId xmlns:a16="http://schemas.microsoft.com/office/drawing/2014/main" val="3620829648"/>
                    </a:ext>
                  </a:extLst>
                </a:gridCol>
                <a:gridCol w="465512">
                  <a:extLst>
                    <a:ext uri="{9D8B030D-6E8A-4147-A177-3AD203B41FA5}">
                      <a16:colId xmlns:a16="http://schemas.microsoft.com/office/drawing/2014/main" val="60046156"/>
                    </a:ext>
                  </a:extLst>
                </a:gridCol>
                <a:gridCol w="1224537">
                  <a:extLst>
                    <a:ext uri="{9D8B030D-6E8A-4147-A177-3AD203B41FA5}">
                      <a16:colId xmlns:a16="http://schemas.microsoft.com/office/drawing/2014/main" val="3499962328"/>
                    </a:ext>
                  </a:extLst>
                </a:gridCol>
                <a:gridCol w="3530343">
                  <a:extLst>
                    <a:ext uri="{9D8B030D-6E8A-4147-A177-3AD203B41FA5}">
                      <a16:colId xmlns:a16="http://schemas.microsoft.com/office/drawing/2014/main" val="665000831"/>
                    </a:ext>
                  </a:extLst>
                </a:gridCol>
                <a:gridCol w="864524">
                  <a:extLst>
                    <a:ext uri="{9D8B030D-6E8A-4147-A177-3AD203B41FA5}">
                      <a16:colId xmlns:a16="http://schemas.microsoft.com/office/drawing/2014/main" val="1441179643"/>
                    </a:ext>
                  </a:extLst>
                </a:gridCol>
                <a:gridCol w="1554480">
                  <a:extLst>
                    <a:ext uri="{9D8B030D-6E8A-4147-A177-3AD203B41FA5}">
                      <a16:colId xmlns:a16="http://schemas.microsoft.com/office/drawing/2014/main" val="3831057276"/>
                    </a:ext>
                  </a:extLst>
                </a:gridCol>
                <a:gridCol w="1421478">
                  <a:extLst>
                    <a:ext uri="{9D8B030D-6E8A-4147-A177-3AD203B41FA5}">
                      <a16:colId xmlns:a16="http://schemas.microsoft.com/office/drawing/2014/main" val="1981960422"/>
                    </a:ext>
                  </a:extLst>
                </a:gridCol>
              </a:tblGrid>
              <a:tr h="706577">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No.</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Medical assistance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Type of position of the order of the UD</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Pharmaceutical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Unit of measurement</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Limit price of the Ministry of Health of the Republic of Kazakhstan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Volume of 2024</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4168925"/>
                  </a:ext>
                </a:extLst>
              </a:tr>
              <a:tr h="140978">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346</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Perampanel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6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1,263.49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624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7021989"/>
                  </a:ext>
                </a:extLst>
              </a:tr>
              <a:tr h="281397">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347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Pertuzumab</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concentrate for the preparation of infusion solution 420 mg/14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1,075,296.00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3265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6136437"/>
                  </a:ext>
                </a:extLst>
              </a:tr>
              <a:tr h="281397">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348</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Pipecuronium bromide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lyophilized powder for injection 4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ampoule/</a:t>
                      </a: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678.29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158405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83475910"/>
                  </a:ext>
                </a:extLst>
              </a:tr>
              <a:tr h="140978">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349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Ponatinib</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45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87,226.44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2645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7790145"/>
                  </a:ext>
                </a:extLst>
              </a:tr>
              <a:tr h="14097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350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Ponatinib</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30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84,841.25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no requests</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2195957"/>
                  </a:ext>
                </a:extLst>
              </a:tr>
              <a:tr h="14097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351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Ponatinib</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15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46,287.59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no requests</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0457843"/>
                  </a:ext>
                </a:extLst>
              </a:tr>
              <a:tr h="28139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352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Pramipexole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extended-release tablet 1.5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417.47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618953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24723136"/>
                  </a:ext>
                </a:extLst>
              </a:tr>
              <a:tr h="28139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353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Pramipexole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extended-release tablet 0.75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221.84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611005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2456263"/>
                  </a:ext>
                </a:extLst>
              </a:tr>
              <a:tr h="14097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354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Prednisolone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tablet 5 mg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7.93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1540794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7276827"/>
                  </a:ext>
                </a:extLst>
              </a:tr>
              <a:tr h="14097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355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Prednisolone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injection solution 30 mg/ml 1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ampoule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80.53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2750295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337403"/>
                  </a:ext>
                </a:extLst>
              </a:tr>
              <a:tr h="562792">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356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Iron (III) preparations for parenteral use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solution for intramuscular administration 100 mg/2 ml with a therapeutic indication for the treatment of anemia in children and adolescents</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ampoule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389.21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493220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947002"/>
                  </a:ext>
                </a:extLst>
              </a:tr>
              <a:tr h="703491">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357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Natural phospholipids</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lyophilisate </a:t>
                      </a:r>
                      <a:r>
                        <a:rPr lang="en" sz="1000" u="none" strike="noStrike" dirty="0">
                          <a:effectLst/>
                          <a:latin typeface="Times New Roman" panose="02020603050405020304" pitchFamily="18" charset="0"/>
                          <a:cs typeface="Times New Roman" panose="02020603050405020304" pitchFamily="18" charset="0"/>
                        </a:rPr>
                        <a:t>for preparing a suspension for </a:t>
                      </a:r>
                      <a:r>
                        <a:rPr lang="en" sz="1000" u="none" strike="noStrike" dirty="0" err="1">
                          <a:effectLst/>
                          <a:latin typeface="Times New Roman" panose="02020603050405020304" pitchFamily="18" charset="0"/>
                          <a:cs typeface="Times New Roman" panose="02020603050405020304" pitchFamily="18" charset="0"/>
                        </a:rPr>
                        <a:t>endotracheal </a:t>
                      </a:r>
                      <a:r>
                        <a:rPr lang="en" sz="1000" u="none" strike="noStrike" dirty="0">
                          <a:effectLst/>
                          <a:latin typeface="Times New Roman" panose="02020603050405020304" pitchFamily="18" charset="0"/>
                          <a:cs typeface="Times New Roman" panose="02020603050405020304" pitchFamily="18" charset="0"/>
                        </a:rPr>
                        <a:t>administration complete with solvent </a:t>
                      </a:r>
                      <a:r>
                        <a:rPr lang="en" sz="1000" u="none" strike="noStrike" dirty="0" err="1">
                          <a:effectLst/>
                          <a:latin typeface="Times New Roman" panose="02020603050405020304" pitchFamily="18" charset="0"/>
                          <a:cs typeface="Times New Roman" panose="02020603050405020304" pitchFamily="18" charset="0"/>
                        </a:rPr>
                        <a:t>lyophilisate </a:t>
                      </a:r>
                      <a:r>
                        <a:rPr lang="en" sz="1000" u="none" strike="noStrike" dirty="0">
                          <a:effectLst/>
                          <a:latin typeface="Times New Roman" panose="02020603050405020304" pitchFamily="18" charset="0"/>
                          <a:cs typeface="Times New Roman" panose="02020603050405020304" pitchFamily="18" charset="0"/>
                        </a:rPr>
                        <a:t>, 2.4 ml of solvent in a syringe 45 mg/ml 108 mg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syringe/</a:t>
                      </a: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113,254.60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50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0204686"/>
                  </a:ext>
                </a:extLst>
              </a:tr>
              <a:tr h="562792">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358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Natural phospholipids</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lyophilized </a:t>
                      </a:r>
                      <a:r>
                        <a:rPr lang="en" sz="1000" u="none" strike="noStrike" dirty="0">
                          <a:effectLst/>
                          <a:latin typeface="Times New Roman" panose="02020603050405020304" pitchFamily="18" charset="0"/>
                          <a:cs typeface="Times New Roman" panose="02020603050405020304" pitchFamily="18" charset="0"/>
                        </a:rPr>
                        <a:t>powder for the preparation of suspension for </a:t>
                      </a:r>
                      <a:r>
                        <a:rPr lang="en" sz="1000" u="none" strike="noStrike" dirty="0" err="1">
                          <a:effectLst/>
                          <a:latin typeface="Times New Roman" panose="02020603050405020304" pitchFamily="18" charset="0"/>
                          <a:cs typeface="Times New Roman" panose="02020603050405020304" pitchFamily="18" charset="0"/>
                        </a:rPr>
                        <a:t>endotracheal </a:t>
                      </a:r>
                      <a:r>
                        <a:rPr lang="en" sz="1000" u="none" strike="noStrike" dirty="0">
                          <a:effectLst/>
                          <a:latin typeface="Times New Roman" panose="02020603050405020304" pitchFamily="18" charset="0"/>
                          <a:cs typeface="Times New Roman" panose="02020603050405020304" pitchFamily="18" charset="0"/>
                        </a:rPr>
                        <a:t>administration 45 mg/ml complete with solvent 1.2 ml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syringe/</a:t>
                      </a: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103,406.30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42</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76813580"/>
                  </a:ext>
                </a:extLst>
              </a:tr>
              <a:tr h="42209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359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Natural phospholipids (Poractant alpha)</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suspension for </a:t>
                      </a:r>
                      <a:r>
                        <a:rPr lang="en" sz="1000" u="none" strike="noStrike" dirty="0" err="1">
                          <a:effectLst/>
                          <a:latin typeface="Times New Roman" panose="02020603050405020304" pitchFamily="18" charset="0"/>
                          <a:cs typeface="Times New Roman" panose="02020603050405020304" pitchFamily="18" charset="0"/>
                        </a:rPr>
                        <a:t>endotracheal </a:t>
                      </a:r>
                      <a:r>
                        <a:rPr lang="en" sz="1000" u="none" strike="noStrike" dirty="0">
                          <a:effectLst/>
                          <a:latin typeface="Times New Roman" panose="02020603050405020304" pitchFamily="18" charset="0"/>
                          <a:cs typeface="Times New Roman" panose="02020603050405020304" pitchFamily="18" charset="0"/>
                        </a:rPr>
                        <a:t>administration 80 mg/ml, 1.5 ml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146,599.30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13063</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2710169"/>
                  </a:ext>
                </a:extLst>
              </a:tr>
              <a:tr h="14097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360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Promethazine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injection solution 25 mg/ml 2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ampoule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167.51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10430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9015572"/>
                  </a:ext>
                </a:extLst>
              </a:tr>
              <a:tr h="14097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361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Propaphenone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150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53.00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788090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7838408"/>
                  </a:ext>
                </a:extLst>
              </a:tr>
              <a:tr h="14097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362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Propaphenone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300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75.78</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229390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292662"/>
                  </a:ext>
                </a:extLst>
              </a:tr>
              <a:tr h="28139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363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Propofol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emulsion for intravenous administration 10 mg/ml 50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1,014.76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204325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99331450"/>
                  </a:ext>
                </a:extLst>
              </a:tr>
              <a:tr h="28139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364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Propofol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emulsion for intravenous administration 10 mg/ml 20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r>
                        <a:rPr lang="en" sz="1000" u="none" strike="noStrike" dirty="0">
                          <a:effectLst/>
                          <a:latin typeface="Times New Roman" panose="02020603050405020304" pitchFamily="18" charset="0"/>
                          <a:cs typeface="Times New Roman" panose="02020603050405020304" pitchFamily="18" charset="0"/>
                        </a:rPr>
                        <a:t>/ampoule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567.85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177490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51243178"/>
                  </a:ext>
                </a:extLst>
              </a:tr>
              <a:tr h="14097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365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Propranolol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oral solution, 3.75 mg/ml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74,973.42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45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3" marR="5703" marT="5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81797444"/>
                  </a:ext>
                </a:extLst>
              </a:tr>
            </a:tbl>
          </a:graphicData>
        </a:graphic>
      </p:graphicFrame>
    </p:spTree>
    <p:extLst>
      <p:ext uri="{BB962C8B-B14F-4D97-AF65-F5344CB8AC3E}">
        <p14:creationId xmlns:p14="http://schemas.microsoft.com/office/powerpoint/2010/main" val="1810870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797677657"/>
              </p:ext>
            </p:extLst>
          </p:nvPr>
        </p:nvGraphicFramePr>
        <p:xfrm>
          <a:off x="365760" y="124691"/>
          <a:ext cx="11629505" cy="6669722"/>
        </p:xfrm>
        <a:graphic>
          <a:graphicData uri="http://schemas.openxmlformats.org/drawingml/2006/table">
            <a:tbl>
              <a:tblPr>
                <a:tableStyleId>{5C22544A-7EE6-4342-B048-85BDC9FD1C3A}</a:tableStyleId>
              </a:tblPr>
              <a:tblGrid>
                <a:gridCol w="465512">
                  <a:extLst>
                    <a:ext uri="{9D8B030D-6E8A-4147-A177-3AD203B41FA5}">
                      <a16:colId xmlns:a16="http://schemas.microsoft.com/office/drawing/2014/main" val="2235045618"/>
                    </a:ext>
                  </a:extLst>
                </a:gridCol>
                <a:gridCol w="2028305">
                  <a:extLst>
                    <a:ext uri="{9D8B030D-6E8A-4147-A177-3AD203B41FA5}">
                      <a16:colId xmlns:a16="http://schemas.microsoft.com/office/drawing/2014/main" val="3199796044"/>
                    </a:ext>
                  </a:extLst>
                </a:gridCol>
                <a:gridCol w="507077">
                  <a:extLst>
                    <a:ext uri="{9D8B030D-6E8A-4147-A177-3AD203B41FA5}">
                      <a16:colId xmlns:a16="http://schemas.microsoft.com/office/drawing/2014/main" val="1482643993"/>
                    </a:ext>
                  </a:extLst>
                </a:gridCol>
                <a:gridCol w="1371600">
                  <a:extLst>
                    <a:ext uri="{9D8B030D-6E8A-4147-A177-3AD203B41FA5}">
                      <a16:colId xmlns:a16="http://schemas.microsoft.com/office/drawing/2014/main" val="331342302"/>
                    </a:ext>
                  </a:extLst>
                </a:gridCol>
                <a:gridCol w="3616036">
                  <a:extLst>
                    <a:ext uri="{9D8B030D-6E8A-4147-A177-3AD203B41FA5}">
                      <a16:colId xmlns:a16="http://schemas.microsoft.com/office/drawing/2014/main" val="739959382"/>
                    </a:ext>
                  </a:extLst>
                </a:gridCol>
                <a:gridCol w="831273">
                  <a:extLst>
                    <a:ext uri="{9D8B030D-6E8A-4147-A177-3AD203B41FA5}">
                      <a16:colId xmlns:a16="http://schemas.microsoft.com/office/drawing/2014/main" val="3445578848"/>
                    </a:ext>
                  </a:extLst>
                </a:gridCol>
                <a:gridCol w="1537854">
                  <a:extLst>
                    <a:ext uri="{9D8B030D-6E8A-4147-A177-3AD203B41FA5}">
                      <a16:colId xmlns:a16="http://schemas.microsoft.com/office/drawing/2014/main" val="2545798385"/>
                    </a:ext>
                  </a:extLst>
                </a:gridCol>
                <a:gridCol w="1271848">
                  <a:extLst>
                    <a:ext uri="{9D8B030D-6E8A-4147-A177-3AD203B41FA5}">
                      <a16:colId xmlns:a16="http://schemas.microsoft.com/office/drawing/2014/main" val="2250629735"/>
                    </a:ext>
                  </a:extLst>
                </a:gridCol>
              </a:tblGrid>
              <a:tr h="473825">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No.</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Medical assistance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Type of position of the order of the UD</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Pharmaceutical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Unit of measurement</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Limit price of the Ministry of Health of the Republic of Kazakhstan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Volume of 2024</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2482517"/>
                  </a:ext>
                </a:extLst>
              </a:tr>
              <a:tr h="213516">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366</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Other allergens</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solution for intradermal administration, 3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17,969.08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20320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8695973"/>
                  </a:ext>
                </a:extLst>
              </a:tr>
              <a:tr h="446040">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367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Pegaspargase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lyophilisate for the preparation of solution for intramuscular administration and infusion, 750 IU/ml, 5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442,263.60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182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885606"/>
                  </a:ext>
                </a:extLst>
              </a:tr>
              <a:tr h="21351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368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Peginterferon beta-1a</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injection solution 63 mcg/0.5 ml and 94 mcg/0.5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syringe pen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86,747.74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59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08092223"/>
                  </a:ext>
                </a:extLst>
              </a:tr>
              <a:tr h="21351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369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Peginterferon beta-1a</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injection solution 125 mcg/0.5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syringe pen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140,460.20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7096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3596138"/>
                  </a:ext>
                </a:extLst>
              </a:tr>
              <a:tr h="29897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370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Pegfilgrastim</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solution for subcutaneous administration 6 mg/0.6 ml pre-filled syringe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syringe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317,313.90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7437816"/>
                  </a:ext>
                </a:extLst>
              </a:tr>
              <a:tr h="15191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371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Raltegravir</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400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3,229.87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no requests</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7510799"/>
                  </a:ext>
                </a:extLst>
              </a:tr>
              <a:tr h="320274">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372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Rifampicin</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lyophilized powder for the preparation of solution for injection, 0.15 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ampoule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378.76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22547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19988602"/>
                  </a:ext>
                </a:extLst>
              </a:tr>
              <a:tr h="21351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373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Rifampicin </a:t>
                      </a:r>
                      <a:r>
                        <a:rPr lang="en" sz="1000" u="none" strike="noStrike" dirty="0">
                          <a:effectLst/>
                          <a:latin typeface="Times New Roman" panose="02020603050405020304" pitchFamily="18" charset="0"/>
                          <a:cs typeface="Times New Roman" panose="02020603050405020304" pitchFamily="18" charset="0"/>
                        </a:rPr>
                        <a:t>and </a:t>
                      </a:r>
                      <a:r>
                        <a:rPr lang="en" sz="1000" u="none" strike="noStrike" dirty="0" err="1">
                          <a:effectLst/>
                          <a:latin typeface="Times New Roman" panose="02020603050405020304" pitchFamily="18" charset="0"/>
                          <a:cs typeface="Times New Roman" panose="02020603050405020304" pitchFamily="18" charset="0"/>
                        </a:rPr>
                        <a:t>Isoniazid</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150 mg/75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37.54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873936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8781371"/>
                  </a:ext>
                </a:extLst>
              </a:tr>
              <a:tr h="15191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374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Roflumilast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tablet 0.5 mg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427.21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140879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46042540"/>
                  </a:ext>
                </a:extLst>
              </a:tr>
              <a:tr h="15191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375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Ruxolitinib</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tablet 15 mg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27,276.87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175578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771278"/>
                  </a:ext>
                </a:extLst>
              </a:tr>
              <a:tr h="15191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376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Ruxolitinib</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tablet 20 mg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28,071.35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3628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8540748"/>
                  </a:ext>
                </a:extLst>
              </a:tr>
              <a:tr h="15191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377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Ruxolitinib</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tablet 5 mg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14,481.59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29740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24112816"/>
                  </a:ext>
                </a:extLst>
              </a:tr>
              <a:tr h="15191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378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Rufinamide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tablet 200 mg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421.98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30850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45090774"/>
                  </a:ext>
                </a:extLst>
              </a:tr>
              <a:tr h="15191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379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Rufinamide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tablet 400 mg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851.37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12550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07721403"/>
                  </a:ext>
                </a:extLst>
              </a:tr>
              <a:tr h="15191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380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Rufinamide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tablet 100 mg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235.92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20670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0857938"/>
                  </a:ext>
                </a:extLst>
              </a:tr>
              <a:tr h="21351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381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Salbutamol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solution for </a:t>
                      </a:r>
                      <a:r>
                        <a:rPr lang="en" sz="1000" u="none" strike="noStrike" dirty="0" err="1">
                          <a:effectLst/>
                          <a:latin typeface="Times New Roman" panose="02020603050405020304" pitchFamily="18" charset="0"/>
                          <a:cs typeface="Times New Roman" panose="02020603050405020304" pitchFamily="18" charset="0"/>
                        </a:rPr>
                        <a:t>nebulizer </a:t>
                      </a:r>
                      <a:r>
                        <a:rPr lang="en" sz="1000" u="none" strike="noStrike" dirty="0">
                          <a:effectLst/>
                          <a:latin typeface="Times New Roman" panose="02020603050405020304" pitchFamily="18" charset="0"/>
                          <a:cs typeface="Times New Roman" panose="02020603050405020304" pitchFamily="18" charset="0"/>
                        </a:rPr>
                        <a:t>5 mg/ml volume 20 ml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622.60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58812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6804249"/>
                  </a:ext>
                </a:extLst>
              </a:tr>
              <a:tr h="21351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382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Salbutamol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aerosol 100 mcg/dose 200 doses</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r>
                        <a:rPr lang="en" sz="1000" u="none" strike="noStrike" dirty="0">
                          <a:effectLst/>
                          <a:latin typeface="Times New Roman" panose="02020603050405020304" pitchFamily="18" charset="0"/>
                          <a:cs typeface="Times New Roman" panose="02020603050405020304" pitchFamily="18" charset="0"/>
                        </a:rPr>
                        <a:t>/cylinder</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671.59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185084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44041983"/>
                  </a:ext>
                </a:extLst>
              </a:tr>
              <a:tr h="29897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383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Salmeterol and Fluticasone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powder for inhalation 50 mcg/250 mcg 60 doses</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inhaler</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7,063.29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65780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2294839"/>
                  </a:ext>
                </a:extLst>
              </a:tr>
              <a:tr h="29897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384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Salmeterol and Fluticasone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aerosol 25/250 mcg 120 doses</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r>
                        <a:rPr lang="en" sz="1000" u="none" strike="noStrike" dirty="0">
                          <a:effectLst/>
                          <a:latin typeface="Times New Roman" panose="02020603050405020304" pitchFamily="18" charset="0"/>
                          <a:cs typeface="Times New Roman" panose="02020603050405020304" pitchFamily="18" charset="0"/>
                        </a:rPr>
                        <a:t>/cylinder</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4,994.94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61854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44288121"/>
                  </a:ext>
                </a:extLst>
              </a:tr>
              <a:tr h="29897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385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Salmeterol and Fluticasone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powder for inhalation 50 mcg/100 mcg 60 doses</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inhaler</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4,545.36</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22045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8802142"/>
                  </a:ext>
                </a:extLst>
              </a:tr>
              <a:tr h="29897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386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Salmeterol and Fluticasone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aerosol 25/50 mcg 120 doses</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r>
                        <a:rPr lang="en" sz="1000" u="none" strike="noStrike" dirty="0">
                          <a:effectLst/>
                          <a:latin typeface="Times New Roman" panose="02020603050405020304" pitchFamily="18" charset="0"/>
                          <a:cs typeface="Times New Roman" panose="02020603050405020304" pitchFamily="18" charset="0"/>
                        </a:rPr>
                        <a:t>/cylinder</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3,226.63</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11471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95812243"/>
                  </a:ext>
                </a:extLst>
              </a:tr>
              <a:tr h="29897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387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Salmeterol and Fluticasone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aerosol 25/125 mcg 120 doses</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r>
                        <a:rPr lang="en" sz="1000" u="none" strike="noStrike" dirty="0">
                          <a:effectLst/>
                          <a:latin typeface="Times New Roman" panose="02020603050405020304" pitchFamily="18" charset="0"/>
                          <a:cs typeface="Times New Roman" panose="02020603050405020304" pitchFamily="18" charset="0"/>
                        </a:rPr>
                        <a:t>/cylinder</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4,227.61</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34365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3888152"/>
                  </a:ext>
                </a:extLst>
              </a:tr>
              <a:tr h="29897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388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Salmeterol and Fluticasone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powder for inhalation 50 mcg/500 mcg 60 doses</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inhaler</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8,037.90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84027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59382681"/>
                  </a:ext>
                </a:extLst>
              </a:tr>
              <a:tr h="21351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389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Silicones</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emulsion for oral administration 66.66 mg/ml 30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jar/</a:t>
                      </a: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1,319.50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2237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81183960"/>
                  </a:ext>
                </a:extLst>
              </a:tr>
              <a:tr h="21351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390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Silicones</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oral suspension, 40 mg/ml 30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jar/</a:t>
                      </a: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1,179.18</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1257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30" marR="5030" marT="50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0871248"/>
                  </a:ext>
                </a:extLst>
              </a:tr>
            </a:tbl>
          </a:graphicData>
        </a:graphic>
      </p:graphicFrame>
    </p:spTree>
    <p:extLst>
      <p:ext uri="{BB962C8B-B14F-4D97-AF65-F5344CB8AC3E}">
        <p14:creationId xmlns:p14="http://schemas.microsoft.com/office/powerpoint/2010/main" val="13041252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290946" y="307570"/>
          <a:ext cx="11795759" cy="5559716"/>
        </p:xfrm>
        <a:graphic>
          <a:graphicData uri="http://schemas.openxmlformats.org/drawingml/2006/table">
            <a:tbl>
              <a:tblPr>
                <a:tableStyleId>{5C22544A-7EE6-4342-B048-85BDC9FD1C3A}</a:tableStyleId>
              </a:tblPr>
              <a:tblGrid>
                <a:gridCol w="733890">
                  <a:extLst>
                    <a:ext uri="{9D8B030D-6E8A-4147-A177-3AD203B41FA5}">
                      <a16:colId xmlns:a16="http://schemas.microsoft.com/office/drawing/2014/main" val="3255978477"/>
                    </a:ext>
                  </a:extLst>
                </a:gridCol>
                <a:gridCol w="1223150">
                  <a:extLst>
                    <a:ext uri="{9D8B030D-6E8A-4147-A177-3AD203B41FA5}">
                      <a16:colId xmlns:a16="http://schemas.microsoft.com/office/drawing/2014/main" val="2839177757"/>
                    </a:ext>
                  </a:extLst>
                </a:gridCol>
                <a:gridCol w="840915">
                  <a:extLst>
                    <a:ext uri="{9D8B030D-6E8A-4147-A177-3AD203B41FA5}">
                      <a16:colId xmlns:a16="http://schemas.microsoft.com/office/drawing/2014/main" val="2016026996"/>
                    </a:ext>
                  </a:extLst>
                </a:gridCol>
                <a:gridCol w="1467780">
                  <a:extLst>
                    <a:ext uri="{9D8B030D-6E8A-4147-A177-3AD203B41FA5}">
                      <a16:colId xmlns:a16="http://schemas.microsoft.com/office/drawing/2014/main" val="3407269292"/>
                    </a:ext>
                  </a:extLst>
                </a:gridCol>
                <a:gridCol w="2889694">
                  <a:extLst>
                    <a:ext uri="{9D8B030D-6E8A-4147-A177-3AD203B41FA5}">
                      <a16:colId xmlns:a16="http://schemas.microsoft.com/office/drawing/2014/main" val="2282530383"/>
                    </a:ext>
                  </a:extLst>
                </a:gridCol>
                <a:gridCol w="947943">
                  <a:extLst>
                    <a:ext uri="{9D8B030D-6E8A-4147-A177-3AD203B41FA5}">
                      <a16:colId xmlns:a16="http://schemas.microsoft.com/office/drawing/2014/main" val="3852110744"/>
                    </a:ext>
                  </a:extLst>
                </a:gridCol>
                <a:gridCol w="1502182">
                  <a:extLst>
                    <a:ext uri="{9D8B030D-6E8A-4147-A177-3AD203B41FA5}">
                      <a16:colId xmlns:a16="http://schemas.microsoft.com/office/drawing/2014/main" val="1461374860"/>
                    </a:ext>
                  </a:extLst>
                </a:gridCol>
                <a:gridCol w="2190205">
                  <a:extLst>
                    <a:ext uri="{9D8B030D-6E8A-4147-A177-3AD203B41FA5}">
                      <a16:colId xmlns:a16="http://schemas.microsoft.com/office/drawing/2014/main" val="2014273831"/>
                    </a:ext>
                  </a:extLst>
                </a:gridCol>
              </a:tblGrid>
              <a:tr h="565266">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No.</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Medical assistance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Type of position of the order of the UD</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Pharmaceutical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Unit of measurement</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Limit price of the Ministry of Health of the Republic of Kazakhstan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Volume of 2024</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66653986"/>
                  </a:ext>
                </a:extLst>
              </a:tr>
              <a:tr h="229810">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391</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Silicones</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drops for oral administration (emulsion) 40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jar/</a:t>
                      </a: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1,502.78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779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35501904"/>
                  </a:ext>
                </a:extLst>
              </a:tr>
              <a:tr h="117194">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392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Simvastatin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10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33.06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62310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00632965"/>
                  </a:ext>
                </a:extLst>
              </a:tr>
              <a:tr h="117194">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393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Simvastatin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20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36.21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186532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4050459"/>
                  </a:ext>
                </a:extLst>
              </a:tr>
              <a:tr h="117194">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394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Simvastatin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40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66.41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35962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9627671"/>
                  </a:ext>
                </a:extLst>
              </a:tr>
              <a:tr h="344713">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395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Somatropin </a:t>
                      </a:r>
                      <a:r>
                        <a:rPr lang="en" sz="1000" u="none" strike="noStrike" dirty="0">
                          <a:effectLst/>
                          <a:latin typeface="Times New Roman" panose="02020603050405020304" pitchFamily="18" charset="0"/>
                          <a:cs typeface="Times New Roman" panose="02020603050405020304" pitchFamily="18" charset="0"/>
                        </a:rPr>
                        <a: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solution for injection/lyophilized powder for the preparation of solution for injection 20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9,693.77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82958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5526620"/>
                  </a:ext>
                </a:extLst>
              </a:tr>
              <a:tr h="344713">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396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Somatropin </a:t>
                      </a:r>
                      <a:r>
                        <a:rPr lang="en" sz="1000" u="none" strike="noStrike" dirty="0">
                          <a:effectLst/>
                          <a:latin typeface="Times New Roman" panose="02020603050405020304" pitchFamily="18" charset="0"/>
                          <a:cs typeface="Times New Roman" panose="02020603050405020304" pitchFamily="18" charset="0"/>
                        </a:rPr>
                        <a: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solution for injection/lyophilized powder for the preparation of solution for injection 4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9,693.77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no requests</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1939797"/>
                  </a:ext>
                </a:extLst>
              </a:tr>
              <a:tr h="344713">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397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Somatropin </a:t>
                      </a:r>
                      <a:r>
                        <a:rPr lang="en" sz="1000" u="none" strike="noStrike" dirty="0">
                          <a:effectLst/>
                          <a:latin typeface="Times New Roman" panose="02020603050405020304" pitchFamily="18" charset="0"/>
                          <a:cs typeface="Times New Roman" panose="02020603050405020304" pitchFamily="18" charset="0"/>
                        </a:rPr>
                        <a: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solution for injection/ </a:t>
                      </a:r>
                      <a:r>
                        <a:rPr lang="en" sz="1000" u="none" strike="noStrike" dirty="0" err="1">
                          <a:effectLst/>
                          <a:latin typeface="Times New Roman" panose="02020603050405020304" pitchFamily="18" charset="0"/>
                          <a:cs typeface="Times New Roman" panose="02020603050405020304" pitchFamily="18" charset="0"/>
                        </a:rPr>
                        <a:t>lyophilized powder </a:t>
                      </a:r>
                      <a:r>
                        <a:rPr lang="en" sz="1000" u="none" strike="noStrike" dirty="0">
                          <a:effectLst/>
                          <a:latin typeface="Times New Roman" panose="02020603050405020304" pitchFamily="18" charset="0"/>
                          <a:cs typeface="Times New Roman" panose="02020603050405020304" pitchFamily="18" charset="0"/>
                        </a:rPr>
                        <a:t>for the preparation of solution for injection 8 mg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9,693.77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22126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21277288"/>
                  </a:ext>
                </a:extLst>
              </a:tr>
              <a:tr h="344713">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398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Somatropin </a:t>
                      </a:r>
                      <a:r>
                        <a:rPr lang="en" sz="1000" u="none" strike="noStrike" dirty="0">
                          <a:effectLst/>
                          <a:latin typeface="Times New Roman" panose="02020603050405020304" pitchFamily="18" charset="0"/>
                          <a:cs typeface="Times New Roman" panose="02020603050405020304" pitchFamily="18" charset="0"/>
                        </a:rPr>
                        <a: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solution for injection/ </a:t>
                      </a:r>
                      <a:r>
                        <a:rPr lang="en" sz="1000" u="none" strike="noStrike" dirty="0" err="1">
                          <a:effectLst/>
                          <a:latin typeface="Times New Roman" panose="02020603050405020304" pitchFamily="18" charset="0"/>
                          <a:cs typeface="Times New Roman" panose="02020603050405020304" pitchFamily="18" charset="0"/>
                        </a:rPr>
                        <a:t>lyophilized powder </a:t>
                      </a:r>
                      <a:r>
                        <a:rPr lang="en" sz="1000" u="none" strike="noStrike" dirty="0">
                          <a:effectLst/>
                          <a:latin typeface="Times New Roman" panose="02020603050405020304" pitchFamily="18" charset="0"/>
                          <a:cs typeface="Times New Roman" panose="02020603050405020304" pitchFamily="18" charset="0"/>
                        </a:rPr>
                        <a:t>for the preparation of solution for injection 10 mg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9,693.77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124009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04853791"/>
                  </a:ext>
                </a:extLst>
              </a:tr>
              <a:tr h="344713">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399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Somatropin </a:t>
                      </a:r>
                      <a:r>
                        <a:rPr lang="en" sz="1000" u="none" strike="noStrike" dirty="0">
                          <a:effectLst/>
                          <a:latin typeface="Times New Roman" panose="02020603050405020304" pitchFamily="18" charset="0"/>
                          <a:cs typeface="Times New Roman" panose="02020603050405020304" pitchFamily="18" charset="0"/>
                        </a:rPr>
                        <a: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solution for injection/ </a:t>
                      </a:r>
                      <a:r>
                        <a:rPr lang="en" sz="1000" u="none" strike="noStrike" dirty="0" err="1">
                          <a:effectLst/>
                          <a:latin typeface="Times New Roman" panose="02020603050405020304" pitchFamily="18" charset="0"/>
                          <a:cs typeface="Times New Roman" panose="02020603050405020304" pitchFamily="18" charset="0"/>
                        </a:rPr>
                        <a:t>lyophilized powder </a:t>
                      </a:r>
                      <a:r>
                        <a:rPr lang="en" sz="1000" u="none" strike="noStrike" dirty="0">
                          <a:effectLst/>
                          <a:latin typeface="Times New Roman" panose="02020603050405020304" pitchFamily="18" charset="0"/>
                          <a:cs typeface="Times New Roman" panose="02020603050405020304" pitchFamily="18" charset="0"/>
                        </a:rPr>
                        <a:t>for the preparation of solution for injection 6 mg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9,693.77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33695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80945077"/>
                  </a:ext>
                </a:extLst>
              </a:tr>
              <a:tr h="344713">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Somatropin****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solution for injection/lyophilized powder for the preparation of solution for injection 5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9,693.77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no requests</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1743162"/>
                  </a:ext>
                </a:extLst>
              </a:tr>
              <a:tr h="344713">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401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Somatropin****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solution for injection/ </a:t>
                      </a:r>
                      <a:r>
                        <a:rPr lang="en" sz="1000" u="none" strike="noStrike" dirty="0" err="1">
                          <a:effectLst/>
                          <a:latin typeface="Times New Roman" panose="02020603050405020304" pitchFamily="18" charset="0"/>
                          <a:cs typeface="Times New Roman" panose="02020603050405020304" pitchFamily="18" charset="0"/>
                        </a:rPr>
                        <a:t>lyophilized powder </a:t>
                      </a:r>
                      <a:r>
                        <a:rPr lang="en" sz="1000" u="none" strike="noStrike" dirty="0">
                          <a:effectLst/>
                          <a:latin typeface="Times New Roman" panose="02020603050405020304" pitchFamily="18" charset="0"/>
                          <a:cs typeface="Times New Roman" panose="02020603050405020304" pitchFamily="18" charset="0"/>
                        </a:rPr>
                        <a:t>for the preparation of solution for injection 3.33 mg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9,693.77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no requests</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063141"/>
                  </a:ext>
                </a:extLst>
              </a:tr>
              <a:tr h="344713">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402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Somatropin****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solution for injection/ </a:t>
                      </a:r>
                      <a:r>
                        <a:rPr lang="en" sz="1000" u="none" strike="noStrike" dirty="0" err="1">
                          <a:effectLst/>
                          <a:latin typeface="Times New Roman" panose="02020603050405020304" pitchFamily="18" charset="0"/>
                          <a:cs typeface="Times New Roman" panose="02020603050405020304" pitchFamily="18" charset="0"/>
                        </a:rPr>
                        <a:t>lyophilized powder </a:t>
                      </a:r>
                      <a:r>
                        <a:rPr lang="en" sz="1000" u="none" strike="noStrike" dirty="0">
                          <a:effectLst/>
                          <a:latin typeface="Times New Roman" panose="02020603050405020304" pitchFamily="18" charset="0"/>
                          <a:cs typeface="Times New Roman" panose="02020603050405020304" pitchFamily="18" charset="0"/>
                        </a:rPr>
                        <a:t>for the preparation of solution for injection 15 mg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9,693.77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60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6972998"/>
                  </a:ext>
                </a:extLst>
              </a:tr>
              <a:tr h="344713">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403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Somatropin****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solution for injection/lyophilized powder for the preparation of solution for injection 12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9,693.77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164224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35962835"/>
                  </a:ext>
                </a:extLst>
              </a:tr>
              <a:tr h="344713">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404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Sofosbuvir</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with each unit of the drug an additional 1 tablet of Daclatasvir is provided</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tablet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1,536.00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793609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51139090"/>
                  </a:ext>
                </a:extLst>
              </a:tr>
              <a:tr h="229810">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405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Stiripentol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powder for the preparation of suspension for oral administration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1,428.14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no requests</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64" marR="4664" marT="4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8428588"/>
                  </a:ext>
                </a:extLst>
              </a:tr>
            </a:tbl>
          </a:graphicData>
        </a:graphic>
      </p:graphicFrame>
    </p:spTree>
    <p:extLst>
      <p:ext uri="{BB962C8B-B14F-4D97-AF65-F5344CB8AC3E}">
        <p14:creationId xmlns:p14="http://schemas.microsoft.com/office/powerpoint/2010/main" val="3910748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7"/>
          </p:nvPr>
        </p:nvSpPr>
        <p:spPr/>
        <p:txBody>
          <a:bodyPr/>
          <a:lstStyle/>
          <a:p>
            <a:fld id="{B6F15528-21DE-4FAA-801E-634DDDAF4B2B}" type="slidenum">
              <a:rPr lang="ru-RU" smtClean="0"/>
              <a:t>49</a:t>
            </a:fld>
            <a:endParaRPr lang="ru-RU"/>
          </a:p>
        </p:txBody>
      </p:sp>
      <p:graphicFrame>
        <p:nvGraphicFramePr>
          <p:cNvPr id="4" name="Таблица 3"/>
          <p:cNvGraphicFramePr>
            <a:graphicFrameLocks noGrp="1"/>
          </p:cNvGraphicFramePr>
          <p:nvPr>
            <p:extLst>
              <p:ext uri="{D42A27DB-BD31-4B8C-83A1-F6EECF244321}">
                <p14:modId xmlns:p14="http://schemas.microsoft.com/office/powerpoint/2010/main" val="2802295239"/>
              </p:ext>
            </p:extLst>
          </p:nvPr>
        </p:nvGraphicFramePr>
        <p:xfrm>
          <a:off x="423948" y="141313"/>
          <a:ext cx="11371813" cy="6606109"/>
        </p:xfrm>
        <a:graphic>
          <a:graphicData uri="http://schemas.openxmlformats.org/drawingml/2006/table">
            <a:tbl>
              <a:tblPr>
                <a:tableStyleId>{5C22544A-7EE6-4342-B048-85BDC9FD1C3A}</a:tableStyleId>
              </a:tblPr>
              <a:tblGrid>
                <a:gridCol w="399012">
                  <a:extLst>
                    <a:ext uri="{9D8B030D-6E8A-4147-A177-3AD203B41FA5}">
                      <a16:colId xmlns:a16="http://schemas.microsoft.com/office/drawing/2014/main" val="3951668238"/>
                    </a:ext>
                  </a:extLst>
                </a:gridCol>
                <a:gridCol w="1587731">
                  <a:extLst>
                    <a:ext uri="{9D8B030D-6E8A-4147-A177-3AD203B41FA5}">
                      <a16:colId xmlns:a16="http://schemas.microsoft.com/office/drawing/2014/main" val="778966695"/>
                    </a:ext>
                  </a:extLst>
                </a:gridCol>
                <a:gridCol w="710653">
                  <a:extLst>
                    <a:ext uri="{9D8B030D-6E8A-4147-A177-3AD203B41FA5}">
                      <a16:colId xmlns:a16="http://schemas.microsoft.com/office/drawing/2014/main" val="2726107576"/>
                    </a:ext>
                  </a:extLst>
                </a:gridCol>
                <a:gridCol w="1415028">
                  <a:extLst>
                    <a:ext uri="{9D8B030D-6E8A-4147-A177-3AD203B41FA5}">
                      <a16:colId xmlns:a16="http://schemas.microsoft.com/office/drawing/2014/main" val="3380497115"/>
                    </a:ext>
                  </a:extLst>
                </a:gridCol>
                <a:gridCol w="3718166">
                  <a:extLst>
                    <a:ext uri="{9D8B030D-6E8A-4147-A177-3AD203B41FA5}">
                      <a16:colId xmlns:a16="http://schemas.microsoft.com/office/drawing/2014/main" val="710765007"/>
                    </a:ext>
                  </a:extLst>
                </a:gridCol>
                <a:gridCol w="997527">
                  <a:extLst>
                    <a:ext uri="{9D8B030D-6E8A-4147-A177-3AD203B41FA5}">
                      <a16:colId xmlns:a16="http://schemas.microsoft.com/office/drawing/2014/main" val="4158778000"/>
                    </a:ext>
                  </a:extLst>
                </a:gridCol>
                <a:gridCol w="1346662">
                  <a:extLst>
                    <a:ext uri="{9D8B030D-6E8A-4147-A177-3AD203B41FA5}">
                      <a16:colId xmlns:a16="http://schemas.microsoft.com/office/drawing/2014/main" val="3769111354"/>
                    </a:ext>
                  </a:extLst>
                </a:gridCol>
                <a:gridCol w="1197034">
                  <a:extLst>
                    <a:ext uri="{9D8B030D-6E8A-4147-A177-3AD203B41FA5}">
                      <a16:colId xmlns:a16="http://schemas.microsoft.com/office/drawing/2014/main" val="3196919796"/>
                    </a:ext>
                  </a:extLst>
                </a:gridCol>
              </a:tblGrid>
              <a:tr h="681647">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No.</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Medical assistance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Type of position of the order of the UD</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Pharmaceutical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Unit of measurement</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Limit price of the Ministry of Health of the Republic of Kazakhstan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Volume of 2024</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9269269"/>
                  </a:ext>
                </a:extLst>
              </a:tr>
              <a:tr h="136386">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406</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Stiripentol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11,670.11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4518250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9492252"/>
                  </a:ext>
                </a:extLst>
              </a:tr>
              <a:tr h="653174">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407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Tetanus toxoid in combination with diphtheria toxoid</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diphtheria-tetanus toxoid purified with reduced antigen content, liquid, suspension for injection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dose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190.41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1134390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8292962"/>
                  </a:ext>
                </a:extLst>
              </a:tr>
              <a:tr h="26508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408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Sugammadex</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solution for intravenous administration 100 mg/ml 2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34,931.31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1787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03406002"/>
                  </a:ext>
                </a:extLst>
              </a:tr>
              <a:tr h="26508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409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Succinylated gelatin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solution for infusion 4% 500.0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1,624.10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140757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99503279"/>
                  </a:ext>
                </a:extLst>
              </a:tr>
              <a:tr h="13638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410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Sulpiride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100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55.88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55120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08999532"/>
                  </a:ext>
                </a:extLst>
              </a:tr>
              <a:tr h="13638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411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Sulthiam</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200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542.91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25717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8229110"/>
                  </a:ext>
                </a:extLst>
              </a:tr>
              <a:tr h="13638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412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Sulthiam</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50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276.39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18450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0514550"/>
                  </a:ext>
                </a:extLst>
              </a:tr>
              <a:tr h="26508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413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Sulfamethoxazole and Trimethoprim</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tablet 120 mg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28.24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28032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84842494"/>
                  </a:ext>
                </a:extLst>
              </a:tr>
              <a:tr h="426959">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414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Anti-diphtheria serum</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a drug obtained from the blood of horses </a:t>
                      </a:r>
                      <a:r>
                        <a:rPr lang="en" sz="1000" u="none" strike="noStrike" dirty="0" err="1">
                          <a:effectLst/>
                          <a:latin typeface="Times New Roman" panose="02020603050405020304" pitchFamily="18" charset="0"/>
                          <a:cs typeface="Times New Roman" panose="02020603050405020304" pitchFamily="18" charset="0"/>
                        </a:rPr>
                        <a:t>hyperimmunized </a:t>
                      </a:r>
                      <a:r>
                        <a:rPr lang="en" sz="1000" u="none" strike="noStrike" dirty="0">
                          <a:effectLst/>
                          <a:latin typeface="Times New Roman" panose="02020603050405020304" pitchFamily="18" charset="0"/>
                          <a:cs typeface="Times New Roman" panose="02020603050405020304" pitchFamily="18" charset="0"/>
                        </a:rPr>
                        <a:t>with diphtheria toxoid. Serum is a clear or slightly opalescent liquid</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ampoule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831.14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400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3070842"/>
                  </a:ext>
                </a:extLst>
              </a:tr>
              <a:tr h="59851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415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Tacrolimus</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extended-release capsule 0.5 mg (for patients taking medications from the same manufacturer throughout their entire lives, who have undergone organ and tissue transplantation)</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478.97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288700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1812542"/>
                  </a:ext>
                </a:extLst>
              </a:tr>
              <a:tr h="779891">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416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Tacrolimus</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extended-release capsule 1 mg (for patients taking medications from the same manufacturer throughout their entire lives, who have undergone organ and tissue transplantation)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844.39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926230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00862268"/>
                  </a:ext>
                </a:extLst>
              </a:tr>
              <a:tr h="13638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417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Thalidomide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 50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5,818.37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28143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48174085"/>
                  </a:ext>
                </a:extLst>
              </a:tr>
              <a:tr h="136386">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418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Tegafur</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 400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413.17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132540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12420816"/>
                  </a:ext>
                </a:extLst>
              </a:tr>
              <a:tr h="39378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419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Tenofovir disoproxil and emtricitabine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300 mg/200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71.17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3829746</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38290272"/>
                  </a:ext>
                </a:extLst>
              </a:tr>
              <a:tr h="522539">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420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Tenofovir disoproxil and emtricitabine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300 mg/200 mg (children registered at the dispensary take medications from the same manufacturer upon reaching 18 years of age)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817.50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9720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60" marR="5460" marT="5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41351896"/>
                  </a:ext>
                </a:extLst>
              </a:tr>
            </a:tbl>
          </a:graphicData>
        </a:graphic>
      </p:graphicFrame>
    </p:spTree>
    <p:extLst>
      <p:ext uri="{BB962C8B-B14F-4D97-AF65-F5344CB8AC3E}">
        <p14:creationId xmlns:p14="http://schemas.microsoft.com/office/powerpoint/2010/main" val="4008355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58672" y="301244"/>
            <a:ext cx="10574655" cy="756920"/>
          </a:xfrm>
          <a:prstGeom prst="rect">
            <a:avLst/>
          </a:prstGeom>
        </p:spPr>
        <p:txBody>
          <a:bodyPr vert="horz" wrap="square" lIns="0" tIns="12700" rIns="0" bIns="0" rtlCol="0">
            <a:spAutoFit/>
          </a:bodyPr>
          <a:lstStyle/>
          <a:p>
            <a:pPr marL="1503045" marR="5080" indent="-1490980">
              <a:lnSpc>
                <a:spcPct val="100000"/>
              </a:lnSpc>
              <a:spcBef>
                <a:spcPts val="100"/>
              </a:spcBef>
            </a:pPr>
            <a:r>
              <a:rPr sz="2400" u="heavy" dirty="0">
                <a:uFill>
                  <a:solidFill>
                    <a:srgbClr val="000000"/>
                  </a:solidFill>
                </a:uFill>
              </a:rPr>
              <a:t>Interdepartmental structure </a:t>
            </a:r>
            <a:r>
              <a:rPr sz="2400" u="heavy" spc="-5" dirty="0">
                <a:uFill>
                  <a:solidFill>
                    <a:srgbClr val="000000"/>
                  </a:solidFill>
                </a:uFill>
              </a:rPr>
              <a:t>of </a:t>
            </a:r>
            <a:r>
              <a:rPr sz="2400" u="heavy" dirty="0">
                <a:uFill>
                  <a:solidFill>
                    <a:srgbClr val="000000"/>
                  </a:solidFill>
                </a:uFill>
              </a:rPr>
              <a:t>the tender </a:t>
            </a:r>
            <a:r>
              <a:rPr sz="2400" u="heavy" spc="-5" dirty="0">
                <a:uFill>
                  <a:solidFill>
                    <a:srgbClr val="000000"/>
                  </a:solidFill>
                </a:uFill>
              </a:rPr>
              <a:t>commission </a:t>
            </a:r>
            <a:r>
              <a:rPr sz="2400" u="heavy" dirty="0">
                <a:uFill>
                  <a:solidFill>
                    <a:srgbClr val="000000"/>
                  </a:solidFill>
                </a:uFill>
              </a:rPr>
              <a:t>for the </a:t>
            </a:r>
            <a:r>
              <a:rPr sz="2400" u="heavy" spc="-5" dirty="0">
                <a:uFill>
                  <a:solidFill>
                    <a:srgbClr val="000000"/>
                  </a:solidFill>
                </a:uFill>
              </a:rPr>
              <a:t>conclusion </a:t>
            </a:r>
            <a:r>
              <a:rPr sz="2400" u="none" spc="-5" dirty="0"/>
              <a:t> </a:t>
            </a:r>
            <a:r>
              <a:rPr sz="2400" u="heavy" spc="-5" dirty="0">
                <a:uFill>
                  <a:solidFill>
                    <a:srgbClr val="000000"/>
                  </a:solidFill>
                </a:uFill>
              </a:rPr>
              <a:t>Long-term contracts </a:t>
            </a:r>
            <a:r>
              <a:rPr sz="2400" u="heavy" dirty="0">
                <a:uFill>
                  <a:solidFill>
                    <a:srgbClr val="000000"/>
                  </a:solidFill>
                </a:uFill>
              </a:rPr>
              <a:t>for the supply </a:t>
            </a:r>
            <a:r>
              <a:rPr sz="2400" u="heavy" spc="-5" dirty="0">
                <a:uFill>
                  <a:solidFill>
                    <a:srgbClr val="000000"/>
                  </a:solidFill>
                </a:uFill>
              </a:rPr>
              <a:t>of drugs and</a:t>
            </a:r>
            <a:r>
              <a:rPr sz="2400" u="heavy" spc="20" dirty="0">
                <a:uFill>
                  <a:solidFill>
                    <a:srgbClr val="000000"/>
                  </a:solidFill>
                </a:uFill>
              </a:rPr>
              <a:t> </a:t>
            </a:r>
            <a:r>
              <a:rPr sz="2400" u="heavy" dirty="0">
                <a:uFill>
                  <a:solidFill>
                    <a:srgbClr val="000000"/>
                  </a:solidFill>
                </a:uFill>
              </a:rPr>
              <a:t>MD</a:t>
            </a:r>
            <a:endParaRPr sz="2400"/>
          </a:p>
        </p:txBody>
      </p:sp>
      <p:sp>
        <p:nvSpPr>
          <p:cNvPr id="3" name="object 3"/>
          <p:cNvSpPr txBox="1"/>
          <p:nvPr/>
        </p:nvSpPr>
        <p:spPr>
          <a:xfrm>
            <a:off x="2269617" y="1871751"/>
            <a:ext cx="8700770" cy="4095993"/>
          </a:xfrm>
          <a:prstGeom prst="rect">
            <a:avLst/>
          </a:prstGeom>
        </p:spPr>
        <p:txBody>
          <a:bodyPr vert="horz" wrap="square" lIns="0" tIns="12700" rIns="0" bIns="0" rtlCol="0">
            <a:spAutoFit/>
          </a:bodyPr>
          <a:lstStyle/>
          <a:p>
            <a:pPr marL="12700" marR="3350260">
              <a:lnSpc>
                <a:spcPct val="150200"/>
              </a:lnSpc>
              <a:spcBef>
                <a:spcPts val="100"/>
              </a:spcBef>
              <a:buFont typeface="Wingdings"/>
              <a:buChar char=""/>
              <a:tabLst>
                <a:tab pos="299085" algn="l"/>
                <a:tab pos="299720" algn="l"/>
              </a:tabLst>
            </a:pPr>
            <a:r>
              <a:rPr sz="1600" spc="-10" dirty="0">
                <a:latin typeface="Century Gothic"/>
                <a:cs typeface="Century Gothic"/>
              </a:rPr>
              <a:t>The </a:t>
            </a:r>
            <a:r>
              <a:rPr sz="1600" spc="-5" dirty="0">
                <a:latin typeface="Century Gothic"/>
                <a:cs typeface="Century Gothic"/>
              </a:rPr>
              <a:t>Ministry of Health of </a:t>
            </a:r>
            <a:r>
              <a:rPr sz="1600" spc="-10" dirty="0">
                <a:latin typeface="Century Gothic"/>
                <a:cs typeface="Century Gothic"/>
              </a:rPr>
              <a:t>the </a:t>
            </a:r>
            <a:r>
              <a:rPr sz="1600" spc="-5" dirty="0">
                <a:latin typeface="Century Gothic"/>
                <a:cs typeface="Century Gothic"/>
              </a:rPr>
              <a:t>Republic of </a:t>
            </a:r>
            <a:r>
              <a:rPr sz="1600" spc="-10" dirty="0">
                <a:latin typeface="Century Gothic"/>
                <a:cs typeface="Century Gothic"/>
              </a:rPr>
              <a:t>Kazakhstan </a:t>
            </a:r>
            <a:r>
              <a:rPr sz="1600" u="sng" spc="-10" dirty="0">
                <a:solidFill>
                  <a:srgbClr val="0462C1"/>
                </a:solidFill>
                <a:uFill>
                  <a:solidFill>
                    <a:srgbClr val="0462C1"/>
                  </a:solidFill>
                </a:uFill>
                <a:latin typeface="Century Gothic"/>
                <a:cs typeface="Century Gothic"/>
              </a:rPr>
              <a:t> </a:t>
            </a:r>
            <a:r>
              <a:rPr sz="1600" u="sng" spc="-5" dirty="0">
                <a:solidFill>
                  <a:srgbClr val="0462C1"/>
                </a:solidFill>
                <a:uFill>
                  <a:solidFill>
                    <a:srgbClr val="0462C1"/>
                  </a:solidFill>
                </a:uFill>
                <a:latin typeface="Century Gothic"/>
                <a:cs typeface="Century Gothic"/>
                <a:hlinkClick r:id="rId2"/>
              </a:rPr>
              <a:t>https://www.gov.kz/memleket/entities/dsm?lang=kk</a:t>
            </a:r>
            <a:endParaRPr sz="1600" dirty="0">
              <a:latin typeface="Century Gothic"/>
              <a:cs typeface="Century Gothic"/>
            </a:endParaRPr>
          </a:p>
          <a:p>
            <a:pPr marL="12700" marR="5080">
              <a:lnSpc>
                <a:spcPct val="150000"/>
              </a:lnSpc>
              <a:buFont typeface="Wingdings"/>
              <a:buChar char=""/>
              <a:tabLst>
                <a:tab pos="353695" algn="l"/>
                <a:tab pos="354330" algn="l"/>
              </a:tabLst>
            </a:pPr>
            <a:r>
              <a:rPr sz="1600" dirty="0">
                <a:latin typeface="Century Gothic"/>
                <a:cs typeface="Century Gothic"/>
              </a:rPr>
              <a:t>Investment </a:t>
            </a:r>
            <a:r>
              <a:rPr sz="1600" spc="-10" dirty="0">
                <a:latin typeface="Century Gothic"/>
                <a:cs typeface="Century Gothic"/>
              </a:rPr>
              <a:t>Committee </a:t>
            </a:r>
            <a:r>
              <a:rPr sz="1600" spc="-5" dirty="0">
                <a:latin typeface="Century Gothic"/>
                <a:cs typeface="Century Gothic"/>
              </a:rPr>
              <a:t>of </a:t>
            </a:r>
            <a:r>
              <a:rPr sz="1600" spc="-10" dirty="0">
                <a:latin typeface="Century Gothic"/>
                <a:cs typeface="Century Gothic"/>
              </a:rPr>
              <a:t>the </a:t>
            </a:r>
            <a:r>
              <a:rPr sz="1600" spc="-5" dirty="0">
                <a:latin typeface="Century Gothic"/>
                <a:cs typeface="Century Gothic"/>
              </a:rPr>
              <a:t>Ministry of Foreign </a:t>
            </a:r>
            <a:r>
              <a:rPr sz="1600" dirty="0">
                <a:latin typeface="Century Gothic"/>
                <a:cs typeface="Century Gothic"/>
              </a:rPr>
              <a:t>Affairs </a:t>
            </a:r>
            <a:r>
              <a:rPr sz="1600" spc="-5" dirty="0">
                <a:latin typeface="Century Gothic"/>
                <a:cs typeface="Century Gothic"/>
              </a:rPr>
              <a:t>of </a:t>
            </a:r>
            <a:r>
              <a:rPr sz="1600" spc="-10" dirty="0">
                <a:latin typeface="Century Gothic"/>
                <a:cs typeface="Century Gothic"/>
              </a:rPr>
              <a:t>the </a:t>
            </a:r>
            <a:r>
              <a:rPr sz="1600" spc="-5" dirty="0">
                <a:latin typeface="Century Gothic"/>
                <a:cs typeface="Century Gothic"/>
              </a:rPr>
              <a:t>Republic of Kazakhstan </a:t>
            </a:r>
            <a:r>
              <a:rPr sz="1600" u="sng" spc="-5" dirty="0">
                <a:solidFill>
                  <a:srgbClr val="0462C1"/>
                </a:solidFill>
                <a:uFill>
                  <a:solidFill>
                    <a:srgbClr val="0462C1"/>
                  </a:solidFill>
                </a:uFill>
                <a:latin typeface="Century Gothic"/>
                <a:cs typeface="Century Gothic"/>
              </a:rPr>
              <a:t> </a:t>
            </a:r>
            <a:r>
              <a:rPr sz="1600" u="sng" spc="-5" dirty="0">
                <a:solidFill>
                  <a:srgbClr val="0462C1"/>
                </a:solidFill>
                <a:uFill>
                  <a:solidFill>
                    <a:srgbClr val="0462C1"/>
                  </a:solidFill>
                </a:uFill>
                <a:latin typeface="Century Gothic"/>
                <a:cs typeface="Century Gothic"/>
                <a:hlinkClick r:id="rId3"/>
              </a:rPr>
              <a:t>https://www.gov.kz/memleket/entities/invest?lang=kk</a:t>
            </a:r>
            <a:endParaRPr sz="1600" dirty="0">
              <a:latin typeface="Century Gothic"/>
              <a:cs typeface="Century Gothic"/>
            </a:endParaRPr>
          </a:p>
          <a:p>
            <a:pPr marL="12700" marR="2364740">
              <a:lnSpc>
                <a:spcPts val="2880"/>
              </a:lnSpc>
              <a:spcBef>
                <a:spcPts val="254"/>
              </a:spcBef>
              <a:buFont typeface="Wingdings"/>
              <a:buChar char=""/>
              <a:tabLst>
                <a:tab pos="299085" algn="l"/>
                <a:tab pos="299720" algn="l"/>
              </a:tabLst>
            </a:pPr>
            <a:r>
              <a:rPr sz="1600" spc="-5" dirty="0">
                <a:latin typeface="Century Gothic"/>
                <a:cs typeface="Century Gothic"/>
              </a:rPr>
              <a:t>National Center for Examination of Medicines of </a:t>
            </a:r>
            <a:r>
              <a:rPr sz="1600" spc="-10" dirty="0">
                <a:latin typeface="Century Gothic"/>
                <a:cs typeface="Century Gothic"/>
              </a:rPr>
              <a:t>the </a:t>
            </a:r>
            <a:r>
              <a:rPr sz="1600" spc="-5" dirty="0">
                <a:latin typeface="Century Gothic"/>
                <a:cs typeface="Century Gothic"/>
              </a:rPr>
              <a:t>MH of </a:t>
            </a:r>
            <a:r>
              <a:rPr sz="1600" dirty="0">
                <a:latin typeface="Century Gothic"/>
                <a:cs typeface="Century Gothic"/>
              </a:rPr>
              <a:t>RK </a:t>
            </a:r>
            <a:r>
              <a:rPr sz="1600" u="sng" dirty="0">
                <a:solidFill>
                  <a:srgbClr val="0462C1"/>
                </a:solidFill>
                <a:uFill>
                  <a:solidFill>
                    <a:srgbClr val="0462C1"/>
                  </a:solidFill>
                </a:uFill>
                <a:latin typeface="Century Gothic"/>
                <a:cs typeface="Century Gothic"/>
              </a:rPr>
              <a:t> </a:t>
            </a:r>
            <a:r>
              <a:rPr sz="1600" u="sng" spc="-10" dirty="0">
                <a:solidFill>
                  <a:srgbClr val="0462C1"/>
                </a:solidFill>
                <a:uFill>
                  <a:solidFill>
                    <a:srgbClr val="0462C1"/>
                  </a:solidFill>
                </a:uFill>
                <a:latin typeface="Century Gothic"/>
                <a:cs typeface="Century Gothic"/>
                <a:hlinkClick r:id="rId4"/>
              </a:rPr>
              <a:t>https://www.ndda.kz/</a:t>
            </a:r>
            <a:endParaRPr sz="1600" dirty="0">
              <a:latin typeface="Century Gothic"/>
              <a:cs typeface="Century Gothic"/>
            </a:endParaRPr>
          </a:p>
          <a:p>
            <a:pPr marL="12700" marR="4923790">
              <a:lnSpc>
                <a:spcPts val="2880"/>
              </a:lnSpc>
              <a:buFont typeface="Wingdings"/>
              <a:buChar char=""/>
              <a:tabLst>
                <a:tab pos="299085" algn="l"/>
                <a:tab pos="299720" algn="l"/>
              </a:tabLst>
            </a:pPr>
            <a:r>
              <a:rPr sz="1600" spc="-5" dirty="0">
                <a:latin typeface="Century Gothic"/>
                <a:cs typeface="Century Gothic"/>
              </a:rPr>
              <a:t>SK-Pharmacy </a:t>
            </a:r>
            <a:r>
              <a:rPr sz="1600" spc="-10" dirty="0">
                <a:latin typeface="Century Gothic"/>
                <a:cs typeface="Century Gothic"/>
              </a:rPr>
              <a:t>LLP (</a:t>
            </a:r>
            <a:r>
              <a:rPr lang="en-US" sz="1600" spc="-10" dirty="0">
                <a:latin typeface="Century Gothic"/>
                <a:cs typeface="Century Gothic"/>
              </a:rPr>
              <a:t>Unified Distributor</a:t>
            </a:r>
            <a:r>
              <a:rPr sz="1600" spc="-5" dirty="0">
                <a:latin typeface="Century Gothic"/>
                <a:cs typeface="Century Gothic"/>
              </a:rPr>
              <a:t>) </a:t>
            </a:r>
            <a:r>
              <a:rPr sz="1600" u="sng" spc="-5" dirty="0">
                <a:solidFill>
                  <a:srgbClr val="0462C1"/>
                </a:solidFill>
                <a:uFill>
                  <a:solidFill>
                    <a:srgbClr val="0462C1"/>
                  </a:solidFill>
                </a:uFill>
                <a:latin typeface="Century Gothic"/>
                <a:cs typeface="Century Gothic"/>
              </a:rPr>
              <a:t> </a:t>
            </a:r>
            <a:r>
              <a:rPr sz="1600" u="sng" spc="-10" dirty="0">
                <a:solidFill>
                  <a:srgbClr val="0462C1"/>
                </a:solidFill>
                <a:uFill>
                  <a:solidFill>
                    <a:srgbClr val="0462C1"/>
                  </a:solidFill>
                </a:uFill>
                <a:latin typeface="Century Gothic"/>
                <a:cs typeface="Century Gothic"/>
                <a:hlinkClick r:id="rId5"/>
              </a:rPr>
              <a:t>https://sk-pharmacy.kz</a:t>
            </a:r>
            <a:endParaRPr sz="1600" dirty="0">
              <a:latin typeface="Century Gothic"/>
              <a:cs typeface="Century Gothic"/>
            </a:endParaRPr>
          </a:p>
          <a:p>
            <a:pPr marL="12700" marR="3605529">
              <a:lnSpc>
                <a:spcPts val="2880"/>
              </a:lnSpc>
              <a:buFont typeface="Wingdings"/>
              <a:buChar char=""/>
              <a:tabLst>
                <a:tab pos="299085" algn="l"/>
                <a:tab pos="299720" algn="l"/>
              </a:tabLst>
            </a:pPr>
            <a:r>
              <a:rPr sz="1600" spc="-5" dirty="0">
                <a:latin typeface="Century Gothic"/>
                <a:cs typeface="Century Gothic"/>
              </a:rPr>
              <a:t>National Chamber of </a:t>
            </a:r>
            <a:r>
              <a:rPr sz="1600" spc="-10" dirty="0">
                <a:latin typeface="Century Gothic"/>
                <a:cs typeface="Century Gothic"/>
              </a:rPr>
              <a:t>Entrepreneurs </a:t>
            </a:r>
            <a:r>
              <a:rPr sz="1600" spc="-5" dirty="0">
                <a:latin typeface="Century Gothic"/>
                <a:cs typeface="Century Gothic"/>
              </a:rPr>
              <a:t>“Atameken” </a:t>
            </a:r>
            <a:r>
              <a:rPr sz="1600" u="sng" spc="-5" dirty="0">
                <a:solidFill>
                  <a:srgbClr val="0462C1"/>
                </a:solidFill>
                <a:uFill>
                  <a:solidFill>
                    <a:srgbClr val="0462C1"/>
                  </a:solidFill>
                </a:uFill>
                <a:latin typeface="Century Gothic"/>
                <a:cs typeface="Century Gothic"/>
              </a:rPr>
              <a:t> </a:t>
            </a:r>
            <a:r>
              <a:rPr sz="1600" u="sng" spc="-10" dirty="0">
                <a:solidFill>
                  <a:srgbClr val="0462C1"/>
                </a:solidFill>
                <a:uFill>
                  <a:solidFill>
                    <a:srgbClr val="0462C1"/>
                  </a:solidFill>
                </a:uFill>
                <a:latin typeface="Century Gothic"/>
                <a:cs typeface="Century Gothic"/>
                <a:hlinkClick r:id="rId6"/>
              </a:rPr>
              <a:t>https://atameken.kz/</a:t>
            </a:r>
            <a:endParaRPr sz="1600" dirty="0">
              <a:latin typeface="Century Gothic"/>
              <a:cs typeface="Century Gothic"/>
            </a:endParaRPr>
          </a:p>
          <a:p>
            <a:pPr marL="299085" indent="-287020">
              <a:lnSpc>
                <a:spcPct val="100000"/>
              </a:lnSpc>
              <a:spcBef>
                <a:spcPts val="710"/>
              </a:spcBef>
              <a:buFont typeface="Wingdings"/>
              <a:buChar char=""/>
              <a:tabLst>
                <a:tab pos="299085" algn="l"/>
                <a:tab pos="299720" algn="l"/>
              </a:tabLst>
            </a:pPr>
            <a:r>
              <a:rPr sz="1600" spc="-5" dirty="0">
                <a:latin typeface="Century Gothic"/>
                <a:cs typeface="Century Gothic"/>
              </a:rPr>
              <a:t>Non-governmental</a:t>
            </a:r>
            <a:r>
              <a:rPr sz="1600" spc="45" dirty="0">
                <a:latin typeface="Century Gothic"/>
                <a:cs typeface="Century Gothic"/>
              </a:rPr>
              <a:t> </a:t>
            </a:r>
            <a:r>
              <a:rPr sz="1600" spc="-10" dirty="0">
                <a:latin typeface="Century Gothic"/>
                <a:cs typeface="Century Gothic"/>
              </a:rPr>
              <a:t>organizations</a:t>
            </a:r>
            <a:endParaRPr sz="1600" dirty="0">
              <a:latin typeface="Century Gothic"/>
              <a:cs typeface="Century Gothic"/>
            </a:endParaRPr>
          </a:p>
        </p:txBody>
      </p:sp>
      <p:sp>
        <p:nvSpPr>
          <p:cNvPr id="4" name="object 4"/>
          <p:cNvSpPr/>
          <p:nvPr/>
        </p:nvSpPr>
        <p:spPr>
          <a:xfrm>
            <a:off x="10506456" y="2958083"/>
            <a:ext cx="944879" cy="3572255"/>
          </a:xfrm>
          <a:prstGeom prst="rect">
            <a:avLst/>
          </a:prstGeom>
          <a:blipFill>
            <a:blip r:embed="rId7" cstate="print"/>
            <a:stretch>
              <a:fillRect/>
            </a:stretch>
          </a:blipFill>
        </p:spPr>
        <p:txBody>
          <a:bodyPr wrap="square" lIns="0" tIns="0" rIns="0" bIns="0" rtlCol="0"/>
          <a:lstStyle/>
          <a:p>
            <a:endParaRPr/>
          </a:p>
        </p:txBody>
      </p:sp>
      <p:sp>
        <p:nvSpPr>
          <p:cNvPr id="5" name="object 5"/>
          <p:cNvSpPr/>
          <p:nvPr/>
        </p:nvSpPr>
        <p:spPr>
          <a:xfrm>
            <a:off x="618744" y="1499616"/>
            <a:ext cx="1080516" cy="3525012"/>
          </a:xfrm>
          <a:prstGeom prst="rect">
            <a:avLst/>
          </a:prstGeom>
          <a:blipFill>
            <a:blip r:embed="rId8" cstate="print"/>
            <a:stretch>
              <a:fillRect/>
            </a:stretch>
          </a:blipFill>
        </p:spPr>
        <p:txBody>
          <a:bodyPr wrap="square" lIns="0" tIns="0" rIns="0" bIns="0" rtlCol="0"/>
          <a:lstStyle/>
          <a:p>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7"/>
          </p:nvPr>
        </p:nvSpPr>
        <p:spPr/>
        <p:txBody>
          <a:bodyPr/>
          <a:lstStyle/>
          <a:p>
            <a:fld id="{B6F15528-21DE-4FAA-801E-634DDDAF4B2B}" type="slidenum">
              <a:rPr lang="ru-RU" smtClean="0"/>
              <a:t>50</a:t>
            </a:fld>
            <a:endParaRPr lang="ru-RU"/>
          </a:p>
        </p:txBody>
      </p:sp>
      <p:graphicFrame>
        <p:nvGraphicFramePr>
          <p:cNvPr id="4" name="Таблица 3"/>
          <p:cNvGraphicFramePr>
            <a:graphicFrameLocks noGrp="1"/>
          </p:cNvGraphicFramePr>
          <p:nvPr>
            <p:extLst>
              <p:ext uri="{D42A27DB-BD31-4B8C-83A1-F6EECF244321}">
                <p14:modId xmlns:p14="http://schemas.microsoft.com/office/powerpoint/2010/main" val="13768322"/>
              </p:ext>
            </p:extLst>
          </p:nvPr>
        </p:nvGraphicFramePr>
        <p:xfrm>
          <a:off x="490450" y="232756"/>
          <a:ext cx="11263746" cy="6384257"/>
        </p:xfrm>
        <a:graphic>
          <a:graphicData uri="http://schemas.openxmlformats.org/drawingml/2006/table">
            <a:tbl>
              <a:tblPr>
                <a:tableStyleId>{5C22544A-7EE6-4342-B048-85BDC9FD1C3A}</a:tableStyleId>
              </a:tblPr>
              <a:tblGrid>
                <a:gridCol w="423950">
                  <a:extLst>
                    <a:ext uri="{9D8B030D-6E8A-4147-A177-3AD203B41FA5}">
                      <a16:colId xmlns:a16="http://schemas.microsoft.com/office/drawing/2014/main" val="368057150"/>
                    </a:ext>
                  </a:extLst>
                </a:gridCol>
                <a:gridCol w="2119745">
                  <a:extLst>
                    <a:ext uri="{9D8B030D-6E8A-4147-A177-3AD203B41FA5}">
                      <a16:colId xmlns:a16="http://schemas.microsoft.com/office/drawing/2014/main" val="683229838"/>
                    </a:ext>
                  </a:extLst>
                </a:gridCol>
                <a:gridCol w="556953">
                  <a:extLst>
                    <a:ext uri="{9D8B030D-6E8A-4147-A177-3AD203B41FA5}">
                      <a16:colId xmlns:a16="http://schemas.microsoft.com/office/drawing/2014/main" val="1753248153"/>
                    </a:ext>
                  </a:extLst>
                </a:gridCol>
                <a:gridCol w="972698">
                  <a:extLst>
                    <a:ext uri="{9D8B030D-6E8A-4147-A177-3AD203B41FA5}">
                      <a16:colId xmlns:a16="http://schemas.microsoft.com/office/drawing/2014/main" val="503086108"/>
                    </a:ext>
                  </a:extLst>
                </a:gridCol>
                <a:gridCol w="3973375">
                  <a:extLst>
                    <a:ext uri="{9D8B030D-6E8A-4147-A177-3AD203B41FA5}">
                      <a16:colId xmlns:a16="http://schemas.microsoft.com/office/drawing/2014/main" val="674024119"/>
                    </a:ext>
                  </a:extLst>
                </a:gridCol>
                <a:gridCol w="972589">
                  <a:extLst>
                    <a:ext uri="{9D8B030D-6E8A-4147-A177-3AD203B41FA5}">
                      <a16:colId xmlns:a16="http://schemas.microsoft.com/office/drawing/2014/main" val="305614855"/>
                    </a:ext>
                  </a:extLst>
                </a:gridCol>
                <a:gridCol w="1197033">
                  <a:extLst>
                    <a:ext uri="{9D8B030D-6E8A-4147-A177-3AD203B41FA5}">
                      <a16:colId xmlns:a16="http://schemas.microsoft.com/office/drawing/2014/main" val="3945253649"/>
                    </a:ext>
                  </a:extLst>
                </a:gridCol>
                <a:gridCol w="1047403">
                  <a:extLst>
                    <a:ext uri="{9D8B030D-6E8A-4147-A177-3AD203B41FA5}">
                      <a16:colId xmlns:a16="http://schemas.microsoft.com/office/drawing/2014/main" val="2491886959"/>
                    </a:ext>
                  </a:extLst>
                </a:gridCol>
              </a:tblGrid>
              <a:tr h="706582">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No.</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Medical assistance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Type of position of the order of the UD</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Pharmaceutical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Unit of measurement</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Limit price of the Ministry of Health of the Republic of Kazakhstan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Volume of 2024</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2327591"/>
                  </a:ext>
                </a:extLst>
              </a:tr>
              <a:tr h="691125">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421</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Tenofovir disoproxil and emtricitabine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300 mg/200 mg (for patients from the outbreak of the Turkestan region and the city of Shymkent, taking medications from the same manufacturer throughout their life)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817.50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4830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15263355"/>
                  </a:ext>
                </a:extLst>
              </a:tr>
              <a:tr h="276451">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422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Teriparatide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solution for subcutaneous administration 250 mcg/ml 2.4 ml cartridge in syringe pen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syringe pen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140,799.40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31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41858761"/>
                  </a:ext>
                </a:extLst>
              </a:tr>
              <a:tr h="141405">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423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Terlipressin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injection solution 0.1 mg/ml 2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ampoule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4,527.62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13227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43115369"/>
                  </a:ext>
                </a:extLst>
              </a:tr>
              <a:tr h="141405">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424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Tetracosactide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suspension for injection 1 mg/ml 1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ampoule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177,944.52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102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4920067"/>
                  </a:ext>
                </a:extLst>
              </a:tr>
              <a:tr h="41467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425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Sodium </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lyophilized powder for the preparation of solution for injection 1000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877.57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50760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16247609"/>
                  </a:ext>
                </a:extLst>
              </a:tr>
              <a:tr h="276451">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426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Tiotropium bromide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solution for inhalation complete with inhaler, 2.5 mcg/inhalation</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cartridge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11,426.69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147156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8489644"/>
                  </a:ext>
                </a:extLst>
              </a:tr>
              <a:tr h="41467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427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Tiotropium bromide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capsules with powder for inhalation complete with an inhaler with a delivered dose of at </a:t>
                      </a:r>
                      <a:r>
                        <a:rPr lang="en" sz="1000" u="none" strike="noStrike" dirty="0" err="1">
                          <a:effectLst/>
                          <a:latin typeface="Times New Roman" panose="02020603050405020304" pitchFamily="18" charset="0"/>
                          <a:cs typeface="Times New Roman" panose="02020603050405020304" pitchFamily="18" charset="0"/>
                        </a:rPr>
                        <a:t>least </a:t>
                      </a:r>
                      <a:r>
                        <a:rPr lang="en" sz="1000" u="none" strike="noStrike" dirty="0">
                          <a:effectLst/>
                          <a:latin typeface="Times New Roman" panose="02020603050405020304" pitchFamily="18" charset="0"/>
                          <a:cs typeface="Times New Roman" panose="02020603050405020304" pitchFamily="18" charset="0"/>
                        </a:rPr>
                        <a:t>10 mcg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373.19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17540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2585128"/>
                  </a:ext>
                </a:extLst>
              </a:tr>
              <a:tr h="276451">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428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Tobramycin</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solution for inhalation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nebula/container</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17,941.39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19711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07915487"/>
                  </a:ext>
                </a:extLst>
              </a:tr>
              <a:tr h="141405">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429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Tobramycin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eye drops 0.3%</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554.56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12462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9799942"/>
                  </a:ext>
                </a:extLst>
              </a:tr>
              <a:tr h="41467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430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Tobramycin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powder for inhalation in capsules 28 mg (1 inhaler included for every 56 capsules)</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6,984.62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19889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10729281"/>
                  </a:ext>
                </a:extLst>
              </a:tr>
              <a:tr h="141405">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431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Tobramycin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eye ointment 0.3%</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tuba</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1,172.09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2435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7474773"/>
                  </a:ext>
                </a:extLst>
              </a:tr>
              <a:tr h="141405">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432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Topiramate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capsule 25 mg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capsule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91.22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1158265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77386883"/>
                  </a:ext>
                </a:extLst>
              </a:tr>
              <a:tr h="141405">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433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Topiramate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 50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capsule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173.54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1874059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57781876"/>
                  </a:ext>
                </a:extLst>
              </a:tr>
              <a:tr h="276451">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434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Tocilizumab</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concentrate for the preparation of infusion solution 20 mg/ml, 10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138,329.50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1941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27599883"/>
                  </a:ext>
                </a:extLst>
              </a:tr>
              <a:tr h="41467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435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Tocilizumab</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solution for subcutaneous injection 162 mg/0.9 ml (for every 8 injections, 4 free)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89,744.10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10869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6521064"/>
                  </a:ext>
                </a:extLst>
              </a:tr>
              <a:tr h="276451">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436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Tocilizumab</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concentrate for the preparation of infusion solution 20 mg/ml, 4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60,426.15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1809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02694488"/>
                  </a:ext>
                </a:extLst>
              </a:tr>
              <a:tr h="276451">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437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Trabectedin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lyophilisate for the preparation of solution for infusion, 1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730,502.30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290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0581779"/>
                  </a:ext>
                </a:extLst>
              </a:tr>
              <a:tr h="276451">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438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Treosulfan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powder for solution for infusion 1000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56,994.10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1420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0690500"/>
                  </a:ext>
                </a:extLst>
              </a:tr>
              <a:tr h="141405">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439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Triamcinolone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ointment 0.1% 15 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tuba</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775.07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1922</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47073875"/>
                  </a:ext>
                </a:extLst>
              </a:tr>
              <a:tr h="141405">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440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Trifluoperazine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5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9.39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1928904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79" marR="5579" marT="55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0417874"/>
                  </a:ext>
                </a:extLst>
              </a:tr>
            </a:tbl>
          </a:graphicData>
        </a:graphic>
      </p:graphicFrame>
    </p:spTree>
    <p:extLst>
      <p:ext uri="{BB962C8B-B14F-4D97-AF65-F5344CB8AC3E}">
        <p14:creationId xmlns:p14="http://schemas.microsoft.com/office/powerpoint/2010/main" val="19447269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7"/>
          </p:nvPr>
        </p:nvSpPr>
        <p:spPr/>
        <p:txBody>
          <a:bodyPr/>
          <a:lstStyle/>
          <a:p>
            <a:fld id="{B6F15528-21DE-4FAA-801E-634DDDAF4B2B}" type="slidenum">
              <a:rPr lang="ru-RU" smtClean="0"/>
              <a:t>51</a:t>
            </a:fld>
            <a:endParaRPr lang="ru-RU"/>
          </a:p>
        </p:txBody>
      </p:sp>
      <p:graphicFrame>
        <p:nvGraphicFramePr>
          <p:cNvPr id="4" name="Таблица 3"/>
          <p:cNvGraphicFramePr>
            <a:graphicFrameLocks noGrp="1"/>
          </p:cNvGraphicFramePr>
          <p:nvPr/>
        </p:nvGraphicFramePr>
        <p:xfrm>
          <a:off x="374072" y="116379"/>
          <a:ext cx="11646132" cy="6390909"/>
        </p:xfrm>
        <a:graphic>
          <a:graphicData uri="http://schemas.openxmlformats.org/drawingml/2006/table">
            <a:tbl>
              <a:tblPr>
                <a:tableStyleId>{5C22544A-7EE6-4342-B048-85BDC9FD1C3A}</a:tableStyleId>
              </a:tblPr>
              <a:tblGrid>
                <a:gridCol w="724583">
                  <a:extLst>
                    <a:ext uri="{9D8B030D-6E8A-4147-A177-3AD203B41FA5}">
                      <a16:colId xmlns:a16="http://schemas.microsoft.com/office/drawing/2014/main" val="3571776017"/>
                    </a:ext>
                  </a:extLst>
                </a:gridCol>
                <a:gridCol w="1207637">
                  <a:extLst>
                    <a:ext uri="{9D8B030D-6E8A-4147-A177-3AD203B41FA5}">
                      <a16:colId xmlns:a16="http://schemas.microsoft.com/office/drawing/2014/main" val="375151426"/>
                    </a:ext>
                  </a:extLst>
                </a:gridCol>
                <a:gridCol w="830250">
                  <a:extLst>
                    <a:ext uri="{9D8B030D-6E8A-4147-A177-3AD203B41FA5}">
                      <a16:colId xmlns:a16="http://schemas.microsoft.com/office/drawing/2014/main" val="869028226"/>
                    </a:ext>
                  </a:extLst>
                </a:gridCol>
                <a:gridCol w="1801218">
                  <a:extLst>
                    <a:ext uri="{9D8B030D-6E8A-4147-A177-3AD203B41FA5}">
                      <a16:colId xmlns:a16="http://schemas.microsoft.com/office/drawing/2014/main" val="776573982"/>
                    </a:ext>
                  </a:extLst>
                </a:gridCol>
                <a:gridCol w="3316778">
                  <a:extLst>
                    <a:ext uri="{9D8B030D-6E8A-4147-A177-3AD203B41FA5}">
                      <a16:colId xmlns:a16="http://schemas.microsoft.com/office/drawing/2014/main" val="715625415"/>
                    </a:ext>
                  </a:extLst>
                </a:gridCol>
                <a:gridCol w="931026">
                  <a:extLst>
                    <a:ext uri="{9D8B030D-6E8A-4147-A177-3AD203B41FA5}">
                      <a16:colId xmlns:a16="http://schemas.microsoft.com/office/drawing/2014/main" val="1012061588"/>
                    </a:ext>
                  </a:extLst>
                </a:gridCol>
                <a:gridCol w="997527">
                  <a:extLst>
                    <a:ext uri="{9D8B030D-6E8A-4147-A177-3AD203B41FA5}">
                      <a16:colId xmlns:a16="http://schemas.microsoft.com/office/drawing/2014/main" val="1286095955"/>
                    </a:ext>
                  </a:extLst>
                </a:gridCol>
                <a:gridCol w="1837113">
                  <a:extLst>
                    <a:ext uri="{9D8B030D-6E8A-4147-A177-3AD203B41FA5}">
                      <a16:colId xmlns:a16="http://schemas.microsoft.com/office/drawing/2014/main" val="3429750554"/>
                    </a:ext>
                  </a:extLst>
                </a:gridCol>
              </a:tblGrid>
              <a:tr h="407323">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No.</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Medical assistance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Type of position of the order of the UD</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Pharmaceutical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Unit of measurement</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Limit price of the Ministry of Health of the Republic of Kazakhstan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Volume of 2024</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49496767"/>
                  </a:ext>
                </a:extLst>
              </a:tr>
              <a:tr h="89918">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441</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Trifluoperazine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injection solution 0.2% 1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ampoule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40.83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38970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77140648"/>
                  </a:ext>
                </a:extLst>
              </a:tr>
              <a:tr h="439124">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442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Tuberculin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a solution containing 2 tuberculin units (TU) in 0.1 ml, having the appearance of a colorless transparent liquid or slightly opalescent, free of sediment and foreign impurities</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liter</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3,136,424.00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240.94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52696929"/>
                  </a:ext>
                </a:extLst>
              </a:tr>
              <a:tr h="35129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443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Blood clotting factor IX plasma ***</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lyophilisate for preparing a solution for infusion or intravenous administration complete with a solvent (water for injection)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ME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108.69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15484400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6694222"/>
                  </a:ext>
                </a:extLst>
              </a:tr>
              <a:tr h="35129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444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Blood clotting factor IX recombinant ***</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lyophilized </a:t>
                      </a:r>
                      <a:r>
                        <a:rPr lang="en" sz="1000" u="none" strike="noStrike" dirty="0">
                          <a:effectLst/>
                          <a:latin typeface="Times New Roman" panose="02020603050405020304" pitchFamily="18" charset="0"/>
                          <a:cs typeface="Times New Roman" panose="02020603050405020304" pitchFamily="18" charset="0"/>
                        </a:rPr>
                        <a:t>powder for injection</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ME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293.08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1719500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0662477"/>
                  </a:ext>
                </a:extLst>
              </a:tr>
              <a:tr h="52694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445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Blood coagulation factor VIII plasma without indication for treatment of </a:t>
                      </a:r>
                      <a:r>
                        <a:rPr lang="en" sz="1000" u="none" strike="noStrike" dirty="0" err="1">
                          <a:effectLst/>
                          <a:latin typeface="Times New Roman" panose="02020603050405020304" pitchFamily="18" charset="0"/>
                          <a:cs typeface="Times New Roman" panose="02020603050405020304" pitchFamily="18" charset="0"/>
                        </a:rPr>
                        <a:t>von Willebrand disease </a:t>
                      </a:r>
                      <a:r>
                        <a:rPr lang="en" sz="1000" u="none" strike="noStrike" dirty="0">
                          <a:effectLst/>
                          <a:latin typeface="Times New Roman" panose="02020603050405020304" pitchFamily="18" charset="0"/>
                          <a:cs typeface="Times New Roman" panose="02020603050405020304" pitchFamily="18" charset="0"/>
                        </a:rPr>
                        <a: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lyophilisate </a:t>
                      </a:r>
                      <a:r>
                        <a:rPr lang="en" sz="1000" u="none" strike="noStrike" dirty="0">
                          <a:effectLst/>
                          <a:latin typeface="Times New Roman" panose="02020603050405020304" pitchFamily="18" charset="0"/>
                          <a:cs typeface="Times New Roman" panose="02020603050405020304" pitchFamily="18" charset="0"/>
                        </a:rPr>
                        <a:t>for solution preparation</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ME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47.74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1550600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55189814"/>
                  </a:ext>
                </a:extLst>
              </a:tr>
              <a:tr h="878247">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446</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Blood coagulation factor VIII plasma without indication for the treatment of von Willebrand disease with limited use in young children (under 12 years old) ***</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lyophilisate </a:t>
                      </a:r>
                      <a:r>
                        <a:rPr lang="en" sz="1000" u="none" strike="noStrike" dirty="0">
                          <a:effectLst/>
                          <a:latin typeface="Times New Roman" panose="02020603050405020304" pitchFamily="18" charset="0"/>
                          <a:cs typeface="Times New Roman" panose="02020603050405020304" pitchFamily="18" charset="0"/>
                        </a:rPr>
                        <a:t>for preparing solution</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64.52</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5100050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1175062"/>
                  </a:ext>
                </a:extLst>
              </a:tr>
              <a:tr h="953064">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447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Blood coagulation factor VIII plasma with indications for the treatment of von Willebrand disease with limited use in young children (under 6 years old) ***</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lyophilisate </a:t>
                      </a:r>
                      <a:r>
                        <a:rPr lang="en" sz="1000" u="none" strike="noStrike" dirty="0">
                          <a:effectLst/>
                          <a:latin typeface="Times New Roman" panose="02020603050405020304" pitchFamily="18" charset="0"/>
                          <a:cs typeface="Times New Roman" panose="02020603050405020304" pitchFamily="18" charset="0"/>
                        </a:rPr>
                        <a:t>for solution preparation</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63.09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72926853</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86688252"/>
                  </a:ext>
                </a:extLst>
              </a:tr>
              <a:tr h="790422">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448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Blood coagulation factor VIII plasma with indications for the treatment of </a:t>
                      </a:r>
                      <a:r>
                        <a:rPr lang="en" sz="1000" u="none" strike="noStrike" dirty="0" err="1">
                          <a:effectLst/>
                          <a:latin typeface="Times New Roman" panose="02020603050405020304" pitchFamily="18" charset="0"/>
                          <a:cs typeface="Times New Roman" panose="02020603050405020304" pitchFamily="18" charset="0"/>
                        </a:rPr>
                        <a:t>von Willebrand disease </a:t>
                      </a:r>
                      <a:r>
                        <a:rPr lang="en" sz="1000" u="none" strike="noStrike" dirty="0">
                          <a:effectLst/>
                          <a:latin typeface="Times New Roman" panose="02020603050405020304" pitchFamily="18" charset="0"/>
                          <a:cs typeface="Times New Roman" panose="02020603050405020304" pitchFamily="18" charset="0"/>
                        </a:rPr>
                        <a:t>, without age restrictions for use ***</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lyophilisate for preparing solution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ME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56.40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290000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8084165"/>
                  </a:ext>
                </a:extLst>
              </a:tr>
              <a:tr h="1141721">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449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Blood coagulation factor VIII plasma, for pediatric patients with inhibitory form of hemophilia A ***</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lyophilisate for the preparation of a solution for intravenous administration in a </a:t>
                      </a:r>
                      <a:r>
                        <a:rPr lang="en-US" sz="1000" u="none" strike="noStrike" dirty="0">
                          <a:effectLst/>
                          <a:latin typeface="Times New Roman" panose="02020603050405020304" pitchFamily="18" charset="0"/>
                          <a:cs typeface="Times New Roman" panose="02020603050405020304" pitchFamily="18" charset="0"/>
                        </a:rPr>
                        <a:t>vial</a:t>
                      </a:r>
                      <a:r>
                        <a:rPr lang="en" sz="1000" u="none" strike="noStrike" dirty="0">
                          <a:effectLst/>
                          <a:latin typeface="Times New Roman" panose="02020603050405020304" pitchFamily="18" charset="0"/>
                          <a:cs typeface="Times New Roman" panose="02020603050405020304" pitchFamily="18" charset="0"/>
                        </a:rPr>
                        <a:t> complete with a solvent and an administration kit, which has undergone double viral inactivation, including the solvent-detergent method, without albumin, sucrose and polyethylene glycol, with the possibility of storage at temperatures up to 25 ° C for the entire period suitability, including for the treatment of inhibitory forms of hemophilia using the method of induction of immune tolerance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ME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74.42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14019755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16" marR="3716" marT="37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46885751"/>
                  </a:ext>
                </a:extLst>
              </a:tr>
            </a:tbl>
          </a:graphicData>
        </a:graphic>
      </p:graphicFrame>
    </p:spTree>
    <p:extLst>
      <p:ext uri="{BB962C8B-B14F-4D97-AF65-F5344CB8AC3E}">
        <p14:creationId xmlns:p14="http://schemas.microsoft.com/office/powerpoint/2010/main" val="1326291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7"/>
          </p:nvPr>
        </p:nvSpPr>
        <p:spPr>
          <a:xfrm>
            <a:off x="8610600" y="6323099"/>
            <a:ext cx="2743200" cy="365125"/>
          </a:xfrm>
        </p:spPr>
        <p:txBody>
          <a:bodyPr/>
          <a:lstStyle/>
          <a:p>
            <a:fld id="{B6F15528-21DE-4FAA-801E-634DDDAF4B2B}" type="slidenum">
              <a:rPr lang="ru-RU" smtClean="0"/>
              <a:t>52</a:t>
            </a:fld>
            <a:endParaRPr lang="ru-RU"/>
          </a:p>
        </p:txBody>
      </p:sp>
      <p:graphicFrame>
        <p:nvGraphicFramePr>
          <p:cNvPr id="4" name="Таблица 3"/>
          <p:cNvGraphicFramePr>
            <a:graphicFrameLocks noGrp="1"/>
          </p:cNvGraphicFramePr>
          <p:nvPr>
            <p:extLst>
              <p:ext uri="{D42A27DB-BD31-4B8C-83A1-F6EECF244321}">
                <p14:modId xmlns:p14="http://schemas.microsoft.com/office/powerpoint/2010/main" val="1771031056"/>
              </p:ext>
            </p:extLst>
          </p:nvPr>
        </p:nvGraphicFramePr>
        <p:xfrm>
          <a:off x="473827" y="99750"/>
          <a:ext cx="11346871" cy="6673239"/>
        </p:xfrm>
        <a:graphic>
          <a:graphicData uri="http://schemas.openxmlformats.org/drawingml/2006/table">
            <a:tbl>
              <a:tblPr>
                <a:tableStyleId>{5C22544A-7EE6-4342-B048-85BDC9FD1C3A}</a:tableStyleId>
              </a:tblPr>
              <a:tblGrid>
                <a:gridCol w="705962">
                  <a:extLst>
                    <a:ext uri="{9D8B030D-6E8A-4147-A177-3AD203B41FA5}">
                      <a16:colId xmlns:a16="http://schemas.microsoft.com/office/drawing/2014/main" val="965666745"/>
                    </a:ext>
                  </a:extLst>
                </a:gridCol>
                <a:gridCol w="1176605">
                  <a:extLst>
                    <a:ext uri="{9D8B030D-6E8A-4147-A177-3AD203B41FA5}">
                      <a16:colId xmlns:a16="http://schemas.microsoft.com/office/drawing/2014/main" val="4121752086"/>
                    </a:ext>
                  </a:extLst>
                </a:gridCol>
                <a:gridCol w="677751">
                  <a:extLst>
                    <a:ext uri="{9D8B030D-6E8A-4147-A177-3AD203B41FA5}">
                      <a16:colId xmlns:a16="http://schemas.microsoft.com/office/drawing/2014/main" val="3379314359"/>
                    </a:ext>
                  </a:extLst>
                </a:gridCol>
                <a:gridCol w="1845426">
                  <a:extLst>
                    <a:ext uri="{9D8B030D-6E8A-4147-A177-3AD203B41FA5}">
                      <a16:colId xmlns:a16="http://schemas.microsoft.com/office/drawing/2014/main" val="2441611086"/>
                    </a:ext>
                  </a:extLst>
                </a:gridCol>
                <a:gridCol w="2901142">
                  <a:extLst>
                    <a:ext uri="{9D8B030D-6E8A-4147-A177-3AD203B41FA5}">
                      <a16:colId xmlns:a16="http://schemas.microsoft.com/office/drawing/2014/main" val="571706775"/>
                    </a:ext>
                  </a:extLst>
                </a:gridCol>
                <a:gridCol w="831273">
                  <a:extLst>
                    <a:ext uri="{9D8B030D-6E8A-4147-A177-3AD203B41FA5}">
                      <a16:colId xmlns:a16="http://schemas.microsoft.com/office/drawing/2014/main" val="3061228872"/>
                    </a:ext>
                  </a:extLst>
                </a:gridCol>
                <a:gridCol w="1438101">
                  <a:extLst>
                    <a:ext uri="{9D8B030D-6E8A-4147-A177-3AD203B41FA5}">
                      <a16:colId xmlns:a16="http://schemas.microsoft.com/office/drawing/2014/main" val="2547830786"/>
                    </a:ext>
                  </a:extLst>
                </a:gridCol>
                <a:gridCol w="1770611">
                  <a:extLst>
                    <a:ext uri="{9D8B030D-6E8A-4147-A177-3AD203B41FA5}">
                      <a16:colId xmlns:a16="http://schemas.microsoft.com/office/drawing/2014/main" val="1818466336"/>
                    </a:ext>
                  </a:extLst>
                </a:gridCol>
              </a:tblGrid>
              <a:tr h="648397">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No.</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Medical assistance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Type of position of the order of the UD</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Pharmaceutical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Unit of measurement</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Limit price of the Ministry of Health of the Republic of Kazakhstan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Volume of 2024</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7911277"/>
                  </a:ext>
                </a:extLst>
              </a:tr>
              <a:tr h="754909">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450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Blood coagulation factor VIII recombinant with the possibility of use in children under 12 years of age ***</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lyophilized powder for injection/lyophilisate for the preparation of solution for injection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M.E.</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90.87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8480300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30531535"/>
                  </a:ext>
                </a:extLst>
              </a:tr>
              <a:tr h="25163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451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Phenytoin</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tablet/capsule 100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tablet/capsule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24.79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720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39425547"/>
                  </a:ext>
                </a:extLst>
              </a:tr>
              <a:tr h="25163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452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Fenoterol and </a:t>
                      </a:r>
                      <a:r>
                        <a:rPr lang="en" sz="1000" u="none" strike="noStrike" dirty="0" err="1">
                          <a:effectLst/>
                          <a:latin typeface="Times New Roman" panose="02020603050405020304" pitchFamily="18" charset="0"/>
                          <a:cs typeface="Times New Roman" panose="02020603050405020304" pitchFamily="18" charset="0"/>
                        </a:rPr>
                        <a:t>Ipratropium </a:t>
                      </a:r>
                      <a:r>
                        <a:rPr lang="en" sz="1000" u="none" strike="noStrike" dirty="0">
                          <a:effectLst/>
                          <a:latin typeface="Times New Roman" panose="02020603050405020304" pitchFamily="18" charset="0"/>
                          <a:cs typeface="Times New Roman" panose="02020603050405020304" pitchFamily="18" charset="0"/>
                        </a:rPr>
                        <a:t>bromide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aerosol for inhalation dosed 200 doses (10ml)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2,744.32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201781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9568920"/>
                  </a:ext>
                </a:extLst>
              </a:tr>
              <a:tr h="25163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453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Fenoterol and </a:t>
                      </a:r>
                      <a:r>
                        <a:rPr lang="en" sz="1000" u="none" strike="noStrike" dirty="0" err="1">
                          <a:effectLst/>
                          <a:latin typeface="Times New Roman" panose="02020603050405020304" pitchFamily="18" charset="0"/>
                          <a:cs typeface="Times New Roman" panose="02020603050405020304" pitchFamily="18" charset="0"/>
                        </a:rPr>
                        <a:t>Ipratropium </a:t>
                      </a:r>
                      <a:r>
                        <a:rPr lang="en" sz="1000" u="none" strike="noStrike" dirty="0">
                          <a:effectLst/>
                          <a:latin typeface="Times New Roman" panose="02020603050405020304" pitchFamily="18" charset="0"/>
                          <a:cs typeface="Times New Roman" panose="02020603050405020304" pitchFamily="18" charset="0"/>
                        </a:rPr>
                        <a:t>bromide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solution for inhalation 500 mcg/250 mcg/ml, 20 ml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1,363.83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91984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50806138"/>
                  </a:ext>
                </a:extLst>
              </a:tr>
              <a:tr h="25163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454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Fentanyl (U)</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transdermal </a:t>
                      </a:r>
                      <a:r>
                        <a:rPr lang="en" sz="1000" u="none" strike="noStrike" dirty="0">
                          <a:effectLst/>
                          <a:latin typeface="Times New Roman" panose="02020603050405020304" pitchFamily="18" charset="0"/>
                          <a:cs typeface="Times New Roman" panose="02020603050405020304" pitchFamily="18" charset="0"/>
                        </a:rPr>
                        <a:t>system 25 mcg/h</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thing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2,525.85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10468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2059555"/>
                  </a:ext>
                </a:extLst>
              </a:tr>
              <a:tr h="25163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455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Fentanyl (U)</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transdermal </a:t>
                      </a:r>
                      <a:r>
                        <a:rPr lang="en" sz="1000" u="none" strike="noStrike" dirty="0">
                          <a:effectLst/>
                          <a:latin typeface="Times New Roman" panose="02020603050405020304" pitchFamily="18" charset="0"/>
                          <a:cs typeface="Times New Roman" panose="02020603050405020304" pitchFamily="18" charset="0"/>
                        </a:rPr>
                        <a:t>system 75 mcg/h</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thing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4,472.18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16246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5645913"/>
                  </a:ext>
                </a:extLst>
              </a:tr>
              <a:tr h="25163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456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Fentanyl (U)</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transdermal </a:t>
                      </a:r>
                      <a:r>
                        <a:rPr lang="en" sz="1000" u="none" strike="noStrike" dirty="0">
                          <a:effectLst/>
                          <a:latin typeface="Times New Roman" panose="02020603050405020304" pitchFamily="18" charset="0"/>
                          <a:cs typeface="Times New Roman" panose="02020603050405020304" pitchFamily="18" charset="0"/>
                        </a:rPr>
                        <a:t>system 50 µg/h</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thing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3,662.00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32759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79766309"/>
                  </a:ext>
                </a:extLst>
              </a:tr>
              <a:tr h="377455">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457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Filgrastim</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injection solution 0.3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syringe tube/</a:t>
                      </a: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8,088.48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47178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6632097"/>
                  </a:ext>
                </a:extLst>
              </a:tr>
              <a:tr h="12581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458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Fludarabine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10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tablet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7,365.45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no requests</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7282691"/>
                  </a:ext>
                </a:extLst>
              </a:tr>
              <a:tr h="25163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459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Fluticasone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metered aerosol for inhalation 50 mcg/dose, 120 doses</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r>
                        <a:rPr lang="en" sz="1000" u="none" strike="noStrike" dirty="0">
                          <a:effectLst/>
                          <a:latin typeface="Times New Roman" panose="02020603050405020304" pitchFamily="18" charset="0"/>
                          <a:cs typeface="Times New Roman" panose="02020603050405020304" pitchFamily="18" charset="0"/>
                        </a:rPr>
                        <a:t>/cylinder</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1,625.54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4925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7539755"/>
                  </a:ext>
                </a:extLst>
              </a:tr>
              <a:tr h="25163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460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Fluticasone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metered aerosol for inhalation 125 mcg/dose, 60 doses</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r>
                        <a:rPr lang="en" sz="1000" u="none" strike="noStrike" dirty="0">
                          <a:effectLst/>
                          <a:latin typeface="Times New Roman" panose="02020603050405020304" pitchFamily="18" charset="0"/>
                          <a:cs typeface="Times New Roman" panose="02020603050405020304" pitchFamily="18" charset="0"/>
                        </a:rPr>
                        <a:t>/cylinder</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2,340.73</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10555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0277481"/>
                  </a:ext>
                </a:extLst>
              </a:tr>
              <a:tr h="25163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461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Fluticasone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metered aerosol for inhalation 250 mcg/dose, 120 doses</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r>
                        <a:rPr lang="en" sz="1000" u="none" strike="noStrike" dirty="0">
                          <a:effectLst/>
                          <a:latin typeface="Times New Roman" panose="02020603050405020304" pitchFamily="18" charset="0"/>
                          <a:cs typeface="Times New Roman" panose="02020603050405020304" pitchFamily="18" charset="0"/>
                        </a:rPr>
                        <a:t>/cylinder</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5,673.44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9830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515867"/>
                  </a:ext>
                </a:extLst>
              </a:tr>
              <a:tr h="377455">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462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Fondaparinux sodium</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solution for subcutaneous administration in pre-filled syringes 2.5 mg/0.5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syringe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2,687.44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120880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1840939"/>
                  </a:ext>
                </a:extLst>
              </a:tr>
              <a:tr h="629091">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463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Formoterol and Budesonide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powder for inhalation 4.5/160 mcg 120 doses</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balloon/inhaler/capsules included with inhaler</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12,263.51</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54248</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59791381"/>
                  </a:ext>
                </a:extLst>
              </a:tr>
              <a:tr h="25163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464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Formoterol and Budesonide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aerosol for inhalation, dosed 4.5/80 mcg/dose 120 doses</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container</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14,795.50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28366</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91753045"/>
                  </a:ext>
                </a:extLst>
              </a:tr>
              <a:tr h="629091">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465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Formoterol and Budesonide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powder for inhalation 4.5/160 mcg 60 doses</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balloon/inhaler/capsules included with inhaler</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7,278.37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9311</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84612884"/>
                  </a:ext>
                </a:extLst>
              </a:tr>
            </a:tbl>
          </a:graphicData>
        </a:graphic>
      </p:graphicFrame>
    </p:spTree>
    <p:extLst>
      <p:ext uri="{BB962C8B-B14F-4D97-AF65-F5344CB8AC3E}">
        <p14:creationId xmlns:p14="http://schemas.microsoft.com/office/powerpoint/2010/main" val="14540732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7"/>
          </p:nvPr>
        </p:nvSpPr>
        <p:spPr/>
        <p:txBody>
          <a:bodyPr/>
          <a:lstStyle/>
          <a:p>
            <a:fld id="{B6F15528-21DE-4FAA-801E-634DDDAF4B2B}" type="slidenum">
              <a:rPr lang="ru-RU" smtClean="0"/>
              <a:t>53</a:t>
            </a:fld>
            <a:endParaRPr lang="ru-RU"/>
          </a:p>
        </p:txBody>
      </p:sp>
      <p:graphicFrame>
        <p:nvGraphicFramePr>
          <p:cNvPr id="4" name="Таблица 3"/>
          <p:cNvGraphicFramePr>
            <a:graphicFrameLocks noGrp="1"/>
          </p:cNvGraphicFramePr>
          <p:nvPr>
            <p:extLst>
              <p:ext uri="{D42A27DB-BD31-4B8C-83A1-F6EECF244321}">
                <p14:modId xmlns:p14="http://schemas.microsoft.com/office/powerpoint/2010/main" val="362494834"/>
              </p:ext>
            </p:extLst>
          </p:nvPr>
        </p:nvGraphicFramePr>
        <p:xfrm>
          <a:off x="390697" y="224449"/>
          <a:ext cx="11413376" cy="6562953"/>
        </p:xfrm>
        <a:graphic>
          <a:graphicData uri="http://schemas.openxmlformats.org/drawingml/2006/table">
            <a:tbl>
              <a:tblPr>
                <a:tableStyleId>{5C22544A-7EE6-4342-B048-85BDC9FD1C3A}</a:tableStyleId>
              </a:tblPr>
              <a:tblGrid>
                <a:gridCol w="340823">
                  <a:extLst>
                    <a:ext uri="{9D8B030D-6E8A-4147-A177-3AD203B41FA5}">
                      <a16:colId xmlns:a16="http://schemas.microsoft.com/office/drawing/2014/main" val="587841124"/>
                    </a:ext>
                  </a:extLst>
                </a:gridCol>
                <a:gridCol w="1920240">
                  <a:extLst>
                    <a:ext uri="{9D8B030D-6E8A-4147-A177-3AD203B41FA5}">
                      <a16:colId xmlns:a16="http://schemas.microsoft.com/office/drawing/2014/main" val="4133798604"/>
                    </a:ext>
                  </a:extLst>
                </a:gridCol>
                <a:gridCol w="515389">
                  <a:extLst>
                    <a:ext uri="{9D8B030D-6E8A-4147-A177-3AD203B41FA5}">
                      <a16:colId xmlns:a16="http://schemas.microsoft.com/office/drawing/2014/main" val="2768406203"/>
                    </a:ext>
                  </a:extLst>
                </a:gridCol>
                <a:gridCol w="1351004">
                  <a:extLst>
                    <a:ext uri="{9D8B030D-6E8A-4147-A177-3AD203B41FA5}">
                      <a16:colId xmlns:a16="http://schemas.microsoft.com/office/drawing/2014/main" val="1762182147"/>
                    </a:ext>
                  </a:extLst>
                </a:gridCol>
                <a:gridCol w="2796017">
                  <a:extLst>
                    <a:ext uri="{9D8B030D-6E8A-4147-A177-3AD203B41FA5}">
                      <a16:colId xmlns:a16="http://schemas.microsoft.com/office/drawing/2014/main" val="4259074933"/>
                    </a:ext>
                  </a:extLst>
                </a:gridCol>
                <a:gridCol w="2062586">
                  <a:extLst>
                    <a:ext uri="{9D8B030D-6E8A-4147-A177-3AD203B41FA5}">
                      <a16:colId xmlns:a16="http://schemas.microsoft.com/office/drawing/2014/main" val="3326742916"/>
                    </a:ext>
                  </a:extLst>
                </a:gridCol>
                <a:gridCol w="1354975">
                  <a:extLst>
                    <a:ext uri="{9D8B030D-6E8A-4147-A177-3AD203B41FA5}">
                      <a16:colId xmlns:a16="http://schemas.microsoft.com/office/drawing/2014/main" val="751878062"/>
                    </a:ext>
                  </a:extLst>
                </a:gridCol>
                <a:gridCol w="1072342">
                  <a:extLst>
                    <a:ext uri="{9D8B030D-6E8A-4147-A177-3AD203B41FA5}">
                      <a16:colId xmlns:a16="http://schemas.microsoft.com/office/drawing/2014/main" val="3592478072"/>
                    </a:ext>
                  </a:extLst>
                </a:gridCol>
              </a:tblGrid>
              <a:tr h="548635">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No.</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Medical assistance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Type of position of the order of the UD</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Pharmaceutical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Unit of measurement</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Limit price of the Ministry of Health of the Republic of Kazakhstan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Volume of 2024</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0747650"/>
                  </a:ext>
                </a:extLst>
              </a:tr>
              <a:tr h="246303">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466</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Formoterol and Budesonide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aerosol for inhalation, dosed 4.5 /160 mcg/dose 120 doses</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container</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14,912.00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81786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39669621"/>
                  </a:ext>
                </a:extLst>
              </a:tr>
              <a:tr h="615759">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467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Formoterol </a:t>
                      </a:r>
                      <a:r>
                        <a:rPr lang="en" sz="1000" u="none" strike="noStrike" dirty="0">
                          <a:effectLst/>
                          <a:latin typeface="Times New Roman" panose="02020603050405020304" pitchFamily="18" charset="0"/>
                          <a:cs typeface="Times New Roman" panose="02020603050405020304" pitchFamily="18" charset="0"/>
                        </a:rPr>
                        <a:t>and </a:t>
                      </a:r>
                      <a:r>
                        <a:rPr lang="en" sz="1000" u="none" strike="noStrike" dirty="0" err="1">
                          <a:effectLst/>
                          <a:latin typeface="Times New Roman" panose="02020603050405020304" pitchFamily="18" charset="0"/>
                          <a:cs typeface="Times New Roman" panose="02020603050405020304" pitchFamily="18" charset="0"/>
                        </a:rPr>
                        <a:t>Budesonide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powder for inhalation 9/320 mcg 60 doses</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balloon/inhaler/capsules included with inhaler</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15,088.81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20837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2724733"/>
                  </a:ext>
                </a:extLst>
              </a:tr>
              <a:tr h="615759">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468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Formoterol and Budesonide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powder for inhalation dosed 4.5/80 mcg/dose 60 doses</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balloon/inhaler/capsules included with inhaler</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8,880.29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4679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89259921"/>
                  </a:ext>
                </a:extLst>
              </a:tr>
              <a:tr h="615759">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469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Formoterol </a:t>
                      </a:r>
                      <a:r>
                        <a:rPr lang="en" sz="1000" u="none" strike="noStrike" dirty="0">
                          <a:effectLst/>
                          <a:latin typeface="Times New Roman" panose="02020603050405020304" pitchFamily="18" charset="0"/>
                          <a:cs typeface="Times New Roman" panose="02020603050405020304" pitchFamily="18" charset="0"/>
                        </a:rPr>
                        <a:t>and </a:t>
                      </a:r>
                      <a:r>
                        <a:rPr lang="en" sz="1000" u="none" strike="noStrike" dirty="0" err="1">
                          <a:effectLst/>
                          <a:latin typeface="Times New Roman" panose="02020603050405020304" pitchFamily="18" charset="0"/>
                          <a:cs typeface="Times New Roman" panose="02020603050405020304" pitchFamily="18" charset="0"/>
                        </a:rPr>
                        <a:t>Budesonide</a:t>
                      </a:r>
                      <a:r>
                        <a:rPr lang="en" sz="1000" u="none" strike="noStrike" dirty="0">
                          <a:effectLst/>
                          <a:latin typeface="Times New Roman" panose="02020603050405020304" pitchFamily="18" charset="0"/>
                          <a:cs typeface="Times New Roman" panose="02020603050405020304" pitchFamily="18" charset="0"/>
                        </a:rPr>
                        <a:t> </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powder for inhalation dosed 4.5/80 mcg/dose 120 doses</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balloon/inhaler/capsules included with inhaler</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15,656.34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6584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8608774"/>
                  </a:ext>
                </a:extLst>
              </a:tr>
              <a:tr h="123152">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470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Chlorambucil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2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460.51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6822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8451337"/>
                  </a:ext>
                </a:extLst>
              </a:tr>
              <a:tr h="246303">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471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Chloramphenicol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powder for solution for injection 1000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425.58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10402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0247797"/>
                  </a:ext>
                </a:extLst>
              </a:tr>
              <a:tr h="123152">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472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Chlorpromazine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injection solution 2.5% 2 ml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ampoule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64.78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242535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4641899"/>
                  </a:ext>
                </a:extLst>
              </a:tr>
              <a:tr h="123152">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473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Chlorpromazine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tablet 50 mg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125.21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1565533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1255957"/>
                  </a:ext>
                </a:extLst>
              </a:tr>
              <a:tr h="123152">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474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Chlorpromazine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tablet 100 mg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167.15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1126413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71673296"/>
                  </a:ext>
                </a:extLst>
              </a:tr>
              <a:tr h="123152">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475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Cetirizine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oral solution 120 ml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896.65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4773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3742453"/>
                  </a:ext>
                </a:extLst>
              </a:tr>
              <a:tr h="246303">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476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Cefixime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granules/powder for the preparation of suspension for oral administration 100 mg/5ml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1,350.11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1336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8053401"/>
                  </a:ext>
                </a:extLst>
              </a:tr>
              <a:tr h="123152">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477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Cefixime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capsule 400 mg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1,070.59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3233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3072610"/>
                  </a:ext>
                </a:extLst>
              </a:tr>
              <a:tr h="246303">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478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Cefuroxime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granules for the preparation of suspension for oral administration 125 mg/5ml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1,234.07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6794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6020910"/>
                  </a:ext>
                </a:extLst>
              </a:tr>
              <a:tr h="123152">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479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Cyclesonide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aerosol for inhalation 80 mcg/dose 60 doses</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6,854.27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5577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2258775"/>
                  </a:ext>
                </a:extLst>
              </a:tr>
              <a:tr h="246303">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480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Cyclesonide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aerosol for inhalation 160 mcg/dose 60 doses</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7,043.59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12050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93874057"/>
                  </a:ext>
                </a:extLst>
              </a:tr>
              <a:tr h="123152">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481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Cyclosporine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 25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capsule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147.70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279115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12648198"/>
                  </a:ext>
                </a:extLst>
              </a:tr>
              <a:tr h="49260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482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Cyclosporine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 25 mg (for patients taking medications from the same manufacturer throughout their entire lives, who have undergone organ and tissue transplantation)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capsule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147.70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389302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7389964"/>
                  </a:ext>
                </a:extLst>
              </a:tr>
              <a:tr h="123152">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483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Cyclosporine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oral solution 100 mg/ml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34,828.14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573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32963676"/>
                  </a:ext>
                </a:extLst>
              </a:tr>
              <a:tr h="615759">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484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Cyclosporine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 100 mg (for patients taking medications from the same manufacturer throughout their entire lives, who have undergone organ and tissue transplantation))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568.22</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3720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738679"/>
                  </a:ext>
                </a:extLst>
              </a:tr>
            </a:tbl>
          </a:graphicData>
        </a:graphic>
      </p:graphicFrame>
    </p:spTree>
    <p:extLst>
      <p:ext uri="{BB962C8B-B14F-4D97-AF65-F5344CB8AC3E}">
        <p14:creationId xmlns:p14="http://schemas.microsoft.com/office/powerpoint/2010/main" val="29070322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7"/>
          </p:nvPr>
        </p:nvSpPr>
        <p:spPr/>
        <p:txBody>
          <a:bodyPr/>
          <a:lstStyle/>
          <a:p>
            <a:fld id="{B6F15528-21DE-4FAA-801E-634DDDAF4B2B}" type="slidenum">
              <a:rPr lang="ru-RU" smtClean="0"/>
              <a:t>54</a:t>
            </a:fld>
            <a:endParaRPr lang="ru-RU"/>
          </a:p>
        </p:txBody>
      </p:sp>
      <p:graphicFrame>
        <p:nvGraphicFramePr>
          <p:cNvPr id="4" name="Таблица 3"/>
          <p:cNvGraphicFramePr>
            <a:graphicFrameLocks noGrp="1"/>
          </p:cNvGraphicFramePr>
          <p:nvPr>
            <p:extLst>
              <p:ext uri="{D42A27DB-BD31-4B8C-83A1-F6EECF244321}">
                <p14:modId xmlns:p14="http://schemas.microsoft.com/office/powerpoint/2010/main" val="559421040"/>
              </p:ext>
            </p:extLst>
          </p:nvPr>
        </p:nvGraphicFramePr>
        <p:xfrm>
          <a:off x="465514" y="205406"/>
          <a:ext cx="11064238" cy="6197258"/>
        </p:xfrm>
        <a:graphic>
          <a:graphicData uri="http://schemas.openxmlformats.org/drawingml/2006/table">
            <a:tbl>
              <a:tblPr>
                <a:tableStyleId>{5C22544A-7EE6-4342-B048-85BDC9FD1C3A}</a:tableStyleId>
              </a:tblPr>
              <a:tblGrid>
                <a:gridCol w="423948">
                  <a:extLst>
                    <a:ext uri="{9D8B030D-6E8A-4147-A177-3AD203B41FA5}">
                      <a16:colId xmlns:a16="http://schemas.microsoft.com/office/drawing/2014/main" val="2204267753"/>
                    </a:ext>
                  </a:extLst>
                </a:gridCol>
                <a:gridCol w="1936865">
                  <a:extLst>
                    <a:ext uri="{9D8B030D-6E8A-4147-A177-3AD203B41FA5}">
                      <a16:colId xmlns:a16="http://schemas.microsoft.com/office/drawing/2014/main" val="1006099401"/>
                    </a:ext>
                  </a:extLst>
                </a:gridCol>
                <a:gridCol w="656706">
                  <a:extLst>
                    <a:ext uri="{9D8B030D-6E8A-4147-A177-3AD203B41FA5}">
                      <a16:colId xmlns:a16="http://schemas.microsoft.com/office/drawing/2014/main" val="163410006"/>
                    </a:ext>
                  </a:extLst>
                </a:gridCol>
                <a:gridCol w="1313411">
                  <a:extLst>
                    <a:ext uri="{9D8B030D-6E8A-4147-A177-3AD203B41FA5}">
                      <a16:colId xmlns:a16="http://schemas.microsoft.com/office/drawing/2014/main" val="350676190"/>
                    </a:ext>
                  </a:extLst>
                </a:gridCol>
                <a:gridCol w="2934392">
                  <a:extLst>
                    <a:ext uri="{9D8B030D-6E8A-4147-A177-3AD203B41FA5}">
                      <a16:colId xmlns:a16="http://schemas.microsoft.com/office/drawing/2014/main" val="1902717474"/>
                    </a:ext>
                  </a:extLst>
                </a:gridCol>
                <a:gridCol w="1280160">
                  <a:extLst>
                    <a:ext uri="{9D8B030D-6E8A-4147-A177-3AD203B41FA5}">
                      <a16:colId xmlns:a16="http://schemas.microsoft.com/office/drawing/2014/main" val="3195144857"/>
                    </a:ext>
                  </a:extLst>
                </a:gridCol>
                <a:gridCol w="1354975">
                  <a:extLst>
                    <a:ext uri="{9D8B030D-6E8A-4147-A177-3AD203B41FA5}">
                      <a16:colId xmlns:a16="http://schemas.microsoft.com/office/drawing/2014/main" val="1204347635"/>
                    </a:ext>
                  </a:extLst>
                </a:gridCol>
                <a:gridCol w="1163781">
                  <a:extLst>
                    <a:ext uri="{9D8B030D-6E8A-4147-A177-3AD203B41FA5}">
                      <a16:colId xmlns:a16="http://schemas.microsoft.com/office/drawing/2014/main" val="1057923573"/>
                    </a:ext>
                  </a:extLst>
                </a:gridCol>
              </a:tblGrid>
              <a:tr h="583096">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No.</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Medical assistance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Type of position of the order of the UD</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Pharmaceutical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Unit of measurement</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Limit price of the Ministry of Health of the Republic of Kazakhstan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Volume of 2024</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6428284"/>
                  </a:ext>
                </a:extLst>
              </a:tr>
              <a:tr h="634923">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485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Cyclosporine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capsule 100 mg (for patients taking medications from the same manufacturer throughout their entire lives, who have undergone organ and tissue transplantation))</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568.22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no requests</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89368187"/>
                  </a:ext>
                </a:extLst>
              </a:tr>
              <a:tr h="126984">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486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Cyclosporine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 50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481.37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293922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25922886"/>
                  </a:ext>
                </a:extLst>
              </a:tr>
              <a:tr h="634923">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487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Cyclosporine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 50 mg (for patients taking medications from the same manufacturer throughout their entire lives, who have undergone organ and tissue transplantation)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355.87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81409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76759411"/>
                  </a:ext>
                </a:extLst>
              </a:tr>
              <a:tr h="126984">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488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Cyclosporine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 100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206.90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221420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3570879"/>
                  </a:ext>
                </a:extLst>
              </a:tr>
              <a:tr h="634923">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489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Cyclosporine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capsule 100 mg (for patients taking medications from the same manufacturer throughout their entire lives, who have undergone organ and tissue transplantation))</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capsule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568.22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99610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46830006"/>
                  </a:ext>
                </a:extLst>
              </a:tr>
              <a:tr h="634923">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490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Cyclosporine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capsule 50 mg (for patients taking medications from the same manufacturer throughout their entire lives, who have undergone organ and tissue transplantation)</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355.87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2300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25200618"/>
                  </a:ext>
                </a:extLst>
              </a:tr>
              <a:tr h="634923">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491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Cyclosporine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capsule 25 mg (for patients taking medications from the same manufacturer throughout their entire lives, who have undergone organ and tissue transplantation)</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capsule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147.70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14580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102774"/>
                  </a:ext>
                </a:extLst>
              </a:tr>
              <a:tr h="126984">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492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Cyclophosphamide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50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tablet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117.84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3140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0102544"/>
                  </a:ext>
                </a:extLst>
              </a:tr>
              <a:tr h="253970">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493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Cyclophosphamide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powder for solution for injection, 500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3,260.16</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15607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93449306"/>
                  </a:ext>
                </a:extLst>
              </a:tr>
              <a:tr h="253970">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494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Cyclophosphamide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powder for solution for injection, 1000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5,501.88</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9821</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48807422"/>
                  </a:ext>
                </a:extLst>
              </a:tr>
              <a:tr h="253970">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495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Cyproterone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oil solution for intramuscular injection 300 mg/3 ml 3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ampoule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3,267.82</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3322</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18464842"/>
                  </a:ext>
                </a:extLst>
              </a:tr>
              <a:tr h="507939">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496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Cytarabine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solution for injections and infusions 100 mg/lyophilized powder for the preparation of solution for injections 100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879.68</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15290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75872646"/>
                  </a:ext>
                </a:extLst>
              </a:tr>
              <a:tr h="507939">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497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Cytarabine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solution for injections and infusions 1000 mg/lyophilized powder for the preparation of solution for injections 1000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3,916.19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5067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506281"/>
                  </a:ext>
                </a:extLst>
              </a:tr>
              <a:tr h="126984">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498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Everolimus</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0.25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765.69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16970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31" marR="5131" marT="5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62128222"/>
                  </a:ext>
                </a:extLst>
              </a:tr>
            </a:tbl>
          </a:graphicData>
        </a:graphic>
      </p:graphicFrame>
    </p:spTree>
    <p:extLst>
      <p:ext uri="{BB962C8B-B14F-4D97-AF65-F5344CB8AC3E}">
        <p14:creationId xmlns:p14="http://schemas.microsoft.com/office/powerpoint/2010/main" val="5385488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7"/>
          </p:nvPr>
        </p:nvSpPr>
        <p:spPr>
          <a:xfrm>
            <a:off x="7962950" y="6270646"/>
            <a:ext cx="3749683" cy="462663"/>
          </a:xfrm>
        </p:spPr>
        <p:txBody>
          <a:bodyPr/>
          <a:lstStyle/>
          <a:p>
            <a:fld id="{B6F15528-21DE-4FAA-801E-634DDDAF4B2B}" type="slidenum">
              <a:rPr lang="ru-RU" smtClean="0"/>
              <a:t>55</a:t>
            </a:fld>
            <a:endParaRPr lang="ru-RU"/>
          </a:p>
        </p:txBody>
      </p:sp>
      <p:graphicFrame>
        <p:nvGraphicFramePr>
          <p:cNvPr id="3" name="Таблица 2"/>
          <p:cNvGraphicFramePr>
            <a:graphicFrameLocks noGrp="1"/>
          </p:cNvGraphicFramePr>
          <p:nvPr>
            <p:extLst>
              <p:ext uri="{D42A27DB-BD31-4B8C-83A1-F6EECF244321}">
                <p14:modId xmlns:p14="http://schemas.microsoft.com/office/powerpoint/2010/main" val="3385711987"/>
              </p:ext>
            </p:extLst>
          </p:nvPr>
        </p:nvGraphicFramePr>
        <p:xfrm>
          <a:off x="423950" y="129245"/>
          <a:ext cx="11288684" cy="6415974"/>
        </p:xfrm>
        <a:graphic>
          <a:graphicData uri="http://schemas.openxmlformats.org/drawingml/2006/table">
            <a:tbl>
              <a:tblPr>
                <a:tableStyleId>{5C22544A-7EE6-4342-B048-85BDC9FD1C3A}</a:tableStyleId>
              </a:tblPr>
              <a:tblGrid>
                <a:gridCol w="507075">
                  <a:extLst>
                    <a:ext uri="{9D8B030D-6E8A-4147-A177-3AD203B41FA5}">
                      <a16:colId xmlns:a16="http://schemas.microsoft.com/office/drawing/2014/main" val="1435585972"/>
                    </a:ext>
                  </a:extLst>
                </a:gridCol>
                <a:gridCol w="1870364">
                  <a:extLst>
                    <a:ext uri="{9D8B030D-6E8A-4147-A177-3AD203B41FA5}">
                      <a16:colId xmlns:a16="http://schemas.microsoft.com/office/drawing/2014/main" val="1055812061"/>
                    </a:ext>
                  </a:extLst>
                </a:gridCol>
                <a:gridCol w="565266">
                  <a:extLst>
                    <a:ext uri="{9D8B030D-6E8A-4147-A177-3AD203B41FA5}">
                      <a16:colId xmlns:a16="http://schemas.microsoft.com/office/drawing/2014/main" val="1583432053"/>
                    </a:ext>
                  </a:extLst>
                </a:gridCol>
                <a:gridCol w="1338349">
                  <a:extLst>
                    <a:ext uri="{9D8B030D-6E8A-4147-A177-3AD203B41FA5}">
                      <a16:colId xmlns:a16="http://schemas.microsoft.com/office/drawing/2014/main" val="3567773093"/>
                    </a:ext>
                  </a:extLst>
                </a:gridCol>
                <a:gridCol w="3042458">
                  <a:extLst>
                    <a:ext uri="{9D8B030D-6E8A-4147-A177-3AD203B41FA5}">
                      <a16:colId xmlns:a16="http://schemas.microsoft.com/office/drawing/2014/main" val="2068100501"/>
                    </a:ext>
                  </a:extLst>
                </a:gridCol>
                <a:gridCol w="997527">
                  <a:extLst>
                    <a:ext uri="{9D8B030D-6E8A-4147-A177-3AD203B41FA5}">
                      <a16:colId xmlns:a16="http://schemas.microsoft.com/office/drawing/2014/main" val="4015481627"/>
                    </a:ext>
                  </a:extLst>
                </a:gridCol>
                <a:gridCol w="1546167">
                  <a:extLst>
                    <a:ext uri="{9D8B030D-6E8A-4147-A177-3AD203B41FA5}">
                      <a16:colId xmlns:a16="http://schemas.microsoft.com/office/drawing/2014/main" val="1010455046"/>
                    </a:ext>
                  </a:extLst>
                </a:gridCol>
                <a:gridCol w="1421478">
                  <a:extLst>
                    <a:ext uri="{9D8B030D-6E8A-4147-A177-3AD203B41FA5}">
                      <a16:colId xmlns:a16="http://schemas.microsoft.com/office/drawing/2014/main" val="2930079901"/>
                    </a:ext>
                  </a:extLst>
                </a:gridCol>
              </a:tblGrid>
              <a:tr h="983018">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No.</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Medical assistance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Type of position of the order of the UD</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INN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Pharmaceutical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Unit of measurement</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Limit price of the Ministry of Health of the Republic of Kazakhstan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b="1" u="none" strike="noStrike" dirty="0">
                          <a:effectLst/>
                          <a:latin typeface="Times New Roman" panose="02020603050405020304" pitchFamily="18" charset="0"/>
                          <a:cs typeface="Times New Roman" panose="02020603050405020304" pitchFamily="18" charset="0"/>
                        </a:rPr>
                        <a:t>Volume of 2024</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6849495"/>
                  </a:ext>
                </a:extLst>
              </a:tr>
              <a:tr h="142832">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499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Everolimus</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0.75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1,407.21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6190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64438657"/>
                  </a:ext>
                </a:extLst>
              </a:tr>
              <a:tr h="142832">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500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Everolimus</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10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37,536.95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14800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7105924"/>
                  </a:ext>
                </a:extLst>
              </a:tr>
              <a:tr h="142832">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501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Everolimus</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5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28,823.61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540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3745957"/>
                  </a:ext>
                </a:extLst>
              </a:tr>
              <a:tr h="285663">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502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Esomeprazole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lyophilisate for the preparation of solution for intravenous administration 40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1,342.50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140099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84904665"/>
                  </a:ext>
                </a:extLst>
              </a:tr>
              <a:tr h="285663">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503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Elosulfase alpha</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concentrate for solution for infusion 1 mg/ml 5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413,208.50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2830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02455876"/>
                  </a:ext>
                </a:extLst>
              </a:tr>
              <a:tr h="142832">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504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Emicizumab</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injection solution 150 mg/1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4,771,050.00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82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20162877"/>
                  </a:ext>
                </a:extLst>
              </a:tr>
              <a:tr h="142832">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505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Emicizumab</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injection solution 60 mg/0.4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1,908,420.00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774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88884746"/>
                  </a:ext>
                </a:extLst>
              </a:tr>
              <a:tr h="142832">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506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Emicizumab</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injection solution 105 mg/0.7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3,339,735.00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188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7557233"/>
                  </a:ext>
                </a:extLst>
              </a:tr>
              <a:tr h="142832">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507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Emicizumab</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injection solution 30 mg/1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954,210.00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877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73945268"/>
                  </a:ext>
                </a:extLst>
              </a:tr>
              <a:tr h="57132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508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Emtricitabine </a:t>
                      </a:r>
                      <a:r>
                        <a:rPr lang="en" sz="1000" u="none" strike="noStrike" dirty="0">
                          <a:effectLst/>
                          <a:latin typeface="Times New Roman" panose="02020603050405020304" pitchFamily="18" charset="0"/>
                          <a:cs typeface="Times New Roman" panose="02020603050405020304" pitchFamily="18" charset="0"/>
                        </a:rPr>
                        <a:t>, </a:t>
                      </a:r>
                      <a:r>
                        <a:rPr lang="en" sz="1000" u="none" strike="noStrike" dirty="0" err="1">
                          <a:effectLst/>
                          <a:latin typeface="Times New Roman" panose="02020603050405020304" pitchFamily="18" charset="0"/>
                          <a:cs typeface="Times New Roman" panose="02020603050405020304" pitchFamily="18" charset="0"/>
                        </a:rPr>
                        <a:t>Tenofovir</a:t>
                      </a:r>
                      <a:r>
                        <a:rPr lang="en" sz="1000" u="none" strike="noStrike" dirty="0">
                          <a:effectLst/>
                          <a:latin typeface="Times New Roman" panose="02020603050405020304" pitchFamily="18" charset="0"/>
                          <a:cs typeface="Times New Roman" panose="02020603050405020304" pitchFamily="18" charset="0"/>
                        </a:rPr>
                        <a:t> </a:t>
                      </a:r>
                      <a:r>
                        <a:rPr lang="en" sz="1000" u="none" strike="noStrike" dirty="0" err="1">
                          <a:effectLst/>
                          <a:latin typeface="Times New Roman" panose="02020603050405020304" pitchFamily="18" charset="0"/>
                          <a:cs typeface="Times New Roman" panose="02020603050405020304" pitchFamily="18" charset="0"/>
                        </a:rPr>
                        <a:t>disoproxil </a:t>
                      </a:r>
                      <a:r>
                        <a:rPr lang="en" sz="1000" u="none" strike="noStrike" dirty="0">
                          <a:effectLst/>
                          <a:latin typeface="Times New Roman" panose="02020603050405020304" pitchFamily="18" charset="0"/>
                          <a:cs typeface="Times New Roman" panose="02020603050405020304" pitchFamily="18" charset="0"/>
                        </a:rPr>
                        <a:t>and </a:t>
                      </a:r>
                      <a:r>
                        <a:rPr lang="en" sz="1000" u="none" strike="noStrike" dirty="0" err="1">
                          <a:effectLst/>
                          <a:latin typeface="Times New Roman" panose="02020603050405020304" pitchFamily="18" charset="0"/>
                          <a:cs typeface="Times New Roman" panose="02020603050405020304" pitchFamily="18" charset="0"/>
                        </a:rPr>
                        <a:t>rilpivirine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tablet 200 mg/300 mg/25 mg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4,516.83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299460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1672375"/>
                  </a:ext>
                </a:extLst>
              </a:tr>
              <a:tr h="856991">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509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Emtricitabine </a:t>
                      </a:r>
                      <a:r>
                        <a:rPr lang="en" sz="1000" u="none" strike="noStrike" dirty="0">
                          <a:effectLst/>
                          <a:latin typeface="Times New Roman" panose="02020603050405020304" pitchFamily="18" charset="0"/>
                          <a:cs typeface="Times New Roman" panose="02020603050405020304" pitchFamily="18" charset="0"/>
                        </a:rPr>
                        <a:t>, </a:t>
                      </a:r>
                      <a:r>
                        <a:rPr lang="en" sz="1000" u="none" strike="noStrike" dirty="0" err="1">
                          <a:effectLst/>
                          <a:latin typeface="Times New Roman" panose="02020603050405020304" pitchFamily="18" charset="0"/>
                          <a:cs typeface="Times New Roman" panose="02020603050405020304" pitchFamily="18" charset="0"/>
                        </a:rPr>
                        <a:t>Tenofovir</a:t>
                      </a:r>
                      <a:r>
                        <a:rPr lang="en" sz="1000" u="none" strike="noStrike" dirty="0">
                          <a:effectLst/>
                          <a:latin typeface="Times New Roman" panose="02020603050405020304" pitchFamily="18" charset="0"/>
                          <a:cs typeface="Times New Roman" panose="02020603050405020304" pitchFamily="18" charset="0"/>
                        </a:rPr>
                        <a:t> </a:t>
                      </a:r>
                      <a:r>
                        <a:rPr lang="en" sz="1000" u="none" strike="noStrike" dirty="0" err="1">
                          <a:effectLst/>
                          <a:latin typeface="Times New Roman" panose="02020603050405020304" pitchFamily="18" charset="0"/>
                          <a:cs typeface="Times New Roman" panose="02020603050405020304" pitchFamily="18" charset="0"/>
                        </a:rPr>
                        <a:t>disoproxil </a:t>
                      </a:r>
                      <a:r>
                        <a:rPr lang="en" sz="1000" u="none" strike="noStrike" dirty="0">
                          <a:effectLst/>
                          <a:latin typeface="Times New Roman" panose="02020603050405020304" pitchFamily="18" charset="0"/>
                          <a:cs typeface="Times New Roman" panose="02020603050405020304" pitchFamily="18" charset="0"/>
                        </a:rPr>
                        <a:t>and </a:t>
                      </a:r>
                      <a:r>
                        <a:rPr lang="en" sz="1000" u="none" strike="noStrike" dirty="0" err="1">
                          <a:effectLst/>
                          <a:latin typeface="Times New Roman" panose="02020603050405020304" pitchFamily="18" charset="0"/>
                          <a:cs typeface="Times New Roman" panose="02020603050405020304" pitchFamily="18" charset="0"/>
                        </a:rPr>
                        <a:t>rilpivirine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tablet 200 mg/300 mg/25 mg (patients from the outbreak of the Turkestan region and the city of Shymkent with HIV infection take medications from the same manufacturer throughout their lives)</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4,516.83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2250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117279"/>
                  </a:ext>
                </a:extLst>
              </a:tr>
              <a:tr h="714160">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510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Emtricitabine, Tenofovir disoproxil and Rilpivirine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tablet 200 mg/300 mg/25 mg (children registered at the dispensary take medications from the same manufacturer upon reaching 18 years of age)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tablet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4,516.83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3120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3693479"/>
                  </a:ext>
                </a:extLst>
              </a:tr>
              <a:tr h="57132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511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Emtricitabine, Tenofovir disoproxil and Efavirenz</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200 mg/300 mg/600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tablet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108.29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155430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3217137"/>
                  </a:ext>
                </a:extLst>
              </a:tr>
              <a:tr h="142832">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512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Enzalutamide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 40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11,534.08</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314265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30723509"/>
                  </a:ext>
                </a:extLst>
              </a:tr>
              <a:tr h="285663">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513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Enoxaparin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solution for injection in syringes 4000 anti-Xa IU/0.4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syringe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1,010.30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509679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387803"/>
                  </a:ext>
                </a:extLst>
              </a:tr>
              <a:tr h="285663">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514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Enoxaparin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solution for injection in syringes 8000 anti-Xa IU/0.8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syringe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1,736.86</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16840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51211603"/>
                  </a:ext>
                </a:extLst>
              </a:tr>
              <a:tr h="285663">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515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Enoxaparin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solution for injection in syringes 6000 anti-Xa IU/0.6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syringe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1,529.26</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152010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33" marR="5833" marT="5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93281407"/>
                  </a:ext>
                </a:extLst>
              </a:tr>
            </a:tbl>
          </a:graphicData>
        </a:graphic>
      </p:graphicFrame>
    </p:spTree>
    <p:extLst>
      <p:ext uri="{BB962C8B-B14F-4D97-AF65-F5344CB8AC3E}">
        <p14:creationId xmlns:p14="http://schemas.microsoft.com/office/powerpoint/2010/main" val="11458054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7"/>
          </p:nvPr>
        </p:nvSpPr>
        <p:spPr/>
        <p:txBody>
          <a:bodyPr/>
          <a:lstStyle/>
          <a:p>
            <a:fld id="{B6F15528-21DE-4FAA-801E-634DDDAF4B2B}" type="slidenum">
              <a:rPr lang="ru-RU" smtClean="0"/>
              <a:t>56</a:t>
            </a:fld>
            <a:endParaRPr lang="ru-RU"/>
          </a:p>
        </p:txBody>
      </p:sp>
      <p:graphicFrame>
        <p:nvGraphicFramePr>
          <p:cNvPr id="4" name="Таблица 3"/>
          <p:cNvGraphicFramePr>
            <a:graphicFrameLocks noGrp="1"/>
          </p:cNvGraphicFramePr>
          <p:nvPr>
            <p:extLst>
              <p:ext uri="{D42A27DB-BD31-4B8C-83A1-F6EECF244321}">
                <p14:modId xmlns:p14="http://schemas.microsoft.com/office/powerpoint/2010/main" val="3021468859"/>
              </p:ext>
            </p:extLst>
          </p:nvPr>
        </p:nvGraphicFramePr>
        <p:xfrm>
          <a:off x="282634" y="182880"/>
          <a:ext cx="11421686" cy="6476875"/>
        </p:xfrm>
        <a:graphic>
          <a:graphicData uri="http://schemas.openxmlformats.org/drawingml/2006/table">
            <a:tbl>
              <a:tblPr>
                <a:tableStyleId>{5C22544A-7EE6-4342-B048-85BDC9FD1C3A}</a:tableStyleId>
              </a:tblPr>
              <a:tblGrid>
                <a:gridCol w="473824">
                  <a:extLst>
                    <a:ext uri="{9D8B030D-6E8A-4147-A177-3AD203B41FA5}">
                      <a16:colId xmlns:a16="http://schemas.microsoft.com/office/drawing/2014/main" val="1672541246"/>
                    </a:ext>
                  </a:extLst>
                </a:gridCol>
                <a:gridCol w="1986742">
                  <a:extLst>
                    <a:ext uri="{9D8B030D-6E8A-4147-A177-3AD203B41FA5}">
                      <a16:colId xmlns:a16="http://schemas.microsoft.com/office/drawing/2014/main" val="887554084"/>
                    </a:ext>
                  </a:extLst>
                </a:gridCol>
                <a:gridCol w="698269">
                  <a:extLst>
                    <a:ext uri="{9D8B030D-6E8A-4147-A177-3AD203B41FA5}">
                      <a16:colId xmlns:a16="http://schemas.microsoft.com/office/drawing/2014/main" val="4020568772"/>
                    </a:ext>
                  </a:extLst>
                </a:gridCol>
                <a:gridCol w="1346662">
                  <a:extLst>
                    <a:ext uri="{9D8B030D-6E8A-4147-A177-3AD203B41FA5}">
                      <a16:colId xmlns:a16="http://schemas.microsoft.com/office/drawing/2014/main" val="817630637"/>
                    </a:ext>
                  </a:extLst>
                </a:gridCol>
                <a:gridCol w="3050771">
                  <a:extLst>
                    <a:ext uri="{9D8B030D-6E8A-4147-A177-3AD203B41FA5}">
                      <a16:colId xmlns:a16="http://schemas.microsoft.com/office/drawing/2014/main" val="3263346667"/>
                    </a:ext>
                  </a:extLst>
                </a:gridCol>
                <a:gridCol w="1097280">
                  <a:extLst>
                    <a:ext uri="{9D8B030D-6E8A-4147-A177-3AD203B41FA5}">
                      <a16:colId xmlns:a16="http://schemas.microsoft.com/office/drawing/2014/main" val="676281961"/>
                    </a:ext>
                  </a:extLst>
                </a:gridCol>
                <a:gridCol w="1562793">
                  <a:extLst>
                    <a:ext uri="{9D8B030D-6E8A-4147-A177-3AD203B41FA5}">
                      <a16:colId xmlns:a16="http://schemas.microsoft.com/office/drawing/2014/main" val="1375154772"/>
                    </a:ext>
                  </a:extLst>
                </a:gridCol>
                <a:gridCol w="1205345">
                  <a:extLst>
                    <a:ext uri="{9D8B030D-6E8A-4147-A177-3AD203B41FA5}">
                      <a16:colId xmlns:a16="http://schemas.microsoft.com/office/drawing/2014/main" val="2971320085"/>
                    </a:ext>
                  </a:extLst>
                </a:gridCol>
              </a:tblGrid>
              <a:tr h="1031290">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No.</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Medical assistance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Type of position of the order of the UD</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Pharmaceutical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Unit of measurement</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Limit price of the Ministry of Health of the Republic of Kazakhstan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Volume of 2024</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5106258"/>
                  </a:ext>
                </a:extLst>
              </a:tr>
              <a:tr h="149847">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516</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Epinephrine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injection solution 0.18% 1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ampoule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62.11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342211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28552614"/>
                  </a:ext>
                </a:extLst>
              </a:tr>
              <a:tr h="44953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517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Epoetin </a:t>
                      </a:r>
                      <a:r>
                        <a:rPr lang="en" sz="1000" u="none" strike="noStrike" dirty="0">
                          <a:effectLst/>
                          <a:latin typeface="Times New Roman" panose="02020603050405020304" pitchFamily="18" charset="0"/>
                          <a:cs typeface="Times New Roman" panose="02020603050405020304" pitchFamily="18" charset="0"/>
                        </a:rPr>
                        <a:t>alfa</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injection solution in ready-to-use syringes 2000 IU/0.5 Biosimilar</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syringe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4,549.70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8711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0834348"/>
                  </a:ext>
                </a:extLst>
              </a:tr>
              <a:tr h="599382">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518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Epoetin </a:t>
                      </a:r>
                      <a:r>
                        <a:rPr lang="en" sz="1000" u="none" strike="noStrike" dirty="0">
                          <a:effectLst/>
                          <a:latin typeface="Times New Roman" panose="02020603050405020304" pitchFamily="18" charset="0"/>
                          <a:cs typeface="Times New Roman" panose="02020603050405020304" pitchFamily="18" charset="0"/>
                        </a:rPr>
                        <a:t>alfa</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solution for injection in ready-to-use syringes 40,000 IU/1.0 ml with the possibility of use during pregnancy and lactation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syringe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50,057.43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2494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7749577"/>
                  </a:ext>
                </a:extLst>
              </a:tr>
              <a:tr h="599382">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519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Epoetin alfa</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solution for injection in ready-to-use syringes 2000 IU/0.5 ml with the possibility of use during pregnancy and lactation</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syringe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5,754.31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7827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20141049"/>
                  </a:ext>
                </a:extLst>
              </a:tr>
              <a:tr h="44953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520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Epoetin alfa</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solution for injection in ready-to-use syringes 40000 IU/1.0 ml </a:t>
                      </a:r>
                      <a:r>
                        <a:rPr lang="en" sz="1000" u="none" strike="noStrike" dirty="0" err="1">
                          <a:effectLst/>
                          <a:latin typeface="Times New Roman" panose="02020603050405020304" pitchFamily="18" charset="0"/>
                          <a:cs typeface="Times New Roman" panose="02020603050405020304" pitchFamily="18" charset="0"/>
                        </a:rPr>
                        <a:t>biosimilar</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syringe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50,057.43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2641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21269027"/>
                  </a:ext>
                </a:extLst>
              </a:tr>
              <a:tr h="14984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521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Epoetin </a:t>
                      </a:r>
                      <a:r>
                        <a:rPr lang="en" sz="1000" u="none" strike="noStrike" dirty="0">
                          <a:effectLst/>
                          <a:latin typeface="Times New Roman" panose="02020603050405020304" pitchFamily="18" charset="0"/>
                          <a:cs typeface="Times New Roman" panose="02020603050405020304" pitchFamily="18" charset="0"/>
                        </a:rPr>
                        <a:t>zeta</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solution for injection, 40000 IU/1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syringe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47,905.00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13842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54568428"/>
                  </a:ext>
                </a:extLst>
              </a:tr>
              <a:tr h="14984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522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Epoetin zeta</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solution for injection, 2000 IU/0.6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syringe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4,956.00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70333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4797214"/>
                  </a:ext>
                </a:extLst>
              </a:tr>
              <a:tr h="14984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523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Eprosartan</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600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477.18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2280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83809533"/>
                  </a:ext>
                </a:extLst>
              </a:tr>
              <a:tr h="299691">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524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Ergocalciferol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oily solution for oral administration 0.125% 10ml/drops</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415.34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21862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59331980"/>
                  </a:ext>
                </a:extLst>
              </a:tr>
              <a:tr h="44953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525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Ertapenem</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lyophilisate </a:t>
                      </a:r>
                      <a:r>
                        <a:rPr lang="en" sz="1000" u="none" strike="noStrike" dirty="0">
                          <a:effectLst/>
                          <a:latin typeface="Times New Roman" panose="02020603050405020304" pitchFamily="18" charset="0"/>
                          <a:cs typeface="Times New Roman" panose="02020603050405020304" pitchFamily="18" charset="0"/>
                        </a:rPr>
                        <a:t>for the preparation of solution for intravenous and intramuscular injections 1000 mg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11,599.14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13245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28727482"/>
                  </a:ext>
                </a:extLst>
              </a:tr>
              <a:tr h="14984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526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Ethambutol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injection solution 10% 20ml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5,513.05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13873</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86571956"/>
                  </a:ext>
                </a:extLst>
              </a:tr>
              <a:tr h="599382">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527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Etanercept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solution for subcutaneous administration/lyophilized powder for the preparation of solution for injection complete with solvent 25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40,177.74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14614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9259838"/>
                  </a:ext>
                </a:extLst>
              </a:tr>
              <a:tr h="44953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528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Etanercept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solution for subcutaneous administration/solution for injection in pre-filled syringe pens 50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r>
                        <a:rPr lang="en" sz="1000" u="none" strike="noStrike" dirty="0">
                          <a:effectLst/>
                          <a:latin typeface="Times New Roman" panose="02020603050405020304" pitchFamily="18" charset="0"/>
                          <a:cs typeface="Times New Roman" panose="02020603050405020304" pitchFamily="18" charset="0"/>
                        </a:rPr>
                        <a:t>/syringe pen</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78,109.31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1868</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57429002"/>
                  </a:ext>
                </a:extLst>
              </a:tr>
              <a:tr h="149847">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529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Ethosuximide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 250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116.61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37760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99459457"/>
                  </a:ext>
                </a:extLst>
              </a:tr>
              <a:tr h="599382">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530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Etravirine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100 mg tablet (children registered at the dispensary take medications from the same manufacturer upon reaching 18 years of age)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822.14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17400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969" marR="5969" marT="59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11093123"/>
                  </a:ext>
                </a:extLst>
              </a:tr>
            </a:tbl>
          </a:graphicData>
        </a:graphic>
      </p:graphicFrame>
    </p:spTree>
    <p:extLst>
      <p:ext uri="{BB962C8B-B14F-4D97-AF65-F5344CB8AC3E}">
        <p14:creationId xmlns:p14="http://schemas.microsoft.com/office/powerpoint/2010/main" val="19218583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7"/>
          </p:nvPr>
        </p:nvSpPr>
        <p:spPr/>
        <p:txBody>
          <a:bodyPr/>
          <a:lstStyle/>
          <a:p>
            <a:fld id="{B6F15528-21DE-4FAA-801E-634DDDAF4B2B}" type="slidenum">
              <a:rPr lang="ru-RU" smtClean="0"/>
              <a:t>57</a:t>
            </a:fld>
            <a:endParaRPr lang="ru-RU"/>
          </a:p>
        </p:txBody>
      </p:sp>
      <p:graphicFrame>
        <p:nvGraphicFramePr>
          <p:cNvPr id="3" name="Таблица 2"/>
          <p:cNvGraphicFramePr>
            <a:graphicFrameLocks noGrp="1"/>
          </p:cNvGraphicFramePr>
          <p:nvPr>
            <p:extLst>
              <p:ext uri="{D42A27DB-BD31-4B8C-83A1-F6EECF244321}">
                <p14:modId xmlns:p14="http://schemas.microsoft.com/office/powerpoint/2010/main" val="2620930127"/>
              </p:ext>
            </p:extLst>
          </p:nvPr>
        </p:nvGraphicFramePr>
        <p:xfrm>
          <a:off x="432262" y="382384"/>
          <a:ext cx="11413375" cy="6000860"/>
        </p:xfrm>
        <a:graphic>
          <a:graphicData uri="http://schemas.openxmlformats.org/drawingml/2006/table">
            <a:tbl>
              <a:tblPr>
                <a:tableStyleId>{5C22544A-7EE6-4342-B048-85BDC9FD1C3A}</a:tableStyleId>
              </a:tblPr>
              <a:tblGrid>
                <a:gridCol w="465513">
                  <a:extLst>
                    <a:ext uri="{9D8B030D-6E8A-4147-A177-3AD203B41FA5}">
                      <a16:colId xmlns:a16="http://schemas.microsoft.com/office/drawing/2014/main" val="827732872"/>
                    </a:ext>
                  </a:extLst>
                </a:gridCol>
                <a:gridCol w="1936865">
                  <a:extLst>
                    <a:ext uri="{9D8B030D-6E8A-4147-A177-3AD203B41FA5}">
                      <a16:colId xmlns:a16="http://schemas.microsoft.com/office/drawing/2014/main" val="443889519"/>
                    </a:ext>
                  </a:extLst>
                </a:gridCol>
                <a:gridCol w="581891">
                  <a:extLst>
                    <a:ext uri="{9D8B030D-6E8A-4147-A177-3AD203B41FA5}">
                      <a16:colId xmlns:a16="http://schemas.microsoft.com/office/drawing/2014/main" val="1169951013"/>
                    </a:ext>
                  </a:extLst>
                </a:gridCol>
                <a:gridCol w="1113905">
                  <a:extLst>
                    <a:ext uri="{9D8B030D-6E8A-4147-A177-3AD203B41FA5}">
                      <a16:colId xmlns:a16="http://schemas.microsoft.com/office/drawing/2014/main" val="4070193489"/>
                    </a:ext>
                  </a:extLst>
                </a:gridCol>
                <a:gridCol w="3092335">
                  <a:extLst>
                    <a:ext uri="{9D8B030D-6E8A-4147-A177-3AD203B41FA5}">
                      <a16:colId xmlns:a16="http://schemas.microsoft.com/office/drawing/2014/main" val="1351009432"/>
                    </a:ext>
                  </a:extLst>
                </a:gridCol>
                <a:gridCol w="650177">
                  <a:extLst>
                    <a:ext uri="{9D8B030D-6E8A-4147-A177-3AD203B41FA5}">
                      <a16:colId xmlns:a16="http://schemas.microsoft.com/office/drawing/2014/main" val="1593604922"/>
                    </a:ext>
                  </a:extLst>
                </a:gridCol>
                <a:gridCol w="2142899">
                  <a:extLst>
                    <a:ext uri="{9D8B030D-6E8A-4147-A177-3AD203B41FA5}">
                      <a16:colId xmlns:a16="http://schemas.microsoft.com/office/drawing/2014/main" val="3533078295"/>
                    </a:ext>
                  </a:extLst>
                </a:gridCol>
                <a:gridCol w="1429790">
                  <a:extLst>
                    <a:ext uri="{9D8B030D-6E8A-4147-A177-3AD203B41FA5}">
                      <a16:colId xmlns:a16="http://schemas.microsoft.com/office/drawing/2014/main" val="1989505397"/>
                    </a:ext>
                  </a:extLst>
                </a:gridCol>
              </a:tblGrid>
              <a:tr h="881151">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No.</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Medical assistance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Type of position of the order of the UD</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Pharmaceutical form</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Unit of measurement</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Limit price of the Ministry of Health of the Republic of Kazakhstan</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Volume of 2024</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3917102"/>
                  </a:ext>
                </a:extLst>
              </a:tr>
              <a:tr h="638275">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531</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Etravirine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200 mg tablet (children registered at the dispensary take medications from the same manufacturer upon reaching 18 years of age)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1,644.28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21000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1054719"/>
                  </a:ext>
                </a:extLst>
              </a:tr>
              <a:tr h="957414">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532</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err="1">
                          <a:effectLst/>
                          <a:latin typeface="Times New Roman" panose="02020603050405020304" pitchFamily="18" charset="0"/>
                          <a:cs typeface="Times New Roman" panose="02020603050405020304" pitchFamily="18" charset="0"/>
                        </a:rPr>
                        <a:t>Etravirine</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200 mg (patients from the outbreak of the Turkestan region and the city of Shymkent with HIV infection take medications from the same manufacturer throughout their lives)</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1,644.28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5160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88786325"/>
                  </a:ext>
                </a:extLst>
              </a:tr>
              <a:tr h="797845">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533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Vaccine against tick-borne encephalitis - inactivated whole virus</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suspension for intramuscular administration 0.25 ml/dose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dose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11313.92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no requests</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8809021"/>
                  </a:ext>
                </a:extLst>
              </a:tr>
              <a:tr h="31913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534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Immunoglobulin Anti -D(Rh)</a:t>
                      </a:r>
                      <a:endParaRPr lang="en-US"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solution for intramuscular injection 625 IU/ml 2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ampoule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29444.86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5456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7265117"/>
                  </a:ext>
                </a:extLst>
              </a:tr>
              <a:tr h="638275">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535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Lamivudine, tenofovir disoproxil and dolutegravir</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tablet 50mg/300mg/300mg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1309.65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5697023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24453211"/>
                  </a:ext>
                </a:extLst>
              </a:tr>
              <a:tr h="16149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536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Nifedipine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tablet 20 mg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9.44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1316960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76791405"/>
                  </a:ext>
                </a:extLst>
              </a:tr>
              <a:tr h="16149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537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Propranolol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tablets 40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1.13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152375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5286680"/>
                  </a:ext>
                </a:extLst>
              </a:tr>
              <a:tr h="16149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538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Propranolol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tablets 10 mg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0.78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184500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5360678"/>
                  </a:ext>
                </a:extLst>
              </a:tr>
              <a:tr h="31913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539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Sofosbuvir and velpatasvir</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tablet 400 mg/100 mg</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140153.55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236294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9938797"/>
                  </a:ext>
                </a:extLst>
              </a:tr>
              <a:tr h="16149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540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Phenobarbital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100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tablet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7.93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41910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41488449"/>
                  </a:ext>
                </a:extLst>
              </a:tr>
              <a:tr h="16149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541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Folic acid</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1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tablet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1.9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a:effectLst/>
                          <a:latin typeface="Times New Roman" panose="02020603050405020304" pitchFamily="18" charset="0"/>
                          <a:cs typeface="Times New Roman" panose="02020603050405020304" pitchFamily="18" charset="0"/>
                        </a:rPr>
                        <a:t>2167985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935476"/>
                  </a:ext>
                </a:extLst>
              </a:tr>
              <a:tr h="31913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542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Fluorouracil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solution for intravenous administration 50 mg/ml, 5 ml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vial</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238.12</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148439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5128925"/>
                  </a:ext>
                </a:extLst>
              </a:tr>
              <a:tr h="16149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543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Furosemide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 40 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tablet</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1.07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289711</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36064778"/>
                  </a:ext>
                </a:extLst>
              </a:tr>
              <a:tr h="161498">
                <a:tc>
                  <a:txBody>
                    <a:bodyPr/>
                    <a:lstStyle/>
                    <a:p>
                      <a:pPr algn="ctr" fontAlgn="ctr"/>
                      <a:r>
                        <a:rPr lang="en" sz="1000" u="none" strike="noStrike">
                          <a:effectLst/>
                          <a:latin typeface="Times New Roman" panose="02020603050405020304" pitchFamily="18" charset="0"/>
                          <a:cs typeface="Times New Roman" panose="02020603050405020304" pitchFamily="18" charset="0"/>
                        </a:rPr>
                        <a:t>544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Outpatient drug provision; Inpatient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MP</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Stiripentol</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capsule</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a:effectLst/>
                          <a:latin typeface="Times New Roman" panose="02020603050405020304" pitchFamily="18" charset="0"/>
                          <a:cs typeface="Times New Roman" panose="02020603050405020304" pitchFamily="18" charset="0"/>
                        </a:rPr>
                        <a:t>mg</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1000" u="none" strike="noStrike" dirty="0">
                          <a:effectLst/>
                          <a:latin typeface="Times New Roman" panose="02020603050405020304" pitchFamily="18" charset="0"/>
                          <a:cs typeface="Times New Roman" panose="02020603050405020304" pitchFamily="18" charset="0"/>
                        </a:rPr>
                        <a:t>19,909.35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 sz="1000" u="none" strike="noStrike" dirty="0">
                          <a:effectLst/>
                          <a:latin typeface="Times New Roman" panose="02020603050405020304" pitchFamily="18" charset="0"/>
                          <a:cs typeface="Times New Roman" panose="02020603050405020304" pitchFamily="18" charset="0"/>
                        </a:rPr>
                        <a:t>no requests</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6212324"/>
                  </a:ext>
                </a:extLst>
              </a:tr>
            </a:tbl>
          </a:graphicData>
        </a:graphic>
      </p:graphicFrame>
    </p:spTree>
    <p:extLst>
      <p:ext uri="{BB962C8B-B14F-4D97-AF65-F5344CB8AC3E}">
        <p14:creationId xmlns:p14="http://schemas.microsoft.com/office/powerpoint/2010/main" val="28573934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0540" y="1440180"/>
            <a:ext cx="3657600" cy="397764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048000" y="1440180"/>
            <a:ext cx="3706367" cy="397764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561076" y="1440180"/>
            <a:ext cx="3730752" cy="399135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8078723" y="1440180"/>
            <a:ext cx="3691128" cy="3977640"/>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185672" y="2852927"/>
            <a:ext cx="9906000" cy="1202690"/>
          </a:xfrm>
          <a:custGeom>
            <a:avLst/>
            <a:gdLst/>
            <a:ahLst/>
            <a:cxnLst/>
            <a:rect l="l" t="t" r="r" b="b"/>
            <a:pathLst>
              <a:path w="9906000" h="1202689">
                <a:moveTo>
                  <a:pt x="9906000" y="0"/>
                </a:moveTo>
                <a:lnTo>
                  <a:pt x="389509" y="0"/>
                </a:lnTo>
                <a:lnTo>
                  <a:pt x="0" y="1202436"/>
                </a:lnTo>
                <a:lnTo>
                  <a:pt x="9541891" y="1202436"/>
                </a:lnTo>
                <a:lnTo>
                  <a:pt x="9906000" y="0"/>
                </a:lnTo>
                <a:close/>
              </a:path>
            </a:pathLst>
          </a:custGeom>
          <a:solidFill>
            <a:srgbClr val="FFFFFF"/>
          </a:solidFill>
        </p:spPr>
        <p:txBody>
          <a:bodyPr wrap="square" lIns="0" tIns="0" rIns="0" bIns="0" rtlCol="0"/>
          <a:lstStyle/>
          <a:p>
            <a:endParaRPr/>
          </a:p>
        </p:txBody>
      </p:sp>
      <p:sp>
        <p:nvSpPr>
          <p:cNvPr id="7" name="object 7"/>
          <p:cNvSpPr txBox="1"/>
          <p:nvPr/>
        </p:nvSpPr>
        <p:spPr>
          <a:xfrm>
            <a:off x="2760091" y="3162681"/>
            <a:ext cx="6927850" cy="513715"/>
          </a:xfrm>
          <a:prstGeom prst="rect">
            <a:avLst/>
          </a:prstGeom>
        </p:spPr>
        <p:txBody>
          <a:bodyPr vert="horz" wrap="square" lIns="0" tIns="13335" rIns="0" bIns="0" rtlCol="0">
            <a:spAutoFit/>
          </a:bodyPr>
          <a:lstStyle/>
          <a:p>
            <a:pPr marL="12700">
              <a:lnSpc>
                <a:spcPct val="100000"/>
              </a:lnSpc>
              <a:spcBef>
                <a:spcPts val="105"/>
              </a:spcBef>
            </a:pPr>
            <a:r>
              <a:rPr sz="3200" b="1" spc="-5" dirty="0">
                <a:solidFill>
                  <a:srgbClr val="1F4E79"/>
                </a:solidFill>
                <a:latin typeface="Century Gothic"/>
                <a:cs typeface="Century Gothic"/>
              </a:rPr>
              <a:t>Preferences </a:t>
            </a:r>
            <a:r>
              <a:rPr sz="3200" b="1" dirty="0">
                <a:solidFill>
                  <a:srgbClr val="1F4E79"/>
                </a:solidFill>
                <a:latin typeface="Century Gothic"/>
                <a:cs typeface="Century Gothic"/>
              </a:rPr>
              <a:t>for investment</a:t>
            </a:r>
            <a:r>
              <a:rPr sz="3200" b="1" spc="-25" dirty="0">
                <a:solidFill>
                  <a:srgbClr val="1F4E79"/>
                </a:solidFill>
                <a:latin typeface="Century Gothic"/>
                <a:cs typeface="Century Gothic"/>
              </a:rPr>
              <a:t> </a:t>
            </a:r>
            <a:r>
              <a:rPr sz="3200" b="1" spc="-5" dirty="0">
                <a:solidFill>
                  <a:srgbClr val="1F4E79"/>
                </a:solidFill>
                <a:latin typeface="Century Gothic"/>
                <a:cs typeface="Century Gothic"/>
              </a:rPr>
              <a:t>projects</a:t>
            </a:r>
            <a:endParaRPr sz="3200">
              <a:latin typeface="Century Gothic"/>
              <a:cs typeface="Century Gothic"/>
            </a:endParaRPr>
          </a:p>
        </p:txBody>
      </p:sp>
      <p:sp>
        <p:nvSpPr>
          <p:cNvPr id="8" name="object 8"/>
          <p:cNvSpPr txBox="1"/>
          <p:nvPr/>
        </p:nvSpPr>
        <p:spPr>
          <a:xfrm>
            <a:off x="11093957" y="6427114"/>
            <a:ext cx="180975"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888888"/>
                </a:solidFill>
                <a:latin typeface="Calibri"/>
                <a:cs typeface="Calibri"/>
              </a:rPr>
              <a:t>49</a:t>
            </a:r>
            <a:endParaRPr sz="1200">
              <a:latin typeface="Calibri"/>
              <a:cs typeface="Calibri"/>
            </a:endParaRPr>
          </a:p>
        </p:txBody>
      </p:sp>
      <p:sp>
        <p:nvSpPr>
          <p:cNvPr id="9" name="object 9"/>
          <p:cNvSpPr txBox="1"/>
          <p:nvPr/>
        </p:nvSpPr>
        <p:spPr>
          <a:xfrm>
            <a:off x="4586732" y="5796483"/>
            <a:ext cx="2670175" cy="636270"/>
          </a:xfrm>
          <a:prstGeom prst="rect">
            <a:avLst/>
          </a:prstGeom>
        </p:spPr>
        <p:txBody>
          <a:bodyPr vert="horz" wrap="square" lIns="0" tIns="12700" rIns="0" bIns="0" rtlCol="0">
            <a:spAutoFit/>
          </a:bodyPr>
          <a:lstStyle/>
          <a:p>
            <a:pPr algn="ctr">
              <a:lnSpc>
                <a:spcPct val="100000"/>
              </a:lnSpc>
              <a:spcBef>
                <a:spcPts val="100"/>
              </a:spcBef>
            </a:pPr>
            <a:r>
              <a:rPr sz="2000" spc="-5" dirty="0">
                <a:solidFill>
                  <a:srgbClr val="44536A"/>
                </a:solidFill>
                <a:latin typeface="Century Gothic"/>
                <a:cs typeface="Century Gothic"/>
              </a:rPr>
              <a:t> «KAZAKH</a:t>
            </a:r>
            <a:r>
              <a:rPr sz="2000" spc="-55" dirty="0">
                <a:solidFill>
                  <a:srgbClr val="44536A"/>
                </a:solidFill>
                <a:latin typeface="Century Gothic"/>
                <a:cs typeface="Century Gothic"/>
              </a:rPr>
              <a:t> </a:t>
            </a:r>
            <a:r>
              <a:rPr sz="2000" spc="-5" dirty="0">
                <a:solidFill>
                  <a:srgbClr val="44536A"/>
                </a:solidFill>
                <a:latin typeface="Century Gothic"/>
                <a:cs typeface="Century Gothic"/>
              </a:rPr>
              <a:t>INVEST»</a:t>
            </a:r>
            <a:r>
              <a:rPr lang="ru-RU" sz="2000" spc="-5" dirty="0">
                <a:solidFill>
                  <a:srgbClr val="44536A"/>
                </a:solidFill>
                <a:latin typeface="Century Gothic"/>
                <a:cs typeface="Century Gothic"/>
              </a:rPr>
              <a:t> </a:t>
            </a:r>
            <a:endParaRPr sz="2000" dirty="0">
              <a:latin typeface="Century Gothic"/>
              <a:cs typeface="Century Gothic"/>
            </a:endParaRPr>
          </a:p>
          <a:p>
            <a:pPr algn="ctr">
              <a:lnSpc>
                <a:spcPct val="100000"/>
              </a:lnSpc>
            </a:pPr>
            <a:r>
              <a:rPr sz="2000" dirty="0">
                <a:solidFill>
                  <a:srgbClr val="44536A"/>
                </a:solidFill>
                <a:latin typeface="Century Gothic"/>
                <a:cs typeface="Century Gothic"/>
              </a:rPr>
              <a:t>202</a:t>
            </a:r>
            <a:r>
              <a:rPr lang="en-US" sz="2000" dirty="0">
                <a:solidFill>
                  <a:srgbClr val="44536A"/>
                </a:solidFill>
                <a:latin typeface="Century Gothic"/>
                <a:cs typeface="Century Gothic"/>
              </a:rPr>
              <a:t>4</a:t>
            </a:r>
            <a:endParaRPr sz="2000" dirty="0">
              <a:latin typeface="Century Gothic"/>
              <a:cs typeface="Century Gothic"/>
            </a:endParaRPr>
          </a:p>
        </p:txBody>
      </p:sp>
      <p:sp>
        <p:nvSpPr>
          <p:cNvPr id="10" name="object 10"/>
          <p:cNvSpPr/>
          <p:nvPr/>
        </p:nvSpPr>
        <p:spPr>
          <a:xfrm>
            <a:off x="7993380" y="320040"/>
            <a:ext cx="3977639" cy="847343"/>
          </a:xfrm>
          <a:prstGeom prst="rect">
            <a:avLst/>
          </a:prstGeom>
          <a:blipFill>
            <a:blip r:embed="rId6" cstate="print"/>
            <a:stretch>
              <a:fillRect/>
            </a:stretch>
          </a:blipFill>
        </p:spPr>
        <p:txBody>
          <a:bodyPr wrap="square" lIns="0" tIns="0" rIns="0" bIns="0" rtlCol="0"/>
          <a:lstStyle/>
          <a:p>
            <a:endParaRPr/>
          </a:p>
        </p:txBody>
      </p:sp>
      <p:sp>
        <p:nvSpPr>
          <p:cNvPr id="11" name="object 11"/>
          <p:cNvSpPr txBox="1">
            <a:spLocks noGrp="1"/>
          </p:cNvSpPr>
          <p:nvPr>
            <p:ph type="title"/>
          </p:nvPr>
        </p:nvSpPr>
        <p:spPr>
          <a:xfrm>
            <a:off x="1916938" y="907161"/>
            <a:ext cx="1754505" cy="513715"/>
          </a:xfrm>
          <a:prstGeom prst="rect">
            <a:avLst/>
          </a:prstGeom>
        </p:spPr>
        <p:txBody>
          <a:bodyPr vert="horz" wrap="square" lIns="0" tIns="13335" rIns="0" bIns="0" rtlCol="0">
            <a:spAutoFit/>
          </a:bodyPr>
          <a:lstStyle/>
          <a:p>
            <a:pPr marL="12700">
              <a:lnSpc>
                <a:spcPct val="100000"/>
              </a:lnSpc>
              <a:spcBef>
                <a:spcPts val="105"/>
              </a:spcBef>
            </a:pPr>
            <a:r>
              <a:rPr sz="3200" u="none" dirty="0">
                <a:solidFill>
                  <a:srgbClr val="1F4E79"/>
                </a:solidFill>
              </a:rPr>
              <a:t>ANNEX</a:t>
            </a:r>
            <a:r>
              <a:rPr sz="3200" u="none" spc="-120" dirty="0">
                <a:solidFill>
                  <a:srgbClr val="1F4E79"/>
                </a:solidFill>
              </a:rPr>
              <a:t> </a:t>
            </a:r>
            <a:r>
              <a:rPr lang="en-US" sz="3200" u="none" dirty="0">
                <a:solidFill>
                  <a:srgbClr val="1F4E79"/>
                </a:solidFill>
              </a:rPr>
              <a:t>3</a:t>
            </a:r>
            <a:endParaRPr sz="32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91792" y="395731"/>
            <a:ext cx="9477375" cy="360680"/>
          </a:xfrm>
          <a:prstGeom prst="rect">
            <a:avLst/>
          </a:prstGeom>
        </p:spPr>
        <p:txBody>
          <a:bodyPr vert="horz" wrap="square" lIns="0" tIns="12065" rIns="0" bIns="0" rtlCol="0">
            <a:spAutoFit/>
          </a:bodyPr>
          <a:lstStyle/>
          <a:p>
            <a:pPr marL="12700">
              <a:lnSpc>
                <a:spcPct val="100000"/>
              </a:lnSpc>
              <a:spcBef>
                <a:spcPts val="95"/>
              </a:spcBef>
            </a:pPr>
            <a:r>
              <a:rPr sz="2200" u="none" spc="-5" dirty="0">
                <a:solidFill>
                  <a:srgbClr val="074975"/>
                </a:solidFill>
                <a:latin typeface="Cambria"/>
                <a:cs typeface="Cambria"/>
              </a:rPr>
              <a:t>KAZAKH </a:t>
            </a:r>
            <a:r>
              <a:rPr sz="2200" u="none" spc="-10" dirty="0">
                <a:solidFill>
                  <a:srgbClr val="074975"/>
                </a:solidFill>
                <a:latin typeface="Cambria"/>
                <a:cs typeface="Cambria"/>
              </a:rPr>
              <a:t>INVEST </a:t>
            </a:r>
            <a:r>
              <a:rPr sz="2200" u="none" spc="-5" dirty="0">
                <a:solidFill>
                  <a:srgbClr val="074975"/>
                </a:solidFill>
                <a:latin typeface="Cambria"/>
                <a:cs typeface="Cambria"/>
              </a:rPr>
              <a:t>– </a:t>
            </a:r>
            <a:r>
              <a:rPr sz="2200" u="none" spc="-40" dirty="0">
                <a:solidFill>
                  <a:srgbClr val="074975"/>
                </a:solidFill>
                <a:latin typeface="Cambria"/>
                <a:cs typeface="Cambria"/>
              </a:rPr>
              <a:t>NATIONAL OPERATOR </a:t>
            </a:r>
            <a:r>
              <a:rPr sz="2200" u="none" spc="-25" dirty="0">
                <a:solidFill>
                  <a:srgbClr val="074975"/>
                </a:solidFill>
                <a:latin typeface="Cambria"/>
                <a:cs typeface="Cambria"/>
              </a:rPr>
              <a:t>FOR </a:t>
            </a:r>
            <a:r>
              <a:rPr sz="2200" u="none" spc="-10" dirty="0">
                <a:solidFill>
                  <a:srgbClr val="074975"/>
                </a:solidFill>
                <a:latin typeface="Cambria"/>
                <a:cs typeface="Cambria"/>
              </a:rPr>
              <a:t>INVESTMENTS</a:t>
            </a:r>
            <a:r>
              <a:rPr sz="2200" u="none" spc="290" dirty="0">
                <a:solidFill>
                  <a:srgbClr val="074975"/>
                </a:solidFill>
                <a:latin typeface="Cambria"/>
                <a:cs typeface="Cambria"/>
              </a:rPr>
              <a:t> </a:t>
            </a:r>
            <a:r>
              <a:rPr sz="2200" u="none" spc="-35" dirty="0">
                <a:solidFill>
                  <a:srgbClr val="074975"/>
                </a:solidFill>
                <a:latin typeface="Cambria"/>
                <a:cs typeface="Cambria"/>
              </a:rPr>
              <a:t>ATTRACTION</a:t>
            </a:r>
            <a:endParaRPr sz="2200">
              <a:latin typeface="Cambria"/>
              <a:cs typeface="Cambria"/>
            </a:endParaRPr>
          </a:p>
        </p:txBody>
      </p:sp>
      <p:sp>
        <p:nvSpPr>
          <p:cNvPr id="3" name="object 3"/>
          <p:cNvSpPr txBox="1"/>
          <p:nvPr/>
        </p:nvSpPr>
        <p:spPr>
          <a:xfrm>
            <a:off x="4839970" y="3302965"/>
            <a:ext cx="2615565" cy="555625"/>
          </a:xfrm>
          <a:prstGeom prst="rect">
            <a:avLst/>
          </a:prstGeom>
        </p:spPr>
        <p:txBody>
          <a:bodyPr vert="horz" wrap="square" lIns="0" tIns="52069" rIns="0" bIns="0" rtlCol="0">
            <a:spAutoFit/>
          </a:bodyPr>
          <a:lstStyle/>
          <a:p>
            <a:pPr marL="12700" marR="5080" indent="-3175" algn="ctr">
              <a:lnSpc>
                <a:spcPts val="1280"/>
              </a:lnSpc>
              <a:spcBef>
                <a:spcPts val="409"/>
              </a:spcBef>
            </a:pPr>
            <a:r>
              <a:rPr sz="1300" b="1" spc="30" dirty="0">
                <a:solidFill>
                  <a:srgbClr val="243470"/>
                </a:solidFill>
                <a:latin typeface="Cambria"/>
                <a:cs typeface="Cambria"/>
              </a:rPr>
              <a:t>OPEN </a:t>
            </a:r>
            <a:r>
              <a:rPr sz="1300" b="1" spc="35" dirty="0">
                <a:solidFill>
                  <a:srgbClr val="243470"/>
                </a:solidFill>
                <a:latin typeface="Cambria"/>
                <a:cs typeface="Cambria"/>
              </a:rPr>
              <a:t>DIALOGUE WINDOW  BETWEEN INVESTORS,BUSINESS  CIRCLES </a:t>
            </a:r>
            <a:r>
              <a:rPr sz="1300" b="1" spc="30" dirty="0">
                <a:solidFill>
                  <a:srgbClr val="243470"/>
                </a:solidFill>
                <a:latin typeface="Cambria"/>
                <a:cs typeface="Cambria"/>
              </a:rPr>
              <a:t>AND STATE</a:t>
            </a:r>
            <a:r>
              <a:rPr sz="1300" b="1" spc="105" dirty="0">
                <a:solidFill>
                  <a:srgbClr val="243470"/>
                </a:solidFill>
                <a:latin typeface="Cambria"/>
                <a:cs typeface="Cambria"/>
              </a:rPr>
              <a:t> </a:t>
            </a:r>
            <a:r>
              <a:rPr sz="1300" b="1" spc="35" dirty="0">
                <a:solidFill>
                  <a:srgbClr val="243470"/>
                </a:solidFill>
                <a:latin typeface="Cambria"/>
                <a:cs typeface="Cambria"/>
              </a:rPr>
              <a:t>AGENCIES</a:t>
            </a:r>
            <a:endParaRPr sz="1300">
              <a:latin typeface="Cambria"/>
              <a:cs typeface="Cambria"/>
            </a:endParaRPr>
          </a:p>
        </p:txBody>
      </p:sp>
      <p:sp>
        <p:nvSpPr>
          <p:cNvPr id="4" name="object 4"/>
          <p:cNvSpPr txBox="1"/>
          <p:nvPr/>
        </p:nvSpPr>
        <p:spPr>
          <a:xfrm>
            <a:off x="1684020" y="5100828"/>
            <a:ext cx="4064635" cy="553720"/>
          </a:xfrm>
          <a:prstGeom prst="rect">
            <a:avLst/>
          </a:prstGeom>
          <a:solidFill>
            <a:srgbClr val="69B3C4"/>
          </a:solidFill>
        </p:spPr>
        <p:txBody>
          <a:bodyPr vert="horz" wrap="square" lIns="0" tIns="133985" rIns="0" bIns="0" rtlCol="0">
            <a:spAutoFit/>
          </a:bodyPr>
          <a:lstStyle/>
          <a:p>
            <a:pPr marL="187325">
              <a:lnSpc>
                <a:spcPct val="100000"/>
              </a:lnSpc>
              <a:spcBef>
                <a:spcPts val="1055"/>
              </a:spcBef>
            </a:pPr>
            <a:r>
              <a:rPr sz="1800" b="1" spc="25" dirty="0">
                <a:solidFill>
                  <a:srgbClr val="FFFFFF"/>
                </a:solidFill>
                <a:latin typeface="Cambria"/>
                <a:cs typeface="Cambria"/>
              </a:rPr>
              <a:t>INVESTMENT CONTRACT</a:t>
            </a:r>
            <a:r>
              <a:rPr sz="1800" b="1" spc="170" dirty="0">
                <a:solidFill>
                  <a:srgbClr val="FFFFFF"/>
                </a:solidFill>
                <a:latin typeface="Cambria"/>
                <a:cs typeface="Cambria"/>
              </a:rPr>
              <a:t> </a:t>
            </a:r>
            <a:r>
              <a:rPr sz="1800" b="1" spc="25" dirty="0">
                <a:solidFill>
                  <a:srgbClr val="FFFFFF"/>
                </a:solidFill>
                <a:latin typeface="Cambria"/>
                <a:cs typeface="Cambria"/>
              </a:rPr>
              <a:t>SIGNING</a:t>
            </a:r>
            <a:endParaRPr sz="1800">
              <a:latin typeface="Cambria"/>
              <a:cs typeface="Cambria"/>
            </a:endParaRPr>
          </a:p>
        </p:txBody>
      </p:sp>
      <p:sp>
        <p:nvSpPr>
          <p:cNvPr id="5" name="object 5"/>
          <p:cNvSpPr txBox="1"/>
          <p:nvPr/>
        </p:nvSpPr>
        <p:spPr>
          <a:xfrm>
            <a:off x="7938516" y="2659379"/>
            <a:ext cx="3549650" cy="1391920"/>
          </a:xfrm>
          <a:prstGeom prst="rect">
            <a:avLst/>
          </a:prstGeom>
          <a:solidFill>
            <a:srgbClr val="69B3C4"/>
          </a:solidFill>
        </p:spPr>
        <p:txBody>
          <a:bodyPr vert="horz" wrap="square" lIns="0" tIns="3175" rIns="0" bIns="0" rtlCol="0">
            <a:spAutoFit/>
          </a:bodyPr>
          <a:lstStyle/>
          <a:p>
            <a:pPr>
              <a:lnSpc>
                <a:spcPct val="100000"/>
              </a:lnSpc>
              <a:spcBef>
                <a:spcPts val="25"/>
              </a:spcBef>
            </a:pPr>
            <a:endParaRPr sz="2100">
              <a:latin typeface="Times New Roman"/>
              <a:cs typeface="Times New Roman"/>
            </a:endParaRPr>
          </a:p>
          <a:p>
            <a:pPr marL="154305" marR="152400" algn="ctr">
              <a:lnSpc>
                <a:spcPts val="2060"/>
              </a:lnSpc>
              <a:spcBef>
                <a:spcPts val="5"/>
              </a:spcBef>
            </a:pPr>
            <a:r>
              <a:rPr sz="1200" b="1" spc="15" dirty="0">
                <a:solidFill>
                  <a:srgbClr val="FFFFFF"/>
                </a:solidFill>
                <a:latin typeface="Cambria"/>
                <a:cs typeface="Cambria"/>
              </a:rPr>
              <a:t>IMAGE </a:t>
            </a:r>
            <a:r>
              <a:rPr sz="1200" b="1" spc="20" dirty="0">
                <a:solidFill>
                  <a:srgbClr val="FFFFFF"/>
                </a:solidFill>
                <a:latin typeface="Cambria"/>
                <a:cs typeface="Cambria"/>
              </a:rPr>
              <a:t>PROMOTION, </a:t>
            </a:r>
            <a:r>
              <a:rPr sz="2700" b="1" spc="37" baseline="3086" dirty="0">
                <a:solidFill>
                  <a:srgbClr val="FFFFFF"/>
                </a:solidFill>
                <a:latin typeface="Cambria"/>
                <a:cs typeface="Cambria"/>
              </a:rPr>
              <a:t>NEGOTIATIONS  </a:t>
            </a:r>
            <a:r>
              <a:rPr sz="1800" b="1" spc="20" dirty="0">
                <a:solidFill>
                  <a:srgbClr val="FFFFFF"/>
                </a:solidFill>
                <a:latin typeface="Cambria"/>
                <a:cs typeface="Cambria"/>
              </a:rPr>
              <a:t>WITH</a:t>
            </a:r>
            <a:r>
              <a:rPr sz="1800" b="1" spc="75" dirty="0">
                <a:solidFill>
                  <a:srgbClr val="FFFFFF"/>
                </a:solidFill>
                <a:latin typeface="Cambria"/>
                <a:cs typeface="Cambria"/>
              </a:rPr>
              <a:t> </a:t>
            </a:r>
            <a:r>
              <a:rPr sz="1800" b="1" spc="25" dirty="0">
                <a:solidFill>
                  <a:srgbClr val="FFFFFF"/>
                </a:solidFill>
                <a:latin typeface="Cambria"/>
                <a:cs typeface="Cambria"/>
              </a:rPr>
              <a:t>INVESTORS,</a:t>
            </a:r>
            <a:endParaRPr sz="1800">
              <a:latin typeface="Cambria"/>
              <a:cs typeface="Cambria"/>
            </a:endParaRPr>
          </a:p>
          <a:p>
            <a:pPr algn="ctr">
              <a:lnSpc>
                <a:spcPct val="100000"/>
              </a:lnSpc>
              <a:spcBef>
                <a:spcPts val="45"/>
              </a:spcBef>
            </a:pPr>
            <a:r>
              <a:rPr sz="1200" b="1" spc="15" dirty="0">
                <a:solidFill>
                  <a:srgbClr val="FFFFFF"/>
                </a:solidFill>
                <a:latin typeface="Cambria"/>
                <a:cs typeface="Cambria"/>
              </a:rPr>
              <a:t>VISITS</a:t>
            </a:r>
            <a:r>
              <a:rPr sz="1200" b="1" spc="220" dirty="0">
                <a:solidFill>
                  <a:srgbClr val="FFFFFF"/>
                </a:solidFill>
                <a:latin typeface="Cambria"/>
                <a:cs typeface="Cambria"/>
              </a:rPr>
              <a:t> </a:t>
            </a:r>
            <a:r>
              <a:rPr sz="2700" b="1" spc="44" baseline="3086" dirty="0">
                <a:solidFill>
                  <a:srgbClr val="FFFFFF"/>
                </a:solidFill>
                <a:latin typeface="Cambria"/>
                <a:cs typeface="Cambria"/>
              </a:rPr>
              <a:t>ARRANGEMENT</a:t>
            </a:r>
            <a:endParaRPr sz="2700" baseline="3086">
              <a:latin typeface="Cambria"/>
              <a:cs typeface="Cambria"/>
            </a:endParaRPr>
          </a:p>
        </p:txBody>
      </p:sp>
      <p:sp>
        <p:nvSpPr>
          <p:cNvPr id="6" name="object 6"/>
          <p:cNvSpPr txBox="1"/>
          <p:nvPr/>
        </p:nvSpPr>
        <p:spPr>
          <a:xfrm>
            <a:off x="1091183" y="1161288"/>
            <a:ext cx="4125595" cy="838200"/>
          </a:xfrm>
          <a:prstGeom prst="rect">
            <a:avLst/>
          </a:prstGeom>
          <a:solidFill>
            <a:srgbClr val="69B3C4"/>
          </a:solidFill>
        </p:spPr>
        <p:txBody>
          <a:bodyPr vert="horz" wrap="square" lIns="0" tIns="1270" rIns="0" bIns="0" rtlCol="0">
            <a:spAutoFit/>
          </a:bodyPr>
          <a:lstStyle/>
          <a:p>
            <a:pPr algn="ctr">
              <a:lnSpc>
                <a:spcPct val="100000"/>
              </a:lnSpc>
              <a:spcBef>
                <a:spcPts val="10"/>
              </a:spcBef>
            </a:pPr>
            <a:r>
              <a:rPr sz="1800" b="1" spc="30" dirty="0">
                <a:solidFill>
                  <a:srgbClr val="FFFFFF"/>
                </a:solidFill>
                <a:latin typeface="Cambria"/>
                <a:cs typeface="Cambria"/>
              </a:rPr>
              <a:t>ONE-STOP</a:t>
            </a:r>
            <a:r>
              <a:rPr sz="1800" b="1" spc="95" dirty="0">
                <a:solidFill>
                  <a:srgbClr val="FFFFFF"/>
                </a:solidFill>
                <a:latin typeface="Cambria"/>
                <a:cs typeface="Cambria"/>
              </a:rPr>
              <a:t> </a:t>
            </a:r>
            <a:r>
              <a:rPr sz="1800" b="1" spc="20" dirty="0">
                <a:solidFill>
                  <a:srgbClr val="FFFFFF"/>
                </a:solidFill>
                <a:latin typeface="Cambria"/>
                <a:cs typeface="Cambria"/>
              </a:rPr>
              <a:t>SHOP</a:t>
            </a:r>
            <a:endParaRPr sz="1800">
              <a:latin typeface="Cambria"/>
              <a:cs typeface="Cambria"/>
            </a:endParaRPr>
          </a:p>
          <a:p>
            <a:pPr marR="3810" algn="ctr">
              <a:lnSpc>
                <a:spcPct val="100000"/>
              </a:lnSpc>
            </a:pPr>
            <a:r>
              <a:rPr sz="1800" b="1" spc="10" dirty="0">
                <a:solidFill>
                  <a:srgbClr val="FFFFFF"/>
                </a:solidFill>
                <a:latin typeface="Cambria"/>
                <a:cs typeface="Cambria"/>
              </a:rPr>
              <a:t>of </a:t>
            </a:r>
            <a:r>
              <a:rPr sz="1800" b="1" spc="25" dirty="0">
                <a:solidFill>
                  <a:srgbClr val="FFFFFF"/>
                </a:solidFill>
                <a:latin typeface="Cambria"/>
                <a:cs typeface="Cambria"/>
              </a:rPr>
              <a:t>public services </a:t>
            </a:r>
            <a:r>
              <a:rPr sz="1800" b="1" spc="15" dirty="0">
                <a:solidFill>
                  <a:srgbClr val="FFFFFF"/>
                </a:solidFill>
                <a:latin typeface="Cambria"/>
                <a:cs typeface="Cambria"/>
              </a:rPr>
              <a:t>for</a:t>
            </a:r>
            <a:r>
              <a:rPr sz="1800" b="1" spc="254" dirty="0">
                <a:solidFill>
                  <a:srgbClr val="FFFFFF"/>
                </a:solidFill>
                <a:latin typeface="Cambria"/>
                <a:cs typeface="Cambria"/>
              </a:rPr>
              <a:t> </a:t>
            </a:r>
            <a:r>
              <a:rPr sz="1800" b="1" spc="30" dirty="0">
                <a:solidFill>
                  <a:srgbClr val="FFFFFF"/>
                </a:solidFill>
                <a:latin typeface="Cambria"/>
                <a:cs typeface="Cambria"/>
              </a:rPr>
              <a:t>investment</a:t>
            </a:r>
            <a:endParaRPr sz="1800">
              <a:latin typeface="Cambria"/>
              <a:cs typeface="Cambria"/>
            </a:endParaRPr>
          </a:p>
          <a:p>
            <a:pPr algn="ctr">
              <a:lnSpc>
                <a:spcPct val="100000"/>
              </a:lnSpc>
            </a:pPr>
            <a:r>
              <a:rPr sz="1800" b="1" spc="25" dirty="0">
                <a:solidFill>
                  <a:srgbClr val="FFFFFF"/>
                </a:solidFill>
                <a:latin typeface="Cambria"/>
                <a:cs typeface="Cambria"/>
              </a:rPr>
              <a:t>projects</a:t>
            </a:r>
            <a:endParaRPr sz="1800">
              <a:latin typeface="Cambria"/>
              <a:cs typeface="Cambria"/>
            </a:endParaRPr>
          </a:p>
        </p:txBody>
      </p:sp>
      <p:sp>
        <p:nvSpPr>
          <p:cNvPr id="7" name="object 7"/>
          <p:cNvSpPr txBox="1"/>
          <p:nvPr/>
        </p:nvSpPr>
        <p:spPr>
          <a:xfrm>
            <a:off x="659891" y="2659379"/>
            <a:ext cx="3523615" cy="810895"/>
          </a:xfrm>
          <a:prstGeom prst="rect">
            <a:avLst/>
          </a:prstGeom>
          <a:solidFill>
            <a:srgbClr val="69B3C4"/>
          </a:solidFill>
        </p:spPr>
        <p:txBody>
          <a:bodyPr vert="horz" wrap="square" lIns="0" tIns="125730" rIns="0" bIns="0" rtlCol="0">
            <a:spAutoFit/>
          </a:bodyPr>
          <a:lstStyle/>
          <a:p>
            <a:pPr marL="493395">
              <a:lnSpc>
                <a:spcPct val="100000"/>
              </a:lnSpc>
              <a:spcBef>
                <a:spcPts val="990"/>
              </a:spcBef>
            </a:pPr>
            <a:r>
              <a:rPr sz="1800" b="1" spc="25" dirty="0">
                <a:solidFill>
                  <a:srgbClr val="FFFFFF"/>
                </a:solidFill>
                <a:latin typeface="Cambria"/>
                <a:cs typeface="Cambria"/>
              </a:rPr>
              <a:t>HANDLING</a:t>
            </a:r>
            <a:r>
              <a:rPr sz="1800" b="1" spc="85" dirty="0">
                <a:solidFill>
                  <a:srgbClr val="FFFFFF"/>
                </a:solidFill>
                <a:latin typeface="Cambria"/>
                <a:cs typeface="Cambria"/>
              </a:rPr>
              <a:t> </a:t>
            </a:r>
            <a:r>
              <a:rPr sz="1800" b="1" spc="25" dirty="0">
                <a:solidFill>
                  <a:srgbClr val="FFFFFF"/>
                </a:solidFill>
                <a:latin typeface="Cambria"/>
                <a:cs typeface="Cambria"/>
              </a:rPr>
              <a:t>INVESTORS’</a:t>
            </a:r>
            <a:endParaRPr sz="1800">
              <a:latin typeface="Cambria"/>
              <a:cs typeface="Cambria"/>
            </a:endParaRPr>
          </a:p>
          <a:p>
            <a:pPr marL="1252220">
              <a:lnSpc>
                <a:spcPct val="100000"/>
              </a:lnSpc>
              <a:spcBef>
                <a:spcPts val="5"/>
              </a:spcBef>
            </a:pPr>
            <a:r>
              <a:rPr sz="1800" b="1" spc="25" dirty="0">
                <a:solidFill>
                  <a:srgbClr val="FFFFFF"/>
                </a:solidFill>
                <a:latin typeface="Cambria"/>
                <a:cs typeface="Cambria"/>
              </a:rPr>
              <a:t>CONCERNS</a:t>
            </a:r>
            <a:endParaRPr sz="1800">
              <a:latin typeface="Cambria"/>
              <a:cs typeface="Cambria"/>
            </a:endParaRPr>
          </a:p>
        </p:txBody>
      </p:sp>
      <p:sp>
        <p:nvSpPr>
          <p:cNvPr id="8" name="object 8"/>
          <p:cNvSpPr txBox="1"/>
          <p:nvPr/>
        </p:nvSpPr>
        <p:spPr>
          <a:xfrm>
            <a:off x="6864095" y="1133855"/>
            <a:ext cx="4234180" cy="866140"/>
          </a:xfrm>
          <a:prstGeom prst="rect">
            <a:avLst/>
          </a:prstGeom>
          <a:solidFill>
            <a:srgbClr val="69B3C4"/>
          </a:solidFill>
        </p:spPr>
        <p:txBody>
          <a:bodyPr vert="horz" wrap="square" lIns="0" tIns="106680" rIns="0" bIns="0" rtlCol="0">
            <a:spAutoFit/>
          </a:bodyPr>
          <a:lstStyle/>
          <a:p>
            <a:pPr algn="ctr">
              <a:lnSpc>
                <a:spcPct val="100000"/>
              </a:lnSpc>
              <a:spcBef>
                <a:spcPts val="840"/>
              </a:spcBef>
            </a:pPr>
            <a:r>
              <a:rPr sz="1800" b="1" spc="25" dirty="0">
                <a:solidFill>
                  <a:srgbClr val="FFFFFF"/>
                </a:solidFill>
                <a:latin typeface="Cambria"/>
                <a:cs typeface="Cambria"/>
              </a:rPr>
              <a:t>SINGLE</a:t>
            </a:r>
            <a:r>
              <a:rPr sz="1800" b="1" spc="85" dirty="0">
                <a:solidFill>
                  <a:srgbClr val="FFFFFF"/>
                </a:solidFill>
                <a:latin typeface="Cambria"/>
                <a:cs typeface="Cambria"/>
              </a:rPr>
              <a:t> </a:t>
            </a:r>
            <a:r>
              <a:rPr sz="1800" b="1" spc="25" dirty="0">
                <a:solidFill>
                  <a:srgbClr val="FFFFFF"/>
                </a:solidFill>
                <a:latin typeface="Cambria"/>
                <a:cs typeface="Cambria"/>
              </a:rPr>
              <a:t>NEGOTIATOR</a:t>
            </a:r>
            <a:endParaRPr sz="1800">
              <a:latin typeface="Cambria"/>
              <a:cs typeface="Cambria"/>
            </a:endParaRPr>
          </a:p>
          <a:p>
            <a:pPr algn="ctr">
              <a:lnSpc>
                <a:spcPct val="100000"/>
              </a:lnSpc>
              <a:spcBef>
                <a:spcPts val="110"/>
              </a:spcBef>
            </a:pPr>
            <a:r>
              <a:rPr sz="1200" b="1" spc="10" dirty="0">
                <a:solidFill>
                  <a:srgbClr val="FFFFFF"/>
                </a:solidFill>
                <a:latin typeface="Cambria"/>
                <a:cs typeface="Cambria"/>
              </a:rPr>
              <a:t>ON </a:t>
            </a:r>
            <a:r>
              <a:rPr sz="1200" b="1" spc="15" dirty="0">
                <a:solidFill>
                  <a:srgbClr val="FFFFFF"/>
                </a:solidFill>
                <a:latin typeface="Cambria"/>
                <a:cs typeface="Cambria"/>
              </a:rPr>
              <a:t>BEHALF </a:t>
            </a:r>
            <a:r>
              <a:rPr sz="1200" b="1" spc="10" dirty="0">
                <a:solidFill>
                  <a:srgbClr val="FFFFFF"/>
                </a:solidFill>
                <a:latin typeface="Cambria"/>
                <a:cs typeface="Cambria"/>
              </a:rPr>
              <a:t>OF THE </a:t>
            </a:r>
            <a:r>
              <a:rPr sz="1200" b="1" spc="20" dirty="0">
                <a:solidFill>
                  <a:srgbClr val="FFFFFF"/>
                </a:solidFill>
                <a:latin typeface="Cambria"/>
                <a:cs typeface="Cambria"/>
              </a:rPr>
              <a:t>GOVERNMENT </a:t>
            </a:r>
            <a:r>
              <a:rPr sz="1200" b="1" spc="10" dirty="0">
                <a:solidFill>
                  <a:srgbClr val="FFFFFF"/>
                </a:solidFill>
                <a:latin typeface="Cambria"/>
                <a:cs typeface="Cambria"/>
              </a:rPr>
              <a:t>OF THE </a:t>
            </a:r>
            <a:r>
              <a:rPr sz="1200" b="1" spc="15" dirty="0">
                <a:solidFill>
                  <a:srgbClr val="FFFFFF"/>
                </a:solidFill>
                <a:latin typeface="Cambria"/>
                <a:cs typeface="Cambria"/>
              </a:rPr>
              <a:t>REPUBLIC</a:t>
            </a:r>
            <a:r>
              <a:rPr sz="1200" b="1" spc="25" dirty="0">
                <a:solidFill>
                  <a:srgbClr val="FFFFFF"/>
                </a:solidFill>
                <a:latin typeface="Cambria"/>
                <a:cs typeface="Cambria"/>
              </a:rPr>
              <a:t> </a:t>
            </a:r>
            <a:r>
              <a:rPr sz="1200" b="1" spc="10" dirty="0">
                <a:solidFill>
                  <a:srgbClr val="FFFFFF"/>
                </a:solidFill>
                <a:latin typeface="Cambria"/>
                <a:cs typeface="Cambria"/>
              </a:rPr>
              <a:t>OF</a:t>
            </a:r>
            <a:endParaRPr sz="1200">
              <a:latin typeface="Cambria"/>
              <a:cs typeface="Cambria"/>
            </a:endParaRPr>
          </a:p>
          <a:p>
            <a:pPr marL="148590" algn="ctr">
              <a:lnSpc>
                <a:spcPct val="100000"/>
              </a:lnSpc>
            </a:pPr>
            <a:r>
              <a:rPr sz="1200" b="1" spc="15" dirty="0">
                <a:solidFill>
                  <a:srgbClr val="FFFFFF"/>
                </a:solidFill>
                <a:latin typeface="Cambria"/>
                <a:cs typeface="Cambria"/>
              </a:rPr>
              <a:t>KAZAKHSTAN</a:t>
            </a:r>
            <a:endParaRPr sz="1200">
              <a:latin typeface="Cambria"/>
              <a:cs typeface="Cambria"/>
            </a:endParaRPr>
          </a:p>
        </p:txBody>
      </p:sp>
      <p:sp>
        <p:nvSpPr>
          <p:cNvPr id="9" name="object 9"/>
          <p:cNvSpPr txBox="1"/>
          <p:nvPr/>
        </p:nvSpPr>
        <p:spPr>
          <a:xfrm>
            <a:off x="6391655" y="5100828"/>
            <a:ext cx="4066540" cy="553720"/>
          </a:xfrm>
          <a:prstGeom prst="rect">
            <a:avLst/>
          </a:prstGeom>
          <a:solidFill>
            <a:srgbClr val="69B3C4"/>
          </a:solidFill>
        </p:spPr>
        <p:txBody>
          <a:bodyPr vert="horz" wrap="square" lIns="0" tIns="133985" rIns="0" bIns="0" rtlCol="0">
            <a:spAutoFit/>
          </a:bodyPr>
          <a:lstStyle/>
          <a:p>
            <a:pPr marL="833119">
              <a:lnSpc>
                <a:spcPct val="100000"/>
              </a:lnSpc>
              <a:spcBef>
                <a:spcPts val="1055"/>
              </a:spcBef>
            </a:pPr>
            <a:r>
              <a:rPr sz="1800" b="1" spc="25" dirty="0">
                <a:solidFill>
                  <a:srgbClr val="FFFFFF"/>
                </a:solidFill>
                <a:latin typeface="Cambria"/>
                <a:cs typeface="Cambria"/>
              </a:rPr>
              <a:t>INVESTORS’</a:t>
            </a:r>
            <a:r>
              <a:rPr sz="1800" b="1" spc="105" dirty="0">
                <a:solidFill>
                  <a:srgbClr val="FFFFFF"/>
                </a:solidFill>
                <a:latin typeface="Cambria"/>
                <a:cs typeface="Cambria"/>
              </a:rPr>
              <a:t> </a:t>
            </a:r>
            <a:r>
              <a:rPr sz="1800" b="1" spc="25" dirty="0">
                <a:solidFill>
                  <a:srgbClr val="FFFFFF"/>
                </a:solidFill>
                <a:latin typeface="Cambria"/>
                <a:cs typeface="Cambria"/>
              </a:rPr>
              <a:t>SUPPORT</a:t>
            </a:r>
            <a:endParaRPr sz="1800">
              <a:latin typeface="Cambria"/>
              <a:cs typeface="Cambria"/>
            </a:endParaRPr>
          </a:p>
        </p:txBody>
      </p:sp>
      <p:sp>
        <p:nvSpPr>
          <p:cNvPr id="10" name="object 10"/>
          <p:cNvSpPr txBox="1"/>
          <p:nvPr/>
        </p:nvSpPr>
        <p:spPr>
          <a:xfrm>
            <a:off x="659891" y="3587496"/>
            <a:ext cx="3538854" cy="475615"/>
          </a:xfrm>
          <a:prstGeom prst="rect">
            <a:avLst/>
          </a:prstGeom>
          <a:solidFill>
            <a:srgbClr val="69B3C4"/>
          </a:solidFill>
        </p:spPr>
        <p:txBody>
          <a:bodyPr vert="horz" wrap="square" lIns="0" tIns="46355" rIns="0" bIns="0" rtlCol="0">
            <a:spAutoFit/>
          </a:bodyPr>
          <a:lstStyle/>
          <a:p>
            <a:pPr marL="904875">
              <a:lnSpc>
                <a:spcPct val="100000"/>
              </a:lnSpc>
              <a:spcBef>
                <a:spcPts val="365"/>
              </a:spcBef>
            </a:pPr>
            <a:r>
              <a:rPr sz="1200" b="1" spc="15" dirty="0">
                <a:solidFill>
                  <a:srgbClr val="FF0000"/>
                </a:solidFill>
                <a:latin typeface="Cambria"/>
                <a:cs typeface="Cambria"/>
              </a:rPr>
              <a:t>INVESTMENT</a:t>
            </a:r>
            <a:r>
              <a:rPr sz="1200" b="1" spc="40" dirty="0">
                <a:solidFill>
                  <a:srgbClr val="FF0000"/>
                </a:solidFill>
                <a:latin typeface="Cambria"/>
                <a:cs typeface="Cambria"/>
              </a:rPr>
              <a:t> </a:t>
            </a:r>
            <a:r>
              <a:rPr sz="1200" b="1" spc="15" dirty="0">
                <a:solidFill>
                  <a:srgbClr val="FF0000"/>
                </a:solidFill>
                <a:latin typeface="Cambria"/>
                <a:cs typeface="Cambria"/>
              </a:rPr>
              <a:t>PROJECTS</a:t>
            </a:r>
            <a:endParaRPr sz="1200">
              <a:latin typeface="Cambria"/>
              <a:cs typeface="Cambria"/>
            </a:endParaRPr>
          </a:p>
          <a:p>
            <a:pPr marL="817880">
              <a:lnSpc>
                <a:spcPts val="1914"/>
              </a:lnSpc>
              <a:spcBef>
                <a:spcPts val="25"/>
              </a:spcBef>
            </a:pPr>
            <a:r>
              <a:rPr sz="1800" b="1" spc="30" dirty="0">
                <a:solidFill>
                  <a:srgbClr val="FF0000"/>
                </a:solidFill>
                <a:latin typeface="Cambria"/>
                <a:cs typeface="Cambria"/>
              </a:rPr>
              <a:t>IMPLEMENTATION</a:t>
            </a:r>
            <a:endParaRPr sz="1800">
              <a:latin typeface="Cambria"/>
              <a:cs typeface="Cambria"/>
            </a:endParaRPr>
          </a:p>
        </p:txBody>
      </p:sp>
      <p:sp>
        <p:nvSpPr>
          <p:cNvPr id="11" name="object 11"/>
          <p:cNvSpPr/>
          <p:nvPr/>
        </p:nvSpPr>
        <p:spPr>
          <a:xfrm>
            <a:off x="5715000" y="1428114"/>
            <a:ext cx="531495" cy="207010"/>
          </a:xfrm>
          <a:custGeom>
            <a:avLst/>
            <a:gdLst/>
            <a:ahLst/>
            <a:cxnLst/>
            <a:rect l="l" t="t" r="r" b="b"/>
            <a:pathLst>
              <a:path w="531495" h="207010">
                <a:moveTo>
                  <a:pt x="387985" y="187325"/>
                </a:moveTo>
                <a:lnTo>
                  <a:pt x="385317" y="189484"/>
                </a:lnTo>
                <a:lnTo>
                  <a:pt x="383666" y="192277"/>
                </a:lnTo>
                <a:lnTo>
                  <a:pt x="383666" y="195452"/>
                </a:lnTo>
                <a:lnTo>
                  <a:pt x="383666" y="201802"/>
                </a:lnTo>
                <a:lnTo>
                  <a:pt x="390271" y="207010"/>
                </a:lnTo>
                <a:lnTo>
                  <a:pt x="398399" y="207010"/>
                </a:lnTo>
                <a:lnTo>
                  <a:pt x="402463" y="207010"/>
                </a:lnTo>
                <a:lnTo>
                  <a:pt x="406146" y="205739"/>
                </a:lnTo>
                <a:lnTo>
                  <a:pt x="408813" y="203581"/>
                </a:lnTo>
                <a:lnTo>
                  <a:pt x="526923" y="111633"/>
                </a:lnTo>
                <a:lnTo>
                  <a:pt x="529589" y="109600"/>
                </a:lnTo>
                <a:lnTo>
                  <a:pt x="531240" y="106680"/>
                </a:lnTo>
                <a:lnTo>
                  <a:pt x="531240" y="103505"/>
                </a:lnTo>
                <a:lnTo>
                  <a:pt x="531240" y="100330"/>
                </a:lnTo>
                <a:lnTo>
                  <a:pt x="529589" y="97409"/>
                </a:lnTo>
                <a:lnTo>
                  <a:pt x="526923" y="95376"/>
                </a:lnTo>
                <a:lnTo>
                  <a:pt x="408813" y="3429"/>
                </a:lnTo>
                <a:lnTo>
                  <a:pt x="406146" y="1270"/>
                </a:lnTo>
                <a:lnTo>
                  <a:pt x="402463" y="0"/>
                </a:lnTo>
                <a:lnTo>
                  <a:pt x="398399" y="0"/>
                </a:lnTo>
                <a:lnTo>
                  <a:pt x="390271" y="0"/>
                </a:lnTo>
                <a:lnTo>
                  <a:pt x="383666" y="5207"/>
                </a:lnTo>
                <a:lnTo>
                  <a:pt x="383666" y="11557"/>
                </a:lnTo>
                <a:lnTo>
                  <a:pt x="383666" y="14732"/>
                </a:lnTo>
                <a:lnTo>
                  <a:pt x="385317" y="17525"/>
                </a:lnTo>
                <a:lnTo>
                  <a:pt x="387985" y="19685"/>
                </a:lnTo>
                <a:lnTo>
                  <a:pt x="480822" y="91948"/>
                </a:lnTo>
                <a:lnTo>
                  <a:pt x="14732" y="91948"/>
                </a:lnTo>
                <a:lnTo>
                  <a:pt x="6603" y="91948"/>
                </a:lnTo>
                <a:lnTo>
                  <a:pt x="0" y="97155"/>
                </a:lnTo>
                <a:lnTo>
                  <a:pt x="0" y="103505"/>
                </a:lnTo>
                <a:lnTo>
                  <a:pt x="0" y="109855"/>
                </a:lnTo>
                <a:lnTo>
                  <a:pt x="6603" y="115062"/>
                </a:lnTo>
                <a:lnTo>
                  <a:pt x="14732" y="115062"/>
                </a:lnTo>
                <a:lnTo>
                  <a:pt x="480822" y="115062"/>
                </a:lnTo>
                <a:lnTo>
                  <a:pt x="466316" y="126353"/>
                </a:lnTo>
                <a:lnTo>
                  <a:pt x="434403" y="151193"/>
                </a:lnTo>
                <a:lnTo>
                  <a:pt x="402490" y="176033"/>
                </a:lnTo>
                <a:lnTo>
                  <a:pt x="387985" y="187325"/>
                </a:lnTo>
                <a:close/>
              </a:path>
            </a:pathLst>
          </a:custGeom>
          <a:ln w="12192">
            <a:solidFill>
              <a:srgbClr val="2E5496"/>
            </a:solidFill>
          </a:ln>
        </p:spPr>
        <p:txBody>
          <a:bodyPr wrap="square" lIns="0" tIns="0" rIns="0" bIns="0" rtlCol="0"/>
          <a:lstStyle/>
          <a:p>
            <a:endParaRPr/>
          </a:p>
        </p:txBody>
      </p:sp>
      <p:sp>
        <p:nvSpPr>
          <p:cNvPr id="12" name="object 12"/>
          <p:cNvSpPr/>
          <p:nvPr/>
        </p:nvSpPr>
        <p:spPr>
          <a:xfrm>
            <a:off x="5803519" y="1278636"/>
            <a:ext cx="560705" cy="506095"/>
          </a:xfrm>
          <a:custGeom>
            <a:avLst/>
            <a:gdLst/>
            <a:ahLst/>
            <a:cxnLst/>
            <a:rect l="l" t="t" r="r" b="b"/>
            <a:pathLst>
              <a:path w="560704" h="506094">
                <a:moveTo>
                  <a:pt x="545972" y="0"/>
                </a:moveTo>
                <a:lnTo>
                  <a:pt x="14731" y="0"/>
                </a:lnTo>
                <a:lnTo>
                  <a:pt x="6603" y="0"/>
                </a:lnTo>
                <a:lnTo>
                  <a:pt x="0" y="5206"/>
                </a:lnTo>
                <a:lnTo>
                  <a:pt x="0" y="11556"/>
                </a:lnTo>
                <a:lnTo>
                  <a:pt x="0" y="184023"/>
                </a:lnTo>
                <a:lnTo>
                  <a:pt x="0" y="190373"/>
                </a:lnTo>
                <a:lnTo>
                  <a:pt x="6603" y="195452"/>
                </a:lnTo>
                <a:lnTo>
                  <a:pt x="14731" y="195452"/>
                </a:lnTo>
                <a:lnTo>
                  <a:pt x="22859" y="195452"/>
                </a:lnTo>
                <a:lnTo>
                  <a:pt x="29463" y="190373"/>
                </a:lnTo>
                <a:lnTo>
                  <a:pt x="29463" y="184023"/>
                </a:lnTo>
                <a:lnTo>
                  <a:pt x="29463" y="22987"/>
                </a:lnTo>
                <a:lnTo>
                  <a:pt x="531240" y="22987"/>
                </a:lnTo>
                <a:lnTo>
                  <a:pt x="531240" y="482980"/>
                </a:lnTo>
                <a:lnTo>
                  <a:pt x="29463" y="482980"/>
                </a:lnTo>
                <a:lnTo>
                  <a:pt x="29463" y="321944"/>
                </a:lnTo>
                <a:lnTo>
                  <a:pt x="29463" y="315594"/>
                </a:lnTo>
                <a:lnTo>
                  <a:pt x="22859" y="310514"/>
                </a:lnTo>
                <a:lnTo>
                  <a:pt x="14731" y="310514"/>
                </a:lnTo>
                <a:lnTo>
                  <a:pt x="6603" y="310514"/>
                </a:lnTo>
                <a:lnTo>
                  <a:pt x="0" y="315594"/>
                </a:lnTo>
                <a:lnTo>
                  <a:pt x="0" y="321944"/>
                </a:lnTo>
                <a:lnTo>
                  <a:pt x="0" y="494411"/>
                </a:lnTo>
                <a:lnTo>
                  <a:pt x="0" y="500761"/>
                </a:lnTo>
                <a:lnTo>
                  <a:pt x="6603" y="505967"/>
                </a:lnTo>
                <a:lnTo>
                  <a:pt x="14731" y="505967"/>
                </a:lnTo>
                <a:lnTo>
                  <a:pt x="545972" y="505967"/>
                </a:lnTo>
                <a:lnTo>
                  <a:pt x="554101" y="505967"/>
                </a:lnTo>
                <a:lnTo>
                  <a:pt x="560704" y="500761"/>
                </a:lnTo>
                <a:lnTo>
                  <a:pt x="560704" y="494411"/>
                </a:lnTo>
                <a:lnTo>
                  <a:pt x="560704" y="11556"/>
                </a:lnTo>
                <a:lnTo>
                  <a:pt x="560704" y="5206"/>
                </a:lnTo>
                <a:lnTo>
                  <a:pt x="554101" y="0"/>
                </a:lnTo>
                <a:lnTo>
                  <a:pt x="545972" y="0"/>
                </a:lnTo>
              </a:path>
            </a:pathLst>
          </a:custGeom>
          <a:ln w="12192">
            <a:solidFill>
              <a:srgbClr val="2E5496"/>
            </a:solidFill>
          </a:ln>
        </p:spPr>
        <p:txBody>
          <a:bodyPr wrap="square" lIns="0" tIns="0" rIns="0" bIns="0" rtlCol="0"/>
          <a:lstStyle/>
          <a:p>
            <a:endParaRPr/>
          </a:p>
        </p:txBody>
      </p:sp>
      <p:sp>
        <p:nvSpPr>
          <p:cNvPr id="13" name="object 13"/>
          <p:cNvSpPr/>
          <p:nvPr/>
        </p:nvSpPr>
        <p:spPr>
          <a:xfrm>
            <a:off x="11571731" y="1687448"/>
            <a:ext cx="299085" cy="922019"/>
          </a:xfrm>
          <a:custGeom>
            <a:avLst/>
            <a:gdLst/>
            <a:ahLst/>
            <a:cxnLst/>
            <a:rect l="l" t="t" r="r" b="b"/>
            <a:pathLst>
              <a:path w="299084" h="922019">
                <a:moveTo>
                  <a:pt x="75692" y="922020"/>
                </a:moveTo>
                <a:lnTo>
                  <a:pt x="0" y="661162"/>
                </a:lnTo>
                <a:lnTo>
                  <a:pt x="63881" y="683767"/>
                </a:lnTo>
                <a:lnTo>
                  <a:pt x="71127" y="684450"/>
                </a:lnTo>
                <a:lnTo>
                  <a:pt x="96520" y="646176"/>
                </a:lnTo>
                <a:lnTo>
                  <a:pt x="111150" y="593920"/>
                </a:lnTo>
                <a:lnTo>
                  <a:pt x="128015" y="518559"/>
                </a:lnTo>
                <a:lnTo>
                  <a:pt x="135792" y="474044"/>
                </a:lnTo>
                <a:lnTo>
                  <a:pt x="142336" y="425946"/>
                </a:lnTo>
                <a:lnTo>
                  <a:pt x="147050" y="374999"/>
                </a:lnTo>
                <a:lnTo>
                  <a:pt x="149335" y="321932"/>
                </a:lnTo>
                <a:lnTo>
                  <a:pt x="148596" y="267478"/>
                </a:lnTo>
                <a:lnTo>
                  <a:pt x="144233" y="212369"/>
                </a:lnTo>
                <a:lnTo>
                  <a:pt x="135651" y="157334"/>
                </a:lnTo>
                <a:lnTo>
                  <a:pt x="122252" y="103107"/>
                </a:lnTo>
                <a:lnTo>
                  <a:pt x="103438" y="50418"/>
                </a:lnTo>
                <a:lnTo>
                  <a:pt x="78613" y="0"/>
                </a:lnTo>
                <a:lnTo>
                  <a:pt x="124748" y="46004"/>
                </a:lnTo>
                <a:lnTo>
                  <a:pt x="163254" y="94296"/>
                </a:lnTo>
                <a:lnTo>
                  <a:pt x="194722" y="144312"/>
                </a:lnTo>
                <a:lnTo>
                  <a:pt x="219747" y="195488"/>
                </a:lnTo>
                <a:lnTo>
                  <a:pt x="238923" y="247262"/>
                </a:lnTo>
                <a:lnTo>
                  <a:pt x="252842" y="299068"/>
                </a:lnTo>
                <a:lnTo>
                  <a:pt x="262099" y="350344"/>
                </a:lnTo>
                <a:lnTo>
                  <a:pt x="267287" y="400526"/>
                </a:lnTo>
                <a:lnTo>
                  <a:pt x="269000" y="449049"/>
                </a:lnTo>
                <a:lnTo>
                  <a:pt x="267831" y="495352"/>
                </a:lnTo>
                <a:lnTo>
                  <a:pt x="264375" y="538868"/>
                </a:lnTo>
                <a:lnTo>
                  <a:pt x="259224" y="579036"/>
                </a:lnTo>
                <a:lnTo>
                  <a:pt x="246215" y="647070"/>
                </a:lnTo>
                <a:lnTo>
                  <a:pt x="233552" y="694943"/>
                </a:lnTo>
                <a:lnTo>
                  <a:pt x="225806" y="716788"/>
                </a:lnTo>
                <a:lnTo>
                  <a:pt x="224131" y="725759"/>
                </a:lnTo>
                <a:lnTo>
                  <a:pt x="225361" y="733980"/>
                </a:lnTo>
                <a:lnTo>
                  <a:pt x="229163" y="740558"/>
                </a:lnTo>
                <a:lnTo>
                  <a:pt x="235203" y="744601"/>
                </a:lnTo>
                <a:lnTo>
                  <a:pt x="299085" y="767334"/>
                </a:lnTo>
                <a:lnTo>
                  <a:pt x="264179" y="791503"/>
                </a:lnTo>
                <a:lnTo>
                  <a:pt x="187388" y="844676"/>
                </a:lnTo>
                <a:lnTo>
                  <a:pt x="110597" y="897850"/>
                </a:lnTo>
                <a:lnTo>
                  <a:pt x="75692" y="922020"/>
                </a:lnTo>
                <a:close/>
              </a:path>
            </a:pathLst>
          </a:custGeom>
          <a:ln w="12700">
            <a:solidFill>
              <a:srgbClr val="2E5496"/>
            </a:solidFill>
          </a:ln>
        </p:spPr>
        <p:txBody>
          <a:bodyPr wrap="square" lIns="0" tIns="0" rIns="0" bIns="0" rtlCol="0"/>
          <a:lstStyle/>
          <a:p>
            <a:endParaRPr/>
          </a:p>
        </p:txBody>
      </p:sp>
      <p:sp>
        <p:nvSpPr>
          <p:cNvPr id="14" name="object 14"/>
          <p:cNvSpPr/>
          <p:nvPr/>
        </p:nvSpPr>
        <p:spPr>
          <a:xfrm>
            <a:off x="11411723" y="1513919"/>
            <a:ext cx="525145" cy="1151890"/>
          </a:xfrm>
          <a:custGeom>
            <a:avLst/>
            <a:gdLst/>
            <a:ahLst/>
            <a:cxnLst/>
            <a:rect l="l" t="t" r="r" b="b"/>
            <a:pathLst>
              <a:path w="525145" h="1151889">
                <a:moveTo>
                  <a:pt x="513576" y="911018"/>
                </a:moveTo>
                <a:lnTo>
                  <a:pt x="427978" y="880665"/>
                </a:lnTo>
                <a:lnTo>
                  <a:pt x="432246" y="865113"/>
                </a:lnTo>
                <a:lnTo>
                  <a:pt x="437078" y="845894"/>
                </a:lnTo>
                <a:lnTo>
                  <a:pt x="447362" y="797563"/>
                </a:lnTo>
                <a:lnTo>
                  <a:pt x="456689" y="737872"/>
                </a:lnTo>
                <a:lnTo>
                  <a:pt x="462919" y="669025"/>
                </a:lnTo>
                <a:lnTo>
                  <a:pt x="464204" y="631856"/>
                </a:lnTo>
                <a:lnTo>
                  <a:pt x="463912" y="593223"/>
                </a:lnTo>
                <a:lnTo>
                  <a:pt x="461776" y="553402"/>
                </a:lnTo>
                <a:lnTo>
                  <a:pt x="457528" y="512668"/>
                </a:lnTo>
                <a:lnTo>
                  <a:pt x="450901" y="471297"/>
                </a:lnTo>
                <a:lnTo>
                  <a:pt x="441627" y="429563"/>
                </a:lnTo>
                <a:lnTo>
                  <a:pt x="429440" y="387741"/>
                </a:lnTo>
                <a:lnTo>
                  <a:pt x="414070" y="346109"/>
                </a:lnTo>
                <a:lnTo>
                  <a:pt x="395251" y="304939"/>
                </a:lnTo>
                <a:lnTo>
                  <a:pt x="372716" y="264508"/>
                </a:lnTo>
                <a:lnTo>
                  <a:pt x="346196" y="225091"/>
                </a:lnTo>
                <a:lnTo>
                  <a:pt x="315424" y="186963"/>
                </a:lnTo>
                <a:lnTo>
                  <a:pt x="280134" y="150400"/>
                </a:lnTo>
                <a:lnTo>
                  <a:pt x="240057" y="115676"/>
                </a:lnTo>
                <a:lnTo>
                  <a:pt x="194925" y="83067"/>
                </a:lnTo>
                <a:lnTo>
                  <a:pt x="144472" y="52848"/>
                </a:lnTo>
                <a:lnTo>
                  <a:pt x="88430" y="25295"/>
                </a:lnTo>
                <a:lnTo>
                  <a:pt x="26531" y="682"/>
                </a:lnTo>
                <a:lnTo>
                  <a:pt x="19284" y="0"/>
                </a:lnTo>
                <a:lnTo>
                  <a:pt x="12180" y="2746"/>
                </a:lnTo>
                <a:lnTo>
                  <a:pt x="6028" y="8397"/>
                </a:lnTo>
                <a:lnTo>
                  <a:pt x="1639" y="16430"/>
                </a:lnTo>
                <a:lnTo>
                  <a:pt x="0" y="25403"/>
                </a:lnTo>
                <a:lnTo>
                  <a:pt x="1194" y="33639"/>
                </a:lnTo>
                <a:lnTo>
                  <a:pt x="4960" y="40255"/>
                </a:lnTo>
                <a:lnTo>
                  <a:pt x="11037" y="44370"/>
                </a:lnTo>
                <a:lnTo>
                  <a:pt x="53395" y="61931"/>
                </a:lnTo>
                <a:lnTo>
                  <a:pt x="92007" y="83240"/>
                </a:lnTo>
                <a:lnTo>
                  <a:pt x="126863" y="108285"/>
                </a:lnTo>
                <a:lnTo>
                  <a:pt x="157952" y="137057"/>
                </a:lnTo>
                <a:lnTo>
                  <a:pt x="185265" y="169545"/>
                </a:lnTo>
                <a:lnTo>
                  <a:pt x="208791" y="205739"/>
                </a:lnTo>
                <a:lnTo>
                  <a:pt x="228521" y="245630"/>
                </a:lnTo>
                <a:lnTo>
                  <a:pt x="244444" y="289207"/>
                </a:lnTo>
                <a:lnTo>
                  <a:pt x="256549" y="336460"/>
                </a:lnTo>
                <a:lnTo>
                  <a:pt x="264828" y="387379"/>
                </a:lnTo>
                <a:lnTo>
                  <a:pt x="269269" y="441953"/>
                </a:lnTo>
                <a:lnTo>
                  <a:pt x="269863" y="500173"/>
                </a:lnTo>
                <a:lnTo>
                  <a:pt x="266160" y="568666"/>
                </a:lnTo>
                <a:lnTo>
                  <a:pt x="258950" y="632018"/>
                </a:lnTo>
                <a:lnTo>
                  <a:pt x="249511" y="688879"/>
                </a:lnTo>
                <a:lnTo>
                  <a:pt x="239119" y="737898"/>
                </a:lnTo>
                <a:lnTo>
                  <a:pt x="229052" y="777724"/>
                </a:lnTo>
                <a:lnTo>
                  <a:pt x="220587" y="807005"/>
                </a:lnTo>
                <a:lnTo>
                  <a:pt x="136640" y="777160"/>
                </a:lnTo>
                <a:lnTo>
                  <a:pt x="129339" y="776477"/>
                </a:lnTo>
                <a:lnTo>
                  <a:pt x="122241" y="779224"/>
                </a:lnTo>
                <a:lnTo>
                  <a:pt x="116119" y="784875"/>
                </a:lnTo>
                <a:lnTo>
                  <a:pt x="111748" y="792908"/>
                </a:lnTo>
                <a:lnTo>
                  <a:pt x="109589" y="798877"/>
                </a:lnTo>
                <a:lnTo>
                  <a:pt x="109589" y="805100"/>
                </a:lnTo>
                <a:lnTo>
                  <a:pt x="111240" y="810180"/>
                </a:lnTo>
                <a:lnTo>
                  <a:pt x="206617" y="1138983"/>
                </a:lnTo>
                <a:lnTo>
                  <a:pt x="208395" y="1144063"/>
                </a:lnTo>
                <a:lnTo>
                  <a:pt x="211824" y="1148000"/>
                </a:lnTo>
                <a:lnTo>
                  <a:pt x="216523" y="1149651"/>
                </a:lnTo>
                <a:lnTo>
                  <a:pt x="221222" y="1151302"/>
                </a:lnTo>
                <a:lnTo>
                  <a:pt x="226429" y="1150413"/>
                </a:lnTo>
                <a:lnTo>
                  <a:pt x="230874" y="1147619"/>
                </a:lnTo>
                <a:lnTo>
                  <a:pt x="512433" y="952674"/>
                </a:lnTo>
                <a:lnTo>
                  <a:pt x="516878" y="949753"/>
                </a:lnTo>
                <a:lnTo>
                  <a:pt x="520688" y="945054"/>
                </a:lnTo>
                <a:lnTo>
                  <a:pt x="522847" y="938958"/>
                </a:lnTo>
                <a:lnTo>
                  <a:pt x="524541" y="929985"/>
                </a:lnTo>
                <a:lnTo>
                  <a:pt x="523355" y="921750"/>
                </a:lnTo>
                <a:lnTo>
                  <a:pt x="519596" y="915134"/>
                </a:lnTo>
                <a:lnTo>
                  <a:pt x="513576" y="911018"/>
                </a:lnTo>
              </a:path>
            </a:pathLst>
          </a:custGeom>
          <a:ln w="12700">
            <a:solidFill>
              <a:srgbClr val="2E5496"/>
            </a:solidFill>
          </a:ln>
        </p:spPr>
        <p:txBody>
          <a:bodyPr wrap="square" lIns="0" tIns="0" rIns="0" bIns="0" rtlCol="0"/>
          <a:lstStyle/>
          <a:p>
            <a:endParaRPr/>
          </a:p>
        </p:txBody>
      </p:sp>
      <p:sp>
        <p:nvSpPr>
          <p:cNvPr id="15" name="object 15"/>
          <p:cNvSpPr/>
          <p:nvPr/>
        </p:nvSpPr>
        <p:spPr>
          <a:xfrm>
            <a:off x="10849609" y="4606797"/>
            <a:ext cx="570230" cy="715010"/>
          </a:xfrm>
          <a:custGeom>
            <a:avLst/>
            <a:gdLst/>
            <a:ahLst/>
            <a:cxnLst/>
            <a:rect l="l" t="t" r="r" b="b"/>
            <a:pathLst>
              <a:path w="570229" h="715010">
                <a:moveTo>
                  <a:pt x="0" y="657605"/>
                </a:moveTo>
                <a:lnTo>
                  <a:pt x="103250" y="414019"/>
                </a:lnTo>
                <a:lnTo>
                  <a:pt x="136398" y="478281"/>
                </a:lnTo>
                <a:lnTo>
                  <a:pt x="141370" y="484165"/>
                </a:lnTo>
                <a:lnTo>
                  <a:pt x="148272" y="487537"/>
                </a:lnTo>
                <a:lnTo>
                  <a:pt x="156221" y="488122"/>
                </a:lnTo>
                <a:lnTo>
                  <a:pt x="164338" y="485647"/>
                </a:lnTo>
                <a:lnTo>
                  <a:pt x="203817" y="463532"/>
                </a:lnTo>
                <a:lnTo>
                  <a:pt x="260330" y="425788"/>
                </a:lnTo>
                <a:lnTo>
                  <a:pt x="294077" y="400568"/>
                </a:lnTo>
                <a:lnTo>
                  <a:pt x="330013" y="371241"/>
                </a:lnTo>
                <a:lnTo>
                  <a:pt x="367032" y="337900"/>
                </a:lnTo>
                <a:lnTo>
                  <a:pt x="404031" y="300639"/>
                </a:lnTo>
                <a:lnTo>
                  <a:pt x="439905" y="259552"/>
                </a:lnTo>
                <a:lnTo>
                  <a:pt x="473550" y="214732"/>
                </a:lnTo>
                <a:lnTo>
                  <a:pt x="503862" y="166273"/>
                </a:lnTo>
                <a:lnTo>
                  <a:pt x="529736" y="114269"/>
                </a:lnTo>
                <a:lnTo>
                  <a:pt x="550067" y="58813"/>
                </a:lnTo>
                <a:lnTo>
                  <a:pt x="563753" y="0"/>
                </a:lnTo>
                <a:lnTo>
                  <a:pt x="569615" y="67566"/>
                </a:lnTo>
                <a:lnTo>
                  <a:pt x="568482" y="131037"/>
                </a:lnTo>
                <a:lnTo>
                  <a:pt x="561133" y="190457"/>
                </a:lnTo>
                <a:lnTo>
                  <a:pt x="548346" y="245868"/>
                </a:lnTo>
                <a:lnTo>
                  <a:pt x="530901" y="297312"/>
                </a:lnTo>
                <a:lnTo>
                  <a:pt x="509576" y="344833"/>
                </a:lnTo>
                <a:lnTo>
                  <a:pt x="485152" y="388473"/>
                </a:lnTo>
                <a:lnTo>
                  <a:pt x="458406" y="428275"/>
                </a:lnTo>
                <a:lnTo>
                  <a:pt x="430119" y="464282"/>
                </a:lnTo>
                <a:lnTo>
                  <a:pt x="401068" y="496537"/>
                </a:lnTo>
                <a:lnTo>
                  <a:pt x="372035" y="525083"/>
                </a:lnTo>
                <a:lnTo>
                  <a:pt x="317133" y="571216"/>
                </a:lnTo>
                <a:lnTo>
                  <a:pt x="271646" y="603024"/>
                </a:lnTo>
                <a:lnTo>
                  <a:pt x="235331" y="623443"/>
                </a:lnTo>
                <a:lnTo>
                  <a:pt x="228617" y="628634"/>
                </a:lnTo>
                <a:lnTo>
                  <a:pt x="224488" y="635444"/>
                </a:lnTo>
                <a:lnTo>
                  <a:pt x="223240" y="643016"/>
                </a:lnTo>
                <a:lnTo>
                  <a:pt x="225171" y="650493"/>
                </a:lnTo>
                <a:lnTo>
                  <a:pt x="258318" y="714629"/>
                </a:lnTo>
                <a:lnTo>
                  <a:pt x="217955" y="705719"/>
                </a:lnTo>
                <a:lnTo>
                  <a:pt x="129158" y="686117"/>
                </a:lnTo>
                <a:lnTo>
                  <a:pt x="40362" y="666515"/>
                </a:lnTo>
                <a:lnTo>
                  <a:pt x="0" y="657605"/>
                </a:lnTo>
                <a:close/>
              </a:path>
            </a:pathLst>
          </a:custGeom>
          <a:ln w="12700">
            <a:solidFill>
              <a:srgbClr val="2E5496"/>
            </a:solidFill>
          </a:ln>
        </p:spPr>
        <p:txBody>
          <a:bodyPr wrap="square" lIns="0" tIns="0" rIns="0" bIns="0" rtlCol="0"/>
          <a:lstStyle/>
          <a:p>
            <a:endParaRPr/>
          </a:p>
        </p:txBody>
      </p:sp>
      <p:sp>
        <p:nvSpPr>
          <p:cNvPr id="16" name="object 16"/>
          <p:cNvSpPr/>
          <p:nvPr/>
        </p:nvSpPr>
        <p:spPr>
          <a:xfrm>
            <a:off x="10799953" y="4313983"/>
            <a:ext cx="662305" cy="1057275"/>
          </a:xfrm>
          <a:custGeom>
            <a:avLst/>
            <a:gdLst/>
            <a:ahLst/>
            <a:cxnLst/>
            <a:rect l="l" t="t" r="r" b="b"/>
            <a:pathLst>
              <a:path w="662304" h="1057275">
                <a:moveTo>
                  <a:pt x="366141" y="1027001"/>
                </a:moveTo>
                <a:lnTo>
                  <a:pt x="321818" y="941022"/>
                </a:lnTo>
                <a:lnTo>
                  <a:pt x="334976" y="932732"/>
                </a:lnTo>
                <a:lnTo>
                  <a:pt x="350982" y="922065"/>
                </a:lnTo>
                <a:lnTo>
                  <a:pt x="389900" y="893576"/>
                </a:lnTo>
                <a:lnTo>
                  <a:pt x="435293" y="855519"/>
                </a:lnTo>
                <a:lnTo>
                  <a:pt x="483884" y="807859"/>
                </a:lnTo>
                <a:lnTo>
                  <a:pt x="532396" y="750558"/>
                </a:lnTo>
                <a:lnTo>
                  <a:pt x="555597" y="718282"/>
                </a:lnTo>
                <a:lnTo>
                  <a:pt x="577550" y="683581"/>
                </a:lnTo>
                <a:lnTo>
                  <a:pt x="597844" y="646453"/>
                </a:lnTo>
                <a:lnTo>
                  <a:pt x="616070" y="606891"/>
                </a:lnTo>
                <a:lnTo>
                  <a:pt x="631817" y="564893"/>
                </a:lnTo>
                <a:lnTo>
                  <a:pt x="644677" y="520452"/>
                </a:lnTo>
                <a:lnTo>
                  <a:pt x="654239" y="473565"/>
                </a:lnTo>
                <a:lnTo>
                  <a:pt x="660094" y="424228"/>
                </a:lnTo>
                <a:lnTo>
                  <a:pt x="661833" y="372434"/>
                </a:lnTo>
                <a:lnTo>
                  <a:pt x="659044" y="318181"/>
                </a:lnTo>
                <a:lnTo>
                  <a:pt x="651319" y="261464"/>
                </a:lnTo>
                <a:lnTo>
                  <a:pt x="638249" y="202277"/>
                </a:lnTo>
                <a:lnTo>
                  <a:pt x="619422" y="140617"/>
                </a:lnTo>
                <a:lnTo>
                  <a:pt x="594430" y="76479"/>
                </a:lnTo>
                <a:lnTo>
                  <a:pt x="562864" y="9858"/>
                </a:lnTo>
                <a:lnTo>
                  <a:pt x="543111" y="0"/>
                </a:lnTo>
                <a:lnTo>
                  <a:pt x="535051" y="2492"/>
                </a:lnTo>
                <a:lnTo>
                  <a:pt x="545298" y="73903"/>
                </a:lnTo>
                <a:lnTo>
                  <a:pt x="560672" y="118136"/>
                </a:lnTo>
                <a:lnTo>
                  <a:pt x="571011" y="162226"/>
                </a:lnTo>
                <a:lnTo>
                  <a:pt x="576316" y="206158"/>
                </a:lnTo>
                <a:lnTo>
                  <a:pt x="576585" y="249914"/>
                </a:lnTo>
                <a:lnTo>
                  <a:pt x="571817" y="293481"/>
                </a:lnTo>
                <a:lnTo>
                  <a:pt x="562011" y="336841"/>
                </a:lnTo>
                <a:lnTo>
                  <a:pt x="547167" y="379978"/>
                </a:lnTo>
                <a:lnTo>
                  <a:pt x="527284" y="422878"/>
                </a:lnTo>
                <a:lnTo>
                  <a:pt x="502360" y="465523"/>
                </a:lnTo>
                <a:lnTo>
                  <a:pt x="472395" y="507899"/>
                </a:lnTo>
                <a:lnTo>
                  <a:pt x="437388" y="549989"/>
                </a:lnTo>
                <a:lnTo>
                  <a:pt x="392945" y="596227"/>
                </a:lnTo>
                <a:lnTo>
                  <a:pt x="349057" y="636137"/>
                </a:lnTo>
                <a:lnTo>
                  <a:pt x="307482" y="669718"/>
                </a:lnTo>
                <a:lnTo>
                  <a:pt x="269983" y="696970"/>
                </a:lnTo>
                <a:lnTo>
                  <a:pt x="214249" y="732488"/>
                </a:lnTo>
                <a:lnTo>
                  <a:pt x="170815" y="648160"/>
                </a:lnTo>
                <a:lnTo>
                  <a:pt x="165842" y="642221"/>
                </a:lnTo>
                <a:lnTo>
                  <a:pt x="158940" y="638841"/>
                </a:lnTo>
                <a:lnTo>
                  <a:pt x="150991" y="638248"/>
                </a:lnTo>
                <a:lnTo>
                  <a:pt x="142875" y="640667"/>
                </a:lnTo>
                <a:lnTo>
                  <a:pt x="137668" y="643461"/>
                </a:lnTo>
                <a:lnTo>
                  <a:pt x="133857" y="647779"/>
                </a:lnTo>
                <a:lnTo>
                  <a:pt x="132079" y="652732"/>
                </a:lnTo>
                <a:lnTo>
                  <a:pt x="1904" y="959564"/>
                </a:lnTo>
                <a:lnTo>
                  <a:pt x="0" y="964517"/>
                </a:lnTo>
                <a:lnTo>
                  <a:pt x="126" y="969978"/>
                </a:lnTo>
                <a:lnTo>
                  <a:pt x="2540" y="974677"/>
                </a:lnTo>
                <a:lnTo>
                  <a:pt x="5079" y="979376"/>
                </a:lnTo>
                <a:lnTo>
                  <a:pt x="9398" y="982551"/>
                </a:lnTo>
                <a:lnTo>
                  <a:pt x="14477" y="983948"/>
                </a:lnTo>
                <a:lnTo>
                  <a:pt x="339978" y="1055830"/>
                </a:lnTo>
                <a:lnTo>
                  <a:pt x="345058" y="1057227"/>
                </a:lnTo>
                <a:lnTo>
                  <a:pt x="368125" y="1034478"/>
                </a:lnTo>
                <a:lnTo>
                  <a:pt x="366141" y="1027001"/>
                </a:lnTo>
              </a:path>
            </a:pathLst>
          </a:custGeom>
          <a:ln w="12699">
            <a:solidFill>
              <a:srgbClr val="2E5496"/>
            </a:solidFill>
          </a:ln>
        </p:spPr>
        <p:txBody>
          <a:bodyPr wrap="square" lIns="0" tIns="0" rIns="0" bIns="0" rtlCol="0"/>
          <a:lstStyle/>
          <a:p>
            <a:endParaRPr/>
          </a:p>
        </p:txBody>
      </p:sp>
      <p:sp>
        <p:nvSpPr>
          <p:cNvPr id="17" name="object 17"/>
          <p:cNvSpPr/>
          <p:nvPr/>
        </p:nvSpPr>
        <p:spPr>
          <a:xfrm>
            <a:off x="825309" y="4308475"/>
            <a:ext cx="411480" cy="907415"/>
          </a:xfrm>
          <a:custGeom>
            <a:avLst/>
            <a:gdLst/>
            <a:ahLst/>
            <a:cxnLst/>
            <a:rect l="l" t="t" r="r" b="b"/>
            <a:pathLst>
              <a:path w="411480" h="907414">
                <a:moveTo>
                  <a:pt x="201117" y="0"/>
                </a:moveTo>
                <a:lnTo>
                  <a:pt x="341718" y="242062"/>
                </a:lnTo>
                <a:lnTo>
                  <a:pt x="268706" y="232029"/>
                </a:lnTo>
                <a:lnTo>
                  <a:pt x="260866" y="232755"/>
                </a:lnTo>
                <a:lnTo>
                  <a:pt x="242811" y="275208"/>
                </a:lnTo>
                <a:lnTo>
                  <a:pt x="239379" y="329349"/>
                </a:lnTo>
                <a:lnTo>
                  <a:pt x="238546" y="365525"/>
                </a:lnTo>
                <a:lnTo>
                  <a:pt x="238920" y="406658"/>
                </a:lnTo>
                <a:lnTo>
                  <a:pt x="240965" y="451916"/>
                </a:lnTo>
                <a:lnTo>
                  <a:pt x="245146" y="500463"/>
                </a:lnTo>
                <a:lnTo>
                  <a:pt x="251926" y="551465"/>
                </a:lnTo>
                <a:lnTo>
                  <a:pt x="261771" y="604089"/>
                </a:lnTo>
                <a:lnTo>
                  <a:pt x="275143" y="657500"/>
                </a:lnTo>
                <a:lnTo>
                  <a:pt x="292508" y="710863"/>
                </a:lnTo>
                <a:lnTo>
                  <a:pt x="314329" y="763345"/>
                </a:lnTo>
                <a:lnTo>
                  <a:pt x="341071" y="814111"/>
                </a:lnTo>
                <a:lnTo>
                  <a:pt x="373199" y="862328"/>
                </a:lnTo>
                <a:lnTo>
                  <a:pt x="411175" y="907161"/>
                </a:lnTo>
                <a:lnTo>
                  <a:pt x="354903" y="872998"/>
                </a:lnTo>
                <a:lnTo>
                  <a:pt x="305357" y="835515"/>
                </a:lnTo>
                <a:lnTo>
                  <a:pt x="262122" y="795271"/>
                </a:lnTo>
                <a:lnTo>
                  <a:pt x="224781" y="752820"/>
                </a:lnTo>
                <a:lnTo>
                  <a:pt x="192917" y="708720"/>
                </a:lnTo>
                <a:lnTo>
                  <a:pt x="166114" y="663527"/>
                </a:lnTo>
                <a:lnTo>
                  <a:pt x="143955" y="617798"/>
                </a:lnTo>
                <a:lnTo>
                  <a:pt x="126024" y="572090"/>
                </a:lnTo>
                <a:lnTo>
                  <a:pt x="111905" y="526959"/>
                </a:lnTo>
                <a:lnTo>
                  <a:pt x="101181" y="482962"/>
                </a:lnTo>
                <a:lnTo>
                  <a:pt x="93434" y="440655"/>
                </a:lnTo>
                <a:lnTo>
                  <a:pt x="88250" y="400596"/>
                </a:lnTo>
                <a:lnTo>
                  <a:pt x="83902" y="329446"/>
                </a:lnTo>
                <a:lnTo>
                  <a:pt x="83905" y="299469"/>
                </a:lnTo>
                <a:lnTo>
                  <a:pt x="84803" y="273965"/>
                </a:lnTo>
                <a:lnTo>
                  <a:pt x="86182" y="253492"/>
                </a:lnTo>
                <a:lnTo>
                  <a:pt x="89369" y="230505"/>
                </a:lnTo>
                <a:lnTo>
                  <a:pt x="89065" y="221353"/>
                </a:lnTo>
                <a:lnTo>
                  <a:pt x="85875" y="213487"/>
                </a:lnTo>
                <a:lnTo>
                  <a:pt x="80331" y="207716"/>
                </a:lnTo>
                <a:lnTo>
                  <a:pt x="72961" y="204850"/>
                </a:lnTo>
                <a:lnTo>
                  <a:pt x="0" y="194691"/>
                </a:lnTo>
                <a:lnTo>
                  <a:pt x="31424" y="164270"/>
                </a:lnTo>
                <a:lnTo>
                  <a:pt x="100558" y="97345"/>
                </a:lnTo>
                <a:lnTo>
                  <a:pt x="169692" y="30420"/>
                </a:lnTo>
                <a:lnTo>
                  <a:pt x="201117" y="0"/>
                </a:lnTo>
                <a:close/>
              </a:path>
            </a:pathLst>
          </a:custGeom>
          <a:ln w="12699">
            <a:solidFill>
              <a:srgbClr val="2E5496"/>
            </a:solidFill>
          </a:ln>
        </p:spPr>
        <p:txBody>
          <a:bodyPr wrap="square" lIns="0" tIns="0" rIns="0" bIns="0" rtlCol="0"/>
          <a:lstStyle/>
          <a:p>
            <a:endParaRPr/>
          </a:p>
        </p:txBody>
      </p:sp>
      <p:sp>
        <p:nvSpPr>
          <p:cNvPr id="18" name="object 18"/>
          <p:cNvSpPr/>
          <p:nvPr/>
        </p:nvSpPr>
        <p:spPr>
          <a:xfrm>
            <a:off x="758088" y="4250816"/>
            <a:ext cx="766445" cy="1094740"/>
          </a:xfrm>
          <a:custGeom>
            <a:avLst/>
            <a:gdLst/>
            <a:ahLst/>
            <a:cxnLst/>
            <a:rect l="l" t="t" r="r" b="b"/>
            <a:pathLst>
              <a:path w="766444" h="1094739">
                <a:moveTo>
                  <a:pt x="16395" y="292099"/>
                </a:moveTo>
                <a:lnTo>
                  <a:pt x="114134" y="305688"/>
                </a:lnTo>
                <a:lnTo>
                  <a:pt x="113234" y="321128"/>
                </a:lnTo>
                <a:lnTo>
                  <a:pt x="112558" y="340022"/>
                </a:lnTo>
                <a:lnTo>
                  <a:pt x="112664" y="387021"/>
                </a:lnTo>
                <a:lnTo>
                  <a:pt x="116023" y="444386"/>
                </a:lnTo>
                <a:lnTo>
                  <a:pt x="124209" y="509820"/>
                </a:lnTo>
                <a:lnTo>
                  <a:pt x="138792" y="581023"/>
                </a:lnTo>
                <a:lnTo>
                  <a:pt x="148974" y="618069"/>
                </a:lnTo>
                <a:lnTo>
                  <a:pt x="161345" y="655696"/>
                </a:lnTo>
                <a:lnTo>
                  <a:pt x="176101" y="693616"/>
                </a:lnTo>
                <a:lnTo>
                  <a:pt x="193439" y="731542"/>
                </a:lnTo>
                <a:lnTo>
                  <a:pt x="213556" y="769186"/>
                </a:lnTo>
                <a:lnTo>
                  <a:pt x="236647" y="806261"/>
                </a:lnTo>
                <a:lnTo>
                  <a:pt x="262909" y="842480"/>
                </a:lnTo>
                <a:lnTo>
                  <a:pt x="292539" y="877555"/>
                </a:lnTo>
                <a:lnTo>
                  <a:pt x="325734" y="911200"/>
                </a:lnTo>
                <a:lnTo>
                  <a:pt x="362689" y="943126"/>
                </a:lnTo>
                <a:lnTo>
                  <a:pt x="403601" y="973046"/>
                </a:lnTo>
                <a:lnTo>
                  <a:pt x="448667" y="1000673"/>
                </a:lnTo>
                <a:lnTo>
                  <a:pt x="498083" y="1025720"/>
                </a:lnTo>
                <a:lnTo>
                  <a:pt x="552046" y="1047899"/>
                </a:lnTo>
                <a:lnTo>
                  <a:pt x="610751" y="1066924"/>
                </a:lnTo>
                <a:lnTo>
                  <a:pt x="674397" y="1082506"/>
                </a:lnTo>
                <a:lnTo>
                  <a:pt x="743178" y="1094358"/>
                </a:lnTo>
                <a:lnTo>
                  <a:pt x="751034" y="1093559"/>
                </a:lnTo>
                <a:lnTo>
                  <a:pt x="757926" y="1089485"/>
                </a:lnTo>
                <a:lnTo>
                  <a:pt x="763127" y="1082768"/>
                </a:lnTo>
                <a:lnTo>
                  <a:pt x="765911" y="1074038"/>
                </a:lnTo>
                <a:lnTo>
                  <a:pt x="765619" y="1064940"/>
                </a:lnTo>
                <a:lnTo>
                  <a:pt x="762434" y="1057068"/>
                </a:lnTo>
                <a:lnTo>
                  <a:pt x="756892" y="1051268"/>
                </a:lnTo>
                <a:lnTo>
                  <a:pt x="749528" y="1048384"/>
                </a:lnTo>
                <a:lnTo>
                  <a:pt x="700562" y="1039197"/>
                </a:lnTo>
                <a:lnTo>
                  <a:pt x="654702" y="1025610"/>
                </a:lnTo>
                <a:lnTo>
                  <a:pt x="611960" y="1007631"/>
                </a:lnTo>
                <a:lnTo>
                  <a:pt x="572349" y="985270"/>
                </a:lnTo>
                <a:lnTo>
                  <a:pt x="535882" y="958535"/>
                </a:lnTo>
                <a:lnTo>
                  <a:pt x="502572" y="927433"/>
                </a:lnTo>
                <a:lnTo>
                  <a:pt x="472432" y="891973"/>
                </a:lnTo>
                <a:lnTo>
                  <a:pt x="445475" y="852165"/>
                </a:lnTo>
                <a:lnTo>
                  <a:pt x="421714" y="808015"/>
                </a:lnTo>
                <a:lnTo>
                  <a:pt x="401162" y="759533"/>
                </a:lnTo>
                <a:lnTo>
                  <a:pt x="383831" y="706727"/>
                </a:lnTo>
                <a:lnTo>
                  <a:pt x="369735" y="649604"/>
                </a:lnTo>
                <a:lnTo>
                  <a:pt x="357851" y="581551"/>
                </a:lnTo>
                <a:lnTo>
                  <a:pt x="350867" y="517882"/>
                </a:lnTo>
                <a:lnTo>
                  <a:pt x="347741" y="460168"/>
                </a:lnTo>
                <a:lnTo>
                  <a:pt x="347433" y="409979"/>
                </a:lnTo>
                <a:lnTo>
                  <a:pt x="348901" y="368885"/>
                </a:lnTo>
                <a:lnTo>
                  <a:pt x="351104" y="338454"/>
                </a:lnTo>
                <a:lnTo>
                  <a:pt x="447039" y="351789"/>
                </a:lnTo>
                <a:lnTo>
                  <a:pt x="454909" y="351045"/>
                </a:lnTo>
                <a:lnTo>
                  <a:pt x="461814" y="346979"/>
                </a:lnTo>
                <a:lnTo>
                  <a:pt x="467022" y="340270"/>
                </a:lnTo>
                <a:lnTo>
                  <a:pt x="469798" y="331596"/>
                </a:lnTo>
                <a:lnTo>
                  <a:pt x="470687" y="325246"/>
                </a:lnTo>
                <a:lnTo>
                  <a:pt x="469290" y="319150"/>
                </a:lnTo>
                <a:lnTo>
                  <a:pt x="466318" y="314451"/>
                </a:lnTo>
                <a:lnTo>
                  <a:pt x="289128" y="9397"/>
                </a:lnTo>
                <a:lnTo>
                  <a:pt x="286194" y="4698"/>
                </a:lnTo>
                <a:lnTo>
                  <a:pt x="281609" y="1523"/>
                </a:lnTo>
                <a:lnTo>
                  <a:pt x="276224" y="761"/>
                </a:lnTo>
                <a:lnTo>
                  <a:pt x="270802" y="0"/>
                </a:lnTo>
                <a:lnTo>
                  <a:pt x="265582" y="1904"/>
                </a:lnTo>
                <a:lnTo>
                  <a:pt x="261454" y="5587"/>
                </a:lnTo>
                <a:lnTo>
                  <a:pt x="7988" y="250951"/>
                </a:lnTo>
                <a:lnTo>
                  <a:pt x="3873" y="254634"/>
                </a:lnTo>
                <a:lnTo>
                  <a:pt x="876" y="260095"/>
                </a:lnTo>
                <a:lnTo>
                  <a:pt x="0" y="266445"/>
                </a:lnTo>
                <a:lnTo>
                  <a:pt x="302" y="275597"/>
                </a:lnTo>
                <a:lnTo>
                  <a:pt x="3487" y="283463"/>
                </a:lnTo>
                <a:lnTo>
                  <a:pt x="9027" y="289234"/>
                </a:lnTo>
                <a:lnTo>
                  <a:pt x="16395" y="292099"/>
                </a:lnTo>
              </a:path>
            </a:pathLst>
          </a:custGeom>
          <a:ln w="12699">
            <a:solidFill>
              <a:srgbClr val="2E5496"/>
            </a:solidFill>
          </a:ln>
        </p:spPr>
        <p:txBody>
          <a:bodyPr wrap="square" lIns="0" tIns="0" rIns="0" bIns="0" rtlCol="0"/>
          <a:lstStyle/>
          <a:p>
            <a:endParaRPr/>
          </a:p>
        </p:txBody>
      </p:sp>
      <p:sp>
        <p:nvSpPr>
          <p:cNvPr id="19" name="object 19"/>
          <p:cNvSpPr/>
          <p:nvPr/>
        </p:nvSpPr>
        <p:spPr>
          <a:xfrm>
            <a:off x="285705" y="1671066"/>
            <a:ext cx="521970" cy="658495"/>
          </a:xfrm>
          <a:custGeom>
            <a:avLst/>
            <a:gdLst/>
            <a:ahLst/>
            <a:cxnLst/>
            <a:rect l="l" t="t" r="r" b="b"/>
            <a:pathLst>
              <a:path w="521970" h="658494">
                <a:moveTo>
                  <a:pt x="521582" y="80010"/>
                </a:moveTo>
                <a:lnTo>
                  <a:pt x="424681" y="304419"/>
                </a:lnTo>
                <a:lnTo>
                  <a:pt x="396017" y="239395"/>
                </a:lnTo>
                <a:lnTo>
                  <a:pt x="391685" y="233187"/>
                </a:lnTo>
                <a:lnTo>
                  <a:pt x="385562" y="229266"/>
                </a:lnTo>
                <a:lnTo>
                  <a:pt x="378444" y="227965"/>
                </a:lnTo>
                <a:lnTo>
                  <a:pt x="371125" y="229616"/>
                </a:lnTo>
                <a:lnTo>
                  <a:pt x="333438" y="247997"/>
                </a:lnTo>
                <a:lnTo>
                  <a:pt x="276418" y="282785"/>
                </a:lnTo>
                <a:lnTo>
                  <a:pt x="242379" y="306728"/>
                </a:lnTo>
                <a:lnTo>
                  <a:pt x="206338" y="335067"/>
                </a:lnTo>
                <a:lnTo>
                  <a:pt x="169561" y="367823"/>
                </a:lnTo>
                <a:lnTo>
                  <a:pt x="133309" y="405019"/>
                </a:lnTo>
                <a:lnTo>
                  <a:pt x="98848" y="446677"/>
                </a:lnTo>
                <a:lnTo>
                  <a:pt x="67441" y="492819"/>
                </a:lnTo>
                <a:lnTo>
                  <a:pt x="40353" y="543467"/>
                </a:lnTo>
                <a:lnTo>
                  <a:pt x="18846" y="598642"/>
                </a:lnTo>
                <a:lnTo>
                  <a:pt x="4184" y="658368"/>
                </a:lnTo>
                <a:lnTo>
                  <a:pt x="0" y="588546"/>
                </a:lnTo>
                <a:lnTo>
                  <a:pt x="2836" y="523972"/>
                </a:lnTo>
                <a:lnTo>
                  <a:pt x="11844" y="464503"/>
                </a:lnTo>
                <a:lnTo>
                  <a:pt x="26175" y="409997"/>
                </a:lnTo>
                <a:lnTo>
                  <a:pt x="44981" y="360313"/>
                </a:lnTo>
                <a:lnTo>
                  <a:pt x="67413" y="315309"/>
                </a:lnTo>
                <a:lnTo>
                  <a:pt x="92621" y="274844"/>
                </a:lnTo>
                <a:lnTo>
                  <a:pt x="119758" y="238777"/>
                </a:lnTo>
                <a:lnTo>
                  <a:pt x="147975" y="206965"/>
                </a:lnTo>
                <a:lnTo>
                  <a:pt x="176422" y="179267"/>
                </a:lnTo>
                <a:lnTo>
                  <a:pt x="230613" y="135648"/>
                </a:lnTo>
                <a:lnTo>
                  <a:pt x="275542" y="106786"/>
                </a:lnTo>
                <a:lnTo>
                  <a:pt x="309632" y="90043"/>
                </a:lnTo>
                <a:lnTo>
                  <a:pt x="315750" y="85705"/>
                </a:lnTo>
                <a:lnTo>
                  <a:pt x="319579" y="79533"/>
                </a:lnTo>
                <a:lnTo>
                  <a:pt x="320823" y="72362"/>
                </a:lnTo>
                <a:lnTo>
                  <a:pt x="319182" y="65024"/>
                </a:lnTo>
                <a:lnTo>
                  <a:pt x="290531" y="0"/>
                </a:lnTo>
                <a:lnTo>
                  <a:pt x="326633" y="12501"/>
                </a:lnTo>
                <a:lnTo>
                  <a:pt x="406057" y="40004"/>
                </a:lnTo>
                <a:lnTo>
                  <a:pt x="485481" y="67508"/>
                </a:lnTo>
                <a:lnTo>
                  <a:pt x="521582" y="80010"/>
                </a:lnTo>
              </a:path>
            </a:pathLst>
          </a:custGeom>
          <a:ln w="12700">
            <a:solidFill>
              <a:srgbClr val="2E5496"/>
            </a:solidFill>
          </a:ln>
        </p:spPr>
        <p:txBody>
          <a:bodyPr wrap="square" lIns="0" tIns="0" rIns="0" bIns="0" rtlCol="0"/>
          <a:lstStyle/>
          <a:p>
            <a:endParaRPr/>
          </a:p>
        </p:txBody>
      </p:sp>
      <p:sp>
        <p:nvSpPr>
          <p:cNvPr id="20" name="object 20"/>
          <p:cNvSpPr/>
          <p:nvPr/>
        </p:nvSpPr>
        <p:spPr>
          <a:xfrm>
            <a:off x="247914" y="1619503"/>
            <a:ext cx="604520" cy="998855"/>
          </a:xfrm>
          <a:custGeom>
            <a:avLst/>
            <a:gdLst/>
            <a:ahLst/>
            <a:cxnLst/>
            <a:rect l="l" t="t" r="r" b="b"/>
            <a:pathLst>
              <a:path w="604519" h="998855">
                <a:moveTo>
                  <a:pt x="276418" y="27050"/>
                </a:moveTo>
                <a:lnTo>
                  <a:pt x="314784" y="114173"/>
                </a:lnTo>
                <a:lnTo>
                  <a:pt x="302264" y="121188"/>
                </a:lnTo>
                <a:lnTo>
                  <a:pt x="286942" y="130392"/>
                </a:lnTo>
                <a:lnTo>
                  <a:pt x="249555" y="155565"/>
                </a:lnTo>
                <a:lnTo>
                  <a:pt x="205949" y="190089"/>
                </a:lnTo>
                <a:lnTo>
                  <a:pt x="159452" y="234362"/>
                </a:lnTo>
                <a:lnTo>
                  <a:pt x="113388" y="288780"/>
                </a:lnTo>
                <a:lnTo>
                  <a:pt x="71085" y="353742"/>
                </a:lnTo>
                <a:lnTo>
                  <a:pt x="52383" y="390301"/>
                </a:lnTo>
                <a:lnTo>
                  <a:pt x="35868" y="429645"/>
                </a:lnTo>
                <a:lnTo>
                  <a:pt x="21957" y="471823"/>
                </a:lnTo>
                <a:lnTo>
                  <a:pt x="11064" y="516885"/>
                </a:lnTo>
                <a:lnTo>
                  <a:pt x="3607" y="564881"/>
                </a:lnTo>
                <a:lnTo>
                  <a:pt x="0" y="615860"/>
                </a:lnTo>
                <a:lnTo>
                  <a:pt x="659" y="669873"/>
                </a:lnTo>
                <a:lnTo>
                  <a:pt x="6000" y="726968"/>
                </a:lnTo>
                <a:lnTo>
                  <a:pt x="16439" y="787196"/>
                </a:lnTo>
                <a:lnTo>
                  <a:pt x="32392" y="850606"/>
                </a:lnTo>
                <a:lnTo>
                  <a:pt x="54274" y="917247"/>
                </a:lnTo>
                <a:lnTo>
                  <a:pt x="82501" y="987171"/>
                </a:lnTo>
                <a:lnTo>
                  <a:pt x="100105" y="998672"/>
                </a:lnTo>
                <a:lnTo>
                  <a:pt x="107406" y="997076"/>
                </a:lnTo>
                <a:lnTo>
                  <a:pt x="98012" y="923305"/>
                </a:lnTo>
                <a:lnTo>
                  <a:pt x="84442" y="875290"/>
                </a:lnTo>
                <a:lnTo>
                  <a:pt x="76247" y="828030"/>
                </a:lnTo>
                <a:lnTo>
                  <a:pt x="73429" y="781545"/>
                </a:lnTo>
                <a:lnTo>
                  <a:pt x="75988" y="735853"/>
                </a:lnTo>
                <a:lnTo>
                  <a:pt x="83927" y="690974"/>
                </a:lnTo>
                <a:lnTo>
                  <a:pt x="97246" y="646926"/>
                </a:lnTo>
                <a:lnTo>
                  <a:pt x="115948" y="603728"/>
                </a:lnTo>
                <a:lnTo>
                  <a:pt x="140032" y="561399"/>
                </a:lnTo>
                <a:lnTo>
                  <a:pt x="169502" y="519958"/>
                </a:lnTo>
                <a:lnTo>
                  <a:pt x="204358" y="479425"/>
                </a:lnTo>
                <a:lnTo>
                  <a:pt x="253190" y="431935"/>
                </a:lnTo>
                <a:lnTo>
                  <a:pt x="300682" y="393058"/>
                </a:lnTo>
                <a:lnTo>
                  <a:pt x="344104" y="362509"/>
                </a:lnTo>
                <a:lnTo>
                  <a:pt x="380724" y="340001"/>
                </a:lnTo>
                <a:lnTo>
                  <a:pt x="407812" y="325247"/>
                </a:lnTo>
                <a:lnTo>
                  <a:pt x="445467" y="410845"/>
                </a:lnTo>
                <a:lnTo>
                  <a:pt x="449812" y="416980"/>
                </a:lnTo>
                <a:lnTo>
                  <a:pt x="455949" y="420878"/>
                </a:lnTo>
                <a:lnTo>
                  <a:pt x="463075" y="422203"/>
                </a:lnTo>
                <a:lnTo>
                  <a:pt x="470385" y="420624"/>
                </a:lnTo>
                <a:lnTo>
                  <a:pt x="475160" y="418592"/>
                </a:lnTo>
                <a:lnTo>
                  <a:pt x="478602" y="414655"/>
                </a:lnTo>
                <a:lnTo>
                  <a:pt x="480341" y="410210"/>
                </a:lnTo>
                <a:lnTo>
                  <a:pt x="602439" y="127254"/>
                </a:lnTo>
                <a:lnTo>
                  <a:pt x="604192" y="122809"/>
                </a:lnTo>
                <a:lnTo>
                  <a:pt x="604179" y="117475"/>
                </a:lnTo>
                <a:lnTo>
                  <a:pt x="602058" y="112649"/>
                </a:lnTo>
                <a:lnTo>
                  <a:pt x="599937" y="107823"/>
                </a:lnTo>
                <a:lnTo>
                  <a:pt x="596102" y="104394"/>
                </a:lnTo>
                <a:lnTo>
                  <a:pt x="591581" y="102616"/>
                </a:lnTo>
                <a:lnTo>
                  <a:pt x="300421" y="1778"/>
                </a:lnTo>
                <a:lnTo>
                  <a:pt x="295912" y="0"/>
                </a:lnTo>
                <a:lnTo>
                  <a:pt x="290730" y="0"/>
                </a:lnTo>
                <a:lnTo>
                  <a:pt x="285955" y="2032"/>
                </a:lnTo>
                <a:lnTo>
                  <a:pt x="279861" y="6351"/>
                </a:lnTo>
                <a:lnTo>
                  <a:pt x="276033" y="12493"/>
                </a:lnTo>
                <a:lnTo>
                  <a:pt x="274782" y="19659"/>
                </a:lnTo>
                <a:lnTo>
                  <a:pt x="276418" y="27050"/>
                </a:lnTo>
              </a:path>
            </a:pathLst>
          </a:custGeom>
          <a:ln w="12700">
            <a:solidFill>
              <a:srgbClr val="2E5496"/>
            </a:solidFill>
          </a:ln>
        </p:spPr>
        <p:txBody>
          <a:bodyPr wrap="square" lIns="0" tIns="0" rIns="0" bIns="0" rtlCol="0"/>
          <a:lstStyle/>
          <a:p>
            <a:endParaRPr/>
          </a:p>
        </p:txBody>
      </p:sp>
      <p:sp>
        <p:nvSpPr>
          <p:cNvPr id="21" name="object 21"/>
          <p:cNvSpPr/>
          <p:nvPr/>
        </p:nvSpPr>
        <p:spPr>
          <a:xfrm>
            <a:off x="4740402" y="2202942"/>
            <a:ext cx="2879090" cy="2696210"/>
          </a:xfrm>
          <a:custGeom>
            <a:avLst/>
            <a:gdLst/>
            <a:ahLst/>
            <a:cxnLst/>
            <a:rect l="l" t="t" r="r" b="b"/>
            <a:pathLst>
              <a:path w="2879090" h="2696210">
                <a:moveTo>
                  <a:pt x="0" y="1347978"/>
                </a:moveTo>
                <a:lnTo>
                  <a:pt x="834" y="1301636"/>
                </a:lnTo>
                <a:lnTo>
                  <a:pt x="3320" y="1255686"/>
                </a:lnTo>
                <a:lnTo>
                  <a:pt x="7430" y="1210154"/>
                </a:lnTo>
                <a:lnTo>
                  <a:pt x="13139" y="1165064"/>
                </a:lnTo>
                <a:lnTo>
                  <a:pt x="20418" y="1120441"/>
                </a:lnTo>
                <a:lnTo>
                  <a:pt x="29241" y="1076311"/>
                </a:lnTo>
                <a:lnTo>
                  <a:pt x="39582" y="1032699"/>
                </a:lnTo>
                <a:lnTo>
                  <a:pt x="51413" y="989629"/>
                </a:lnTo>
                <a:lnTo>
                  <a:pt x="64708" y="947128"/>
                </a:lnTo>
                <a:lnTo>
                  <a:pt x="79441" y="905219"/>
                </a:lnTo>
                <a:lnTo>
                  <a:pt x="95583" y="863928"/>
                </a:lnTo>
                <a:lnTo>
                  <a:pt x="113109" y="823281"/>
                </a:lnTo>
                <a:lnTo>
                  <a:pt x="131991" y="783302"/>
                </a:lnTo>
                <a:lnTo>
                  <a:pt x="152204" y="744016"/>
                </a:lnTo>
                <a:lnTo>
                  <a:pt x="173719" y="705448"/>
                </a:lnTo>
                <a:lnTo>
                  <a:pt x="196511" y="667624"/>
                </a:lnTo>
                <a:lnTo>
                  <a:pt x="220552" y="630569"/>
                </a:lnTo>
                <a:lnTo>
                  <a:pt x="245816" y="594307"/>
                </a:lnTo>
                <a:lnTo>
                  <a:pt x="272276" y="558865"/>
                </a:lnTo>
                <a:lnTo>
                  <a:pt x="299905" y="524266"/>
                </a:lnTo>
                <a:lnTo>
                  <a:pt x="328676" y="490536"/>
                </a:lnTo>
                <a:lnTo>
                  <a:pt x="358563" y="457700"/>
                </a:lnTo>
                <a:lnTo>
                  <a:pt x="389538" y="425783"/>
                </a:lnTo>
                <a:lnTo>
                  <a:pt x="421576" y="394811"/>
                </a:lnTo>
                <a:lnTo>
                  <a:pt x="454649" y="364808"/>
                </a:lnTo>
                <a:lnTo>
                  <a:pt x="488730" y="335799"/>
                </a:lnTo>
                <a:lnTo>
                  <a:pt x="523793" y="307810"/>
                </a:lnTo>
                <a:lnTo>
                  <a:pt x="559810" y="280866"/>
                </a:lnTo>
                <a:lnTo>
                  <a:pt x="596756" y="254991"/>
                </a:lnTo>
                <a:lnTo>
                  <a:pt x="634603" y="230211"/>
                </a:lnTo>
                <a:lnTo>
                  <a:pt x="673324" y="206551"/>
                </a:lnTo>
                <a:lnTo>
                  <a:pt x="712893" y="184037"/>
                </a:lnTo>
                <a:lnTo>
                  <a:pt x="753283" y="162692"/>
                </a:lnTo>
                <a:lnTo>
                  <a:pt x="794467" y="142542"/>
                </a:lnTo>
                <a:lnTo>
                  <a:pt x="836418" y="123613"/>
                </a:lnTo>
                <a:lnTo>
                  <a:pt x="879109" y="105929"/>
                </a:lnTo>
                <a:lnTo>
                  <a:pt x="922515" y="89516"/>
                </a:lnTo>
                <a:lnTo>
                  <a:pt x="966607" y="74398"/>
                </a:lnTo>
                <a:lnTo>
                  <a:pt x="1011360" y="60601"/>
                </a:lnTo>
                <a:lnTo>
                  <a:pt x="1056745" y="48150"/>
                </a:lnTo>
                <a:lnTo>
                  <a:pt x="1102738" y="37070"/>
                </a:lnTo>
                <a:lnTo>
                  <a:pt x="1149310" y="27385"/>
                </a:lnTo>
                <a:lnTo>
                  <a:pt x="1196435" y="19122"/>
                </a:lnTo>
                <a:lnTo>
                  <a:pt x="1244086" y="12305"/>
                </a:lnTo>
                <a:lnTo>
                  <a:pt x="1292237" y="6959"/>
                </a:lnTo>
                <a:lnTo>
                  <a:pt x="1340860" y="3109"/>
                </a:lnTo>
                <a:lnTo>
                  <a:pt x="1389929" y="781"/>
                </a:lnTo>
                <a:lnTo>
                  <a:pt x="1439418" y="0"/>
                </a:lnTo>
                <a:lnTo>
                  <a:pt x="1488906" y="781"/>
                </a:lnTo>
                <a:lnTo>
                  <a:pt x="1537975" y="3109"/>
                </a:lnTo>
                <a:lnTo>
                  <a:pt x="1586598" y="6959"/>
                </a:lnTo>
                <a:lnTo>
                  <a:pt x="1634749" y="12305"/>
                </a:lnTo>
                <a:lnTo>
                  <a:pt x="1682400" y="19122"/>
                </a:lnTo>
                <a:lnTo>
                  <a:pt x="1729525" y="27385"/>
                </a:lnTo>
                <a:lnTo>
                  <a:pt x="1776097" y="37070"/>
                </a:lnTo>
                <a:lnTo>
                  <a:pt x="1822090" y="48150"/>
                </a:lnTo>
                <a:lnTo>
                  <a:pt x="1867475" y="60601"/>
                </a:lnTo>
                <a:lnTo>
                  <a:pt x="1912228" y="74398"/>
                </a:lnTo>
                <a:lnTo>
                  <a:pt x="1956320" y="89516"/>
                </a:lnTo>
                <a:lnTo>
                  <a:pt x="1999726" y="105929"/>
                </a:lnTo>
                <a:lnTo>
                  <a:pt x="2042417" y="123613"/>
                </a:lnTo>
                <a:lnTo>
                  <a:pt x="2084368" y="142542"/>
                </a:lnTo>
                <a:lnTo>
                  <a:pt x="2125552" y="162692"/>
                </a:lnTo>
                <a:lnTo>
                  <a:pt x="2165942" y="184037"/>
                </a:lnTo>
                <a:lnTo>
                  <a:pt x="2205511" y="206551"/>
                </a:lnTo>
                <a:lnTo>
                  <a:pt x="2244232" y="230211"/>
                </a:lnTo>
                <a:lnTo>
                  <a:pt x="2282079" y="254991"/>
                </a:lnTo>
                <a:lnTo>
                  <a:pt x="2319025" y="280866"/>
                </a:lnTo>
                <a:lnTo>
                  <a:pt x="2355042" y="307810"/>
                </a:lnTo>
                <a:lnTo>
                  <a:pt x="2390105" y="335799"/>
                </a:lnTo>
                <a:lnTo>
                  <a:pt x="2424186" y="364808"/>
                </a:lnTo>
                <a:lnTo>
                  <a:pt x="2457259" y="394811"/>
                </a:lnTo>
                <a:lnTo>
                  <a:pt x="2489297" y="425783"/>
                </a:lnTo>
                <a:lnTo>
                  <a:pt x="2520272" y="457700"/>
                </a:lnTo>
                <a:lnTo>
                  <a:pt x="2550159" y="490536"/>
                </a:lnTo>
                <a:lnTo>
                  <a:pt x="2578930" y="524266"/>
                </a:lnTo>
                <a:lnTo>
                  <a:pt x="2606559" y="558865"/>
                </a:lnTo>
                <a:lnTo>
                  <a:pt x="2633019" y="594307"/>
                </a:lnTo>
                <a:lnTo>
                  <a:pt x="2658283" y="630569"/>
                </a:lnTo>
                <a:lnTo>
                  <a:pt x="2682324" y="667624"/>
                </a:lnTo>
                <a:lnTo>
                  <a:pt x="2705116" y="705448"/>
                </a:lnTo>
                <a:lnTo>
                  <a:pt x="2726631" y="744016"/>
                </a:lnTo>
                <a:lnTo>
                  <a:pt x="2746844" y="783302"/>
                </a:lnTo>
                <a:lnTo>
                  <a:pt x="2765726" y="823281"/>
                </a:lnTo>
                <a:lnTo>
                  <a:pt x="2783252" y="863928"/>
                </a:lnTo>
                <a:lnTo>
                  <a:pt x="2799394" y="905219"/>
                </a:lnTo>
                <a:lnTo>
                  <a:pt x="2814127" y="947128"/>
                </a:lnTo>
                <a:lnTo>
                  <a:pt x="2827422" y="989629"/>
                </a:lnTo>
                <a:lnTo>
                  <a:pt x="2839253" y="1032699"/>
                </a:lnTo>
                <a:lnTo>
                  <a:pt x="2849594" y="1076311"/>
                </a:lnTo>
                <a:lnTo>
                  <a:pt x="2858417" y="1120441"/>
                </a:lnTo>
                <a:lnTo>
                  <a:pt x="2865696" y="1165064"/>
                </a:lnTo>
                <a:lnTo>
                  <a:pt x="2871405" y="1210154"/>
                </a:lnTo>
                <a:lnTo>
                  <a:pt x="2875515" y="1255686"/>
                </a:lnTo>
                <a:lnTo>
                  <a:pt x="2878001" y="1301636"/>
                </a:lnTo>
                <a:lnTo>
                  <a:pt x="2878836" y="1347978"/>
                </a:lnTo>
                <a:lnTo>
                  <a:pt x="2878001" y="1394319"/>
                </a:lnTo>
                <a:lnTo>
                  <a:pt x="2875515" y="1440269"/>
                </a:lnTo>
                <a:lnTo>
                  <a:pt x="2871405" y="1485801"/>
                </a:lnTo>
                <a:lnTo>
                  <a:pt x="2865696" y="1530891"/>
                </a:lnTo>
                <a:lnTo>
                  <a:pt x="2858417" y="1575514"/>
                </a:lnTo>
                <a:lnTo>
                  <a:pt x="2849594" y="1619644"/>
                </a:lnTo>
                <a:lnTo>
                  <a:pt x="2839253" y="1663256"/>
                </a:lnTo>
                <a:lnTo>
                  <a:pt x="2827422" y="1706326"/>
                </a:lnTo>
                <a:lnTo>
                  <a:pt x="2814127" y="1748827"/>
                </a:lnTo>
                <a:lnTo>
                  <a:pt x="2799394" y="1790736"/>
                </a:lnTo>
                <a:lnTo>
                  <a:pt x="2783252" y="1832027"/>
                </a:lnTo>
                <a:lnTo>
                  <a:pt x="2765726" y="1872674"/>
                </a:lnTo>
                <a:lnTo>
                  <a:pt x="2746844" y="1912653"/>
                </a:lnTo>
                <a:lnTo>
                  <a:pt x="2726631" y="1951939"/>
                </a:lnTo>
                <a:lnTo>
                  <a:pt x="2705116" y="1990507"/>
                </a:lnTo>
                <a:lnTo>
                  <a:pt x="2682324" y="2028331"/>
                </a:lnTo>
                <a:lnTo>
                  <a:pt x="2658283" y="2065386"/>
                </a:lnTo>
                <a:lnTo>
                  <a:pt x="2633019" y="2101648"/>
                </a:lnTo>
                <a:lnTo>
                  <a:pt x="2606559" y="2137090"/>
                </a:lnTo>
                <a:lnTo>
                  <a:pt x="2578930" y="2171689"/>
                </a:lnTo>
                <a:lnTo>
                  <a:pt x="2550159" y="2205419"/>
                </a:lnTo>
                <a:lnTo>
                  <a:pt x="2520272" y="2238255"/>
                </a:lnTo>
                <a:lnTo>
                  <a:pt x="2489297" y="2270172"/>
                </a:lnTo>
                <a:lnTo>
                  <a:pt x="2457259" y="2301144"/>
                </a:lnTo>
                <a:lnTo>
                  <a:pt x="2424186" y="2331147"/>
                </a:lnTo>
                <a:lnTo>
                  <a:pt x="2390105" y="2360156"/>
                </a:lnTo>
                <a:lnTo>
                  <a:pt x="2355042" y="2388145"/>
                </a:lnTo>
                <a:lnTo>
                  <a:pt x="2319025" y="2415089"/>
                </a:lnTo>
                <a:lnTo>
                  <a:pt x="2282079" y="2440964"/>
                </a:lnTo>
                <a:lnTo>
                  <a:pt x="2244232" y="2465744"/>
                </a:lnTo>
                <a:lnTo>
                  <a:pt x="2205511" y="2489404"/>
                </a:lnTo>
                <a:lnTo>
                  <a:pt x="2165942" y="2511918"/>
                </a:lnTo>
                <a:lnTo>
                  <a:pt x="2125552" y="2533263"/>
                </a:lnTo>
                <a:lnTo>
                  <a:pt x="2084368" y="2553413"/>
                </a:lnTo>
                <a:lnTo>
                  <a:pt x="2042417" y="2572342"/>
                </a:lnTo>
                <a:lnTo>
                  <a:pt x="1999726" y="2590026"/>
                </a:lnTo>
                <a:lnTo>
                  <a:pt x="1956320" y="2606439"/>
                </a:lnTo>
                <a:lnTo>
                  <a:pt x="1912228" y="2621557"/>
                </a:lnTo>
                <a:lnTo>
                  <a:pt x="1867475" y="2635354"/>
                </a:lnTo>
                <a:lnTo>
                  <a:pt x="1822090" y="2647805"/>
                </a:lnTo>
                <a:lnTo>
                  <a:pt x="1776097" y="2658885"/>
                </a:lnTo>
                <a:lnTo>
                  <a:pt x="1729525" y="2668570"/>
                </a:lnTo>
                <a:lnTo>
                  <a:pt x="1682400" y="2676833"/>
                </a:lnTo>
                <a:lnTo>
                  <a:pt x="1634749" y="2683650"/>
                </a:lnTo>
                <a:lnTo>
                  <a:pt x="1586598" y="2688996"/>
                </a:lnTo>
                <a:lnTo>
                  <a:pt x="1537975" y="2692846"/>
                </a:lnTo>
                <a:lnTo>
                  <a:pt x="1488906" y="2695174"/>
                </a:lnTo>
                <a:lnTo>
                  <a:pt x="1439418" y="2695956"/>
                </a:lnTo>
                <a:lnTo>
                  <a:pt x="1389929" y="2695174"/>
                </a:lnTo>
                <a:lnTo>
                  <a:pt x="1340860" y="2692846"/>
                </a:lnTo>
                <a:lnTo>
                  <a:pt x="1292237" y="2688996"/>
                </a:lnTo>
                <a:lnTo>
                  <a:pt x="1244086" y="2683650"/>
                </a:lnTo>
                <a:lnTo>
                  <a:pt x="1196435" y="2676833"/>
                </a:lnTo>
                <a:lnTo>
                  <a:pt x="1149310" y="2668570"/>
                </a:lnTo>
                <a:lnTo>
                  <a:pt x="1102738" y="2658885"/>
                </a:lnTo>
                <a:lnTo>
                  <a:pt x="1056745" y="2647805"/>
                </a:lnTo>
                <a:lnTo>
                  <a:pt x="1011360" y="2635354"/>
                </a:lnTo>
                <a:lnTo>
                  <a:pt x="966607" y="2621557"/>
                </a:lnTo>
                <a:lnTo>
                  <a:pt x="922515" y="2606439"/>
                </a:lnTo>
                <a:lnTo>
                  <a:pt x="879109" y="2590026"/>
                </a:lnTo>
                <a:lnTo>
                  <a:pt x="836418" y="2572342"/>
                </a:lnTo>
                <a:lnTo>
                  <a:pt x="794467" y="2553413"/>
                </a:lnTo>
                <a:lnTo>
                  <a:pt x="753283" y="2533263"/>
                </a:lnTo>
                <a:lnTo>
                  <a:pt x="712893" y="2511918"/>
                </a:lnTo>
                <a:lnTo>
                  <a:pt x="673324" y="2489404"/>
                </a:lnTo>
                <a:lnTo>
                  <a:pt x="634603" y="2465744"/>
                </a:lnTo>
                <a:lnTo>
                  <a:pt x="596756" y="2440964"/>
                </a:lnTo>
                <a:lnTo>
                  <a:pt x="559810" y="2415089"/>
                </a:lnTo>
                <a:lnTo>
                  <a:pt x="523793" y="2388145"/>
                </a:lnTo>
                <a:lnTo>
                  <a:pt x="488730" y="2360156"/>
                </a:lnTo>
                <a:lnTo>
                  <a:pt x="454649" y="2331147"/>
                </a:lnTo>
                <a:lnTo>
                  <a:pt x="421576" y="2301144"/>
                </a:lnTo>
                <a:lnTo>
                  <a:pt x="389538" y="2270172"/>
                </a:lnTo>
                <a:lnTo>
                  <a:pt x="358563" y="2238255"/>
                </a:lnTo>
                <a:lnTo>
                  <a:pt x="328676" y="2205419"/>
                </a:lnTo>
                <a:lnTo>
                  <a:pt x="299905" y="2171689"/>
                </a:lnTo>
                <a:lnTo>
                  <a:pt x="272276" y="2137090"/>
                </a:lnTo>
                <a:lnTo>
                  <a:pt x="245816" y="2101648"/>
                </a:lnTo>
                <a:lnTo>
                  <a:pt x="220552" y="2065386"/>
                </a:lnTo>
                <a:lnTo>
                  <a:pt x="196511" y="2028331"/>
                </a:lnTo>
                <a:lnTo>
                  <a:pt x="173719" y="1990507"/>
                </a:lnTo>
                <a:lnTo>
                  <a:pt x="152204" y="1951939"/>
                </a:lnTo>
                <a:lnTo>
                  <a:pt x="131991" y="1912653"/>
                </a:lnTo>
                <a:lnTo>
                  <a:pt x="113109" y="1872674"/>
                </a:lnTo>
                <a:lnTo>
                  <a:pt x="95583" y="1832027"/>
                </a:lnTo>
                <a:lnTo>
                  <a:pt x="79441" y="1790736"/>
                </a:lnTo>
                <a:lnTo>
                  <a:pt x="64708" y="1748827"/>
                </a:lnTo>
                <a:lnTo>
                  <a:pt x="51413" y="1706326"/>
                </a:lnTo>
                <a:lnTo>
                  <a:pt x="39582" y="1663256"/>
                </a:lnTo>
                <a:lnTo>
                  <a:pt x="29241" y="1619644"/>
                </a:lnTo>
                <a:lnTo>
                  <a:pt x="20418" y="1575514"/>
                </a:lnTo>
                <a:lnTo>
                  <a:pt x="13139" y="1530891"/>
                </a:lnTo>
                <a:lnTo>
                  <a:pt x="7430" y="1485801"/>
                </a:lnTo>
                <a:lnTo>
                  <a:pt x="3320" y="1440269"/>
                </a:lnTo>
                <a:lnTo>
                  <a:pt x="834" y="1394319"/>
                </a:lnTo>
                <a:lnTo>
                  <a:pt x="0" y="1347978"/>
                </a:lnTo>
                <a:close/>
              </a:path>
            </a:pathLst>
          </a:custGeom>
          <a:ln w="28956">
            <a:solidFill>
              <a:srgbClr val="00335F"/>
            </a:solidFill>
            <a:prstDash val="sysDash"/>
          </a:ln>
        </p:spPr>
        <p:txBody>
          <a:bodyPr wrap="square" lIns="0" tIns="0" rIns="0" bIns="0" rtlCol="0"/>
          <a:lstStyle/>
          <a:p>
            <a:endParaRPr/>
          </a:p>
        </p:txBody>
      </p:sp>
      <p:sp>
        <p:nvSpPr>
          <p:cNvPr id="22" name="object 22"/>
          <p:cNvSpPr txBox="1"/>
          <p:nvPr/>
        </p:nvSpPr>
        <p:spPr>
          <a:xfrm>
            <a:off x="1015695" y="5822391"/>
            <a:ext cx="11169650" cy="998855"/>
          </a:xfrm>
          <a:prstGeom prst="rect">
            <a:avLst/>
          </a:prstGeom>
        </p:spPr>
        <p:txBody>
          <a:bodyPr vert="horz" wrap="square" lIns="0" tIns="28575" rIns="0" bIns="0" rtlCol="0">
            <a:spAutoFit/>
          </a:bodyPr>
          <a:lstStyle/>
          <a:p>
            <a:pPr marL="4123054" marR="1130935" indent="-4110990">
              <a:lnSpc>
                <a:spcPts val="1839"/>
              </a:lnSpc>
              <a:spcBef>
                <a:spcPts val="225"/>
              </a:spcBef>
            </a:pPr>
            <a:r>
              <a:rPr sz="1050" b="1" i="1" spc="25" dirty="0">
                <a:latin typeface="Cambria"/>
                <a:cs typeface="Cambria"/>
              </a:rPr>
              <a:t>INTERACTION WITH POTENTIAL INVESTORS </a:t>
            </a:r>
            <a:r>
              <a:rPr sz="1050" b="1" i="1" spc="30" dirty="0">
                <a:latin typeface="Cambria"/>
                <a:cs typeface="Cambria"/>
              </a:rPr>
              <a:t>ABROAD </a:t>
            </a:r>
            <a:r>
              <a:rPr sz="1050" b="1" i="1" spc="25" dirty="0">
                <a:latin typeface="Cambria"/>
                <a:cs typeface="Cambria"/>
              </a:rPr>
              <a:t>THROUGH </a:t>
            </a:r>
            <a:r>
              <a:rPr sz="2400" b="1" i="1" spc="37" baseline="3472" dirty="0">
                <a:latin typeface="Cambria"/>
                <a:cs typeface="Cambria"/>
              </a:rPr>
              <a:t>OVERSEAS REPRESENTATIVES </a:t>
            </a:r>
            <a:r>
              <a:rPr sz="1050" b="1" i="1" spc="25" dirty="0">
                <a:latin typeface="Cambria"/>
                <a:cs typeface="Cambria"/>
              </a:rPr>
              <a:t>AND </a:t>
            </a:r>
            <a:r>
              <a:rPr sz="1050" b="1" i="1" spc="15" dirty="0">
                <a:latin typeface="Cambria"/>
                <a:cs typeface="Cambria"/>
              </a:rPr>
              <a:t>IN </a:t>
            </a:r>
            <a:r>
              <a:rPr sz="1050" b="1" i="1" spc="20" dirty="0">
                <a:latin typeface="Cambria"/>
                <a:cs typeface="Cambria"/>
              </a:rPr>
              <a:t>THE </a:t>
            </a:r>
            <a:r>
              <a:rPr sz="1050" b="1" i="1" spc="25" dirty="0">
                <a:latin typeface="Cambria"/>
                <a:cs typeface="Cambria"/>
              </a:rPr>
              <a:t>REGIONS THROUGH </a:t>
            </a:r>
            <a:r>
              <a:rPr sz="2400" b="1" i="1" spc="37" baseline="3472" dirty="0">
                <a:latin typeface="Cambria"/>
                <a:cs typeface="Cambria"/>
              </a:rPr>
              <a:t>REGIONAL  </a:t>
            </a:r>
            <a:r>
              <a:rPr sz="1600" b="1" i="1" spc="30" dirty="0">
                <a:latin typeface="Cambria"/>
                <a:cs typeface="Cambria"/>
              </a:rPr>
              <a:t>REPRESENTATIVES</a:t>
            </a:r>
            <a:endParaRPr sz="1600">
              <a:latin typeface="Cambria"/>
              <a:cs typeface="Cambria"/>
            </a:endParaRPr>
          </a:p>
          <a:p>
            <a:pPr>
              <a:lnSpc>
                <a:spcPct val="100000"/>
              </a:lnSpc>
              <a:spcBef>
                <a:spcPts val="50"/>
              </a:spcBef>
            </a:pPr>
            <a:endParaRPr sz="1400">
              <a:latin typeface="Cambria"/>
              <a:cs typeface="Cambria"/>
            </a:endParaRPr>
          </a:p>
          <a:p>
            <a:pPr marR="5080" algn="r">
              <a:lnSpc>
                <a:spcPct val="100000"/>
              </a:lnSpc>
              <a:spcBef>
                <a:spcPts val="5"/>
              </a:spcBef>
            </a:pPr>
            <a:r>
              <a:rPr sz="1800" b="1" dirty="0">
                <a:solidFill>
                  <a:srgbClr val="52BCF0"/>
                </a:solidFill>
                <a:latin typeface="Cambria"/>
                <a:cs typeface="Cambria"/>
              </a:rPr>
              <a:t>50</a:t>
            </a:r>
            <a:endParaRPr sz="1800">
              <a:latin typeface="Cambria"/>
              <a:cs typeface="Cambria"/>
            </a:endParaRPr>
          </a:p>
        </p:txBody>
      </p:sp>
      <p:sp>
        <p:nvSpPr>
          <p:cNvPr id="23" name="object 23"/>
          <p:cNvSpPr/>
          <p:nvPr/>
        </p:nvSpPr>
        <p:spPr>
          <a:xfrm>
            <a:off x="9994392" y="6355078"/>
            <a:ext cx="2007107" cy="426719"/>
          </a:xfrm>
          <a:prstGeom prst="rect">
            <a:avLst/>
          </a:prstGeom>
          <a:blipFill>
            <a:blip r:embed="rId2" cstate="print"/>
            <a:stretch>
              <a:fillRect/>
            </a:stretch>
          </a:blipFill>
        </p:spPr>
        <p:txBody>
          <a:bodyPr wrap="square" lIns="0" tIns="0" rIns="0" bIns="0" rtlCol="0"/>
          <a:lstStyle/>
          <a:p>
            <a:endParaRPr/>
          </a:p>
        </p:txBody>
      </p:sp>
      <p:sp>
        <p:nvSpPr>
          <p:cNvPr id="24" name="object 24"/>
          <p:cNvSpPr/>
          <p:nvPr/>
        </p:nvSpPr>
        <p:spPr>
          <a:xfrm>
            <a:off x="5558028" y="2426665"/>
            <a:ext cx="1252209" cy="727557"/>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91997" y="303098"/>
            <a:ext cx="11229975" cy="757555"/>
          </a:xfrm>
          <a:prstGeom prst="rect">
            <a:avLst/>
          </a:prstGeom>
        </p:spPr>
        <p:txBody>
          <a:bodyPr vert="horz" wrap="square" lIns="0" tIns="12700" rIns="0" bIns="0" rtlCol="0">
            <a:spAutoFit/>
          </a:bodyPr>
          <a:lstStyle/>
          <a:p>
            <a:pPr algn="ctr">
              <a:lnSpc>
                <a:spcPct val="100000"/>
              </a:lnSpc>
              <a:spcBef>
                <a:spcPts val="100"/>
              </a:spcBef>
            </a:pPr>
            <a:r>
              <a:rPr sz="2400" u="heavy" spc="-5" dirty="0">
                <a:uFill>
                  <a:solidFill>
                    <a:srgbClr val="000000"/>
                  </a:solidFill>
                </a:uFill>
              </a:rPr>
              <a:t>Evaluation criteria for applications of potential suppliers DP with the</a:t>
            </a:r>
            <a:r>
              <a:rPr sz="2400" u="heavy" spc="95" dirty="0">
                <a:uFill>
                  <a:solidFill>
                    <a:srgbClr val="000000"/>
                  </a:solidFill>
                </a:uFill>
              </a:rPr>
              <a:t> </a:t>
            </a:r>
            <a:r>
              <a:rPr sz="2400" u="heavy" dirty="0">
                <a:uFill>
                  <a:solidFill>
                    <a:srgbClr val="000000"/>
                  </a:solidFill>
                </a:uFill>
              </a:rPr>
              <a:t>intention</a:t>
            </a:r>
            <a:endParaRPr sz="2400"/>
          </a:p>
          <a:p>
            <a:pPr marL="635" algn="ctr">
              <a:lnSpc>
                <a:spcPct val="100000"/>
              </a:lnSpc>
              <a:spcBef>
                <a:spcPts val="5"/>
              </a:spcBef>
            </a:pPr>
            <a:r>
              <a:rPr sz="2400" u="heavy" dirty="0">
                <a:uFill>
                  <a:solidFill>
                    <a:srgbClr val="000000"/>
                  </a:solidFill>
                </a:uFill>
              </a:rPr>
              <a:t>to </a:t>
            </a:r>
            <a:r>
              <a:rPr sz="2400" u="heavy" spc="-5" dirty="0">
                <a:uFill>
                  <a:solidFill>
                    <a:srgbClr val="000000"/>
                  </a:solidFill>
                </a:uFill>
              </a:rPr>
              <a:t>create </a:t>
            </a:r>
            <a:r>
              <a:rPr sz="2400" u="heavy" dirty="0">
                <a:uFill>
                  <a:solidFill>
                    <a:srgbClr val="000000"/>
                  </a:solidFill>
                </a:uFill>
              </a:rPr>
              <a:t>the </a:t>
            </a:r>
            <a:r>
              <a:rPr sz="2400" u="heavy" spc="-5" dirty="0">
                <a:uFill>
                  <a:solidFill>
                    <a:srgbClr val="000000"/>
                  </a:solidFill>
                </a:uFill>
              </a:rPr>
              <a:t>production of </a:t>
            </a:r>
            <a:r>
              <a:rPr sz="2400" u="heavy" dirty="0">
                <a:uFill>
                  <a:solidFill>
                    <a:srgbClr val="000000"/>
                  </a:solidFill>
                </a:uFill>
              </a:rPr>
              <a:t>medicines </a:t>
            </a:r>
            <a:r>
              <a:rPr sz="2400" u="heavy" spc="-5" dirty="0">
                <a:uFill>
                  <a:solidFill>
                    <a:srgbClr val="000000"/>
                  </a:solidFill>
                </a:uFill>
              </a:rPr>
              <a:t>and </a:t>
            </a:r>
            <a:r>
              <a:rPr sz="2400" u="heavy" dirty="0">
                <a:uFill>
                  <a:solidFill>
                    <a:srgbClr val="000000"/>
                  </a:solidFill>
                </a:uFill>
              </a:rPr>
              <a:t>(or) medical</a:t>
            </a:r>
            <a:r>
              <a:rPr sz="2400" u="heavy" spc="-5" dirty="0">
                <a:uFill>
                  <a:solidFill>
                    <a:srgbClr val="000000"/>
                  </a:solidFill>
                </a:uFill>
              </a:rPr>
              <a:t> devices</a:t>
            </a:r>
            <a:endParaRPr sz="2400"/>
          </a:p>
        </p:txBody>
      </p:sp>
      <p:sp>
        <p:nvSpPr>
          <p:cNvPr id="3" name="object 3"/>
          <p:cNvSpPr txBox="1"/>
          <p:nvPr/>
        </p:nvSpPr>
        <p:spPr>
          <a:xfrm>
            <a:off x="499872" y="1446275"/>
            <a:ext cx="1653539" cy="3733800"/>
          </a:xfrm>
          <a:prstGeom prst="rect">
            <a:avLst/>
          </a:prstGeom>
          <a:ln w="12191">
            <a:solidFill>
              <a:srgbClr val="9CAED2"/>
            </a:solidFill>
          </a:ln>
        </p:spPr>
        <p:txBody>
          <a:bodyPr vert="horz" wrap="square" lIns="0" tIns="0" rIns="0" bIns="0" rtlCol="0">
            <a:spAutoFit/>
          </a:bodyPr>
          <a:lstStyle/>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spcBef>
                <a:spcPts val="55"/>
              </a:spcBef>
            </a:pPr>
            <a:endParaRPr sz="1850">
              <a:latin typeface="Times New Roman"/>
              <a:cs typeface="Times New Roman"/>
            </a:endParaRPr>
          </a:p>
          <a:p>
            <a:pPr marL="101600" marR="240665">
              <a:lnSpc>
                <a:spcPct val="100000"/>
              </a:lnSpc>
            </a:pPr>
            <a:r>
              <a:rPr sz="1400" spc="-5" dirty="0">
                <a:solidFill>
                  <a:srgbClr val="44536A"/>
                </a:solidFill>
                <a:latin typeface="Century Gothic"/>
                <a:cs typeface="Century Gothic"/>
              </a:rPr>
              <a:t>Availability </a:t>
            </a:r>
            <a:r>
              <a:rPr sz="1400" dirty="0">
                <a:solidFill>
                  <a:srgbClr val="44536A"/>
                </a:solidFill>
                <a:latin typeface="Century Gothic"/>
                <a:cs typeface="Century Gothic"/>
              </a:rPr>
              <a:t>of  </a:t>
            </a:r>
            <a:r>
              <a:rPr sz="1400" spc="-5" dirty="0">
                <a:solidFill>
                  <a:srgbClr val="44536A"/>
                </a:solidFill>
                <a:latin typeface="Century Gothic"/>
                <a:cs typeface="Century Gothic"/>
              </a:rPr>
              <a:t>financial  </a:t>
            </a:r>
            <a:r>
              <a:rPr sz="1400" dirty="0">
                <a:solidFill>
                  <a:srgbClr val="44536A"/>
                </a:solidFill>
                <a:latin typeface="Century Gothic"/>
                <a:cs typeface="Century Gothic"/>
              </a:rPr>
              <a:t>resources</a:t>
            </a:r>
            <a:r>
              <a:rPr sz="1400" spc="-110" dirty="0">
                <a:solidFill>
                  <a:srgbClr val="44536A"/>
                </a:solidFill>
                <a:latin typeface="Century Gothic"/>
                <a:cs typeface="Century Gothic"/>
              </a:rPr>
              <a:t> </a:t>
            </a:r>
            <a:r>
              <a:rPr sz="1400" dirty="0">
                <a:solidFill>
                  <a:srgbClr val="44536A"/>
                </a:solidFill>
                <a:latin typeface="Century Gothic"/>
                <a:cs typeface="Century Gothic"/>
              </a:rPr>
              <a:t>(own  </a:t>
            </a:r>
            <a:r>
              <a:rPr sz="1400" spc="-5" dirty="0">
                <a:solidFill>
                  <a:srgbClr val="44536A"/>
                </a:solidFill>
                <a:latin typeface="Century Gothic"/>
                <a:cs typeface="Century Gothic"/>
              </a:rPr>
              <a:t>and</a:t>
            </a:r>
            <a:r>
              <a:rPr sz="1400" spc="-45" dirty="0">
                <a:solidFill>
                  <a:srgbClr val="44536A"/>
                </a:solidFill>
                <a:latin typeface="Century Gothic"/>
                <a:cs typeface="Century Gothic"/>
              </a:rPr>
              <a:t> </a:t>
            </a:r>
            <a:r>
              <a:rPr sz="1400" spc="-5" dirty="0">
                <a:solidFill>
                  <a:srgbClr val="44536A"/>
                </a:solidFill>
                <a:latin typeface="Century Gothic"/>
                <a:cs typeface="Century Gothic"/>
              </a:rPr>
              <a:t>attracted)</a:t>
            </a:r>
            <a:endParaRPr sz="1400">
              <a:latin typeface="Century Gothic"/>
              <a:cs typeface="Century Gothic"/>
            </a:endParaRPr>
          </a:p>
        </p:txBody>
      </p:sp>
      <p:sp>
        <p:nvSpPr>
          <p:cNvPr id="4" name="object 4"/>
          <p:cNvSpPr/>
          <p:nvPr/>
        </p:nvSpPr>
        <p:spPr>
          <a:xfrm>
            <a:off x="653836" y="1761808"/>
            <a:ext cx="1337990" cy="1266315"/>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450351" y="1589548"/>
            <a:ext cx="449549" cy="426687"/>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4126991" y="1446275"/>
            <a:ext cx="1666239" cy="3733800"/>
          </a:xfrm>
          <a:prstGeom prst="rect">
            <a:avLst/>
          </a:prstGeom>
          <a:ln w="12192">
            <a:solidFill>
              <a:srgbClr val="9CAED2"/>
            </a:solidFill>
          </a:ln>
        </p:spPr>
        <p:txBody>
          <a:bodyPr vert="horz" wrap="square" lIns="0" tIns="0" rIns="0" bIns="0" rtlCol="0">
            <a:spAutoFit/>
          </a:bodyPr>
          <a:lstStyle/>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spcBef>
                <a:spcPts val="35"/>
              </a:spcBef>
            </a:pPr>
            <a:endParaRPr sz="1700">
              <a:latin typeface="Times New Roman"/>
              <a:cs typeface="Times New Roman"/>
            </a:endParaRPr>
          </a:p>
          <a:p>
            <a:pPr marL="135890" marR="163195">
              <a:lnSpc>
                <a:spcPct val="100000"/>
              </a:lnSpc>
            </a:pPr>
            <a:r>
              <a:rPr sz="1400" spc="-5" dirty="0">
                <a:solidFill>
                  <a:srgbClr val="44536A"/>
                </a:solidFill>
                <a:latin typeface="Century Gothic"/>
                <a:cs typeface="Century Gothic"/>
              </a:rPr>
              <a:t>Availability </a:t>
            </a:r>
            <a:r>
              <a:rPr sz="1400" dirty="0">
                <a:solidFill>
                  <a:srgbClr val="44536A"/>
                </a:solidFill>
                <a:latin typeface="Century Gothic"/>
                <a:cs typeface="Century Gothic"/>
              </a:rPr>
              <a:t>of  </a:t>
            </a:r>
            <a:r>
              <a:rPr sz="1400" spc="-5" dirty="0">
                <a:solidFill>
                  <a:srgbClr val="44536A"/>
                </a:solidFill>
                <a:latin typeface="Century Gothic"/>
                <a:cs typeface="Century Gothic"/>
              </a:rPr>
              <a:t>the conclusion  </a:t>
            </a:r>
            <a:r>
              <a:rPr sz="1400" dirty="0">
                <a:solidFill>
                  <a:srgbClr val="44536A"/>
                </a:solidFill>
                <a:latin typeface="Century Gothic"/>
                <a:cs typeface="Century Gothic"/>
              </a:rPr>
              <a:t>of </a:t>
            </a:r>
            <a:r>
              <a:rPr sz="1400" spc="-5" dirty="0">
                <a:solidFill>
                  <a:srgbClr val="44536A"/>
                </a:solidFill>
                <a:latin typeface="Century Gothic"/>
                <a:cs typeface="Century Gothic"/>
              </a:rPr>
              <a:t>the state  </a:t>
            </a:r>
            <a:r>
              <a:rPr sz="1400" dirty="0">
                <a:solidFill>
                  <a:srgbClr val="44536A"/>
                </a:solidFill>
                <a:latin typeface="Century Gothic"/>
                <a:cs typeface="Century Gothic"/>
              </a:rPr>
              <a:t>expertise of  design </a:t>
            </a:r>
            <a:r>
              <a:rPr sz="1400" spc="-5" dirty="0">
                <a:solidFill>
                  <a:srgbClr val="44536A"/>
                </a:solidFill>
                <a:latin typeface="Century Gothic"/>
                <a:cs typeface="Century Gothic"/>
              </a:rPr>
              <a:t>and  </a:t>
            </a:r>
            <a:r>
              <a:rPr sz="1400" dirty="0">
                <a:solidFill>
                  <a:srgbClr val="44536A"/>
                </a:solidFill>
                <a:latin typeface="Century Gothic"/>
                <a:cs typeface="Century Gothic"/>
              </a:rPr>
              <a:t>estimate  </a:t>
            </a:r>
            <a:r>
              <a:rPr sz="1400" spc="-5" dirty="0">
                <a:solidFill>
                  <a:srgbClr val="44536A"/>
                </a:solidFill>
                <a:latin typeface="Century Gothic"/>
                <a:cs typeface="Century Gothic"/>
              </a:rPr>
              <a:t>docume</a:t>
            </a:r>
            <a:r>
              <a:rPr sz="1400" spc="-10" dirty="0">
                <a:solidFill>
                  <a:srgbClr val="44536A"/>
                </a:solidFill>
                <a:latin typeface="Century Gothic"/>
                <a:cs typeface="Century Gothic"/>
              </a:rPr>
              <a:t>nt</a:t>
            </a:r>
            <a:r>
              <a:rPr sz="1400" spc="-5" dirty="0">
                <a:solidFill>
                  <a:srgbClr val="44536A"/>
                </a:solidFill>
                <a:latin typeface="Century Gothic"/>
                <a:cs typeface="Century Gothic"/>
              </a:rPr>
              <a:t>a</a:t>
            </a:r>
            <a:r>
              <a:rPr sz="1400" spc="-10" dirty="0">
                <a:solidFill>
                  <a:srgbClr val="44536A"/>
                </a:solidFill>
                <a:latin typeface="Century Gothic"/>
                <a:cs typeface="Century Gothic"/>
              </a:rPr>
              <a:t>t</a:t>
            </a:r>
            <a:r>
              <a:rPr sz="1400" spc="15" dirty="0">
                <a:solidFill>
                  <a:srgbClr val="44536A"/>
                </a:solidFill>
                <a:latin typeface="Century Gothic"/>
                <a:cs typeface="Century Gothic"/>
              </a:rPr>
              <a:t>i</a:t>
            </a:r>
            <a:r>
              <a:rPr sz="1400" spc="-10" dirty="0">
                <a:solidFill>
                  <a:srgbClr val="44536A"/>
                </a:solidFill>
                <a:latin typeface="Century Gothic"/>
                <a:cs typeface="Century Gothic"/>
              </a:rPr>
              <a:t>o</a:t>
            </a:r>
            <a:r>
              <a:rPr sz="1400" dirty="0">
                <a:solidFill>
                  <a:srgbClr val="44536A"/>
                </a:solidFill>
                <a:latin typeface="Century Gothic"/>
                <a:cs typeface="Century Gothic"/>
              </a:rPr>
              <a:t>n  for</a:t>
            </a:r>
            <a:r>
              <a:rPr sz="1400" spc="-45" dirty="0">
                <a:solidFill>
                  <a:srgbClr val="44536A"/>
                </a:solidFill>
                <a:latin typeface="Century Gothic"/>
                <a:cs typeface="Century Gothic"/>
              </a:rPr>
              <a:t> </a:t>
            </a:r>
            <a:r>
              <a:rPr sz="1400" spc="-5" dirty="0">
                <a:solidFill>
                  <a:srgbClr val="44536A"/>
                </a:solidFill>
                <a:latin typeface="Century Gothic"/>
                <a:cs typeface="Century Gothic"/>
              </a:rPr>
              <a:t>construction</a:t>
            </a:r>
            <a:endParaRPr sz="1400">
              <a:latin typeface="Century Gothic"/>
              <a:cs typeface="Century Gothic"/>
            </a:endParaRPr>
          </a:p>
        </p:txBody>
      </p:sp>
      <p:sp>
        <p:nvSpPr>
          <p:cNvPr id="7" name="object 7"/>
          <p:cNvSpPr/>
          <p:nvPr/>
        </p:nvSpPr>
        <p:spPr>
          <a:xfrm>
            <a:off x="5206014" y="1530112"/>
            <a:ext cx="451043" cy="426687"/>
          </a:xfrm>
          <a:prstGeom prst="rect">
            <a:avLst/>
          </a:prstGeom>
          <a:blipFill>
            <a:blip r:embed="rId4" cstate="print"/>
            <a:stretch>
              <a:fillRect/>
            </a:stretch>
          </a:blipFill>
        </p:spPr>
        <p:txBody>
          <a:bodyPr wrap="square" lIns="0" tIns="0" rIns="0" bIns="0" rtlCol="0"/>
          <a:lstStyle/>
          <a:p>
            <a:endParaRPr/>
          </a:p>
        </p:txBody>
      </p:sp>
      <p:sp>
        <p:nvSpPr>
          <p:cNvPr id="8" name="object 8"/>
          <p:cNvSpPr txBox="1"/>
          <p:nvPr/>
        </p:nvSpPr>
        <p:spPr>
          <a:xfrm>
            <a:off x="9823704" y="1446275"/>
            <a:ext cx="1945005" cy="3733800"/>
          </a:xfrm>
          <a:prstGeom prst="rect">
            <a:avLst/>
          </a:prstGeom>
          <a:ln w="12192">
            <a:solidFill>
              <a:srgbClr val="9CAED2"/>
            </a:solidFill>
          </a:ln>
        </p:spPr>
        <p:txBody>
          <a:bodyPr vert="horz" wrap="square" lIns="0" tIns="0" rIns="0" bIns="0" rtlCol="0">
            <a:spAutoFit/>
          </a:bodyPr>
          <a:lstStyle/>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spcBef>
                <a:spcPts val="50"/>
              </a:spcBef>
            </a:pPr>
            <a:endParaRPr sz="2050">
              <a:latin typeface="Times New Roman"/>
              <a:cs typeface="Times New Roman"/>
            </a:endParaRPr>
          </a:p>
          <a:p>
            <a:pPr marL="70485" marR="137160">
              <a:lnSpc>
                <a:spcPct val="100000"/>
              </a:lnSpc>
            </a:pPr>
            <a:r>
              <a:rPr sz="1400" spc="-5" dirty="0">
                <a:solidFill>
                  <a:srgbClr val="44536A"/>
                </a:solidFill>
                <a:latin typeface="Century Gothic"/>
                <a:cs typeface="Century Gothic"/>
              </a:rPr>
              <a:t>Availability </a:t>
            </a:r>
            <a:r>
              <a:rPr sz="1400" dirty="0">
                <a:solidFill>
                  <a:srgbClr val="44536A"/>
                </a:solidFill>
                <a:latin typeface="Century Gothic"/>
                <a:cs typeface="Century Gothic"/>
              </a:rPr>
              <a:t>of </a:t>
            </a:r>
            <a:r>
              <a:rPr sz="1400" spc="-5" dirty="0">
                <a:solidFill>
                  <a:srgbClr val="44536A"/>
                </a:solidFill>
                <a:latin typeface="Century Gothic"/>
                <a:cs typeface="Century Gothic"/>
              </a:rPr>
              <a:t>an  agreement and (or)  </a:t>
            </a:r>
            <a:r>
              <a:rPr sz="1400" dirty="0">
                <a:solidFill>
                  <a:srgbClr val="44536A"/>
                </a:solidFill>
                <a:latin typeface="Century Gothic"/>
                <a:cs typeface="Century Gothic"/>
              </a:rPr>
              <a:t>memorandum with  research </a:t>
            </a:r>
            <a:r>
              <a:rPr sz="1400" spc="-5" dirty="0">
                <a:solidFill>
                  <a:srgbClr val="44536A"/>
                </a:solidFill>
                <a:latin typeface="Century Gothic"/>
                <a:cs typeface="Century Gothic"/>
              </a:rPr>
              <a:t>institutes,  laboratories,  </a:t>
            </a:r>
            <a:r>
              <a:rPr sz="1400" dirty="0">
                <a:solidFill>
                  <a:srgbClr val="44536A"/>
                </a:solidFill>
                <a:latin typeface="Century Gothic"/>
                <a:cs typeface="Century Gothic"/>
              </a:rPr>
              <a:t>"Science  </a:t>
            </a:r>
            <a:r>
              <a:rPr sz="1400" spc="-5" dirty="0">
                <a:solidFill>
                  <a:srgbClr val="44536A"/>
                </a:solidFill>
                <a:latin typeface="Century Gothic"/>
                <a:cs typeface="Century Gothic"/>
              </a:rPr>
              <a:t>Foundation" JSC </a:t>
            </a:r>
            <a:r>
              <a:rPr sz="1400" dirty="0">
                <a:solidFill>
                  <a:srgbClr val="44536A"/>
                </a:solidFill>
                <a:latin typeface="Century Gothic"/>
                <a:cs typeface="Century Gothic"/>
              </a:rPr>
              <a:t>for  joint </a:t>
            </a:r>
            <a:r>
              <a:rPr sz="1400" spc="-5" dirty="0">
                <a:solidFill>
                  <a:srgbClr val="44536A"/>
                </a:solidFill>
                <a:latin typeface="Century Gothic"/>
                <a:cs typeface="Century Gothic"/>
              </a:rPr>
              <a:t>development  and (or) </a:t>
            </a:r>
            <a:r>
              <a:rPr sz="1400" dirty="0">
                <a:solidFill>
                  <a:srgbClr val="44536A"/>
                </a:solidFill>
                <a:latin typeface="Century Gothic"/>
                <a:cs typeface="Century Gothic"/>
              </a:rPr>
              <a:t>training of  </a:t>
            </a:r>
            <a:r>
              <a:rPr sz="1400" spc="-5" dirty="0">
                <a:solidFill>
                  <a:srgbClr val="44536A"/>
                </a:solidFill>
                <a:latin typeface="Century Gothic"/>
                <a:cs typeface="Century Gothic"/>
              </a:rPr>
              <a:t>personnel</a:t>
            </a:r>
            <a:endParaRPr sz="1400">
              <a:latin typeface="Century Gothic"/>
              <a:cs typeface="Century Gothic"/>
            </a:endParaRPr>
          </a:p>
        </p:txBody>
      </p:sp>
      <p:sp>
        <p:nvSpPr>
          <p:cNvPr id="9" name="object 9"/>
          <p:cNvSpPr txBox="1"/>
          <p:nvPr/>
        </p:nvSpPr>
        <p:spPr>
          <a:xfrm>
            <a:off x="509016" y="5265420"/>
            <a:ext cx="1640205" cy="1085215"/>
          </a:xfrm>
          <a:prstGeom prst="rect">
            <a:avLst/>
          </a:prstGeom>
          <a:solidFill>
            <a:srgbClr val="FAE4D5"/>
          </a:solidFill>
          <a:ln w="12191">
            <a:solidFill>
              <a:srgbClr val="9CAED2"/>
            </a:solidFill>
          </a:ln>
        </p:spPr>
        <p:txBody>
          <a:bodyPr vert="horz" wrap="square" lIns="0" tIns="0" rIns="0" bIns="0" rtlCol="0">
            <a:spAutoFit/>
          </a:bodyPr>
          <a:lstStyle/>
          <a:p>
            <a:pPr>
              <a:lnSpc>
                <a:spcPct val="100000"/>
              </a:lnSpc>
            </a:pPr>
            <a:endParaRPr sz="1400">
              <a:latin typeface="Times New Roman"/>
              <a:cs typeface="Times New Roman"/>
            </a:endParaRPr>
          </a:p>
          <a:p>
            <a:pPr marR="26670" algn="ctr">
              <a:lnSpc>
                <a:spcPct val="100000"/>
              </a:lnSpc>
              <a:spcBef>
                <a:spcPts val="875"/>
              </a:spcBef>
            </a:pPr>
            <a:r>
              <a:rPr sz="1200" b="1" dirty="0">
                <a:latin typeface="Century Gothic"/>
                <a:cs typeface="Century Gothic"/>
              </a:rPr>
              <a:t>2 </a:t>
            </a:r>
            <a:r>
              <a:rPr sz="1200" b="1" spc="-5" dirty="0">
                <a:latin typeface="Century Gothic"/>
                <a:cs typeface="Century Gothic"/>
              </a:rPr>
              <a:t>points</a:t>
            </a:r>
            <a:r>
              <a:rPr sz="1200" b="1" spc="-25" dirty="0">
                <a:latin typeface="Century Gothic"/>
                <a:cs typeface="Century Gothic"/>
              </a:rPr>
              <a:t> </a:t>
            </a:r>
            <a:r>
              <a:rPr sz="1200" b="1" spc="-5" dirty="0">
                <a:latin typeface="Century Gothic"/>
                <a:cs typeface="Century Gothic"/>
              </a:rPr>
              <a:t>(own)/</a:t>
            </a:r>
            <a:endParaRPr sz="1200">
              <a:latin typeface="Century Gothic"/>
              <a:cs typeface="Century Gothic"/>
            </a:endParaRPr>
          </a:p>
          <a:p>
            <a:pPr marR="26670" algn="ctr">
              <a:lnSpc>
                <a:spcPct val="100000"/>
              </a:lnSpc>
            </a:pPr>
            <a:r>
              <a:rPr sz="1200" b="1" dirty="0">
                <a:latin typeface="Century Gothic"/>
                <a:cs typeface="Century Gothic"/>
              </a:rPr>
              <a:t>1 </a:t>
            </a:r>
            <a:r>
              <a:rPr sz="1200" b="1" spc="-5" dirty="0">
                <a:latin typeface="Century Gothic"/>
                <a:cs typeface="Century Gothic"/>
              </a:rPr>
              <a:t>point</a:t>
            </a:r>
            <a:r>
              <a:rPr sz="1200" b="1" spc="-30" dirty="0">
                <a:latin typeface="Century Gothic"/>
                <a:cs typeface="Century Gothic"/>
              </a:rPr>
              <a:t> </a:t>
            </a:r>
            <a:r>
              <a:rPr sz="1200" b="1" spc="-5" dirty="0">
                <a:latin typeface="Century Gothic"/>
                <a:cs typeface="Century Gothic"/>
              </a:rPr>
              <a:t>(attracted)</a:t>
            </a:r>
            <a:endParaRPr sz="1200">
              <a:latin typeface="Century Gothic"/>
              <a:cs typeface="Century Gothic"/>
            </a:endParaRPr>
          </a:p>
        </p:txBody>
      </p:sp>
      <p:sp>
        <p:nvSpPr>
          <p:cNvPr id="10" name="object 10"/>
          <p:cNvSpPr txBox="1"/>
          <p:nvPr/>
        </p:nvSpPr>
        <p:spPr>
          <a:xfrm>
            <a:off x="4131564" y="5271515"/>
            <a:ext cx="1661160" cy="1097280"/>
          </a:xfrm>
          <a:prstGeom prst="rect">
            <a:avLst/>
          </a:prstGeom>
          <a:solidFill>
            <a:srgbClr val="FAE4D5"/>
          </a:solidFill>
          <a:ln w="12192">
            <a:solidFill>
              <a:srgbClr val="9CAED2"/>
            </a:solidFill>
          </a:ln>
        </p:spPr>
        <p:txBody>
          <a:bodyPr vert="horz" wrap="square" lIns="0" tIns="223520" rIns="0" bIns="0" rtlCol="0">
            <a:spAutoFit/>
          </a:bodyPr>
          <a:lstStyle/>
          <a:p>
            <a:pPr algn="ctr">
              <a:lnSpc>
                <a:spcPct val="100000"/>
              </a:lnSpc>
              <a:spcBef>
                <a:spcPts val="1760"/>
              </a:spcBef>
            </a:pPr>
            <a:r>
              <a:rPr sz="1800" b="1" dirty="0">
                <a:latin typeface="Century Gothic"/>
                <a:cs typeface="Century Gothic"/>
              </a:rPr>
              <a:t>1</a:t>
            </a:r>
            <a:endParaRPr sz="1800">
              <a:latin typeface="Century Gothic"/>
              <a:cs typeface="Century Gothic"/>
            </a:endParaRPr>
          </a:p>
          <a:p>
            <a:pPr algn="ctr">
              <a:lnSpc>
                <a:spcPct val="100000"/>
              </a:lnSpc>
            </a:pPr>
            <a:r>
              <a:rPr sz="1800" b="1" spc="-5" dirty="0">
                <a:latin typeface="Century Gothic"/>
                <a:cs typeface="Century Gothic"/>
              </a:rPr>
              <a:t>point</a:t>
            </a:r>
            <a:endParaRPr sz="1800">
              <a:latin typeface="Century Gothic"/>
              <a:cs typeface="Century Gothic"/>
            </a:endParaRPr>
          </a:p>
        </p:txBody>
      </p:sp>
      <p:sp>
        <p:nvSpPr>
          <p:cNvPr id="11" name="object 11"/>
          <p:cNvSpPr txBox="1"/>
          <p:nvPr/>
        </p:nvSpPr>
        <p:spPr>
          <a:xfrm>
            <a:off x="2287523" y="5265420"/>
            <a:ext cx="1705610" cy="1099185"/>
          </a:xfrm>
          <a:prstGeom prst="rect">
            <a:avLst/>
          </a:prstGeom>
          <a:solidFill>
            <a:srgbClr val="FAE4D5"/>
          </a:solidFill>
          <a:ln w="12192">
            <a:solidFill>
              <a:srgbClr val="9CAED2"/>
            </a:solidFill>
          </a:ln>
        </p:spPr>
        <p:txBody>
          <a:bodyPr vert="horz" wrap="square" lIns="0" tIns="212090" rIns="0" bIns="0" rtlCol="0">
            <a:spAutoFit/>
          </a:bodyPr>
          <a:lstStyle/>
          <a:p>
            <a:pPr marR="113664" algn="ctr">
              <a:lnSpc>
                <a:spcPct val="100000"/>
              </a:lnSpc>
              <a:spcBef>
                <a:spcPts val="1670"/>
              </a:spcBef>
            </a:pPr>
            <a:r>
              <a:rPr sz="1800" b="1" dirty="0">
                <a:latin typeface="Century Gothic"/>
                <a:cs typeface="Century Gothic"/>
              </a:rPr>
              <a:t>1</a:t>
            </a:r>
            <a:endParaRPr sz="1800">
              <a:latin typeface="Century Gothic"/>
              <a:cs typeface="Century Gothic"/>
            </a:endParaRPr>
          </a:p>
          <a:p>
            <a:pPr marR="113664" algn="ctr">
              <a:lnSpc>
                <a:spcPct val="100000"/>
              </a:lnSpc>
            </a:pPr>
            <a:r>
              <a:rPr sz="1800" b="1" spc="-5" dirty="0">
                <a:latin typeface="Century Gothic"/>
                <a:cs typeface="Century Gothic"/>
              </a:rPr>
              <a:t>point</a:t>
            </a:r>
            <a:endParaRPr sz="1800">
              <a:latin typeface="Century Gothic"/>
              <a:cs typeface="Century Gothic"/>
            </a:endParaRPr>
          </a:p>
        </p:txBody>
      </p:sp>
      <p:sp>
        <p:nvSpPr>
          <p:cNvPr id="12" name="object 12"/>
          <p:cNvSpPr txBox="1"/>
          <p:nvPr/>
        </p:nvSpPr>
        <p:spPr>
          <a:xfrm>
            <a:off x="5922264" y="1461516"/>
            <a:ext cx="1800225" cy="3733800"/>
          </a:xfrm>
          <a:prstGeom prst="rect">
            <a:avLst/>
          </a:prstGeom>
          <a:ln w="12192">
            <a:solidFill>
              <a:srgbClr val="9CAED2"/>
            </a:solidFill>
          </a:ln>
        </p:spPr>
        <p:txBody>
          <a:bodyPr vert="horz" wrap="square" lIns="0" tIns="0" rIns="0" bIns="0" rtlCol="0">
            <a:spAutoFit/>
          </a:bodyPr>
          <a:lstStyle/>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spcBef>
                <a:spcPts val="15"/>
              </a:spcBef>
            </a:pPr>
            <a:endParaRPr sz="1750">
              <a:latin typeface="Times New Roman"/>
              <a:cs typeface="Times New Roman"/>
            </a:endParaRPr>
          </a:p>
          <a:p>
            <a:pPr marL="136525" marR="97790">
              <a:lnSpc>
                <a:spcPct val="100000"/>
              </a:lnSpc>
            </a:pPr>
            <a:r>
              <a:rPr sz="1400" spc="-5" dirty="0">
                <a:solidFill>
                  <a:srgbClr val="44536A"/>
                </a:solidFill>
                <a:latin typeface="Century Gothic"/>
                <a:cs typeface="Century Gothic"/>
              </a:rPr>
              <a:t>Availability </a:t>
            </a:r>
            <a:r>
              <a:rPr sz="1400" dirty="0">
                <a:solidFill>
                  <a:srgbClr val="44536A"/>
                </a:solidFill>
                <a:latin typeface="Century Gothic"/>
                <a:cs typeface="Century Gothic"/>
              </a:rPr>
              <a:t>of  </a:t>
            </a:r>
            <a:r>
              <a:rPr sz="1400" spc="-5" dirty="0">
                <a:solidFill>
                  <a:srgbClr val="44536A"/>
                </a:solidFill>
                <a:latin typeface="Century Gothic"/>
                <a:cs typeface="Century Gothic"/>
              </a:rPr>
              <a:t>technological  </a:t>
            </a:r>
            <a:r>
              <a:rPr sz="1400" dirty="0">
                <a:solidFill>
                  <a:srgbClr val="44536A"/>
                </a:solidFill>
                <a:latin typeface="Century Gothic"/>
                <a:cs typeface="Century Gothic"/>
              </a:rPr>
              <a:t>equipment for</a:t>
            </a:r>
            <a:r>
              <a:rPr sz="1400" spc="-135" dirty="0">
                <a:solidFill>
                  <a:srgbClr val="44536A"/>
                </a:solidFill>
                <a:latin typeface="Century Gothic"/>
                <a:cs typeface="Century Gothic"/>
              </a:rPr>
              <a:t> </a:t>
            </a:r>
            <a:r>
              <a:rPr sz="1400" spc="-5" dirty="0">
                <a:solidFill>
                  <a:srgbClr val="44536A"/>
                </a:solidFill>
                <a:latin typeface="Century Gothic"/>
                <a:cs typeface="Century Gothic"/>
              </a:rPr>
              <a:t>the  production </a:t>
            </a:r>
            <a:r>
              <a:rPr sz="1400" dirty="0">
                <a:solidFill>
                  <a:srgbClr val="44536A"/>
                </a:solidFill>
                <a:latin typeface="Century Gothic"/>
                <a:cs typeface="Century Gothic"/>
              </a:rPr>
              <a:t>of  drugs </a:t>
            </a:r>
            <a:r>
              <a:rPr sz="1400" spc="-5" dirty="0">
                <a:solidFill>
                  <a:srgbClr val="44536A"/>
                </a:solidFill>
                <a:latin typeface="Century Gothic"/>
                <a:cs typeface="Century Gothic"/>
              </a:rPr>
              <a:t>and</a:t>
            </a:r>
            <a:r>
              <a:rPr sz="1400" spc="-40" dirty="0">
                <a:solidFill>
                  <a:srgbClr val="44536A"/>
                </a:solidFill>
                <a:latin typeface="Century Gothic"/>
                <a:cs typeface="Century Gothic"/>
              </a:rPr>
              <a:t> </a:t>
            </a:r>
            <a:r>
              <a:rPr sz="1400" spc="10" dirty="0">
                <a:solidFill>
                  <a:srgbClr val="44536A"/>
                </a:solidFill>
                <a:latin typeface="Century Gothic"/>
                <a:cs typeface="Century Gothic"/>
              </a:rPr>
              <a:t>MD</a:t>
            </a:r>
            <a:endParaRPr sz="1400">
              <a:latin typeface="Century Gothic"/>
              <a:cs typeface="Century Gothic"/>
            </a:endParaRPr>
          </a:p>
        </p:txBody>
      </p:sp>
      <p:sp>
        <p:nvSpPr>
          <p:cNvPr id="13" name="object 13"/>
          <p:cNvSpPr txBox="1"/>
          <p:nvPr/>
        </p:nvSpPr>
        <p:spPr>
          <a:xfrm>
            <a:off x="5917691" y="5282184"/>
            <a:ext cx="1804670" cy="1099185"/>
          </a:xfrm>
          <a:prstGeom prst="rect">
            <a:avLst/>
          </a:prstGeom>
          <a:solidFill>
            <a:srgbClr val="FAE4D5"/>
          </a:solidFill>
          <a:ln w="12192">
            <a:solidFill>
              <a:srgbClr val="9CAED2"/>
            </a:solidFill>
          </a:ln>
        </p:spPr>
        <p:txBody>
          <a:bodyPr vert="horz" wrap="square" lIns="0" tIns="212725" rIns="0" bIns="0" rtlCol="0">
            <a:spAutoFit/>
          </a:bodyPr>
          <a:lstStyle/>
          <a:p>
            <a:pPr marR="34290" algn="ctr">
              <a:lnSpc>
                <a:spcPct val="100000"/>
              </a:lnSpc>
              <a:spcBef>
                <a:spcPts val="1675"/>
              </a:spcBef>
            </a:pPr>
            <a:r>
              <a:rPr sz="1800" b="1" dirty="0">
                <a:latin typeface="Century Gothic"/>
                <a:cs typeface="Century Gothic"/>
              </a:rPr>
              <a:t>2</a:t>
            </a:r>
            <a:endParaRPr sz="1800">
              <a:latin typeface="Century Gothic"/>
              <a:cs typeface="Century Gothic"/>
            </a:endParaRPr>
          </a:p>
          <a:p>
            <a:pPr marR="92075" algn="ctr">
              <a:lnSpc>
                <a:spcPct val="100000"/>
              </a:lnSpc>
            </a:pPr>
            <a:r>
              <a:rPr sz="1800" b="1" spc="-5" dirty="0">
                <a:latin typeface="Century Gothic"/>
                <a:cs typeface="Century Gothic"/>
              </a:rPr>
              <a:t>points</a:t>
            </a:r>
            <a:endParaRPr sz="1800">
              <a:latin typeface="Century Gothic"/>
              <a:cs typeface="Century Gothic"/>
            </a:endParaRPr>
          </a:p>
        </p:txBody>
      </p:sp>
      <p:sp>
        <p:nvSpPr>
          <p:cNvPr id="14" name="object 14"/>
          <p:cNvSpPr txBox="1"/>
          <p:nvPr/>
        </p:nvSpPr>
        <p:spPr>
          <a:xfrm>
            <a:off x="9823704" y="5277611"/>
            <a:ext cx="1945005" cy="1097280"/>
          </a:xfrm>
          <a:prstGeom prst="rect">
            <a:avLst/>
          </a:prstGeom>
          <a:solidFill>
            <a:srgbClr val="FAE4D5"/>
          </a:solidFill>
          <a:ln w="12192">
            <a:solidFill>
              <a:srgbClr val="9CAED2"/>
            </a:solidFill>
          </a:ln>
        </p:spPr>
        <p:txBody>
          <a:bodyPr vert="horz" wrap="square" lIns="0" tIns="245110" rIns="0" bIns="0" rtlCol="0">
            <a:spAutoFit/>
          </a:bodyPr>
          <a:lstStyle/>
          <a:p>
            <a:pPr marR="22860" algn="ctr">
              <a:lnSpc>
                <a:spcPct val="100000"/>
              </a:lnSpc>
              <a:spcBef>
                <a:spcPts val="1930"/>
              </a:spcBef>
            </a:pPr>
            <a:r>
              <a:rPr sz="1800" b="1" dirty="0">
                <a:latin typeface="Century Gothic"/>
                <a:cs typeface="Century Gothic"/>
              </a:rPr>
              <a:t>1</a:t>
            </a:r>
            <a:endParaRPr sz="1800">
              <a:latin typeface="Century Gothic"/>
              <a:cs typeface="Century Gothic"/>
            </a:endParaRPr>
          </a:p>
          <a:p>
            <a:pPr marR="23495" algn="ctr">
              <a:lnSpc>
                <a:spcPct val="100000"/>
              </a:lnSpc>
            </a:pPr>
            <a:r>
              <a:rPr sz="1800" b="1" spc="-5" dirty="0">
                <a:latin typeface="Century Gothic"/>
                <a:cs typeface="Century Gothic"/>
              </a:rPr>
              <a:t>point</a:t>
            </a:r>
            <a:endParaRPr sz="1800">
              <a:latin typeface="Century Gothic"/>
              <a:cs typeface="Century Gothic"/>
            </a:endParaRPr>
          </a:p>
        </p:txBody>
      </p:sp>
      <p:sp>
        <p:nvSpPr>
          <p:cNvPr id="15" name="object 15"/>
          <p:cNvSpPr/>
          <p:nvPr/>
        </p:nvSpPr>
        <p:spPr>
          <a:xfrm>
            <a:off x="7229886" y="1495060"/>
            <a:ext cx="451043" cy="426687"/>
          </a:xfrm>
          <a:prstGeom prst="rect">
            <a:avLst/>
          </a:prstGeom>
          <a:blipFill>
            <a:blip r:embed="rId4" cstate="print"/>
            <a:stretch>
              <a:fillRect/>
            </a:stretch>
          </a:blipFill>
        </p:spPr>
        <p:txBody>
          <a:bodyPr wrap="square" lIns="0" tIns="0" rIns="0" bIns="0" rtlCol="0"/>
          <a:lstStyle/>
          <a:p>
            <a:endParaRPr/>
          </a:p>
        </p:txBody>
      </p:sp>
      <p:sp>
        <p:nvSpPr>
          <p:cNvPr id="16" name="object 16"/>
          <p:cNvSpPr txBox="1"/>
          <p:nvPr/>
        </p:nvSpPr>
        <p:spPr>
          <a:xfrm>
            <a:off x="2287523" y="1461516"/>
            <a:ext cx="1705610" cy="3733800"/>
          </a:xfrm>
          <a:prstGeom prst="rect">
            <a:avLst/>
          </a:prstGeom>
          <a:ln w="12192">
            <a:solidFill>
              <a:srgbClr val="9CAED2"/>
            </a:solidFill>
          </a:ln>
        </p:spPr>
        <p:txBody>
          <a:bodyPr vert="horz" wrap="square" lIns="0" tIns="0" rIns="0" bIns="0" rtlCol="0">
            <a:spAutoFit/>
          </a:bodyPr>
          <a:lstStyle/>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marL="43815" marR="53340">
              <a:lnSpc>
                <a:spcPct val="100000"/>
              </a:lnSpc>
              <a:spcBef>
                <a:spcPts val="1030"/>
              </a:spcBef>
            </a:pPr>
            <a:r>
              <a:rPr sz="1350" dirty="0">
                <a:solidFill>
                  <a:srgbClr val="44536A"/>
                </a:solidFill>
                <a:latin typeface="Century Gothic"/>
                <a:cs typeface="Century Gothic"/>
              </a:rPr>
              <a:t>Availability of a  land plot owned</a:t>
            </a:r>
            <a:r>
              <a:rPr sz="1350" spc="-80" dirty="0">
                <a:solidFill>
                  <a:srgbClr val="44536A"/>
                </a:solidFill>
                <a:latin typeface="Century Gothic"/>
                <a:cs typeface="Century Gothic"/>
              </a:rPr>
              <a:t> </a:t>
            </a:r>
            <a:r>
              <a:rPr sz="1350" dirty="0">
                <a:solidFill>
                  <a:srgbClr val="44536A"/>
                </a:solidFill>
                <a:latin typeface="Century Gothic"/>
                <a:cs typeface="Century Gothic"/>
              </a:rPr>
              <a:t>or  </a:t>
            </a:r>
            <a:r>
              <a:rPr sz="1350" spc="-5" dirty="0">
                <a:solidFill>
                  <a:srgbClr val="44536A"/>
                </a:solidFill>
                <a:latin typeface="Century Gothic"/>
                <a:cs typeface="Century Gothic"/>
              </a:rPr>
              <a:t>leased </a:t>
            </a:r>
            <a:r>
              <a:rPr sz="1350" spc="5" dirty="0">
                <a:solidFill>
                  <a:srgbClr val="44536A"/>
                </a:solidFill>
                <a:latin typeface="Century Gothic"/>
                <a:cs typeface="Century Gothic"/>
              </a:rPr>
              <a:t>(including  </a:t>
            </a:r>
            <a:r>
              <a:rPr sz="1350" dirty="0">
                <a:solidFill>
                  <a:srgbClr val="44536A"/>
                </a:solidFill>
                <a:latin typeface="Century Gothic"/>
                <a:cs typeface="Century Gothic"/>
              </a:rPr>
              <a:t>trust</a:t>
            </a:r>
            <a:r>
              <a:rPr sz="1350" spc="-75" dirty="0">
                <a:solidFill>
                  <a:srgbClr val="44536A"/>
                </a:solidFill>
                <a:latin typeface="Century Gothic"/>
                <a:cs typeface="Century Gothic"/>
              </a:rPr>
              <a:t> </a:t>
            </a:r>
            <a:r>
              <a:rPr sz="1350" dirty="0">
                <a:solidFill>
                  <a:srgbClr val="44536A"/>
                </a:solidFill>
                <a:latin typeface="Century Gothic"/>
                <a:cs typeface="Century Gothic"/>
              </a:rPr>
              <a:t>management,  temporary </a:t>
            </a:r>
            <a:r>
              <a:rPr sz="1350" spc="-5" dirty="0">
                <a:solidFill>
                  <a:srgbClr val="44536A"/>
                </a:solidFill>
                <a:latin typeface="Century Gothic"/>
                <a:cs typeface="Century Gothic"/>
              </a:rPr>
              <a:t>land  </a:t>
            </a:r>
            <a:r>
              <a:rPr sz="1350" dirty="0">
                <a:solidFill>
                  <a:srgbClr val="44536A"/>
                </a:solidFill>
                <a:latin typeface="Century Gothic"/>
                <a:cs typeface="Century Gothic"/>
              </a:rPr>
              <a:t>use)</a:t>
            </a:r>
            <a:endParaRPr sz="1350">
              <a:latin typeface="Century Gothic"/>
              <a:cs typeface="Century Gothic"/>
            </a:endParaRPr>
          </a:p>
        </p:txBody>
      </p:sp>
      <p:sp>
        <p:nvSpPr>
          <p:cNvPr id="17" name="object 17"/>
          <p:cNvSpPr/>
          <p:nvPr/>
        </p:nvSpPr>
        <p:spPr>
          <a:xfrm>
            <a:off x="4120896" y="1591055"/>
            <a:ext cx="1124712" cy="1124712"/>
          </a:xfrm>
          <a:prstGeom prst="rect">
            <a:avLst/>
          </a:prstGeom>
          <a:blipFill>
            <a:blip r:embed="rId5" cstate="print"/>
            <a:stretch>
              <a:fillRect/>
            </a:stretch>
          </a:blipFill>
        </p:spPr>
        <p:txBody>
          <a:bodyPr wrap="square" lIns="0" tIns="0" rIns="0" bIns="0" rtlCol="0"/>
          <a:lstStyle/>
          <a:p>
            <a:endParaRPr/>
          </a:p>
        </p:txBody>
      </p:sp>
      <p:sp>
        <p:nvSpPr>
          <p:cNvPr id="18" name="object 18"/>
          <p:cNvSpPr txBox="1"/>
          <p:nvPr/>
        </p:nvSpPr>
        <p:spPr>
          <a:xfrm>
            <a:off x="7802880" y="1446275"/>
            <a:ext cx="1889760" cy="3733800"/>
          </a:xfrm>
          <a:prstGeom prst="rect">
            <a:avLst/>
          </a:prstGeom>
          <a:ln w="12192">
            <a:solidFill>
              <a:srgbClr val="9CAED2"/>
            </a:solidFill>
          </a:ln>
        </p:spPr>
        <p:txBody>
          <a:bodyPr vert="horz" wrap="square" lIns="0" tIns="0" rIns="0" bIns="0" rtlCol="0">
            <a:spAutoFit/>
          </a:bodyPr>
          <a:lstStyle/>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spcBef>
                <a:spcPts val="30"/>
              </a:spcBef>
            </a:pPr>
            <a:endParaRPr sz="2150">
              <a:latin typeface="Times New Roman"/>
              <a:cs typeface="Times New Roman"/>
            </a:endParaRPr>
          </a:p>
          <a:p>
            <a:pPr marL="197485" marR="219075">
              <a:lnSpc>
                <a:spcPct val="100000"/>
              </a:lnSpc>
            </a:pPr>
            <a:r>
              <a:rPr sz="1400" spc="-5" dirty="0">
                <a:solidFill>
                  <a:srgbClr val="44536A"/>
                </a:solidFill>
                <a:latin typeface="Century Gothic"/>
                <a:cs typeface="Century Gothic"/>
              </a:rPr>
              <a:t>Availability </a:t>
            </a:r>
            <a:r>
              <a:rPr sz="1400" dirty="0">
                <a:solidFill>
                  <a:srgbClr val="44536A"/>
                </a:solidFill>
                <a:latin typeface="Century Gothic"/>
                <a:cs typeface="Century Gothic"/>
              </a:rPr>
              <a:t>of a  </a:t>
            </a:r>
            <a:r>
              <a:rPr sz="1400" spc="-5" dirty="0">
                <a:solidFill>
                  <a:srgbClr val="44536A"/>
                </a:solidFill>
                <a:latin typeface="Century Gothic"/>
                <a:cs typeface="Century Gothic"/>
              </a:rPr>
              <a:t>scientific and  technological  initiative  (technology  transfer </a:t>
            </a:r>
            <a:r>
              <a:rPr sz="1400" dirty="0">
                <a:solidFill>
                  <a:srgbClr val="44536A"/>
                </a:solidFill>
                <a:latin typeface="Century Gothic"/>
                <a:cs typeface="Century Gothic"/>
              </a:rPr>
              <a:t>for drugs  </a:t>
            </a:r>
            <a:r>
              <a:rPr sz="1400" spc="-5" dirty="0">
                <a:solidFill>
                  <a:srgbClr val="44536A"/>
                </a:solidFill>
                <a:latin typeface="Century Gothic"/>
                <a:cs typeface="Century Gothic"/>
              </a:rPr>
              <a:t>and </a:t>
            </a:r>
            <a:r>
              <a:rPr sz="1400" spc="5" dirty="0">
                <a:solidFill>
                  <a:srgbClr val="44536A"/>
                </a:solidFill>
                <a:latin typeface="Century Gothic"/>
                <a:cs typeface="Century Gothic"/>
              </a:rPr>
              <a:t>MD/ </a:t>
            </a:r>
            <a:r>
              <a:rPr sz="1400" dirty="0">
                <a:solidFill>
                  <a:srgbClr val="44536A"/>
                </a:solidFill>
                <a:latin typeface="Century Gothic"/>
                <a:cs typeface="Century Gothic"/>
              </a:rPr>
              <a:t>own  </a:t>
            </a:r>
            <a:r>
              <a:rPr sz="1400" spc="-5" dirty="0">
                <a:solidFill>
                  <a:srgbClr val="44536A"/>
                </a:solidFill>
                <a:latin typeface="Century Gothic"/>
                <a:cs typeface="Century Gothic"/>
              </a:rPr>
              <a:t>developments</a:t>
            </a:r>
            <a:r>
              <a:rPr sz="1400" spc="-80" dirty="0">
                <a:solidFill>
                  <a:srgbClr val="44536A"/>
                </a:solidFill>
                <a:latin typeface="Century Gothic"/>
                <a:cs typeface="Century Gothic"/>
              </a:rPr>
              <a:t> </a:t>
            </a:r>
            <a:r>
              <a:rPr sz="1400" dirty="0">
                <a:solidFill>
                  <a:srgbClr val="44536A"/>
                </a:solidFill>
                <a:latin typeface="Century Gothic"/>
                <a:cs typeface="Century Gothic"/>
              </a:rPr>
              <a:t>of  drugs </a:t>
            </a:r>
            <a:r>
              <a:rPr sz="1400" spc="-5" dirty="0">
                <a:solidFill>
                  <a:srgbClr val="44536A"/>
                </a:solidFill>
                <a:latin typeface="Century Gothic"/>
                <a:cs typeface="Century Gothic"/>
              </a:rPr>
              <a:t>and</a:t>
            </a:r>
            <a:r>
              <a:rPr sz="1400" spc="-50" dirty="0">
                <a:solidFill>
                  <a:srgbClr val="44536A"/>
                </a:solidFill>
                <a:latin typeface="Century Gothic"/>
                <a:cs typeface="Century Gothic"/>
              </a:rPr>
              <a:t> </a:t>
            </a:r>
            <a:r>
              <a:rPr sz="1400" dirty="0">
                <a:solidFill>
                  <a:srgbClr val="44536A"/>
                </a:solidFill>
                <a:latin typeface="Century Gothic"/>
                <a:cs typeface="Century Gothic"/>
              </a:rPr>
              <a:t>MD)</a:t>
            </a:r>
            <a:endParaRPr sz="1400">
              <a:latin typeface="Century Gothic"/>
              <a:cs typeface="Century Gothic"/>
            </a:endParaRPr>
          </a:p>
        </p:txBody>
      </p:sp>
      <p:sp>
        <p:nvSpPr>
          <p:cNvPr id="19" name="object 19"/>
          <p:cNvSpPr txBox="1"/>
          <p:nvPr/>
        </p:nvSpPr>
        <p:spPr>
          <a:xfrm>
            <a:off x="7802880" y="5282184"/>
            <a:ext cx="1889760" cy="1099185"/>
          </a:xfrm>
          <a:prstGeom prst="rect">
            <a:avLst/>
          </a:prstGeom>
          <a:solidFill>
            <a:srgbClr val="FAE4D5"/>
          </a:solidFill>
          <a:ln w="12192">
            <a:solidFill>
              <a:srgbClr val="9CAED2"/>
            </a:solidFill>
          </a:ln>
        </p:spPr>
        <p:txBody>
          <a:bodyPr vert="horz" wrap="square" lIns="0" tIns="6985" rIns="0" bIns="0" rtlCol="0">
            <a:spAutoFit/>
          </a:bodyPr>
          <a:lstStyle/>
          <a:p>
            <a:pPr>
              <a:lnSpc>
                <a:spcPct val="100000"/>
              </a:lnSpc>
              <a:spcBef>
                <a:spcPts val="55"/>
              </a:spcBef>
            </a:pPr>
            <a:endParaRPr sz="1250">
              <a:latin typeface="Times New Roman"/>
              <a:cs typeface="Times New Roman"/>
            </a:endParaRPr>
          </a:p>
          <a:p>
            <a:pPr marL="213995" marR="154940" algn="ctr">
              <a:lnSpc>
                <a:spcPct val="100000"/>
              </a:lnSpc>
            </a:pPr>
            <a:r>
              <a:rPr sz="1200" b="1" dirty="0">
                <a:latin typeface="Century Gothic"/>
                <a:cs typeface="Century Gothic"/>
              </a:rPr>
              <a:t>2 </a:t>
            </a:r>
            <a:r>
              <a:rPr sz="1200" b="1" spc="-5" dirty="0">
                <a:latin typeface="Century Gothic"/>
                <a:cs typeface="Century Gothic"/>
              </a:rPr>
              <a:t>points</a:t>
            </a:r>
            <a:r>
              <a:rPr sz="1200" b="1" spc="-95" dirty="0">
                <a:latin typeface="Century Gothic"/>
                <a:cs typeface="Century Gothic"/>
              </a:rPr>
              <a:t> </a:t>
            </a:r>
            <a:r>
              <a:rPr sz="1200" b="1" dirty="0">
                <a:latin typeface="Century Gothic"/>
                <a:cs typeface="Century Gothic"/>
              </a:rPr>
              <a:t>(technology  </a:t>
            </a:r>
            <a:r>
              <a:rPr sz="1200" b="1" spc="-5" dirty="0">
                <a:latin typeface="Century Gothic"/>
                <a:cs typeface="Century Gothic"/>
              </a:rPr>
              <a:t>transfer)/</a:t>
            </a:r>
            <a:endParaRPr sz="1200">
              <a:latin typeface="Century Gothic"/>
              <a:cs typeface="Century Gothic"/>
            </a:endParaRPr>
          </a:p>
          <a:p>
            <a:pPr marL="410845" marR="351790" indent="-635" algn="ctr">
              <a:lnSpc>
                <a:spcPct val="100000"/>
              </a:lnSpc>
            </a:pPr>
            <a:r>
              <a:rPr sz="1200" b="1" dirty="0">
                <a:latin typeface="Century Gothic"/>
                <a:cs typeface="Century Gothic"/>
              </a:rPr>
              <a:t>3 </a:t>
            </a:r>
            <a:r>
              <a:rPr sz="1200" b="1" spc="-5" dirty="0">
                <a:latin typeface="Century Gothic"/>
                <a:cs typeface="Century Gothic"/>
              </a:rPr>
              <a:t>points (own  development</a:t>
            </a:r>
            <a:r>
              <a:rPr sz="1200" b="1" dirty="0">
                <a:latin typeface="Century Gothic"/>
                <a:cs typeface="Century Gothic"/>
              </a:rPr>
              <a:t>s)</a:t>
            </a:r>
            <a:endParaRPr sz="1200">
              <a:latin typeface="Century Gothic"/>
              <a:cs typeface="Century Gothic"/>
            </a:endParaRPr>
          </a:p>
        </p:txBody>
      </p:sp>
      <p:sp>
        <p:nvSpPr>
          <p:cNvPr id="20" name="object 20"/>
          <p:cNvSpPr/>
          <p:nvPr/>
        </p:nvSpPr>
        <p:spPr>
          <a:xfrm>
            <a:off x="8035015" y="1601236"/>
            <a:ext cx="824788" cy="1064727"/>
          </a:xfrm>
          <a:prstGeom prst="rect">
            <a:avLst/>
          </a:prstGeom>
          <a:blipFill>
            <a:blip r:embed="rId6" cstate="print"/>
            <a:stretch>
              <a:fillRect/>
            </a:stretch>
          </a:blipFill>
        </p:spPr>
        <p:txBody>
          <a:bodyPr wrap="square" lIns="0" tIns="0" rIns="0" bIns="0" rtlCol="0"/>
          <a:lstStyle/>
          <a:p>
            <a:endParaRPr/>
          </a:p>
        </p:txBody>
      </p:sp>
      <p:sp>
        <p:nvSpPr>
          <p:cNvPr id="21" name="object 21"/>
          <p:cNvSpPr/>
          <p:nvPr/>
        </p:nvSpPr>
        <p:spPr>
          <a:xfrm>
            <a:off x="9017538" y="1559068"/>
            <a:ext cx="451043" cy="426687"/>
          </a:xfrm>
          <a:prstGeom prst="rect">
            <a:avLst/>
          </a:prstGeom>
          <a:blipFill>
            <a:blip r:embed="rId4" cstate="print"/>
            <a:stretch>
              <a:fillRect/>
            </a:stretch>
          </a:blipFill>
        </p:spPr>
        <p:txBody>
          <a:bodyPr wrap="square" lIns="0" tIns="0" rIns="0" bIns="0" rtlCol="0"/>
          <a:lstStyle/>
          <a:p>
            <a:endParaRPr/>
          </a:p>
        </p:txBody>
      </p:sp>
      <p:sp>
        <p:nvSpPr>
          <p:cNvPr id="22" name="object 22"/>
          <p:cNvSpPr/>
          <p:nvPr/>
        </p:nvSpPr>
        <p:spPr>
          <a:xfrm>
            <a:off x="11074938" y="1530112"/>
            <a:ext cx="451043" cy="426687"/>
          </a:xfrm>
          <a:prstGeom prst="rect">
            <a:avLst/>
          </a:prstGeom>
          <a:blipFill>
            <a:blip r:embed="rId4" cstate="print"/>
            <a:stretch>
              <a:fillRect/>
            </a:stretch>
          </a:blipFill>
        </p:spPr>
        <p:txBody>
          <a:bodyPr wrap="square" lIns="0" tIns="0" rIns="0" bIns="0" rtlCol="0"/>
          <a:lstStyle/>
          <a:p>
            <a:endParaRPr/>
          </a:p>
        </p:txBody>
      </p:sp>
      <p:sp>
        <p:nvSpPr>
          <p:cNvPr id="23" name="object 23"/>
          <p:cNvSpPr/>
          <p:nvPr/>
        </p:nvSpPr>
        <p:spPr>
          <a:xfrm>
            <a:off x="9857231" y="1546860"/>
            <a:ext cx="1179576" cy="1178052"/>
          </a:xfrm>
          <a:prstGeom prst="rect">
            <a:avLst/>
          </a:prstGeom>
          <a:blipFill>
            <a:blip r:embed="rId7" cstate="print"/>
            <a:stretch>
              <a:fillRect/>
            </a:stretch>
          </a:blipFill>
        </p:spPr>
        <p:txBody>
          <a:bodyPr wrap="square" lIns="0" tIns="0" rIns="0" bIns="0" rtlCol="0"/>
          <a:lstStyle/>
          <a:p>
            <a:endParaRPr/>
          </a:p>
        </p:txBody>
      </p:sp>
      <p:sp>
        <p:nvSpPr>
          <p:cNvPr id="24" name="object 24"/>
          <p:cNvSpPr/>
          <p:nvPr/>
        </p:nvSpPr>
        <p:spPr>
          <a:xfrm>
            <a:off x="6079235" y="1833400"/>
            <a:ext cx="1124712" cy="979453"/>
          </a:xfrm>
          <a:prstGeom prst="rect">
            <a:avLst/>
          </a:prstGeom>
          <a:blipFill>
            <a:blip r:embed="rId8" cstate="print"/>
            <a:stretch>
              <a:fillRect/>
            </a:stretch>
          </a:blipFill>
        </p:spPr>
        <p:txBody>
          <a:bodyPr wrap="square" lIns="0" tIns="0" rIns="0" bIns="0" rtlCol="0"/>
          <a:lstStyle/>
          <a:p>
            <a:endParaRPr/>
          </a:p>
        </p:txBody>
      </p:sp>
      <p:sp>
        <p:nvSpPr>
          <p:cNvPr id="25" name="object 25"/>
          <p:cNvSpPr/>
          <p:nvPr/>
        </p:nvSpPr>
        <p:spPr>
          <a:xfrm>
            <a:off x="2404872" y="1682495"/>
            <a:ext cx="1219200" cy="1217676"/>
          </a:xfrm>
          <a:prstGeom prst="rect">
            <a:avLst/>
          </a:prstGeom>
          <a:blipFill>
            <a:blip r:embed="rId9" cstate="print"/>
            <a:stretch>
              <a:fillRect/>
            </a:stretch>
          </a:blipFill>
        </p:spPr>
        <p:txBody>
          <a:bodyPr wrap="square" lIns="0" tIns="0" rIns="0" bIns="0" rtlCol="0"/>
          <a:lstStyle/>
          <a:p>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95725" y="150952"/>
            <a:ext cx="4490085" cy="391795"/>
          </a:xfrm>
          <a:prstGeom prst="rect">
            <a:avLst/>
          </a:prstGeom>
        </p:spPr>
        <p:txBody>
          <a:bodyPr vert="horz" wrap="square" lIns="0" tIns="12700" rIns="0" bIns="0" rtlCol="0">
            <a:spAutoFit/>
          </a:bodyPr>
          <a:lstStyle/>
          <a:p>
            <a:pPr marL="12700">
              <a:lnSpc>
                <a:spcPct val="100000"/>
              </a:lnSpc>
              <a:spcBef>
                <a:spcPts val="100"/>
              </a:spcBef>
            </a:pPr>
            <a:r>
              <a:rPr sz="2400" u="heavy" spc="175" dirty="0">
                <a:solidFill>
                  <a:srgbClr val="001F5F"/>
                </a:solidFill>
                <a:uFill>
                  <a:solidFill>
                    <a:srgbClr val="001F5F"/>
                  </a:solidFill>
                </a:uFill>
                <a:latin typeface="Cambria"/>
                <a:cs typeface="Cambria"/>
              </a:rPr>
              <a:t>INVESTMENT</a:t>
            </a:r>
            <a:r>
              <a:rPr sz="2400" u="heavy" spc="285" dirty="0">
                <a:solidFill>
                  <a:srgbClr val="001F5F"/>
                </a:solidFill>
                <a:uFill>
                  <a:solidFill>
                    <a:srgbClr val="001F5F"/>
                  </a:solidFill>
                </a:uFill>
                <a:latin typeface="Cambria"/>
                <a:cs typeface="Cambria"/>
              </a:rPr>
              <a:t> </a:t>
            </a:r>
            <a:r>
              <a:rPr sz="2400" u="heavy" spc="180" dirty="0">
                <a:solidFill>
                  <a:srgbClr val="001F5F"/>
                </a:solidFill>
                <a:uFill>
                  <a:solidFill>
                    <a:srgbClr val="001F5F"/>
                  </a:solidFill>
                </a:uFill>
                <a:latin typeface="Cambria"/>
                <a:cs typeface="Cambria"/>
              </a:rPr>
              <a:t>PREFERENCES</a:t>
            </a:r>
            <a:endParaRPr sz="2400">
              <a:latin typeface="Cambria"/>
              <a:cs typeface="Cambria"/>
            </a:endParaRPr>
          </a:p>
        </p:txBody>
      </p:sp>
      <p:sp>
        <p:nvSpPr>
          <p:cNvPr id="3" name="object 3"/>
          <p:cNvSpPr/>
          <p:nvPr/>
        </p:nvSpPr>
        <p:spPr>
          <a:xfrm>
            <a:off x="10196194" y="3034537"/>
            <a:ext cx="457200" cy="0"/>
          </a:xfrm>
          <a:custGeom>
            <a:avLst/>
            <a:gdLst/>
            <a:ahLst/>
            <a:cxnLst/>
            <a:rect l="l" t="t" r="r" b="b"/>
            <a:pathLst>
              <a:path w="457200">
                <a:moveTo>
                  <a:pt x="0" y="0"/>
                </a:moveTo>
                <a:lnTo>
                  <a:pt x="457200" y="0"/>
                </a:lnTo>
              </a:path>
            </a:pathLst>
          </a:custGeom>
          <a:ln w="7620">
            <a:solidFill>
              <a:srgbClr val="000000"/>
            </a:solidFill>
          </a:ln>
        </p:spPr>
        <p:txBody>
          <a:bodyPr wrap="square" lIns="0" tIns="0" rIns="0" bIns="0" rtlCol="0"/>
          <a:lstStyle/>
          <a:p>
            <a:endParaRPr/>
          </a:p>
        </p:txBody>
      </p:sp>
      <p:sp>
        <p:nvSpPr>
          <p:cNvPr id="4" name="object 4"/>
          <p:cNvSpPr/>
          <p:nvPr/>
        </p:nvSpPr>
        <p:spPr>
          <a:xfrm>
            <a:off x="5458078" y="3891407"/>
            <a:ext cx="304800" cy="0"/>
          </a:xfrm>
          <a:custGeom>
            <a:avLst/>
            <a:gdLst/>
            <a:ahLst/>
            <a:cxnLst/>
            <a:rect l="l" t="t" r="r" b="b"/>
            <a:pathLst>
              <a:path w="304800">
                <a:moveTo>
                  <a:pt x="0" y="0"/>
                </a:moveTo>
                <a:lnTo>
                  <a:pt x="304800" y="0"/>
                </a:lnTo>
              </a:path>
            </a:pathLst>
          </a:custGeom>
          <a:ln w="7620">
            <a:solidFill>
              <a:srgbClr val="000000"/>
            </a:solidFill>
          </a:ln>
        </p:spPr>
        <p:txBody>
          <a:bodyPr wrap="square" lIns="0" tIns="0" rIns="0" bIns="0" rtlCol="0"/>
          <a:lstStyle/>
          <a:p>
            <a:endParaRPr/>
          </a:p>
        </p:txBody>
      </p:sp>
      <p:sp>
        <p:nvSpPr>
          <p:cNvPr id="5" name="object 5"/>
          <p:cNvSpPr/>
          <p:nvPr/>
        </p:nvSpPr>
        <p:spPr>
          <a:xfrm>
            <a:off x="10119994" y="4222115"/>
            <a:ext cx="609600" cy="0"/>
          </a:xfrm>
          <a:custGeom>
            <a:avLst/>
            <a:gdLst/>
            <a:ahLst/>
            <a:cxnLst/>
            <a:rect l="l" t="t" r="r" b="b"/>
            <a:pathLst>
              <a:path w="609600">
                <a:moveTo>
                  <a:pt x="0" y="0"/>
                </a:moveTo>
                <a:lnTo>
                  <a:pt x="609600" y="0"/>
                </a:lnTo>
              </a:path>
            </a:pathLst>
          </a:custGeom>
          <a:ln w="7620">
            <a:solidFill>
              <a:srgbClr val="000000"/>
            </a:solidFill>
          </a:ln>
        </p:spPr>
        <p:txBody>
          <a:bodyPr wrap="square" lIns="0" tIns="0" rIns="0" bIns="0" rtlCol="0"/>
          <a:lstStyle/>
          <a:p>
            <a:endParaRPr/>
          </a:p>
        </p:txBody>
      </p:sp>
      <p:sp>
        <p:nvSpPr>
          <p:cNvPr id="6" name="object 6"/>
          <p:cNvSpPr/>
          <p:nvPr/>
        </p:nvSpPr>
        <p:spPr>
          <a:xfrm>
            <a:off x="7627366" y="4417822"/>
            <a:ext cx="457200" cy="0"/>
          </a:xfrm>
          <a:custGeom>
            <a:avLst/>
            <a:gdLst/>
            <a:ahLst/>
            <a:cxnLst/>
            <a:rect l="l" t="t" r="r" b="b"/>
            <a:pathLst>
              <a:path w="457200">
                <a:moveTo>
                  <a:pt x="0" y="0"/>
                </a:moveTo>
                <a:lnTo>
                  <a:pt x="457200" y="0"/>
                </a:lnTo>
              </a:path>
            </a:pathLst>
          </a:custGeom>
          <a:ln w="7620">
            <a:solidFill>
              <a:srgbClr val="000000"/>
            </a:solidFill>
          </a:ln>
        </p:spPr>
        <p:txBody>
          <a:bodyPr wrap="square" lIns="0" tIns="0" rIns="0" bIns="0" rtlCol="0"/>
          <a:lstStyle/>
          <a:p>
            <a:endParaRPr/>
          </a:p>
        </p:txBody>
      </p:sp>
      <p:sp>
        <p:nvSpPr>
          <p:cNvPr id="7" name="object 7"/>
          <p:cNvSpPr/>
          <p:nvPr/>
        </p:nvSpPr>
        <p:spPr>
          <a:xfrm>
            <a:off x="10119994" y="4417822"/>
            <a:ext cx="609600" cy="0"/>
          </a:xfrm>
          <a:custGeom>
            <a:avLst/>
            <a:gdLst/>
            <a:ahLst/>
            <a:cxnLst/>
            <a:rect l="l" t="t" r="r" b="b"/>
            <a:pathLst>
              <a:path w="609600">
                <a:moveTo>
                  <a:pt x="0" y="0"/>
                </a:moveTo>
                <a:lnTo>
                  <a:pt x="609600" y="0"/>
                </a:lnTo>
              </a:path>
            </a:pathLst>
          </a:custGeom>
          <a:ln w="7620">
            <a:solidFill>
              <a:srgbClr val="000000"/>
            </a:solidFill>
          </a:ln>
        </p:spPr>
        <p:txBody>
          <a:bodyPr wrap="square" lIns="0" tIns="0" rIns="0" bIns="0" rtlCol="0"/>
          <a:lstStyle/>
          <a:p>
            <a:endParaRPr/>
          </a:p>
        </p:txBody>
      </p:sp>
      <p:sp>
        <p:nvSpPr>
          <p:cNvPr id="8" name="object 8"/>
          <p:cNvSpPr/>
          <p:nvPr/>
        </p:nvSpPr>
        <p:spPr>
          <a:xfrm>
            <a:off x="7589266" y="4613402"/>
            <a:ext cx="533400" cy="0"/>
          </a:xfrm>
          <a:custGeom>
            <a:avLst/>
            <a:gdLst/>
            <a:ahLst/>
            <a:cxnLst/>
            <a:rect l="l" t="t" r="r" b="b"/>
            <a:pathLst>
              <a:path w="533400">
                <a:moveTo>
                  <a:pt x="0" y="0"/>
                </a:moveTo>
                <a:lnTo>
                  <a:pt x="533400" y="0"/>
                </a:lnTo>
              </a:path>
            </a:pathLst>
          </a:custGeom>
          <a:ln w="7620">
            <a:solidFill>
              <a:srgbClr val="000000"/>
            </a:solidFill>
          </a:ln>
        </p:spPr>
        <p:txBody>
          <a:bodyPr wrap="square" lIns="0" tIns="0" rIns="0" bIns="0" rtlCol="0"/>
          <a:lstStyle/>
          <a:p>
            <a:endParaRPr/>
          </a:p>
        </p:txBody>
      </p:sp>
      <p:sp>
        <p:nvSpPr>
          <p:cNvPr id="9" name="object 9"/>
          <p:cNvSpPr/>
          <p:nvPr/>
        </p:nvSpPr>
        <p:spPr>
          <a:xfrm>
            <a:off x="10119994" y="4613402"/>
            <a:ext cx="609600" cy="0"/>
          </a:xfrm>
          <a:custGeom>
            <a:avLst/>
            <a:gdLst/>
            <a:ahLst/>
            <a:cxnLst/>
            <a:rect l="l" t="t" r="r" b="b"/>
            <a:pathLst>
              <a:path w="609600">
                <a:moveTo>
                  <a:pt x="0" y="0"/>
                </a:moveTo>
                <a:lnTo>
                  <a:pt x="609600" y="0"/>
                </a:lnTo>
              </a:path>
            </a:pathLst>
          </a:custGeom>
          <a:ln w="7620">
            <a:solidFill>
              <a:srgbClr val="000000"/>
            </a:solidFill>
          </a:ln>
        </p:spPr>
        <p:txBody>
          <a:bodyPr wrap="square" lIns="0" tIns="0" rIns="0" bIns="0" rtlCol="0"/>
          <a:lstStyle/>
          <a:p>
            <a:endParaRPr/>
          </a:p>
        </p:txBody>
      </p:sp>
      <p:graphicFrame>
        <p:nvGraphicFramePr>
          <p:cNvPr id="10" name="object 10"/>
          <p:cNvGraphicFramePr>
            <a:graphicFrameLocks noGrp="1"/>
          </p:cNvGraphicFramePr>
          <p:nvPr/>
        </p:nvGraphicFramePr>
        <p:xfrm>
          <a:off x="342785" y="725169"/>
          <a:ext cx="11471275" cy="5492617"/>
        </p:xfrm>
        <a:graphic>
          <a:graphicData uri="http://schemas.openxmlformats.org/drawingml/2006/table">
            <a:tbl>
              <a:tblPr firstRow="1" bandRow="1">
                <a:tableStyleId>{2D5ABB26-0587-4C30-8999-92F81FD0307C}</a:tableStyleId>
              </a:tblPr>
              <a:tblGrid>
                <a:gridCol w="2038350">
                  <a:extLst>
                    <a:ext uri="{9D8B030D-6E8A-4147-A177-3AD203B41FA5}">
                      <a16:colId xmlns:a16="http://schemas.microsoft.com/office/drawing/2014/main" val="20000"/>
                    </a:ext>
                  </a:extLst>
                </a:gridCol>
                <a:gridCol w="2148840">
                  <a:extLst>
                    <a:ext uri="{9D8B030D-6E8A-4147-A177-3AD203B41FA5}">
                      <a16:colId xmlns:a16="http://schemas.microsoft.com/office/drawing/2014/main" val="20001"/>
                    </a:ext>
                  </a:extLst>
                </a:gridCol>
                <a:gridCol w="2148840">
                  <a:extLst>
                    <a:ext uri="{9D8B030D-6E8A-4147-A177-3AD203B41FA5}">
                      <a16:colId xmlns:a16="http://schemas.microsoft.com/office/drawing/2014/main" val="20002"/>
                    </a:ext>
                  </a:extLst>
                </a:gridCol>
                <a:gridCol w="2341245">
                  <a:extLst>
                    <a:ext uri="{9D8B030D-6E8A-4147-A177-3AD203B41FA5}">
                      <a16:colId xmlns:a16="http://schemas.microsoft.com/office/drawing/2014/main" val="20003"/>
                    </a:ext>
                  </a:extLst>
                </a:gridCol>
                <a:gridCol w="2794000">
                  <a:extLst>
                    <a:ext uri="{9D8B030D-6E8A-4147-A177-3AD203B41FA5}">
                      <a16:colId xmlns:a16="http://schemas.microsoft.com/office/drawing/2014/main" val="20004"/>
                    </a:ext>
                  </a:extLst>
                </a:gridCol>
              </a:tblGrid>
              <a:tr h="474599">
                <a:tc>
                  <a:txBody>
                    <a:bodyPr/>
                    <a:lstStyle/>
                    <a:p>
                      <a:pPr algn="ctr">
                        <a:lnSpc>
                          <a:spcPct val="100000"/>
                        </a:lnSpc>
                        <a:spcBef>
                          <a:spcPts val="1050"/>
                        </a:spcBef>
                      </a:pPr>
                      <a:r>
                        <a:rPr sz="1200" b="1" spc="-5" dirty="0">
                          <a:solidFill>
                            <a:srgbClr val="FFFFFF"/>
                          </a:solidFill>
                          <a:latin typeface="Century Gothic"/>
                          <a:cs typeface="Century Gothic"/>
                        </a:rPr>
                        <a:t>Preferences</a:t>
                      </a:r>
                      <a:endParaRPr sz="1200">
                        <a:latin typeface="Century Gothic"/>
                        <a:cs typeface="Century Gothic"/>
                      </a:endParaRPr>
                    </a:p>
                  </a:txBody>
                  <a:tcPr marL="0" marR="0" marT="13335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tc>
                  <a:txBody>
                    <a:bodyPr/>
                    <a:lstStyle/>
                    <a:p>
                      <a:pPr algn="ctr">
                        <a:lnSpc>
                          <a:spcPct val="100000"/>
                        </a:lnSpc>
                        <a:spcBef>
                          <a:spcPts val="1050"/>
                        </a:spcBef>
                      </a:pPr>
                      <a:r>
                        <a:rPr sz="1200" b="1" dirty="0">
                          <a:solidFill>
                            <a:srgbClr val="FFFFFF"/>
                          </a:solidFill>
                          <a:latin typeface="Century Gothic"/>
                          <a:cs typeface="Century Gothic"/>
                        </a:rPr>
                        <a:t>Investment</a:t>
                      </a:r>
                      <a:r>
                        <a:rPr sz="1200" b="1" spc="-10" dirty="0">
                          <a:solidFill>
                            <a:srgbClr val="FFFFFF"/>
                          </a:solidFill>
                          <a:latin typeface="Century Gothic"/>
                          <a:cs typeface="Century Gothic"/>
                        </a:rPr>
                        <a:t> </a:t>
                      </a:r>
                      <a:r>
                        <a:rPr sz="1200" b="1" spc="-5" dirty="0">
                          <a:solidFill>
                            <a:srgbClr val="FFFFFF"/>
                          </a:solidFill>
                          <a:latin typeface="Century Gothic"/>
                          <a:cs typeface="Century Gothic"/>
                        </a:rPr>
                        <a:t>project</a:t>
                      </a:r>
                      <a:endParaRPr sz="1200">
                        <a:latin typeface="Century Gothic"/>
                        <a:cs typeface="Century Gothic"/>
                      </a:endParaRPr>
                    </a:p>
                  </a:txBody>
                  <a:tcPr marL="0" marR="0" marT="13335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tc gridSpan="2">
                  <a:txBody>
                    <a:bodyPr/>
                    <a:lstStyle/>
                    <a:p>
                      <a:pPr algn="ctr">
                        <a:lnSpc>
                          <a:spcPct val="100000"/>
                        </a:lnSpc>
                        <a:spcBef>
                          <a:spcPts val="1050"/>
                        </a:spcBef>
                      </a:pPr>
                      <a:r>
                        <a:rPr sz="1200" b="1" dirty="0">
                          <a:solidFill>
                            <a:srgbClr val="FFFFFF"/>
                          </a:solidFill>
                          <a:latin typeface="Century Gothic"/>
                          <a:cs typeface="Century Gothic"/>
                        </a:rPr>
                        <a:t>Investment </a:t>
                      </a:r>
                      <a:r>
                        <a:rPr sz="1200" b="1" spc="-5" dirty="0">
                          <a:solidFill>
                            <a:srgbClr val="FFFFFF"/>
                          </a:solidFill>
                          <a:latin typeface="Century Gothic"/>
                          <a:cs typeface="Century Gothic"/>
                        </a:rPr>
                        <a:t>priority</a:t>
                      </a:r>
                      <a:r>
                        <a:rPr sz="1200" b="1" dirty="0">
                          <a:solidFill>
                            <a:srgbClr val="FFFFFF"/>
                          </a:solidFill>
                          <a:latin typeface="Century Gothic"/>
                          <a:cs typeface="Century Gothic"/>
                        </a:rPr>
                        <a:t> </a:t>
                      </a:r>
                      <a:r>
                        <a:rPr sz="1200" b="1" spc="-5" dirty="0">
                          <a:solidFill>
                            <a:srgbClr val="FFFFFF"/>
                          </a:solidFill>
                          <a:latin typeface="Century Gothic"/>
                          <a:cs typeface="Century Gothic"/>
                        </a:rPr>
                        <a:t>project</a:t>
                      </a:r>
                      <a:endParaRPr sz="1200">
                        <a:latin typeface="Century Gothic"/>
                        <a:cs typeface="Century Gothic"/>
                      </a:endParaRPr>
                    </a:p>
                  </a:txBody>
                  <a:tcPr marL="0" marR="0" marT="13335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tc hMerge="1">
                  <a:txBody>
                    <a:bodyPr/>
                    <a:lstStyle/>
                    <a:p>
                      <a:endParaRPr/>
                    </a:p>
                  </a:txBody>
                  <a:tcPr marL="0" marR="0" marT="0" marB="0"/>
                </a:tc>
                <a:tc>
                  <a:txBody>
                    <a:bodyPr/>
                    <a:lstStyle/>
                    <a:p>
                      <a:pPr marL="635" algn="ctr">
                        <a:lnSpc>
                          <a:spcPct val="100000"/>
                        </a:lnSpc>
                        <a:spcBef>
                          <a:spcPts val="1050"/>
                        </a:spcBef>
                      </a:pPr>
                      <a:r>
                        <a:rPr sz="1200" b="1" dirty="0">
                          <a:solidFill>
                            <a:srgbClr val="FFFFFF"/>
                          </a:solidFill>
                          <a:latin typeface="Century Gothic"/>
                          <a:cs typeface="Century Gothic"/>
                        </a:rPr>
                        <a:t>Special investment</a:t>
                      </a:r>
                      <a:r>
                        <a:rPr sz="1200" b="1" spc="-35" dirty="0">
                          <a:solidFill>
                            <a:srgbClr val="FFFFFF"/>
                          </a:solidFill>
                          <a:latin typeface="Century Gothic"/>
                          <a:cs typeface="Century Gothic"/>
                        </a:rPr>
                        <a:t> </a:t>
                      </a:r>
                      <a:r>
                        <a:rPr sz="1200" b="1" spc="-5" dirty="0">
                          <a:solidFill>
                            <a:srgbClr val="FFFFFF"/>
                          </a:solidFill>
                          <a:latin typeface="Century Gothic"/>
                          <a:cs typeface="Century Gothic"/>
                        </a:rPr>
                        <a:t>project</a:t>
                      </a:r>
                      <a:endParaRPr sz="1200">
                        <a:latin typeface="Century Gothic"/>
                        <a:cs typeface="Century Gothic"/>
                      </a:endParaRPr>
                    </a:p>
                  </a:txBody>
                  <a:tcPr marL="0" marR="0" marT="13335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extLst>
                  <a:ext uri="{0D108BD9-81ED-4DB2-BD59-A6C34878D82A}">
                    <a16:rowId xmlns:a16="http://schemas.microsoft.com/office/drawing/2014/main" val="10000"/>
                  </a:ext>
                </a:extLst>
              </a:tr>
              <a:tr h="1119251">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5B9BD4"/>
                    </a:solidFill>
                  </a:tcPr>
                </a:tc>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2DEEE"/>
                    </a:solidFill>
                  </a:tcPr>
                </a:tc>
                <a:tc>
                  <a:txBody>
                    <a:bodyPr/>
                    <a:lstStyle/>
                    <a:p>
                      <a:pPr>
                        <a:lnSpc>
                          <a:spcPct val="100000"/>
                        </a:lnSpc>
                        <a:spcBef>
                          <a:spcPts val="40"/>
                        </a:spcBef>
                      </a:pPr>
                      <a:endParaRPr sz="1650">
                        <a:latin typeface="Times New Roman"/>
                        <a:cs typeface="Times New Roman"/>
                      </a:endParaRPr>
                    </a:p>
                    <a:p>
                      <a:pPr marL="31750" marR="24130" algn="ctr">
                        <a:lnSpc>
                          <a:spcPct val="107500"/>
                        </a:lnSpc>
                      </a:pPr>
                      <a:r>
                        <a:rPr sz="1200" spc="-5" dirty="0">
                          <a:latin typeface="Century Gothic"/>
                          <a:cs typeface="Century Gothic"/>
                        </a:rPr>
                        <a:t>SETUP OF </a:t>
                      </a:r>
                      <a:r>
                        <a:rPr sz="1200" dirty="0">
                          <a:latin typeface="Century Gothic"/>
                          <a:cs typeface="Century Gothic"/>
                        </a:rPr>
                        <a:t>NEW</a:t>
                      </a:r>
                      <a:r>
                        <a:rPr sz="1200" spc="-35" dirty="0">
                          <a:latin typeface="Century Gothic"/>
                          <a:cs typeface="Century Gothic"/>
                        </a:rPr>
                        <a:t> </a:t>
                      </a:r>
                      <a:r>
                        <a:rPr sz="1200" spc="-5" dirty="0">
                          <a:latin typeface="Century Gothic"/>
                          <a:cs typeface="Century Gothic"/>
                        </a:rPr>
                        <a:t>PRODUCTION  </a:t>
                      </a:r>
                      <a:r>
                        <a:rPr sz="1200" dirty="0">
                          <a:latin typeface="Century Gothic"/>
                          <a:cs typeface="Century Gothic"/>
                        </a:rPr>
                        <a:t>FACILITIES</a:t>
                      </a:r>
                      <a:endParaRPr sz="1200">
                        <a:latin typeface="Century Gothic"/>
                        <a:cs typeface="Century Gothic"/>
                      </a:endParaRPr>
                    </a:p>
                    <a:p>
                      <a:pPr marL="1270" algn="ctr">
                        <a:lnSpc>
                          <a:spcPct val="100000"/>
                        </a:lnSpc>
                        <a:spcBef>
                          <a:spcPts val="100"/>
                        </a:spcBef>
                      </a:pPr>
                      <a:r>
                        <a:rPr sz="1200" spc="-5" dirty="0">
                          <a:latin typeface="Century Gothic"/>
                          <a:cs typeface="Century Gothic"/>
                        </a:rPr>
                        <a:t>(FABRICS, PLANT,SHOP)</a:t>
                      </a:r>
                      <a:endParaRPr sz="1200">
                        <a:latin typeface="Century Gothic"/>
                        <a:cs typeface="Century Gothic"/>
                      </a:endParaRPr>
                    </a:p>
                  </a:txBody>
                  <a:tcPr marL="0" marR="0" marT="50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2DEEE"/>
                    </a:solidFill>
                  </a:tcPr>
                </a:tc>
                <a:tc>
                  <a:txBody>
                    <a:bodyPr/>
                    <a:lstStyle/>
                    <a:p>
                      <a:pPr marL="193675" marR="186055" algn="ctr">
                        <a:lnSpc>
                          <a:spcPct val="107100"/>
                        </a:lnSpc>
                        <a:spcBef>
                          <a:spcPts val="405"/>
                        </a:spcBef>
                      </a:pPr>
                      <a:r>
                        <a:rPr sz="1200" dirty="0">
                          <a:latin typeface="Century Gothic"/>
                          <a:cs typeface="Century Gothic"/>
                        </a:rPr>
                        <a:t>EXPANDING </a:t>
                      </a:r>
                      <a:r>
                        <a:rPr sz="1200" spc="-5" dirty="0">
                          <a:latin typeface="Century Gothic"/>
                          <a:cs typeface="Century Gothic"/>
                        </a:rPr>
                        <a:t>OR</a:t>
                      </a:r>
                      <a:r>
                        <a:rPr sz="1200" spc="-85" dirty="0">
                          <a:latin typeface="Century Gothic"/>
                          <a:cs typeface="Century Gothic"/>
                        </a:rPr>
                        <a:t> </a:t>
                      </a:r>
                      <a:r>
                        <a:rPr sz="1200" spc="-5" dirty="0">
                          <a:latin typeface="Century Gothic"/>
                          <a:cs typeface="Century Gothic"/>
                        </a:rPr>
                        <a:t>UPDATING  </a:t>
                      </a:r>
                      <a:r>
                        <a:rPr sz="1200" dirty="0">
                          <a:latin typeface="Century Gothic"/>
                          <a:cs typeface="Century Gothic"/>
                        </a:rPr>
                        <a:t>EXISTING </a:t>
                      </a:r>
                      <a:r>
                        <a:rPr sz="1200" spc="-5" dirty="0">
                          <a:latin typeface="Century Gothic"/>
                          <a:cs typeface="Century Gothic"/>
                        </a:rPr>
                        <a:t>PRODUCTIONS  (RENOVATION,  RECONSTRUCTION,  MODERNIZATION)</a:t>
                      </a:r>
                      <a:endParaRPr sz="1200">
                        <a:latin typeface="Century Gothic"/>
                        <a:cs typeface="Century Gothic"/>
                      </a:endParaRPr>
                    </a:p>
                  </a:txBody>
                  <a:tcPr marL="0" marR="0" marT="5143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2DEEE"/>
                    </a:solidFill>
                  </a:tcPr>
                </a:tc>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2DEEE"/>
                    </a:solidFill>
                  </a:tcPr>
                </a:tc>
                <a:extLst>
                  <a:ext uri="{0D108BD9-81ED-4DB2-BD59-A6C34878D82A}">
                    <a16:rowId xmlns:a16="http://schemas.microsoft.com/office/drawing/2014/main" val="10001"/>
                  </a:ext>
                </a:extLst>
              </a:tr>
              <a:tr h="312038">
                <a:tc>
                  <a:txBody>
                    <a:bodyPr/>
                    <a:lstStyle/>
                    <a:p>
                      <a:pPr algn="ctr">
                        <a:lnSpc>
                          <a:spcPct val="100000"/>
                        </a:lnSpc>
                        <a:spcBef>
                          <a:spcPts val="414"/>
                        </a:spcBef>
                      </a:pPr>
                      <a:r>
                        <a:rPr sz="1200" b="1" dirty="0">
                          <a:solidFill>
                            <a:srgbClr val="FFFFFF"/>
                          </a:solidFill>
                          <a:latin typeface="Century Gothic"/>
                          <a:cs typeface="Century Gothic"/>
                        </a:rPr>
                        <a:t>CUSTOMS </a:t>
                      </a:r>
                      <a:r>
                        <a:rPr sz="1200" b="1" spc="-5" dirty="0">
                          <a:solidFill>
                            <a:srgbClr val="FFFFFF"/>
                          </a:solidFill>
                          <a:latin typeface="Century Gothic"/>
                          <a:cs typeface="Century Gothic"/>
                        </a:rPr>
                        <a:t>DUTY</a:t>
                      </a:r>
                      <a:r>
                        <a:rPr sz="1200" b="1" spc="-90" dirty="0">
                          <a:solidFill>
                            <a:srgbClr val="FFFFFF"/>
                          </a:solidFill>
                          <a:latin typeface="Century Gothic"/>
                          <a:cs typeface="Century Gothic"/>
                        </a:rPr>
                        <a:t> </a:t>
                      </a:r>
                      <a:r>
                        <a:rPr sz="1200" b="1" dirty="0">
                          <a:solidFill>
                            <a:srgbClr val="FFFFFF"/>
                          </a:solidFill>
                          <a:latin typeface="Century Gothic"/>
                          <a:cs typeface="Century Gothic"/>
                        </a:rPr>
                        <a:t>EXEMPTION</a:t>
                      </a:r>
                      <a:endParaRPr sz="1200">
                        <a:latin typeface="Century Gothic"/>
                        <a:cs typeface="Century Gothic"/>
                      </a:endParaRPr>
                    </a:p>
                  </a:txBody>
                  <a:tcPr marL="0" marR="0" marT="5270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BD4"/>
                    </a:solidFill>
                  </a:tcPr>
                </a:tc>
                <a:tc>
                  <a:txBody>
                    <a:bodyPr/>
                    <a:lstStyle/>
                    <a:p>
                      <a:pPr algn="ctr">
                        <a:lnSpc>
                          <a:spcPct val="100000"/>
                        </a:lnSpc>
                        <a:spcBef>
                          <a:spcPts val="414"/>
                        </a:spcBef>
                      </a:pPr>
                      <a:r>
                        <a:rPr sz="1200" dirty="0">
                          <a:latin typeface="Century Gothic"/>
                          <a:cs typeface="Century Gothic"/>
                        </a:rPr>
                        <a:t>+/ 5</a:t>
                      </a:r>
                      <a:r>
                        <a:rPr sz="1200" spc="-5" dirty="0">
                          <a:latin typeface="Century Gothic"/>
                          <a:cs typeface="Century Gothic"/>
                        </a:rPr>
                        <a:t> years</a:t>
                      </a:r>
                      <a:endParaRPr sz="1200">
                        <a:latin typeface="Century Gothic"/>
                        <a:cs typeface="Century Gothic"/>
                      </a:endParaRPr>
                    </a:p>
                  </a:txBody>
                  <a:tcPr marL="0" marR="0" marT="5270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marL="737235">
                        <a:lnSpc>
                          <a:spcPct val="100000"/>
                        </a:lnSpc>
                        <a:spcBef>
                          <a:spcPts val="414"/>
                        </a:spcBef>
                      </a:pPr>
                      <a:r>
                        <a:rPr sz="1200" dirty="0">
                          <a:latin typeface="Century Gothic"/>
                          <a:cs typeface="Century Gothic"/>
                        </a:rPr>
                        <a:t>+/5</a:t>
                      </a:r>
                      <a:r>
                        <a:rPr sz="1200" spc="-15" dirty="0">
                          <a:latin typeface="Century Gothic"/>
                          <a:cs typeface="Century Gothic"/>
                        </a:rPr>
                        <a:t> </a:t>
                      </a:r>
                      <a:r>
                        <a:rPr sz="1200" spc="-5" dirty="0">
                          <a:latin typeface="Century Gothic"/>
                          <a:cs typeface="Century Gothic"/>
                        </a:rPr>
                        <a:t>years</a:t>
                      </a:r>
                      <a:endParaRPr sz="1200">
                        <a:latin typeface="Century Gothic"/>
                        <a:cs typeface="Century Gothic"/>
                      </a:endParaRPr>
                    </a:p>
                  </a:txBody>
                  <a:tcPr marL="0" marR="0" marT="5270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algn="ctr">
                        <a:lnSpc>
                          <a:spcPct val="100000"/>
                        </a:lnSpc>
                        <a:spcBef>
                          <a:spcPts val="414"/>
                        </a:spcBef>
                      </a:pPr>
                      <a:r>
                        <a:rPr sz="1200" dirty="0">
                          <a:latin typeface="Century Gothic"/>
                          <a:cs typeface="Century Gothic"/>
                        </a:rPr>
                        <a:t>+/5</a:t>
                      </a:r>
                      <a:r>
                        <a:rPr sz="1200" spc="-15" dirty="0">
                          <a:latin typeface="Century Gothic"/>
                          <a:cs typeface="Century Gothic"/>
                        </a:rPr>
                        <a:t> </a:t>
                      </a:r>
                      <a:r>
                        <a:rPr sz="1200" spc="-5" dirty="0">
                          <a:latin typeface="Century Gothic"/>
                          <a:cs typeface="Century Gothic"/>
                        </a:rPr>
                        <a:t>years</a:t>
                      </a:r>
                      <a:endParaRPr sz="1200">
                        <a:latin typeface="Century Gothic"/>
                        <a:cs typeface="Century Gothic"/>
                      </a:endParaRPr>
                    </a:p>
                  </a:txBody>
                  <a:tcPr marL="0" marR="0" marT="5270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marL="1905" algn="ctr">
                        <a:lnSpc>
                          <a:spcPct val="100000"/>
                        </a:lnSpc>
                        <a:spcBef>
                          <a:spcPts val="414"/>
                        </a:spcBef>
                      </a:pPr>
                      <a:r>
                        <a:rPr sz="1200" dirty="0">
                          <a:latin typeface="Century Gothic"/>
                          <a:cs typeface="Century Gothic"/>
                        </a:rPr>
                        <a:t>+/15</a:t>
                      </a:r>
                      <a:r>
                        <a:rPr sz="1200" spc="-10" dirty="0">
                          <a:latin typeface="Century Gothic"/>
                          <a:cs typeface="Century Gothic"/>
                        </a:rPr>
                        <a:t> </a:t>
                      </a:r>
                      <a:r>
                        <a:rPr sz="1200" spc="-5" dirty="0">
                          <a:latin typeface="Century Gothic"/>
                          <a:cs typeface="Century Gothic"/>
                        </a:rPr>
                        <a:t>years</a:t>
                      </a:r>
                      <a:endParaRPr sz="1200">
                        <a:latin typeface="Century Gothic"/>
                        <a:cs typeface="Century Gothic"/>
                      </a:endParaRPr>
                    </a:p>
                  </a:txBody>
                  <a:tcPr marL="0" marR="0" marT="5270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extLst>
                  <a:ext uri="{0D108BD9-81ED-4DB2-BD59-A6C34878D82A}">
                    <a16:rowId xmlns:a16="http://schemas.microsoft.com/office/drawing/2014/main" val="10002"/>
                  </a:ext>
                </a:extLst>
              </a:tr>
              <a:tr h="665479">
                <a:tc>
                  <a:txBody>
                    <a:bodyPr/>
                    <a:lstStyle/>
                    <a:p>
                      <a:pPr>
                        <a:lnSpc>
                          <a:spcPct val="100000"/>
                        </a:lnSpc>
                        <a:spcBef>
                          <a:spcPts val="20"/>
                        </a:spcBef>
                      </a:pPr>
                      <a:endParaRPr sz="1550">
                        <a:latin typeface="Times New Roman"/>
                        <a:cs typeface="Times New Roman"/>
                      </a:endParaRPr>
                    </a:p>
                    <a:p>
                      <a:pPr algn="ctr">
                        <a:lnSpc>
                          <a:spcPct val="100000"/>
                        </a:lnSpc>
                        <a:spcBef>
                          <a:spcPts val="5"/>
                        </a:spcBef>
                      </a:pPr>
                      <a:r>
                        <a:rPr sz="1200" b="1" dirty="0">
                          <a:solidFill>
                            <a:srgbClr val="FFFFFF"/>
                          </a:solidFill>
                          <a:latin typeface="Century Gothic"/>
                          <a:cs typeface="Century Gothic"/>
                        </a:rPr>
                        <a:t>STATE </a:t>
                      </a:r>
                      <a:r>
                        <a:rPr sz="1200" b="1" spc="-5" dirty="0">
                          <a:solidFill>
                            <a:srgbClr val="FFFFFF"/>
                          </a:solidFill>
                          <a:latin typeface="Century Gothic"/>
                          <a:cs typeface="Century Gothic"/>
                        </a:rPr>
                        <a:t>IN-KIND</a:t>
                      </a:r>
                      <a:r>
                        <a:rPr sz="1200" b="1" spc="-25" dirty="0">
                          <a:solidFill>
                            <a:srgbClr val="FFFFFF"/>
                          </a:solidFill>
                          <a:latin typeface="Century Gothic"/>
                          <a:cs typeface="Century Gothic"/>
                        </a:rPr>
                        <a:t> </a:t>
                      </a:r>
                      <a:r>
                        <a:rPr sz="1200" b="1" dirty="0">
                          <a:solidFill>
                            <a:srgbClr val="FFFFFF"/>
                          </a:solidFill>
                          <a:latin typeface="Century Gothic"/>
                          <a:cs typeface="Century Gothic"/>
                        </a:rPr>
                        <a:t>GRANT</a:t>
                      </a:r>
                      <a:endParaRPr sz="1200">
                        <a:latin typeface="Century Gothic"/>
                        <a:cs typeface="Century Gothic"/>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BD4"/>
                    </a:solidFill>
                  </a:tcPr>
                </a:tc>
                <a:tc>
                  <a:txBody>
                    <a:bodyPr/>
                    <a:lstStyle/>
                    <a:p>
                      <a:pPr algn="ctr">
                        <a:lnSpc>
                          <a:spcPct val="100000"/>
                        </a:lnSpc>
                        <a:spcBef>
                          <a:spcPts val="260"/>
                        </a:spcBef>
                      </a:pPr>
                      <a:r>
                        <a:rPr sz="1200" dirty="0">
                          <a:latin typeface="Century Gothic"/>
                          <a:cs typeface="Century Gothic"/>
                        </a:rPr>
                        <a:t>+</a:t>
                      </a:r>
                      <a:endParaRPr sz="1200">
                        <a:latin typeface="Century Gothic"/>
                        <a:cs typeface="Century Gothic"/>
                      </a:endParaRPr>
                    </a:p>
                    <a:p>
                      <a:pPr marL="235585" marR="227965" algn="ctr">
                        <a:lnSpc>
                          <a:spcPct val="106700"/>
                        </a:lnSpc>
                        <a:spcBef>
                          <a:spcPts val="15"/>
                        </a:spcBef>
                      </a:pPr>
                      <a:r>
                        <a:rPr sz="1200" dirty="0">
                          <a:latin typeface="Century Gothic"/>
                          <a:cs typeface="Century Gothic"/>
                        </a:rPr>
                        <a:t>Max value </a:t>
                      </a:r>
                      <a:r>
                        <a:rPr sz="1200" spc="-5" dirty="0">
                          <a:latin typeface="Century Gothic"/>
                          <a:cs typeface="Century Gothic"/>
                        </a:rPr>
                        <a:t>size </a:t>
                      </a:r>
                      <a:r>
                        <a:rPr sz="1200" dirty="0">
                          <a:latin typeface="Century Gothic"/>
                          <a:cs typeface="Century Gothic"/>
                        </a:rPr>
                        <a:t>- </a:t>
                      </a:r>
                      <a:r>
                        <a:rPr sz="1200" spc="-5" dirty="0">
                          <a:latin typeface="Century Gothic"/>
                          <a:cs typeface="Century Gothic"/>
                        </a:rPr>
                        <a:t>30%</a:t>
                      </a:r>
                      <a:r>
                        <a:rPr sz="1200" spc="-95" dirty="0">
                          <a:latin typeface="Century Gothic"/>
                          <a:cs typeface="Century Gothic"/>
                        </a:rPr>
                        <a:t> </a:t>
                      </a:r>
                      <a:r>
                        <a:rPr sz="1200" dirty="0">
                          <a:latin typeface="Century Gothic"/>
                          <a:cs typeface="Century Gothic"/>
                        </a:rPr>
                        <a:t>of  </a:t>
                      </a:r>
                      <a:r>
                        <a:rPr sz="1200" spc="-5" dirty="0">
                          <a:latin typeface="Century Gothic"/>
                          <a:cs typeface="Century Gothic"/>
                        </a:rPr>
                        <a:t>investments</a:t>
                      </a:r>
                      <a:r>
                        <a:rPr sz="1200" spc="15" dirty="0">
                          <a:latin typeface="Century Gothic"/>
                          <a:cs typeface="Century Gothic"/>
                        </a:rPr>
                        <a:t> </a:t>
                      </a:r>
                      <a:r>
                        <a:rPr sz="1200" spc="-5" dirty="0">
                          <a:latin typeface="Century Gothic"/>
                          <a:cs typeface="Century Gothic"/>
                        </a:rPr>
                        <a:t>amount</a:t>
                      </a:r>
                      <a:endParaRPr sz="1200">
                        <a:latin typeface="Century Gothic"/>
                        <a:cs typeface="Century Gothic"/>
                      </a:endParaRP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tc>
                  <a:txBody>
                    <a:bodyPr/>
                    <a:lstStyle/>
                    <a:p>
                      <a:pPr marL="330200" marR="227965" indent="-94615">
                        <a:lnSpc>
                          <a:spcPct val="107500"/>
                        </a:lnSpc>
                        <a:spcBef>
                          <a:spcPts val="930"/>
                        </a:spcBef>
                      </a:pPr>
                      <a:r>
                        <a:rPr sz="1200" dirty="0">
                          <a:latin typeface="Century Gothic"/>
                          <a:cs typeface="Century Gothic"/>
                        </a:rPr>
                        <a:t>Max value </a:t>
                      </a:r>
                      <a:r>
                        <a:rPr sz="1200" spc="-5" dirty="0">
                          <a:latin typeface="Century Gothic"/>
                          <a:cs typeface="Century Gothic"/>
                        </a:rPr>
                        <a:t>size </a:t>
                      </a:r>
                      <a:r>
                        <a:rPr sz="1200" dirty="0">
                          <a:latin typeface="Century Gothic"/>
                          <a:cs typeface="Century Gothic"/>
                        </a:rPr>
                        <a:t>- </a:t>
                      </a:r>
                      <a:r>
                        <a:rPr sz="1200" spc="-5" dirty="0">
                          <a:latin typeface="Century Gothic"/>
                          <a:cs typeface="Century Gothic"/>
                        </a:rPr>
                        <a:t>30%</a:t>
                      </a:r>
                      <a:r>
                        <a:rPr sz="1200" spc="-95" dirty="0">
                          <a:latin typeface="Century Gothic"/>
                          <a:cs typeface="Century Gothic"/>
                        </a:rPr>
                        <a:t> </a:t>
                      </a:r>
                      <a:r>
                        <a:rPr sz="1200" dirty="0">
                          <a:latin typeface="Century Gothic"/>
                          <a:cs typeface="Century Gothic"/>
                        </a:rPr>
                        <a:t>of  </a:t>
                      </a:r>
                      <a:r>
                        <a:rPr sz="1200" spc="-5" dirty="0">
                          <a:latin typeface="Century Gothic"/>
                          <a:cs typeface="Century Gothic"/>
                        </a:rPr>
                        <a:t>investments</a:t>
                      </a:r>
                      <a:r>
                        <a:rPr sz="1200" spc="15" dirty="0">
                          <a:latin typeface="Century Gothic"/>
                          <a:cs typeface="Century Gothic"/>
                        </a:rPr>
                        <a:t> </a:t>
                      </a:r>
                      <a:r>
                        <a:rPr sz="1200" spc="-5" dirty="0">
                          <a:latin typeface="Century Gothic"/>
                          <a:cs typeface="Century Gothic"/>
                        </a:rPr>
                        <a:t>amount</a:t>
                      </a:r>
                      <a:endParaRPr sz="1200">
                        <a:latin typeface="Century Gothic"/>
                        <a:cs typeface="Century Gothic"/>
                      </a:endParaRPr>
                    </a:p>
                  </a:txBody>
                  <a:tcPr marL="0" marR="0" marT="1181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tc>
                  <a:txBody>
                    <a:bodyPr/>
                    <a:lstStyle/>
                    <a:p>
                      <a:pPr marL="426720" marR="323850" indent="-94615">
                        <a:lnSpc>
                          <a:spcPct val="107500"/>
                        </a:lnSpc>
                        <a:spcBef>
                          <a:spcPts val="930"/>
                        </a:spcBef>
                      </a:pPr>
                      <a:r>
                        <a:rPr sz="1200" dirty="0">
                          <a:latin typeface="Century Gothic"/>
                          <a:cs typeface="Century Gothic"/>
                        </a:rPr>
                        <a:t>Max value </a:t>
                      </a:r>
                      <a:r>
                        <a:rPr sz="1200" spc="-5" dirty="0">
                          <a:latin typeface="Century Gothic"/>
                          <a:cs typeface="Century Gothic"/>
                        </a:rPr>
                        <a:t>size </a:t>
                      </a:r>
                      <a:r>
                        <a:rPr sz="1200" dirty="0">
                          <a:latin typeface="Century Gothic"/>
                          <a:cs typeface="Century Gothic"/>
                        </a:rPr>
                        <a:t>- </a:t>
                      </a:r>
                      <a:r>
                        <a:rPr sz="1200" spc="-5" dirty="0">
                          <a:latin typeface="Century Gothic"/>
                          <a:cs typeface="Century Gothic"/>
                        </a:rPr>
                        <a:t>30%</a:t>
                      </a:r>
                      <a:r>
                        <a:rPr sz="1200" spc="-95" dirty="0">
                          <a:latin typeface="Century Gothic"/>
                          <a:cs typeface="Century Gothic"/>
                        </a:rPr>
                        <a:t> </a:t>
                      </a:r>
                      <a:r>
                        <a:rPr sz="1200" dirty="0">
                          <a:latin typeface="Century Gothic"/>
                          <a:cs typeface="Century Gothic"/>
                        </a:rPr>
                        <a:t>of  </a:t>
                      </a:r>
                      <a:r>
                        <a:rPr sz="1200" spc="-5" dirty="0">
                          <a:latin typeface="Century Gothic"/>
                          <a:cs typeface="Century Gothic"/>
                        </a:rPr>
                        <a:t>investments</a:t>
                      </a:r>
                      <a:r>
                        <a:rPr sz="1200" spc="15" dirty="0">
                          <a:latin typeface="Century Gothic"/>
                          <a:cs typeface="Century Gothic"/>
                        </a:rPr>
                        <a:t> </a:t>
                      </a:r>
                      <a:r>
                        <a:rPr sz="1200" spc="-5" dirty="0">
                          <a:latin typeface="Century Gothic"/>
                          <a:cs typeface="Century Gothic"/>
                        </a:rPr>
                        <a:t>amount</a:t>
                      </a:r>
                      <a:endParaRPr sz="1200">
                        <a:latin typeface="Century Gothic"/>
                        <a:cs typeface="Century Gothic"/>
                      </a:endParaRPr>
                    </a:p>
                  </a:txBody>
                  <a:tcPr marL="0" marR="0" marT="1181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extLst>
                  <a:ext uri="{0D108BD9-81ED-4DB2-BD59-A6C34878D82A}">
                    <a16:rowId xmlns:a16="http://schemas.microsoft.com/office/drawing/2014/main" val="10003"/>
                  </a:ext>
                </a:extLst>
              </a:tr>
              <a:tr h="291084">
                <a:tc gridSpan="5">
                  <a:txBody>
                    <a:bodyPr/>
                    <a:lstStyle/>
                    <a:p>
                      <a:pPr algn="ctr">
                        <a:lnSpc>
                          <a:spcPct val="100000"/>
                        </a:lnSpc>
                        <a:spcBef>
                          <a:spcPts val="330"/>
                        </a:spcBef>
                      </a:pPr>
                      <a:r>
                        <a:rPr sz="1200" b="1" dirty="0">
                          <a:solidFill>
                            <a:srgbClr val="FFFFFF"/>
                          </a:solidFill>
                          <a:latin typeface="Century Gothic"/>
                          <a:cs typeface="Century Gothic"/>
                        </a:rPr>
                        <a:t>TAX</a:t>
                      </a:r>
                      <a:r>
                        <a:rPr sz="1200" b="1" spc="-20" dirty="0">
                          <a:solidFill>
                            <a:srgbClr val="FFFFFF"/>
                          </a:solidFill>
                          <a:latin typeface="Century Gothic"/>
                          <a:cs typeface="Century Gothic"/>
                        </a:rPr>
                        <a:t> </a:t>
                      </a:r>
                      <a:r>
                        <a:rPr sz="1200" b="1" spc="-5" dirty="0">
                          <a:solidFill>
                            <a:srgbClr val="FFFFFF"/>
                          </a:solidFill>
                          <a:latin typeface="Century Gothic"/>
                          <a:cs typeface="Century Gothic"/>
                        </a:rPr>
                        <a:t>PREFERENCES</a:t>
                      </a:r>
                      <a:endParaRPr sz="1200">
                        <a:latin typeface="Century Gothic"/>
                        <a:cs typeface="Century Gothic"/>
                      </a:endParaRPr>
                    </a:p>
                  </a:txBody>
                  <a:tcPr marL="0" marR="0" marT="419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BD4"/>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4"/>
                  </a:ext>
                </a:extLst>
              </a:tr>
              <a:tr h="465708">
                <a:tc>
                  <a:txBody>
                    <a:bodyPr/>
                    <a:lstStyle/>
                    <a:p>
                      <a:pPr algn="ctr">
                        <a:lnSpc>
                          <a:spcPct val="100000"/>
                        </a:lnSpc>
                        <a:spcBef>
                          <a:spcPts val="1019"/>
                        </a:spcBef>
                      </a:pPr>
                      <a:r>
                        <a:rPr sz="1200" b="1" dirty="0">
                          <a:solidFill>
                            <a:srgbClr val="FFFFFF"/>
                          </a:solidFill>
                          <a:latin typeface="Century Gothic"/>
                          <a:cs typeface="Century Gothic"/>
                        </a:rPr>
                        <a:t>STATE </a:t>
                      </a:r>
                      <a:r>
                        <a:rPr sz="1200" b="1" spc="-5" dirty="0">
                          <a:solidFill>
                            <a:srgbClr val="FFFFFF"/>
                          </a:solidFill>
                          <a:latin typeface="Century Gothic"/>
                          <a:cs typeface="Century Gothic"/>
                        </a:rPr>
                        <a:t>IN-KIND</a:t>
                      </a:r>
                      <a:r>
                        <a:rPr sz="1200" b="1" spc="-25" dirty="0">
                          <a:solidFill>
                            <a:srgbClr val="FFFFFF"/>
                          </a:solidFill>
                          <a:latin typeface="Century Gothic"/>
                          <a:cs typeface="Century Gothic"/>
                        </a:rPr>
                        <a:t> </a:t>
                      </a:r>
                      <a:r>
                        <a:rPr sz="1200" b="1" dirty="0">
                          <a:solidFill>
                            <a:srgbClr val="FFFFFF"/>
                          </a:solidFill>
                          <a:latin typeface="Century Gothic"/>
                          <a:cs typeface="Century Gothic"/>
                        </a:rPr>
                        <a:t>GRANT</a:t>
                      </a:r>
                      <a:endParaRPr sz="1200">
                        <a:latin typeface="Century Gothic"/>
                        <a:cs typeface="Century Gothic"/>
                      </a:endParaRPr>
                    </a:p>
                  </a:txBody>
                  <a:tcPr marL="0" marR="0" marT="12953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BD4"/>
                    </a:solidFill>
                  </a:tcPr>
                </a:tc>
                <a:tc>
                  <a:txBody>
                    <a:bodyPr/>
                    <a:lstStyle/>
                    <a:p>
                      <a:pPr algn="ctr">
                        <a:lnSpc>
                          <a:spcPct val="100000"/>
                        </a:lnSpc>
                        <a:spcBef>
                          <a:spcPts val="1019"/>
                        </a:spcBef>
                      </a:pPr>
                      <a:r>
                        <a:rPr sz="1200" dirty="0">
                          <a:latin typeface="Century Gothic"/>
                          <a:cs typeface="Century Gothic"/>
                        </a:rPr>
                        <a:t>+/5</a:t>
                      </a:r>
                      <a:r>
                        <a:rPr sz="1200" spc="-15" dirty="0">
                          <a:latin typeface="Century Gothic"/>
                          <a:cs typeface="Century Gothic"/>
                        </a:rPr>
                        <a:t> </a:t>
                      </a:r>
                      <a:r>
                        <a:rPr sz="1200" spc="-5" dirty="0">
                          <a:latin typeface="Century Gothic"/>
                          <a:cs typeface="Century Gothic"/>
                        </a:rPr>
                        <a:t>years</a:t>
                      </a:r>
                      <a:endParaRPr sz="1200">
                        <a:latin typeface="Century Gothic"/>
                        <a:cs typeface="Century Gothic"/>
                      </a:endParaRPr>
                    </a:p>
                  </a:txBody>
                  <a:tcPr marL="0" marR="0" marT="12953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tc>
                  <a:txBody>
                    <a:bodyPr/>
                    <a:lstStyle/>
                    <a:p>
                      <a:pPr marL="38100" algn="ctr">
                        <a:lnSpc>
                          <a:spcPct val="100000"/>
                        </a:lnSpc>
                        <a:spcBef>
                          <a:spcPts val="250"/>
                        </a:spcBef>
                        <a:tabLst>
                          <a:tab pos="381635" algn="l"/>
                        </a:tabLst>
                      </a:pPr>
                      <a:r>
                        <a:rPr sz="1200" u="sng" dirty="0">
                          <a:uFill>
                            <a:solidFill>
                              <a:srgbClr val="000000"/>
                            </a:solidFill>
                          </a:uFill>
                          <a:latin typeface="Century Gothic"/>
                          <a:cs typeface="Century Gothic"/>
                        </a:rPr>
                        <a:t> 	</a:t>
                      </a:r>
                      <a:endParaRPr sz="1200">
                        <a:latin typeface="Century Gothic"/>
                        <a:cs typeface="Century Gothic"/>
                      </a:endParaRPr>
                    </a:p>
                  </a:txBody>
                  <a:tcPr marL="0" marR="0" marT="317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tc>
                  <a:txBody>
                    <a:bodyPr/>
                    <a:lstStyle/>
                    <a:p>
                      <a:pPr marL="1077595" marR="10160" indent="-1053465">
                        <a:lnSpc>
                          <a:spcPct val="107500"/>
                        </a:lnSpc>
                        <a:spcBef>
                          <a:spcPts val="140"/>
                        </a:spcBef>
                      </a:pPr>
                      <a:r>
                        <a:rPr sz="1200" dirty="0">
                          <a:latin typeface="Century Gothic"/>
                          <a:cs typeface="Century Gothic"/>
                        </a:rPr>
                        <a:t>+/ </a:t>
                      </a:r>
                      <a:r>
                        <a:rPr sz="1200" spc="-5" dirty="0">
                          <a:latin typeface="Century Gothic"/>
                          <a:cs typeface="Century Gothic"/>
                        </a:rPr>
                        <a:t>Force period </a:t>
                      </a:r>
                      <a:r>
                        <a:rPr sz="1200" dirty="0">
                          <a:latin typeface="Century Gothic"/>
                          <a:cs typeface="Century Gothic"/>
                        </a:rPr>
                        <a:t>of </a:t>
                      </a:r>
                      <a:r>
                        <a:rPr sz="1200" spc="-5" dirty="0">
                          <a:latin typeface="Century Gothic"/>
                          <a:cs typeface="Century Gothic"/>
                        </a:rPr>
                        <a:t>special investment  contract</a:t>
                      </a:r>
                      <a:endParaRPr sz="1200">
                        <a:latin typeface="Century Gothic"/>
                        <a:cs typeface="Century Gothic"/>
                      </a:endParaRPr>
                    </a:p>
                  </a:txBody>
                  <a:tcPr marL="0" marR="0" marT="177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extLst>
                  <a:ext uri="{0D108BD9-81ED-4DB2-BD59-A6C34878D82A}">
                    <a16:rowId xmlns:a16="http://schemas.microsoft.com/office/drawing/2014/main" val="10005"/>
                  </a:ext>
                </a:extLst>
              </a:tr>
              <a:tr h="195706">
                <a:tc>
                  <a:txBody>
                    <a:bodyPr/>
                    <a:lstStyle/>
                    <a:p>
                      <a:pPr algn="ctr">
                        <a:lnSpc>
                          <a:spcPts val="1400"/>
                        </a:lnSpc>
                      </a:pPr>
                      <a:r>
                        <a:rPr sz="1200" b="1" spc="-10" dirty="0">
                          <a:solidFill>
                            <a:srgbClr val="FFFFFF"/>
                          </a:solidFill>
                          <a:latin typeface="Cambria"/>
                          <a:cs typeface="Cambria"/>
                        </a:rPr>
                        <a:t>Corporate income</a:t>
                      </a:r>
                      <a:r>
                        <a:rPr sz="1200" b="1" spc="-25" dirty="0">
                          <a:solidFill>
                            <a:srgbClr val="FFFFFF"/>
                          </a:solidFill>
                          <a:latin typeface="Cambria"/>
                          <a:cs typeface="Cambria"/>
                        </a:rPr>
                        <a:t> </a:t>
                      </a:r>
                      <a:r>
                        <a:rPr sz="1200" b="1" dirty="0">
                          <a:solidFill>
                            <a:srgbClr val="FFFFFF"/>
                          </a:solidFill>
                          <a:latin typeface="Cambria"/>
                          <a:cs typeface="Cambria"/>
                        </a:rPr>
                        <a:t>tax</a:t>
                      </a:r>
                      <a:endParaRPr sz="1200">
                        <a:latin typeface="Cambria"/>
                        <a:cs typeface="Cambri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BD4"/>
                    </a:solidFill>
                  </a:tcPr>
                </a:tc>
                <a:tc>
                  <a:txBody>
                    <a:bodyPr/>
                    <a:lstStyle/>
                    <a:p>
                      <a:pPr marL="29209" algn="ctr">
                        <a:lnSpc>
                          <a:spcPts val="1400"/>
                        </a:lnSpc>
                        <a:tabLst>
                          <a:tab pos="669925" algn="l"/>
                        </a:tabLst>
                      </a:pPr>
                      <a:r>
                        <a:rPr sz="1200" b="1" u="sng" dirty="0">
                          <a:solidFill>
                            <a:srgbClr val="FFFFFF"/>
                          </a:solidFill>
                          <a:uFill>
                            <a:solidFill>
                              <a:srgbClr val="000000"/>
                            </a:solidFill>
                          </a:uFill>
                          <a:latin typeface="Cambria"/>
                          <a:cs typeface="Cambria"/>
                        </a:rPr>
                        <a:t> 	</a:t>
                      </a:r>
                      <a:endParaRPr sz="1200">
                        <a:latin typeface="Cambria"/>
                        <a:cs typeface="Cambri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marL="694055">
                        <a:lnSpc>
                          <a:spcPts val="1400"/>
                        </a:lnSpc>
                      </a:pPr>
                      <a:r>
                        <a:rPr sz="1200" dirty="0">
                          <a:latin typeface="Century Gothic"/>
                          <a:cs typeface="Century Gothic"/>
                        </a:rPr>
                        <a:t>+/10</a:t>
                      </a:r>
                      <a:r>
                        <a:rPr sz="1200" spc="-15" dirty="0">
                          <a:latin typeface="Century Gothic"/>
                          <a:cs typeface="Century Gothic"/>
                        </a:rPr>
                        <a:t> </a:t>
                      </a:r>
                      <a:r>
                        <a:rPr sz="1200" spc="-5" dirty="0">
                          <a:latin typeface="Century Gothic"/>
                          <a:cs typeface="Century Gothic"/>
                        </a:rPr>
                        <a:t>years</a:t>
                      </a:r>
                      <a:endParaRPr sz="1200">
                        <a:latin typeface="Century Gothic"/>
                        <a:cs typeface="Century Gothic"/>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algn="ctr">
                        <a:lnSpc>
                          <a:spcPts val="1400"/>
                        </a:lnSpc>
                      </a:pPr>
                      <a:r>
                        <a:rPr sz="1200" dirty="0">
                          <a:latin typeface="Century Gothic"/>
                          <a:cs typeface="Century Gothic"/>
                        </a:rPr>
                        <a:t>+/3</a:t>
                      </a:r>
                      <a:r>
                        <a:rPr sz="1200" spc="-15" dirty="0">
                          <a:latin typeface="Century Gothic"/>
                          <a:cs typeface="Century Gothic"/>
                        </a:rPr>
                        <a:t> </a:t>
                      </a:r>
                      <a:r>
                        <a:rPr sz="1200" spc="-5" dirty="0">
                          <a:latin typeface="Century Gothic"/>
                          <a:cs typeface="Century Gothic"/>
                        </a:rPr>
                        <a:t>years</a:t>
                      </a:r>
                      <a:endParaRPr sz="1200">
                        <a:latin typeface="Century Gothic"/>
                        <a:cs typeface="Century Gothic"/>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extLst>
                  <a:ext uri="{0D108BD9-81ED-4DB2-BD59-A6C34878D82A}">
                    <a16:rowId xmlns:a16="http://schemas.microsoft.com/office/drawing/2014/main" val="10006"/>
                  </a:ext>
                </a:extLst>
              </a:tr>
              <a:tr h="195706">
                <a:tc>
                  <a:txBody>
                    <a:bodyPr/>
                    <a:lstStyle/>
                    <a:p>
                      <a:pPr algn="ctr">
                        <a:lnSpc>
                          <a:spcPts val="1420"/>
                        </a:lnSpc>
                        <a:spcBef>
                          <a:spcPts val="20"/>
                        </a:spcBef>
                      </a:pPr>
                      <a:r>
                        <a:rPr sz="1200" b="1" spc="-5" dirty="0">
                          <a:solidFill>
                            <a:srgbClr val="FFFFFF"/>
                          </a:solidFill>
                          <a:latin typeface="Cambria"/>
                          <a:cs typeface="Cambria"/>
                        </a:rPr>
                        <a:t>Land</a:t>
                      </a:r>
                      <a:r>
                        <a:rPr sz="1200" b="1" spc="-20" dirty="0">
                          <a:solidFill>
                            <a:srgbClr val="FFFFFF"/>
                          </a:solidFill>
                          <a:latin typeface="Cambria"/>
                          <a:cs typeface="Cambria"/>
                        </a:rPr>
                        <a:t> </a:t>
                      </a:r>
                      <a:r>
                        <a:rPr sz="1200" b="1" dirty="0">
                          <a:solidFill>
                            <a:srgbClr val="FFFFFF"/>
                          </a:solidFill>
                          <a:latin typeface="Cambria"/>
                          <a:cs typeface="Cambria"/>
                        </a:rPr>
                        <a:t>tax</a:t>
                      </a:r>
                      <a:endParaRPr sz="1200">
                        <a:latin typeface="Cambria"/>
                        <a:cs typeface="Cambria"/>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BD4"/>
                    </a:solidFill>
                  </a:tcPr>
                </a:tc>
                <a:tc>
                  <a:txBody>
                    <a:bodyPr/>
                    <a:lstStyle/>
                    <a:p>
                      <a:pPr marL="29209" algn="ctr">
                        <a:lnSpc>
                          <a:spcPts val="1420"/>
                        </a:lnSpc>
                        <a:spcBef>
                          <a:spcPts val="20"/>
                        </a:spcBef>
                        <a:tabLst>
                          <a:tab pos="669925" algn="l"/>
                        </a:tabLst>
                      </a:pPr>
                      <a:r>
                        <a:rPr sz="1200" b="1" u="sng" dirty="0">
                          <a:solidFill>
                            <a:srgbClr val="FFFFFF"/>
                          </a:solidFill>
                          <a:uFill>
                            <a:solidFill>
                              <a:srgbClr val="000000"/>
                            </a:solidFill>
                          </a:uFill>
                          <a:latin typeface="Cambria"/>
                          <a:cs typeface="Cambria"/>
                        </a:rPr>
                        <a:t> 	</a:t>
                      </a:r>
                      <a:endParaRPr sz="1200">
                        <a:latin typeface="Cambria"/>
                        <a:cs typeface="Cambria"/>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tc>
                  <a:txBody>
                    <a:bodyPr/>
                    <a:lstStyle/>
                    <a:p>
                      <a:pPr marL="694055">
                        <a:lnSpc>
                          <a:spcPts val="1400"/>
                        </a:lnSpc>
                      </a:pPr>
                      <a:r>
                        <a:rPr sz="1200" dirty="0">
                          <a:latin typeface="Century Gothic"/>
                          <a:cs typeface="Century Gothic"/>
                        </a:rPr>
                        <a:t>+/10</a:t>
                      </a:r>
                      <a:r>
                        <a:rPr sz="1200" spc="-15" dirty="0">
                          <a:latin typeface="Century Gothic"/>
                          <a:cs typeface="Century Gothic"/>
                        </a:rPr>
                        <a:t> </a:t>
                      </a:r>
                      <a:r>
                        <a:rPr sz="1200" spc="-5" dirty="0">
                          <a:latin typeface="Century Gothic"/>
                          <a:cs typeface="Century Gothic"/>
                        </a:rPr>
                        <a:t>years</a:t>
                      </a:r>
                      <a:endParaRPr sz="1200">
                        <a:latin typeface="Century Gothic"/>
                        <a:cs typeface="Century Gothic"/>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extLst>
                  <a:ext uri="{0D108BD9-81ED-4DB2-BD59-A6C34878D82A}">
                    <a16:rowId xmlns:a16="http://schemas.microsoft.com/office/drawing/2014/main" val="10007"/>
                  </a:ext>
                </a:extLst>
              </a:tr>
              <a:tr h="195706">
                <a:tc>
                  <a:txBody>
                    <a:bodyPr/>
                    <a:lstStyle/>
                    <a:p>
                      <a:pPr algn="ctr">
                        <a:lnSpc>
                          <a:spcPts val="1400"/>
                        </a:lnSpc>
                      </a:pPr>
                      <a:r>
                        <a:rPr sz="1200" b="1" spc="-5" dirty="0">
                          <a:solidFill>
                            <a:srgbClr val="FFFFFF"/>
                          </a:solidFill>
                          <a:latin typeface="Century Gothic"/>
                          <a:cs typeface="Century Gothic"/>
                        </a:rPr>
                        <a:t>Property</a:t>
                      </a:r>
                      <a:r>
                        <a:rPr sz="1200" b="1" spc="-10" dirty="0">
                          <a:solidFill>
                            <a:srgbClr val="FFFFFF"/>
                          </a:solidFill>
                          <a:latin typeface="Century Gothic"/>
                          <a:cs typeface="Century Gothic"/>
                        </a:rPr>
                        <a:t> </a:t>
                      </a:r>
                      <a:r>
                        <a:rPr sz="1200" b="1" dirty="0">
                          <a:solidFill>
                            <a:srgbClr val="FFFFFF"/>
                          </a:solidFill>
                          <a:latin typeface="Century Gothic"/>
                          <a:cs typeface="Century Gothic"/>
                        </a:rPr>
                        <a:t>tax</a:t>
                      </a:r>
                      <a:endParaRPr sz="1200">
                        <a:latin typeface="Century Gothic"/>
                        <a:cs typeface="Century Gothic"/>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BD4"/>
                    </a:solidFill>
                  </a:tcPr>
                </a:tc>
                <a:tc>
                  <a:txBody>
                    <a:bodyPr/>
                    <a:lstStyle/>
                    <a:p>
                      <a:pPr marL="37465" algn="ctr">
                        <a:lnSpc>
                          <a:spcPts val="1400"/>
                        </a:lnSpc>
                        <a:tabLst>
                          <a:tab pos="686435" algn="l"/>
                        </a:tabLst>
                      </a:pPr>
                      <a:r>
                        <a:rPr sz="1200" b="1" u="sng" dirty="0">
                          <a:solidFill>
                            <a:srgbClr val="FFFFFF"/>
                          </a:solidFill>
                          <a:uFill>
                            <a:solidFill>
                              <a:srgbClr val="000000"/>
                            </a:solidFill>
                          </a:uFill>
                          <a:latin typeface="Century Gothic"/>
                          <a:cs typeface="Century Gothic"/>
                        </a:rPr>
                        <a:t> 	</a:t>
                      </a:r>
                      <a:endParaRPr sz="1200">
                        <a:latin typeface="Century Gothic"/>
                        <a:cs typeface="Century Gothic"/>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marL="715645">
                        <a:lnSpc>
                          <a:spcPts val="1400"/>
                        </a:lnSpc>
                      </a:pPr>
                      <a:r>
                        <a:rPr sz="1200" dirty="0">
                          <a:latin typeface="Century Gothic"/>
                          <a:cs typeface="Century Gothic"/>
                        </a:rPr>
                        <a:t>+/ 8</a:t>
                      </a:r>
                      <a:r>
                        <a:rPr sz="1200" spc="-5" dirty="0">
                          <a:latin typeface="Century Gothic"/>
                          <a:cs typeface="Century Gothic"/>
                        </a:rPr>
                        <a:t> years</a:t>
                      </a:r>
                      <a:endParaRPr sz="1200">
                        <a:latin typeface="Century Gothic"/>
                        <a:cs typeface="Century Gothic"/>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extLst>
                  <a:ext uri="{0D108BD9-81ED-4DB2-BD59-A6C34878D82A}">
                    <a16:rowId xmlns:a16="http://schemas.microsoft.com/office/drawing/2014/main" val="10008"/>
                  </a:ext>
                </a:extLst>
              </a:tr>
              <a:tr h="1565592">
                <a:tc>
                  <a:txBody>
                    <a:bodyPr/>
                    <a:lstStyle/>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spcBef>
                          <a:spcPts val="5"/>
                        </a:spcBef>
                      </a:pPr>
                      <a:endParaRPr sz="1850">
                        <a:latin typeface="Times New Roman"/>
                        <a:cs typeface="Times New Roman"/>
                      </a:endParaRPr>
                    </a:p>
                    <a:p>
                      <a:pPr algn="ctr">
                        <a:lnSpc>
                          <a:spcPct val="100000"/>
                        </a:lnSpc>
                      </a:pPr>
                      <a:r>
                        <a:rPr sz="1200" b="1" spc="-5" dirty="0">
                          <a:solidFill>
                            <a:srgbClr val="FFFFFF"/>
                          </a:solidFill>
                          <a:latin typeface="Cambria"/>
                          <a:cs typeface="Cambria"/>
                        </a:rPr>
                        <a:t>INVESTMENT</a:t>
                      </a:r>
                      <a:r>
                        <a:rPr sz="1200" b="1" spc="-50" dirty="0">
                          <a:solidFill>
                            <a:srgbClr val="FFFFFF"/>
                          </a:solidFill>
                          <a:latin typeface="Cambria"/>
                          <a:cs typeface="Cambria"/>
                        </a:rPr>
                        <a:t> </a:t>
                      </a:r>
                      <a:r>
                        <a:rPr sz="1200" b="1" spc="-10" dirty="0">
                          <a:solidFill>
                            <a:srgbClr val="FFFFFF"/>
                          </a:solidFill>
                          <a:latin typeface="Cambria"/>
                          <a:cs typeface="Cambria"/>
                        </a:rPr>
                        <a:t>SUBSIDY</a:t>
                      </a:r>
                      <a:endParaRPr sz="1200">
                        <a:latin typeface="Cambria"/>
                        <a:cs typeface="Cambri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BD4"/>
                    </a:solidFill>
                  </a:tcPr>
                </a:tc>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tc>
                  <a:txBody>
                    <a:bodyPr/>
                    <a:lstStyle/>
                    <a:p>
                      <a:pPr algn="ctr">
                        <a:lnSpc>
                          <a:spcPts val="1400"/>
                        </a:lnSpc>
                      </a:pPr>
                      <a:r>
                        <a:rPr sz="1200" dirty="0">
                          <a:latin typeface="Century Gothic"/>
                          <a:cs typeface="Century Gothic"/>
                        </a:rPr>
                        <a:t>Minimum</a:t>
                      </a:r>
                      <a:r>
                        <a:rPr sz="1200" spc="-45" dirty="0">
                          <a:latin typeface="Century Gothic"/>
                          <a:cs typeface="Century Gothic"/>
                        </a:rPr>
                        <a:t> </a:t>
                      </a:r>
                      <a:r>
                        <a:rPr sz="1200" spc="-5" dirty="0">
                          <a:latin typeface="Century Gothic"/>
                          <a:cs typeface="Century Gothic"/>
                        </a:rPr>
                        <a:t>investments</a:t>
                      </a:r>
                      <a:endParaRPr sz="1200">
                        <a:latin typeface="Century Gothic"/>
                        <a:cs typeface="Century Gothic"/>
                      </a:endParaRPr>
                    </a:p>
                    <a:p>
                      <a:pPr algn="ctr">
                        <a:lnSpc>
                          <a:spcPct val="100000"/>
                        </a:lnSpc>
                        <a:spcBef>
                          <a:spcPts val="105"/>
                        </a:spcBef>
                      </a:pPr>
                      <a:r>
                        <a:rPr sz="1200" spc="-5" dirty="0">
                          <a:latin typeface="Century Gothic"/>
                          <a:cs typeface="Century Gothic"/>
                        </a:rPr>
                        <a:t>amount</a:t>
                      </a:r>
                      <a:r>
                        <a:rPr sz="1200" dirty="0">
                          <a:latin typeface="Century Gothic"/>
                          <a:cs typeface="Century Gothic"/>
                        </a:rPr>
                        <a:t> </a:t>
                      </a:r>
                      <a:r>
                        <a:rPr sz="1200" spc="-5" dirty="0">
                          <a:latin typeface="Century Gothic"/>
                          <a:cs typeface="Century Gothic"/>
                        </a:rPr>
                        <a:t>is</a:t>
                      </a:r>
                      <a:endParaRPr sz="1200">
                        <a:latin typeface="Century Gothic"/>
                        <a:cs typeface="Century Gothic"/>
                      </a:endParaRPr>
                    </a:p>
                    <a:p>
                      <a:pPr marL="81915" marR="72390" algn="ctr">
                        <a:lnSpc>
                          <a:spcPts val="1550"/>
                        </a:lnSpc>
                        <a:spcBef>
                          <a:spcPts val="55"/>
                        </a:spcBef>
                      </a:pPr>
                      <a:r>
                        <a:rPr sz="1200" dirty="0">
                          <a:latin typeface="Century Gothic"/>
                          <a:cs typeface="Century Gothic"/>
                        </a:rPr>
                        <a:t>5 </a:t>
                      </a:r>
                      <a:r>
                        <a:rPr sz="1200" spc="5" dirty="0">
                          <a:latin typeface="Century Gothic"/>
                          <a:cs typeface="Century Gothic"/>
                        </a:rPr>
                        <a:t>mln. </a:t>
                      </a:r>
                      <a:r>
                        <a:rPr sz="1200" dirty="0">
                          <a:latin typeface="Century Gothic"/>
                          <a:cs typeface="Century Gothic"/>
                        </a:rPr>
                        <a:t>monthly assessment  </a:t>
                      </a:r>
                      <a:r>
                        <a:rPr sz="1200" spc="-5" dirty="0">
                          <a:latin typeface="Century Gothic"/>
                          <a:cs typeface="Century Gothic"/>
                        </a:rPr>
                        <a:t>indices</a:t>
                      </a:r>
                      <a:endParaRPr sz="1200">
                        <a:latin typeface="Century Gothic"/>
                        <a:cs typeface="Century Gothic"/>
                      </a:endParaRPr>
                    </a:p>
                    <a:p>
                      <a:pPr marL="43815" algn="ctr">
                        <a:lnSpc>
                          <a:spcPct val="100000"/>
                        </a:lnSpc>
                        <a:spcBef>
                          <a:spcPts val="25"/>
                        </a:spcBef>
                      </a:pPr>
                      <a:r>
                        <a:rPr sz="1200" dirty="0">
                          <a:latin typeface="Century Gothic"/>
                          <a:cs typeface="Century Gothic"/>
                        </a:rPr>
                        <a:t>( </a:t>
                      </a:r>
                      <a:r>
                        <a:rPr sz="1200" spc="-5" dirty="0">
                          <a:latin typeface="Century Gothic"/>
                          <a:cs typeface="Century Gothic"/>
                        </a:rPr>
                        <a:t>approx.. $US 32 000</a:t>
                      </a:r>
                      <a:r>
                        <a:rPr sz="1200" dirty="0">
                          <a:latin typeface="Century Gothic"/>
                          <a:cs typeface="Century Gothic"/>
                        </a:rPr>
                        <a:t> </a:t>
                      </a:r>
                      <a:r>
                        <a:rPr sz="1200" spc="-5" dirty="0">
                          <a:latin typeface="Century Gothic"/>
                          <a:cs typeface="Century Gothic"/>
                        </a:rPr>
                        <a:t>000)</a:t>
                      </a:r>
                      <a:endParaRPr sz="1200">
                        <a:latin typeface="Century Gothic"/>
                        <a:cs typeface="Century Gothic"/>
                      </a:endParaRPr>
                    </a:p>
                    <a:p>
                      <a:pPr marL="179070" marR="173355" algn="ctr">
                        <a:lnSpc>
                          <a:spcPts val="1550"/>
                        </a:lnSpc>
                        <a:spcBef>
                          <a:spcPts val="55"/>
                        </a:spcBef>
                      </a:pPr>
                      <a:r>
                        <a:rPr sz="1200" spc="-5" dirty="0">
                          <a:latin typeface="Century Gothic"/>
                          <a:cs typeface="Century Gothic"/>
                        </a:rPr>
                        <a:t>Priority business</a:t>
                      </a:r>
                      <a:r>
                        <a:rPr sz="1200" spc="-65" dirty="0">
                          <a:latin typeface="Century Gothic"/>
                          <a:cs typeface="Century Gothic"/>
                        </a:rPr>
                        <a:t> </a:t>
                      </a:r>
                      <a:r>
                        <a:rPr sz="1200" spc="-10" dirty="0">
                          <a:latin typeface="Century Gothic"/>
                          <a:cs typeface="Century Gothic"/>
                        </a:rPr>
                        <a:t>activities  </a:t>
                      </a:r>
                      <a:r>
                        <a:rPr sz="1200" spc="-5" dirty="0">
                          <a:latin typeface="Century Gothic"/>
                          <a:cs typeface="Century Gothic"/>
                        </a:rPr>
                        <a:t>against </a:t>
                      </a:r>
                      <a:r>
                        <a:rPr sz="1200" spc="-10" dirty="0">
                          <a:latin typeface="Century Gothic"/>
                          <a:cs typeface="Century Gothic"/>
                        </a:rPr>
                        <a:t>the section</a:t>
                      </a:r>
                      <a:r>
                        <a:rPr sz="1200" spc="60" dirty="0">
                          <a:latin typeface="Century Gothic"/>
                          <a:cs typeface="Century Gothic"/>
                        </a:rPr>
                        <a:t> </a:t>
                      </a:r>
                      <a:r>
                        <a:rPr sz="1200" dirty="0">
                          <a:latin typeface="Century Gothic"/>
                          <a:cs typeface="Century Gothic"/>
                        </a:rPr>
                        <a:t>3</a:t>
                      </a:r>
                      <a:endParaRPr sz="1200">
                        <a:latin typeface="Century Gothic"/>
                        <a:cs typeface="Century Gothic"/>
                      </a:endParaRPr>
                    </a:p>
                    <a:p>
                      <a:pPr algn="ctr">
                        <a:lnSpc>
                          <a:spcPct val="100000"/>
                        </a:lnSpc>
                        <a:spcBef>
                          <a:spcPts val="25"/>
                        </a:spcBef>
                      </a:pPr>
                      <a:r>
                        <a:rPr sz="1200" spc="-5" dirty="0">
                          <a:latin typeface="Century Gothic"/>
                          <a:cs typeface="Century Gothic"/>
                        </a:rPr>
                        <a:t>Decree No.13 of</a:t>
                      </a:r>
                      <a:r>
                        <a:rPr sz="1200" spc="-15" dirty="0">
                          <a:latin typeface="Century Gothic"/>
                          <a:cs typeface="Century Gothic"/>
                        </a:rPr>
                        <a:t> </a:t>
                      </a:r>
                      <a:r>
                        <a:rPr sz="1200" spc="-10" dirty="0">
                          <a:latin typeface="Century Gothic"/>
                          <a:cs typeface="Century Gothic"/>
                        </a:rPr>
                        <a:t>14.01.2016</a:t>
                      </a:r>
                      <a:endParaRPr sz="1200">
                        <a:latin typeface="Century Gothic"/>
                        <a:cs typeface="Century Gothic"/>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extLst>
                  <a:ext uri="{0D108BD9-81ED-4DB2-BD59-A6C34878D82A}">
                    <a16:rowId xmlns:a16="http://schemas.microsoft.com/office/drawing/2014/main" val="10009"/>
                  </a:ext>
                </a:extLst>
              </a:tr>
            </a:tbl>
          </a:graphicData>
        </a:graphic>
      </p:graphicFrame>
      <p:sp>
        <p:nvSpPr>
          <p:cNvPr id="11" name="object 11"/>
          <p:cNvSpPr/>
          <p:nvPr/>
        </p:nvSpPr>
        <p:spPr>
          <a:xfrm>
            <a:off x="7589266" y="5494273"/>
            <a:ext cx="533400" cy="0"/>
          </a:xfrm>
          <a:custGeom>
            <a:avLst/>
            <a:gdLst/>
            <a:ahLst/>
            <a:cxnLst/>
            <a:rect l="l" t="t" r="r" b="b"/>
            <a:pathLst>
              <a:path w="533400">
                <a:moveTo>
                  <a:pt x="0" y="0"/>
                </a:moveTo>
                <a:lnTo>
                  <a:pt x="533400" y="0"/>
                </a:lnTo>
              </a:path>
            </a:pathLst>
          </a:custGeom>
          <a:ln w="7620">
            <a:solidFill>
              <a:srgbClr val="000000"/>
            </a:solidFill>
          </a:ln>
        </p:spPr>
        <p:txBody>
          <a:bodyPr wrap="square" lIns="0" tIns="0" rIns="0" bIns="0" rtlCol="0"/>
          <a:lstStyle/>
          <a:p>
            <a:endParaRPr/>
          </a:p>
        </p:txBody>
      </p:sp>
      <p:sp>
        <p:nvSpPr>
          <p:cNvPr id="12" name="object 12"/>
          <p:cNvSpPr txBox="1"/>
          <p:nvPr/>
        </p:nvSpPr>
        <p:spPr>
          <a:xfrm>
            <a:off x="221691" y="6615480"/>
            <a:ext cx="1108075" cy="128270"/>
          </a:xfrm>
          <a:prstGeom prst="rect">
            <a:avLst/>
          </a:prstGeom>
        </p:spPr>
        <p:txBody>
          <a:bodyPr vert="horz" wrap="square" lIns="0" tIns="15240" rIns="0" bIns="0" rtlCol="0">
            <a:spAutoFit/>
          </a:bodyPr>
          <a:lstStyle/>
          <a:p>
            <a:pPr marL="12700">
              <a:lnSpc>
                <a:spcPct val="100000"/>
              </a:lnSpc>
              <a:spcBef>
                <a:spcPts val="120"/>
              </a:spcBef>
            </a:pPr>
            <a:r>
              <a:rPr sz="650" spc="5" dirty="0">
                <a:latin typeface="Arial"/>
                <a:cs typeface="Arial"/>
              </a:rPr>
              <a:t>Источник: </a:t>
            </a:r>
            <a:r>
              <a:rPr sz="650" spc="10" dirty="0">
                <a:latin typeface="Arial"/>
                <a:cs typeface="Arial"/>
              </a:rPr>
              <a:t>KAZAKH</a:t>
            </a:r>
            <a:r>
              <a:rPr sz="650" spc="-35" dirty="0">
                <a:latin typeface="Arial"/>
                <a:cs typeface="Arial"/>
              </a:rPr>
              <a:t> </a:t>
            </a:r>
            <a:r>
              <a:rPr sz="650" spc="5" dirty="0">
                <a:latin typeface="Arial"/>
                <a:cs typeface="Arial"/>
              </a:rPr>
              <a:t>INVEST</a:t>
            </a:r>
            <a:endParaRPr sz="650">
              <a:latin typeface="Arial"/>
              <a:cs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76804" y="104013"/>
            <a:ext cx="7014209" cy="391160"/>
          </a:xfrm>
          <a:prstGeom prst="rect">
            <a:avLst/>
          </a:prstGeom>
        </p:spPr>
        <p:txBody>
          <a:bodyPr vert="horz" wrap="square" lIns="0" tIns="12700" rIns="0" bIns="0" rtlCol="0">
            <a:spAutoFit/>
          </a:bodyPr>
          <a:lstStyle/>
          <a:p>
            <a:pPr marL="12700">
              <a:lnSpc>
                <a:spcPct val="100000"/>
              </a:lnSpc>
              <a:spcBef>
                <a:spcPts val="100"/>
              </a:spcBef>
            </a:pPr>
            <a:r>
              <a:rPr sz="2400" u="heavy" spc="-5" dirty="0">
                <a:uFill>
                  <a:solidFill>
                    <a:srgbClr val="000000"/>
                  </a:solidFill>
                </a:uFill>
              </a:rPr>
              <a:t>Preferences </a:t>
            </a:r>
            <a:r>
              <a:rPr sz="2400" u="heavy" dirty="0">
                <a:uFill>
                  <a:solidFill>
                    <a:srgbClr val="000000"/>
                  </a:solidFill>
                </a:uFill>
              </a:rPr>
              <a:t>for investment </a:t>
            </a:r>
            <a:r>
              <a:rPr sz="2400" u="heavy" spc="-5" dirty="0">
                <a:uFill>
                  <a:solidFill>
                    <a:srgbClr val="000000"/>
                  </a:solidFill>
                </a:uFill>
              </a:rPr>
              <a:t>projects</a:t>
            </a:r>
            <a:r>
              <a:rPr sz="2400" u="heavy" spc="-75" dirty="0">
                <a:uFill>
                  <a:solidFill>
                    <a:srgbClr val="000000"/>
                  </a:solidFill>
                </a:uFill>
              </a:rPr>
              <a:t> </a:t>
            </a:r>
            <a:r>
              <a:rPr sz="2400" u="heavy" dirty="0">
                <a:uFill>
                  <a:solidFill>
                    <a:srgbClr val="000000"/>
                  </a:solidFill>
                </a:uFill>
              </a:rPr>
              <a:t>(continued)</a:t>
            </a:r>
            <a:endParaRPr sz="2400"/>
          </a:p>
        </p:txBody>
      </p:sp>
      <p:graphicFrame>
        <p:nvGraphicFramePr>
          <p:cNvPr id="3" name="object 3"/>
          <p:cNvGraphicFramePr>
            <a:graphicFrameLocks noGrp="1"/>
          </p:cNvGraphicFramePr>
          <p:nvPr/>
        </p:nvGraphicFramePr>
        <p:xfrm>
          <a:off x="302755" y="840486"/>
          <a:ext cx="11472543" cy="5463158"/>
        </p:xfrm>
        <a:graphic>
          <a:graphicData uri="http://schemas.openxmlformats.org/drawingml/2006/table">
            <a:tbl>
              <a:tblPr firstRow="1" bandRow="1">
                <a:tableStyleId>{2D5ABB26-0587-4C30-8999-92F81FD0307C}</a:tableStyleId>
              </a:tblPr>
              <a:tblGrid>
                <a:gridCol w="1604645">
                  <a:extLst>
                    <a:ext uri="{9D8B030D-6E8A-4147-A177-3AD203B41FA5}">
                      <a16:colId xmlns:a16="http://schemas.microsoft.com/office/drawing/2014/main" val="20000"/>
                    </a:ext>
                  </a:extLst>
                </a:gridCol>
                <a:gridCol w="2161539">
                  <a:extLst>
                    <a:ext uri="{9D8B030D-6E8A-4147-A177-3AD203B41FA5}">
                      <a16:colId xmlns:a16="http://schemas.microsoft.com/office/drawing/2014/main" val="20001"/>
                    </a:ext>
                  </a:extLst>
                </a:gridCol>
                <a:gridCol w="5528309">
                  <a:extLst>
                    <a:ext uri="{9D8B030D-6E8A-4147-A177-3AD203B41FA5}">
                      <a16:colId xmlns:a16="http://schemas.microsoft.com/office/drawing/2014/main" val="20002"/>
                    </a:ext>
                  </a:extLst>
                </a:gridCol>
                <a:gridCol w="2178050">
                  <a:extLst>
                    <a:ext uri="{9D8B030D-6E8A-4147-A177-3AD203B41FA5}">
                      <a16:colId xmlns:a16="http://schemas.microsoft.com/office/drawing/2014/main" val="20003"/>
                    </a:ext>
                  </a:extLst>
                </a:gridCol>
              </a:tblGrid>
              <a:tr h="548004">
                <a:tc>
                  <a:txBody>
                    <a:bodyPr/>
                    <a:lstStyle/>
                    <a:p>
                      <a:pPr marL="358140" marR="351155" indent="39370">
                        <a:lnSpc>
                          <a:spcPts val="1440"/>
                        </a:lnSpc>
                        <a:spcBef>
                          <a:spcPts val="25"/>
                        </a:spcBef>
                      </a:pPr>
                      <a:r>
                        <a:rPr sz="1200" b="1" dirty="0">
                          <a:solidFill>
                            <a:srgbClr val="FFFFFF"/>
                          </a:solidFill>
                          <a:latin typeface="Century Gothic"/>
                          <a:cs typeface="Century Gothic"/>
                        </a:rPr>
                        <a:t>Investment  </a:t>
                      </a:r>
                      <a:r>
                        <a:rPr sz="1200" b="1" spc="-5" dirty="0">
                          <a:solidFill>
                            <a:srgbClr val="FFFFFF"/>
                          </a:solidFill>
                          <a:latin typeface="Century Gothic"/>
                          <a:cs typeface="Century Gothic"/>
                        </a:rPr>
                        <a:t>preferences</a:t>
                      </a:r>
                      <a:endParaRPr sz="1200">
                        <a:latin typeface="Century Gothic"/>
                        <a:cs typeface="Century Gothic"/>
                      </a:endParaRPr>
                    </a:p>
                  </a:txBody>
                  <a:tcPr marL="0" marR="0" marT="317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tc>
                  <a:txBody>
                    <a:bodyPr/>
                    <a:lstStyle/>
                    <a:p>
                      <a:pPr>
                        <a:lnSpc>
                          <a:spcPct val="100000"/>
                        </a:lnSpc>
                        <a:spcBef>
                          <a:spcPts val="35"/>
                        </a:spcBef>
                      </a:pPr>
                      <a:endParaRPr sz="1200">
                        <a:latin typeface="Times New Roman"/>
                        <a:cs typeface="Times New Roman"/>
                      </a:endParaRPr>
                    </a:p>
                    <a:p>
                      <a:pPr marL="391795">
                        <a:lnSpc>
                          <a:spcPct val="100000"/>
                        </a:lnSpc>
                      </a:pPr>
                      <a:r>
                        <a:rPr sz="1200" b="1" dirty="0">
                          <a:solidFill>
                            <a:srgbClr val="FFFFFF"/>
                          </a:solidFill>
                          <a:latin typeface="Century Gothic"/>
                          <a:cs typeface="Century Gothic"/>
                        </a:rPr>
                        <a:t>Investment</a:t>
                      </a:r>
                      <a:r>
                        <a:rPr sz="1200" b="1" spc="-10" dirty="0">
                          <a:solidFill>
                            <a:srgbClr val="FFFFFF"/>
                          </a:solidFill>
                          <a:latin typeface="Century Gothic"/>
                          <a:cs typeface="Century Gothic"/>
                        </a:rPr>
                        <a:t> </a:t>
                      </a:r>
                      <a:r>
                        <a:rPr sz="1200" b="1" spc="-5" dirty="0">
                          <a:solidFill>
                            <a:srgbClr val="FFFFFF"/>
                          </a:solidFill>
                          <a:latin typeface="Century Gothic"/>
                          <a:cs typeface="Century Gothic"/>
                        </a:rPr>
                        <a:t>project</a:t>
                      </a:r>
                      <a:endParaRPr sz="1200">
                        <a:latin typeface="Century Gothic"/>
                        <a:cs typeface="Century Gothic"/>
                      </a:endParaRPr>
                    </a:p>
                  </a:txBody>
                  <a:tcPr marL="0" marR="0" marT="444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tc>
                  <a:txBody>
                    <a:bodyPr/>
                    <a:lstStyle/>
                    <a:p>
                      <a:pPr>
                        <a:lnSpc>
                          <a:spcPct val="100000"/>
                        </a:lnSpc>
                        <a:spcBef>
                          <a:spcPts val="35"/>
                        </a:spcBef>
                      </a:pPr>
                      <a:endParaRPr sz="1200">
                        <a:latin typeface="Times New Roman"/>
                        <a:cs typeface="Times New Roman"/>
                      </a:endParaRPr>
                    </a:p>
                    <a:p>
                      <a:pPr algn="ctr">
                        <a:lnSpc>
                          <a:spcPct val="100000"/>
                        </a:lnSpc>
                      </a:pPr>
                      <a:r>
                        <a:rPr sz="1200" b="1" dirty="0">
                          <a:solidFill>
                            <a:srgbClr val="FFFFFF"/>
                          </a:solidFill>
                          <a:latin typeface="Century Gothic"/>
                          <a:cs typeface="Century Gothic"/>
                        </a:rPr>
                        <a:t>Investment </a:t>
                      </a:r>
                      <a:r>
                        <a:rPr sz="1200" b="1" spc="-5" dirty="0">
                          <a:solidFill>
                            <a:srgbClr val="FFFFFF"/>
                          </a:solidFill>
                          <a:latin typeface="Century Gothic"/>
                          <a:cs typeface="Century Gothic"/>
                        </a:rPr>
                        <a:t>priority</a:t>
                      </a:r>
                      <a:r>
                        <a:rPr sz="1200" b="1" spc="5" dirty="0">
                          <a:solidFill>
                            <a:srgbClr val="FFFFFF"/>
                          </a:solidFill>
                          <a:latin typeface="Century Gothic"/>
                          <a:cs typeface="Century Gothic"/>
                        </a:rPr>
                        <a:t> </a:t>
                      </a:r>
                      <a:r>
                        <a:rPr sz="1200" b="1" spc="-5" dirty="0">
                          <a:solidFill>
                            <a:srgbClr val="FFFFFF"/>
                          </a:solidFill>
                          <a:latin typeface="Century Gothic"/>
                          <a:cs typeface="Century Gothic"/>
                        </a:rPr>
                        <a:t>project</a:t>
                      </a:r>
                      <a:endParaRPr sz="1200">
                        <a:latin typeface="Century Gothic"/>
                        <a:cs typeface="Century Gothic"/>
                      </a:endParaRPr>
                    </a:p>
                  </a:txBody>
                  <a:tcPr marL="0" marR="0" marT="444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tc>
                  <a:txBody>
                    <a:bodyPr/>
                    <a:lstStyle/>
                    <a:p>
                      <a:pPr>
                        <a:lnSpc>
                          <a:spcPct val="100000"/>
                        </a:lnSpc>
                        <a:spcBef>
                          <a:spcPts val="35"/>
                        </a:spcBef>
                      </a:pPr>
                      <a:endParaRPr sz="1200">
                        <a:latin typeface="Times New Roman"/>
                        <a:cs typeface="Times New Roman"/>
                      </a:endParaRPr>
                    </a:p>
                    <a:p>
                      <a:pPr marL="109220">
                        <a:lnSpc>
                          <a:spcPct val="100000"/>
                        </a:lnSpc>
                      </a:pPr>
                      <a:r>
                        <a:rPr sz="1200" b="1" dirty="0">
                          <a:solidFill>
                            <a:srgbClr val="FFFFFF"/>
                          </a:solidFill>
                          <a:latin typeface="Century Gothic"/>
                          <a:cs typeface="Century Gothic"/>
                        </a:rPr>
                        <a:t>Special investment</a:t>
                      </a:r>
                      <a:r>
                        <a:rPr sz="1200" b="1" spc="-60" dirty="0">
                          <a:solidFill>
                            <a:srgbClr val="FFFFFF"/>
                          </a:solidFill>
                          <a:latin typeface="Century Gothic"/>
                          <a:cs typeface="Century Gothic"/>
                        </a:rPr>
                        <a:t> </a:t>
                      </a:r>
                      <a:r>
                        <a:rPr sz="1200" b="1" spc="-5" dirty="0">
                          <a:solidFill>
                            <a:srgbClr val="FFFFFF"/>
                          </a:solidFill>
                          <a:latin typeface="Century Gothic"/>
                          <a:cs typeface="Century Gothic"/>
                        </a:rPr>
                        <a:t>project</a:t>
                      </a:r>
                      <a:endParaRPr sz="1200">
                        <a:latin typeface="Century Gothic"/>
                        <a:cs typeface="Century Gothic"/>
                      </a:endParaRPr>
                    </a:p>
                  </a:txBody>
                  <a:tcPr marL="0" marR="0" marT="444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extLst>
                  <a:ext uri="{0D108BD9-81ED-4DB2-BD59-A6C34878D82A}">
                    <a16:rowId xmlns:a16="http://schemas.microsoft.com/office/drawing/2014/main" val="10000"/>
                  </a:ext>
                </a:extLst>
              </a:tr>
              <a:tr h="4915154">
                <a:tc>
                  <a:txBody>
                    <a:bodyPr/>
                    <a:lstStyle/>
                    <a:p>
                      <a:pPr marL="102235">
                        <a:lnSpc>
                          <a:spcPts val="1395"/>
                        </a:lnSpc>
                      </a:pPr>
                      <a:r>
                        <a:rPr sz="1200" b="1" dirty="0">
                          <a:solidFill>
                            <a:srgbClr val="FFFFFF"/>
                          </a:solidFill>
                          <a:latin typeface="Century Gothic"/>
                          <a:cs typeface="Century Gothic"/>
                        </a:rPr>
                        <a:t>TERMS OF</a:t>
                      </a:r>
                      <a:r>
                        <a:rPr sz="1200" b="1" spc="-45" dirty="0">
                          <a:solidFill>
                            <a:srgbClr val="FFFFFF"/>
                          </a:solidFill>
                          <a:latin typeface="Century Gothic"/>
                          <a:cs typeface="Century Gothic"/>
                        </a:rPr>
                        <a:t> </a:t>
                      </a:r>
                      <a:r>
                        <a:rPr sz="1200" b="1" spc="-5" dirty="0">
                          <a:solidFill>
                            <a:srgbClr val="FFFFFF"/>
                          </a:solidFill>
                          <a:latin typeface="Century Gothic"/>
                          <a:cs typeface="Century Gothic"/>
                        </a:rPr>
                        <a:t>DELIVERY</a:t>
                      </a:r>
                      <a:endParaRPr sz="1200">
                        <a:latin typeface="Century Gothic"/>
                        <a:cs typeface="Century Gothic"/>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5B9BD4"/>
                    </a:solidFill>
                  </a:tcPr>
                </a:tc>
                <a:tc>
                  <a:txBody>
                    <a:bodyPr/>
                    <a:lstStyle/>
                    <a:p>
                      <a:pPr marL="21590">
                        <a:lnSpc>
                          <a:spcPts val="1395"/>
                        </a:lnSpc>
                      </a:pPr>
                      <a:r>
                        <a:rPr sz="1200" spc="-5" dirty="0">
                          <a:latin typeface="Century Gothic"/>
                          <a:cs typeface="Century Gothic"/>
                        </a:rPr>
                        <a:t>1) Recipient </a:t>
                      </a:r>
                      <a:r>
                        <a:rPr sz="1200" dirty="0">
                          <a:latin typeface="Century Gothic"/>
                          <a:cs typeface="Century Gothic"/>
                        </a:rPr>
                        <a:t>-</a:t>
                      </a:r>
                      <a:r>
                        <a:rPr sz="1200" spc="-15" dirty="0">
                          <a:latin typeface="Century Gothic"/>
                          <a:cs typeface="Century Gothic"/>
                        </a:rPr>
                        <a:t> </a:t>
                      </a:r>
                      <a:r>
                        <a:rPr sz="1200" spc="-5" dirty="0">
                          <a:latin typeface="Century Gothic"/>
                          <a:cs typeface="Century Gothic"/>
                        </a:rPr>
                        <a:t>applicant:</a:t>
                      </a:r>
                      <a:endParaRPr sz="1200">
                        <a:latin typeface="Century Gothic"/>
                        <a:cs typeface="Century Gothic"/>
                      </a:endParaRPr>
                    </a:p>
                    <a:p>
                      <a:pPr marL="21590" marR="104139">
                        <a:lnSpc>
                          <a:spcPct val="107200"/>
                        </a:lnSpc>
                        <a:spcBef>
                          <a:spcPts val="5"/>
                        </a:spcBef>
                      </a:pPr>
                      <a:r>
                        <a:rPr sz="1200" spc="-5" dirty="0">
                          <a:latin typeface="Century Gothic"/>
                          <a:cs typeface="Century Gothic"/>
                        </a:rPr>
                        <a:t>Legal </a:t>
                      </a:r>
                      <a:r>
                        <a:rPr sz="1200" spc="-10" dirty="0">
                          <a:latin typeface="Century Gothic"/>
                          <a:cs typeface="Century Gothic"/>
                        </a:rPr>
                        <a:t>entity, </a:t>
                      </a:r>
                      <a:r>
                        <a:rPr sz="1200" spc="5" dirty="0">
                          <a:latin typeface="Century Gothic"/>
                          <a:cs typeface="Century Gothic"/>
                        </a:rPr>
                        <a:t>duly </a:t>
                      </a:r>
                      <a:r>
                        <a:rPr sz="1200" spc="-5" dirty="0">
                          <a:latin typeface="Century Gothic"/>
                          <a:cs typeface="Century Gothic"/>
                        </a:rPr>
                        <a:t>registered  in </a:t>
                      </a:r>
                      <a:r>
                        <a:rPr sz="1200" spc="-10" dirty="0">
                          <a:latin typeface="Century Gothic"/>
                          <a:cs typeface="Century Gothic"/>
                        </a:rPr>
                        <a:t>the </a:t>
                      </a:r>
                      <a:r>
                        <a:rPr sz="1200" spc="-5" dirty="0">
                          <a:latin typeface="Century Gothic"/>
                          <a:cs typeface="Century Gothic"/>
                        </a:rPr>
                        <a:t>Republic of  Kazakhstan</a:t>
                      </a:r>
                      <a:endParaRPr sz="1200">
                        <a:latin typeface="Century Gothic"/>
                        <a:cs typeface="Century Gothic"/>
                      </a:endParaRPr>
                    </a:p>
                    <a:p>
                      <a:pPr marL="21590" marR="63500">
                        <a:lnSpc>
                          <a:spcPct val="106700"/>
                        </a:lnSpc>
                      </a:pPr>
                      <a:r>
                        <a:rPr sz="1200" spc="-5" dirty="0">
                          <a:latin typeface="Century Gothic"/>
                          <a:cs typeface="Century Gothic"/>
                        </a:rPr>
                        <a:t>1) Priority business </a:t>
                      </a:r>
                      <a:r>
                        <a:rPr sz="1200" spc="-10" dirty="0">
                          <a:latin typeface="Century Gothic"/>
                          <a:cs typeface="Century Gothic"/>
                        </a:rPr>
                        <a:t>activities  </a:t>
                      </a:r>
                      <a:r>
                        <a:rPr sz="1200" spc="-5" dirty="0">
                          <a:latin typeface="Century Gothic"/>
                          <a:cs typeface="Century Gothic"/>
                        </a:rPr>
                        <a:t>against </a:t>
                      </a:r>
                      <a:r>
                        <a:rPr sz="1200" spc="-10" dirty="0">
                          <a:latin typeface="Century Gothic"/>
                          <a:cs typeface="Century Gothic"/>
                        </a:rPr>
                        <a:t>the sections </a:t>
                      </a:r>
                      <a:r>
                        <a:rPr sz="1200" dirty="0">
                          <a:latin typeface="Century Gothic"/>
                          <a:cs typeface="Century Gothic"/>
                        </a:rPr>
                        <a:t>1 </a:t>
                      </a:r>
                      <a:r>
                        <a:rPr sz="1200" spc="-5" dirty="0">
                          <a:latin typeface="Century Gothic"/>
                          <a:cs typeface="Century Gothic"/>
                        </a:rPr>
                        <a:t>and</a:t>
                      </a:r>
                      <a:r>
                        <a:rPr sz="1200" spc="65" dirty="0">
                          <a:latin typeface="Century Gothic"/>
                          <a:cs typeface="Century Gothic"/>
                        </a:rPr>
                        <a:t> </a:t>
                      </a:r>
                      <a:r>
                        <a:rPr sz="1200" dirty="0">
                          <a:latin typeface="Century Gothic"/>
                          <a:cs typeface="Century Gothic"/>
                        </a:rPr>
                        <a:t>2</a:t>
                      </a:r>
                      <a:endParaRPr sz="1200">
                        <a:latin typeface="Century Gothic"/>
                        <a:cs typeface="Century Gothic"/>
                      </a:endParaRPr>
                    </a:p>
                    <a:p>
                      <a:pPr marL="21590">
                        <a:lnSpc>
                          <a:spcPct val="100000"/>
                        </a:lnSpc>
                        <a:spcBef>
                          <a:spcPts val="105"/>
                        </a:spcBef>
                      </a:pPr>
                      <a:r>
                        <a:rPr sz="1200" spc="-5" dirty="0">
                          <a:latin typeface="Century Gothic"/>
                          <a:cs typeface="Century Gothic"/>
                        </a:rPr>
                        <a:t>Decree No.13 of</a:t>
                      </a:r>
                      <a:r>
                        <a:rPr sz="1200" spc="10" dirty="0">
                          <a:latin typeface="Century Gothic"/>
                          <a:cs typeface="Century Gothic"/>
                        </a:rPr>
                        <a:t> </a:t>
                      </a:r>
                      <a:r>
                        <a:rPr sz="1200" spc="-10" dirty="0">
                          <a:latin typeface="Century Gothic"/>
                          <a:cs typeface="Century Gothic"/>
                        </a:rPr>
                        <a:t>14.01.2016</a:t>
                      </a:r>
                      <a:endParaRPr sz="1200">
                        <a:latin typeface="Century Gothic"/>
                        <a:cs typeface="Century Gothic"/>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2DEEE"/>
                    </a:solidFill>
                  </a:tcPr>
                </a:tc>
                <a:tc>
                  <a:txBody>
                    <a:bodyPr/>
                    <a:lstStyle/>
                    <a:p>
                      <a:pPr marL="187960" indent="-166370">
                        <a:lnSpc>
                          <a:spcPts val="1280"/>
                        </a:lnSpc>
                        <a:buAutoNum type="arabicParenR"/>
                        <a:tabLst>
                          <a:tab pos="188595" algn="l"/>
                        </a:tabLst>
                      </a:pPr>
                      <a:r>
                        <a:rPr sz="1100" dirty="0">
                          <a:latin typeface="Century Gothic"/>
                          <a:cs typeface="Century Gothic"/>
                        </a:rPr>
                        <a:t>Recipient</a:t>
                      </a:r>
                      <a:r>
                        <a:rPr sz="1100" spc="-45" dirty="0">
                          <a:latin typeface="Century Gothic"/>
                          <a:cs typeface="Century Gothic"/>
                        </a:rPr>
                        <a:t> </a:t>
                      </a:r>
                      <a:r>
                        <a:rPr sz="1100" dirty="0">
                          <a:latin typeface="Century Gothic"/>
                          <a:cs typeface="Century Gothic"/>
                        </a:rPr>
                        <a:t>-</a:t>
                      </a:r>
                      <a:r>
                        <a:rPr sz="1100" spc="-15" dirty="0">
                          <a:latin typeface="Century Gothic"/>
                          <a:cs typeface="Century Gothic"/>
                        </a:rPr>
                        <a:t> </a:t>
                      </a:r>
                      <a:r>
                        <a:rPr sz="1100" dirty="0">
                          <a:latin typeface="Century Gothic"/>
                          <a:cs typeface="Century Gothic"/>
                        </a:rPr>
                        <a:t>applicant:</a:t>
                      </a:r>
                      <a:r>
                        <a:rPr sz="1100" spc="-30" dirty="0">
                          <a:latin typeface="Century Gothic"/>
                          <a:cs typeface="Century Gothic"/>
                        </a:rPr>
                        <a:t> </a:t>
                      </a:r>
                      <a:r>
                        <a:rPr sz="1100" dirty="0">
                          <a:latin typeface="Century Gothic"/>
                          <a:cs typeface="Century Gothic"/>
                        </a:rPr>
                        <a:t>Legal</a:t>
                      </a:r>
                      <a:r>
                        <a:rPr sz="1100" spc="-25" dirty="0">
                          <a:latin typeface="Century Gothic"/>
                          <a:cs typeface="Century Gothic"/>
                        </a:rPr>
                        <a:t> </a:t>
                      </a:r>
                      <a:r>
                        <a:rPr sz="1100" dirty="0">
                          <a:latin typeface="Century Gothic"/>
                          <a:cs typeface="Century Gothic"/>
                        </a:rPr>
                        <a:t>entity,</a:t>
                      </a:r>
                      <a:r>
                        <a:rPr sz="1100" spc="-25" dirty="0">
                          <a:latin typeface="Century Gothic"/>
                          <a:cs typeface="Century Gothic"/>
                        </a:rPr>
                        <a:t> </a:t>
                      </a:r>
                      <a:r>
                        <a:rPr sz="1100" dirty="0">
                          <a:latin typeface="Century Gothic"/>
                          <a:cs typeface="Century Gothic"/>
                        </a:rPr>
                        <a:t>duly</a:t>
                      </a:r>
                      <a:r>
                        <a:rPr sz="1100" spc="-20" dirty="0">
                          <a:latin typeface="Century Gothic"/>
                          <a:cs typeface="Century Gothic"/>
                        </a:rPr>
                        <a:t> </a:t>
                      </a:r>
                      <a:r>
                        <a:rPr sz="1100" dirty="0">
                          <a:latin typeface="Century Gothic"/>
                          <a:cs typeface="Century Gothic"/>
                        </a:rPr>
                        <a:t>registered</a:t>
                      </a:r>
                      <a:r>
                        <a:rPr sz="1100" spc="-50" dirty="0">
                          <a:latin typeface="Century Gothic"/>
                          <a:cs typeface="Century Gothic"/>
                        </a:rPr>
                        <a:t> </a:t>
                      </a:r>
                      <a:r>
                        <a:rPr sz="1100" dirty="0">
                          <a:latin typeface="Century Gothic"/>
                          <a:cs typeface="Century Gothic"/>
                        </a:rPr>
                        <a:t>in</a:t>
                      </a:r>
                      <a:r>
                        <a:rPr sz="1100" spc="-10" dirty="0">
                          <a:latin typeface="Century Gothic"/>
                          <a:cs typeface="Century Gothic"/>
                        </a:rPr>
                        <a:t> </a:t>
                      </a:r>
                      <a:r>
                        <a:rPr sz="1100" dirty="0">
                          <a:latin typeface="Century Gothic"/>
                          <a:cs typeface="Century Gothic"/>
                        </a:rPr>
                        <a:t>the</a:t>
                      </a:r>
                      <a:r>
                        <a:rPr sz="1100" spc="-15" dirty="0">
                          <a:latin typeface="Century Gothic"/>
                          <a:cs typeface="Century Gothic"/>
                        </a:rPr>
                        <a:t> </a:t>
                      </a:r>
                      <a:r>
                        <a:rPr sz="1100" dirty="0">
                          <a:latin typeface="Century Gothic"/>
                          <a:cs typeface="Century Gothic"/>
                        </a:rPr>
                        <a:t>Republic</a:t>
                      </a:r>
                      <a:r>
                        <a:rPr sz="1100" spc="-50" dirty="0">
                          <a:latin typeface="Century Gothic"/>
                          <a:cs typeface="Century Gothic"/>
                        </a:rPr>
                        <a:t> </a:t>
                      </a:r>
                      <a:r>
                        <a:rPr sz="1100" dirty="0">
                          <a:latin typeface="Century Gothic"/>
                          <a:cs typeface="Century Gothic"/>
                        </a:rPr>
                        <a:t>of</a:t>
                      </a:r>
                      <a:endParaRPr sz="1100">
                        <a:latin typeface="Century Gothic"/>
                        <a:cs typeface="Century Gothic"/>
                      </a:endParaRPr>
                    </a:p>
                    <a:p>
                      <a:pPr marL="22225">
                        <a:lnSpc>
                          <a:spcPct val="100000"/>
                        </a:lnSpc>
                        <a:spcBef>
                          <a:spcPts val="95"/>
                        </a:spcBef>
                      </a:pPr>
                      <a:r>
                        <a:rPr sz="1100" dirty="0">
                          <a:latin typeface="Century Gothic"/>
                          <a:cs typeface="Century Gothic"/>
                        </a:rPr>
                        <a:t>Kazakhstan</a:t>
                      </a:r>
                      <a:endParaRPr sz="1100">
                        <a:latin typeface="Century Gothic"/>
                        <a:cs typeface="Century Gothic"/>
                      </a:endParaRPr>
                    </a:p>
                    <a:p>
                      <a:pPr marL="187960" indent="-166370">
                        <a:lnSpc>
                          <a:spcPct val="100000"/>
                        </a:lnSpc>
                        <a:spcBef>
                          <a:spcPts val="95"/>
                        </a:spcBef>
                        <a:buAutoNum type="arabicParenR" startAt="2"/>
                        <a:tabLst>
                          <a:tab pos="188595" algn="l"/>
                        </a:tabLst>
                      </a:pPr>
                      <a:r>
                        <a:rPr sz="1100" dirty="0">
                          <a:latin typeface="Century Gothic"/>
                          <a:cs typeface="Century Gothic"/>
                        </a:rPr>
                        <a:t>Priority business activities against the section 2 </a:t>
                      </a:r>
                      <a:r>
                        <a:rPr sz="1100" spc="-5" dirty="0">
                          <a:latin typeface="Century Gothic"/>
                          <a:cs typeface="Century Gothic"/>
                        </a:rPr>
                        <a:t>Decree No.13 </a:t>
                      </a:r>
                      <a:r>
                        <a:rPr sz="1100" dirty="0">
                          <a:latin typeface="Century Gothic"/>
                          <a:cs typeface="Century Gothic"/>
                        </a:rPr>
                        <a:t>of</a:t>
                      </a:r>
                      <a:r>
                        <a:rPr sz="1100" spc="-190" dirty="0">
                          <a:latin typeface="Century Gothic"/>
                          <a:cs typeface="Century Gothic"/>
                        </a:rPr>
                        <a:t> </a:t>
                      </a:r>
                      <a:r>
                        <a:rPr sz="1100" spc="-5" dirty="0">
                          <a:latin typeface="Century Gothic"/>
                          <a:cs typeface="Century Gothic"/>
                        </a:rPr>
                        <a:t>14.01.2016</a:t>
                      </a:r>
                      <a:endParaRPr sz="1100">
                        <a:latin typeface="Century Gothic"/>
                        <a:cs typeface="Century Gothic"/>
                      </a:endParaRPr>
                    </a:p>
                    <a:p>
                      <a:pPr marL="187960" indent="-166370">
                        <a:lnSpc>
                          <a:spcPct val="100000"/>
                        </a:lnSpc>
                        <a:spcBef>
                          <a:spcPts val="85"/>
                        </a:spcBef>
                        <a:buAutoNum type="arabicParenR" startAt="2"/>
                        <a:tabLst>
                          <a:tab pos="188595" algn="l"/>
                        </a:tabLst>
                      </a:pPr>
                      <a:r>
                        <a:rPr sz="1100" dirty="0">
                          <a:latin typeface="Century Gothic"/>
                          <a:cs typeface="Century Gothic"/>
                        </a:rPr>
                        <a:t>Minimal investments amount on the </a:t>
                      </a:r>
                      <a:r>
                        <a:rPr sz="1100" spc="-5" dirty="0">
                          <a:latin typeface="Century Gothic"/>
                          <a:cs typeface="Century Gothic"/>
                        </a:rPr>
                        <a:t>date </a:t>
                      </a:r>
                      <a:r>
                        <a:rPr sz="1100" dirty="0">
                          <a:latin typeface="Century Gothic"/>
                          <a:cs typeface="Century Gothic"/>
                        </a:rPr>
                        <a:t>of submitting an</a:t>
                      </a:r>
                      <a:r>
                        <a:rPr sz="1100" spc="-105" dirty="0">
                          <a:latin typeface="Century Gothic"/>
                          <a:cs typeface="Century Gothic"/>
                        </a:rPr>
                        <a:t> </a:t>
                      </a:r>
                      <a:r>
                        <a:rPr sz="1100" dirty="0">
                          <a:latin typeface="Century Gothic"/>
                          <a:cs typeface="Century Gothic"/>
                        </a:rPr>
                        <a:t>application:</a:t>
                      </a:r>
                      <a:endParaRPr sz="1100">
                        <a:latin typeface="Century Gothic"/>
                        <a:cs typeface="Century Gothic"/>
                      </a:endParaRPr>
                    </a:p>
                    <a:p>
                      <a:pPr marL="22225" marR="13970" lvl="1" indent="114300">
                        <a:lnSpc>
                          <a:spcPct val="107000"/>
                        </a:lnSpc>
                        <a:spcBef>
                          <a:spcPts val="5"/>
                        </a:spcBef>
                        <a:buSzPct val="90909"/>
                        <a:buChar char="•"/>
                        <a:tabLst>
                          <a:tab pos="222250" algn="l"/>
                          <a:tab pos="2795905" algn="l"/>
                        </a:tabLst>
                      </a:pPr>
                      <a:r>
                        <a:rPr sz="1100" spc="-5" dirty="0">
                          <a:latin typeface="Century Gothic"/>
                          <a:cs typeface="Century Gothic"/>
                        </a:rPr>
                        <a:t>2,000,000 </a:t>
                      </a:r>
                      <a:r>
                        <a:rPr sz="1100" dirty="0">
                          <a:latin typeface="Century Gothic"/>
                          <a:cs typeface="Century Gothic"/>
                        </a:rPr>
                        <a:t>monthly </a:t>
                      </a:r>
                      <a:r>
                        <a:rPr sz="1100" spc="-5" dirty="0">
                          <a:latin typeface="Century Gothic"/>
                          <a:cs typeface="Century Gothic"/>
                        </a:rPr>
                        <a:t>assessment </a:t>
                      </a:r>
                      <a:r>
                        <a:rPr sz="1100" dirty="0">
                          <a:latin typeface="Century Gothic"/>
                          <a:cs typeface="Century Gothic"/>
                        </a:rPr>
                        <a:t>indices, KZT 5,506 bln. </a:t>
                      </a:r>
                      <a:r>
                        <a:rPr sz="1100" spc="-5" dirty="0">
                          <a:latin typeface="Century Gothic"/>
                          <a:cs typeface="Century Gothic"/>
                        </a:rPr>
                        <a:t>or. nearly </a:t>
                      </a:r>
                      <a:r>
                        <a:rPr sz="1100" dirty="0">
                          <a:latin typeface="Century Gothic"/>
                          <a:cs typeface="Century Gothic"/>
                        </a:rPr>
                        <a:t>$ </a:t>
                      </a:r>
                      <a:r>
                        <a:rPr sz="1100" spc="-10" dirty="0">
                          <a:latin typeface="Century Gothic"/>
                          <a:cs typeface="Century Gothic"/>
                        </a:rPr>
                        <a:t>US </a:t>
                      </a:r>
                      <a:r>
                        <a:rPr sz="1100" dirty="0">
                          <a:latin typeface="Century Gothic"/>
                          <a:cs typeface="Century Gothic"/>
                        </a:rPr>
                        <a:t>13,000 mln.  (exchange </a:t>
                      </a:r>
                      <a:r>
                        <a:rPr sz="1100" spc="-5" dirty="0">
                          <a:latin typeface="Century Gothic"/>
                          <a:cs typeface="Century Gothic"/>
                        </a:rPr>
                        <a:t>rate </a:t>
                      </a:r>
                      <a:r>
                        <a:rPr sz="1100" dirty="0">
                          <a:latin typeface="Century Gothic"/>
                          <a:cs typeface="Century Gothic"/>
                        </a:rPr>
                        <a:t>$1USD – KZT 430) for building new production facilities; </a:t>
                      </a:r>
                      <a:r>
                        <a:rPr sz="1100" spc="-5" dirty="0">
                          <a:latin typeface="Century Gothic"/>
                          <a:cs typeface="Century Gothic"/>
                        </a:rPr>
                        <a:t>or  5,000,000  </a:t>
                      </a:r>
                      <a:r>
                        <a:rPr sz="1100" dirty="0">
                          <a:latin typeface="Century Gothic"/>
                          <a:cs typeface="Century Gothic"/>
                        </a:rPr>
                        <a:t>monthly</a:t>
                      </a:r>
                      <a:r>
                        <a:rPr sz="1100" spc="150" dirty="0">
                          <a:latin typeface="Century Gothic"/>
                          <a:cs typeface="Century Gothic"/>
                        </a:rPr>
                        <a:t> </a:t>
                      </a:r>
                      <a:r>
                        <a:rPr sz="1100" dirty="0">
                          <a:latin typeface="Century Gothic"/>
                          <a:cs typeface="Century Gothic"/>
                        </a:rPr>
                        <a:t>calculation</a:t>
                      </a:r>
                      <a:r>
                        <a:rPr sz="1100" spc="225" dirty="0">
                          <a:latin typeface="Century Gothic"/>
                          <a:cs typeface="Century Gothic"/>
                        </a:rPr>
                        <a:t> </a:t>
                      </a:r>
                      <a:r>
                        <a:rPr sz="1100" dirty="0">
                          <a:latin typeface="Century Gothic"/>
                          <a:cs typeface="Century Gothic"/>
                        </a:rPr>
                        <a:t>indices,	KZT 13 890 bln. or. $US KZT 32 </a:t>
                      </a:r>
                      <a:r>
                        <a:rPr sz="1100" spc="-5" dirty="0">
                          <a:latin typeface="Century Gothic"/>
                          <a:cs typeface="Century Gothic"/>
                        </a:rPr>
                        <a:t>mln.. </a:t>
                      </a:r>
                      <a:r>
                        <a:rPr sz="1100" dirty="0">
                          <a:latin typeface="Century Gothic"/>
                          <a:cs typeface="Century Gothic"/>
                        </a:rPr>
                        <a:t>for  upgrading </a:t>
                      </a:r>
                      <a:r>
                        <a:rPr sz="1100" spc="-5" dirty="0">
                          <a:latin typeface="Century Gothic"/>
                          <a:cs typeface="Century Gothic"/>
                        </a:rPr>
                        <a:t>and </a:t>
                      </a:r>
                      <a:r>
                        <a:rPr sz="1100" dirty="0">
                          <a:latin typeface="Century Gothic"/>
                          <a:cs typeface="Century Gothic"/>
                        </a:rPr>
                        <a:t>expansion </a:t>
                      </a:r>
                      <a:r>
                        <a:rPr sz="1100" spc="-5" dirty="0">
                          <a:latin typeface="Century Gothic"/>
                          <a:cs typeface="Century Gothic"/>
                        </a:rPr>
                        <a:t>of </a:t>
                      </a:r>
                      <a:r>
                        <a:rPr sz="1100" dirty="0">
                          <a:latin typeface="Century Gothic"/>
                          <a:cs typeface="Century Gothic"/>
                        </a:rPr>
                        <a:t>production</a:t>
                      </a:r>
                      <a:r>
                        <a:rPr sz="1100" spc="-105" dirty="0">
                          <a:latin typeface="Century Gothic"/>
                          <a:cs typeface="Century Gothic"/>
                        </a:rPr>
                        <a:t> </a:t>
                      </a:r>
                      <a:r>
                        <a:rPr sz="1100" dirty="0">
                          <a:latin typeface="Century Gothic"/>
                          <a:cs typeface="Century Gothic"/>
                        </a:rPr>
                        <a:t>facilities;</a:t>
                      </a:r>
                      <a:endParaRPr sz="1100">
                        <a:latin typeface="Century Gothic"/>
                        <a:cs typeface="Century Gothic"/>
                      </a:endParaRPr>
                    </a:p>
                    <a:p>
                      <a:pPr marL="184150" lvl="1" indent="-85725">
                        <a:lnSpc>
                          <a:spcPct val="100000"/>
                        </a:lnSpc>
                        <a:spcBef>
                          <a:spcPts val="95"/>
                        </a:spcBef>
                        <a:buSzPct val="90909"/>
                        <a:buChar char="•"/>
                        <a:tabLst>
                          <a:tab pos="184150" algn="l"/>
                        </a:tabLst>
                      </a:pPr>
                      <a:r>
                        <a:rPr sz="1100" dirty="0">
                          <a:latin typeface="Century Gothic"/>
                          <a:cs typeface="Century Gothic"/>
                        </a:rPr>
                        <a:t>A legal entity – applicant </a:t>
                      </a:r>
                      <a:r>
                        <a:rPr sz="1100" spc="-5" dirty="0">
                          <a:latin typeface="Century Gothic"/>
                          <a:cs typeface="Century Gothic"/>
                        </a:rPr>
                        <a:t>cannot</a:t>
                      </a:r>
                      <a:r>
                        <a:rPr sz="1100" spc="-100" dirty="0">
                          <a:latin typeface="Century Gothic"/>
                          <a:cs typeface="Century Gothic"/>
                        </a:rPr>
                        <a:t> </a:t>
                      </a:r>
                      <a:r>
                        <a:rPr sz="1100" spc="-5" dirty="0">
                          <a:latin typeface="Century Gothic"/>
                          <a:cs typeface="Century Gothic"/>
                        </a:rPr>
                        <a:t>be::</a:t>
                      </a:r>
                      <a:endParaRPr sz="1100">
                        <a:latin typeface="Century Gothic"/>
                        <a:cs typeface="Century Gothic"/>
                      </a:endParaRPr>
                    </a:p>
                    <a:p>
                      <a:pPr marL="194310" indent="-172720">
                        <a:lnSpc>
                          <a:spcPct val="100000"/>
                        </a:lnSpc>
                        <a:spcBef>
                          <a:spcPts val="95"/>
                        </a:spcBef>
                        <a:buFont typeface="Courier New"/>
                        <a:buChar char="o"/>
                        <a:tabLst>
                          <a:tab pos="194945" algn="l"/>
                        </a:tabLst>
                      </a:pPr>
                      <a:r>
                        <a:rPr sz="1100" spc="-5" dirty="0">
                          <a:latin typeface="Century Gothic"/>
                          <a:cs typeface="Century Gothic"/>
                        </a:rPr>
                        <a:t>Autonomous </a:t>
                      </a:r>
                      <a:r>
                        <a:rPr sz="1100" dirty="0">
                          <a:latin typeface="Century Gothic"/>
                          <a:cs typeface="Century Gothic"/>
                        </a:rPr>
                        <a:t>educational</a:t>
                      </a:r>
                      <a:r>
                        <a:rPr sz="1100" spc="-15" dirty="0">
                          <a:latin typeface="Century Gothic"/>
                          <a:cs typeface="Century Gothic"/>
                        </a:rPr>
                        <a:t> </a:t>
                      </a:r>
                      <a:r>
                        <a:rPr sz="1100" dirty="0">
                          <a:latin typeface="Century Gothic"/>
                          <a:cs typeface="Century Gothic"/>
                        </a:rPr>
                        <a:t>organization;</a:t>
                      </a:r>
                      <a:endParaRPr sz="1100">
                        <a:latin typeface="Century Gothic"/>
                        <a:cs typeface="Century Gothic"/>
                      </a:endParaRPr>
                    </a:p>
                    <a:p>
                      <a:pPr marL="60325" marR="2901315" indent="-38100">
                        <a:lnSpc>
                          <a:spcPts val="1420"/>
                        </a:lnSpc>
                        <a:spcBef>
                          <a:spcPts val="55"/>
                        </a:spcBef>
                        <a:buFont typeface="Courier New"/>
                        <a:buChar char="o"/>
                        <a:tabLst>
                          <a:tab pos="194945" algn="l"/>
                        </a:tabLst>
                      </a:pPr>
                      <a:r>
                        <a:rPr sz="1100" dirty="0">
                          <a:latin typeface="Century Gothic"/>
                          <a:cs typeface="Century Gothic"/>
                        </a:rPr>
                        <a:t>Member of Special Economic</a:t>
                      </a:r>
                      <a:r>
                        <a:rPr sz="1100" spc="-130" dirty="0">
                          <a:latin typeface="Century Gothic"/>
                          <a:cs typeface="Century Gothic"/>
                        </a:rPr>
                        <a:t> </a:t>
                      </a:r>
                      <a:r>
                        <a:rPr sz="1100" dirty="0">
                          <a:latin typeface="Century Gothic"/>
                          <a:cs typeface="Century Gothic"/>
                        </a:rPr>
                        <a:t>Zone;  1.Government</a:t>
                      </a:r>
                      <a:r>
                        <a:rPr sz="1100" spc="-25" dirty="0">
                          <a:latin typeface="Century Gothic"/>
                          <a:cs typeface="Century Gothic"/>
                        </a:rPr>
                        <a:t> </a:t>
                      </a:r>
                      <a:r>
                        <a:rPr sz="1100" dirty="0">
                          <a:latin typeface="Century Gothic"/>
                          <a:cs typeface="Century Gothic"/>
                        </a:rPr>
                        <a:t>shareholding:</a:t>
                      </a:r>
                      <a:endParaRPr sz="1100">
                        <a:latin typeface="Century Gothic"/>
                        <a:cs typeface="Century Gothic"/>
                      </a:endParaRPr>
                    </a:p>
                    <a:p>
                      <a:pPr marL="144145" indent="-84455">
                        <a:lnSpc>
                          <a:spcPct val="100000"/>
                        </a:lnSpc>
                        <a:spcBef>
                          <a:spcPts val="25"/>
                        </a:spcBef>
                        <a:buChar char="-"/>
                        <a:tabLst>
                          <a:tab pos="144780" algn="l"/>
                        </a:tabLst>
                      </a:pPr>
                      <a:r>
                        <a:rPr sz="1100" spc="-5" dirty="0">
                          <a:latin typeface="Century Gothic"/>
                          <a:cs typeface="Century Gothic"/>
                        </a:rPr>
                        <a:t>Maximum 50% </a:t>
                      </a:r>
                      <a:r>
                        <a:rPr sz="1100" dirty="0">
                          <a:latin typeface="Century Gothic"/>
                          <a:cs typeface="Century Gothic"/>
                        </a:rPr>
                        <a:t>for investment priority project in the area of</a:t>
                      </a:r>
                      <a:r>
                        <a:rPr sz="1100" spc="135" dirty="0">
                          <a:latin typeface="Century Gothic"/>
                          <a:cs typeface="Century Gothic"/>
                        </a:rPr>
                        <a:t> </a:t>
                      </a:r>
                      <a:r>
                        <a:rPr sz="1100" dirty="0">
                          <a:latin typeface="Century Gothic"/>
                          <a:cs typeface="Century Gothic"/>
                        </a:rPr>
                        <a:t>machine</a:t>
                      </a:r>
                      <a:endParaRPr sz="1100">
                        <a:latin typeface="Century Gothic"/>
                        <a:cs typeface="Century Gothic"/>
                      </a:endParaRPr>
                    </a:p>
                    <a:p>
                      <a:pPr marL="22225" marR="619760">
                        <a:lnSpc>
                          <a:spcPct val="106400"/>
                        </a:lnSpc>
                        <a:spcBef>
                          <a:spcPts val="15"/>
                        </a:spcBef>
                      </a:pPr>
                      <a:r>
                        <a:rPr sz="1100" spc="-5" dirty="0">
                          <a:latin typeface="Century Gothic"/>
                          <a:cs typeface="Century Gothic"/>
                        </a:rPr>
                        <a:t>manufacturing, </a:t>
                      </a:r>
                      <a:r>
                        <a:rPr sz="1100" dirty="0">
                          <a:latin typeface="Century Gothic"/>
                          <a:cs typeface="Century Gothic"/>
                        </a:rPr>
                        <a:t>including foundry production </a:t>
                      </a:r>
                      <a:r>
                        <a:rPr sz="1100" spc="-5" dirty="0">
                          <a:latin typeface="Century Gothic"/>
                          <a:cs typeface="Century Gothic"/>
                        </a:rPr>
                        <a:t>and </a:t>
                      </a:r>
                      <a:r>
                        <a:rPr sz="1100" dirty="0">
                          <a:latin typeface="Century Gothic"/>
                          <a:cs typeface="Century Gothic"/>
                        </a:rPr>
                        <a:t>projects on coal </a:t>
                      </a:r>
                      <a:r>
                        <a:rPr sz="1100" spc="-5" dirty="0">
                          <a:latin typeface="Century Gothic"/>
                          <a:cs typeface="Century Gothic"/>
                        </a:rPr>
                        <a:t>beds  </a:t>
                      </a:r>
                      <a:r>
                        <a:rPr sz="1100" dirty="0">
                          <a:latin typeface="Century Gothic"/>
                          <a:cs typeface="Century Gothic"/>
                        </a:rPr>
                        <a:t>methane</a:t>
                      </a:r>
                      <a:r>
                        <a:rPr sz="1100" spc="-25" dirty="0">
                          <a:latin typeface="Century Gothic"/>
                          <a:cs typeface="Century Gothic"/>
                        </a:rPr>
                        <a:t> </a:t>
                      </a:r>
                      <a:r>
                        <a:rPr sz="1100" dirty="0">
                          <a:latin typeface="Century Gothic"/>
                          <a:cs typeface="Century Gothic"/>
                        </a:rPr>
                        <a:t>production;</a:t>
                      </a:r>
                      <a:endParaRPr sz="1100">
                        <a:latin typeface="Century Gothic"/>
                        <a:cs typeface="Century Gothic"/>
                      </a:endParaRPr>
                    </a:p>
                    <a:p>
                      <a:pPr marL="144145" indent="-84455">
                        <a:lnSpc>
                          <a:spcPct val="100000"/>
                        </a:lnSpc>
                        <a:spcBef>
                          <a:spcPts val="95"/>
                        </a:spcBef>
                        <a:buChar char="-"/>
                        <a:tabLst>
                          <a:tab pos="144780" algn="l"/>
                        </a:tabLst>
                      </a:pPr>
                      <a:r>
                        <a:rPr sz="1100" spc="-5" dirty="0">
                          <a:latin typeface="Century Gothic"/>
                          <a:cs typeface="Century Gothic"/>
                        </a:rPr>
                        <a:t>Maximum 26% </a:t>
                      </a:r>
                      <a:r>
                        <a:rPr sz="1100" dirty="0">
                          <a:latin typeface="Century Gothic"/>
                          <a:cs typeface="Century Gothic"/>
                        </a:rPr>
                        <a:t>for all other</a:t>
                      </a:r>
                      <a:r>
                        <a:rPr sz="1100" spc="-45" dirty="0">
                          <a:latin typeface="Century Gothic"/>
                          <a:cs typeface="Century Gothic"/>
                        </a:rPr>
                        <a:t> </a:t>
                      </a:r>
                      <a:r>
                        <a:rPr sz="1100" dirty="0">
                          <a:latin typeface="Century Gothic"/>
                          <a:cs typeface="Century Gothic"/>
                        </a:rPr>
                        <a:t>projects.</a:t>
                      </a:r>
                      <a:endParaRPr sz="1100">
                        <a:latin typeface="Century Gothic"/>
                        <a:cs typeface="Century Gothic"/>
                      </a:endParaRPr>
                    </a:p>
                    <a:p>
                      <a:pPr marL="60325">
                        <a:lnSpc>
                          <a:spcPct val="100000"/>
                        </a:lnSpc>
                        <a:spcBef>
                          <a:spcPts val="95"/>
                        </a:spcBef>
                      </a:pPr>
                      <a:r>
                        <a:rPr sz="1100" i="1" dirty="0">
                          <a:latin typeface="Century Gothic"/>
                          <a:cs typeface="Century Gothic"/>
                        </a:rPr>
                        <a:t>2.Shareholding period </a:t>
                      </a:r>
                      <a:r>
                        <a:rPr sz="1100" i="1" spc="-5" dirty="0">
                          <a:latin typeface="Century Gothic"/>
                          <a:cs typeface="Century Gothic"/>
                        </a:rPr>
                        <a:t>as </a:t>
                      </a:r>
                      <a:r>
                        <a:rPr sz="1100" i="1" dirty="0">
                          <a:latin typeface="Century Gothic"/>
                          <a:cs typeface="Century Gothic"/>
                        </a:rPr>
                        <a:t>a founder or shareholder</a:t>
                      </a:r>
                      <a:r>
                        <a:rPr sz="1100" i="1" spc="-225" dirty="0">
                          <a:latin typeface="Century Gothic"/>
                          <a:cs typeface="Century Gothic"/>
                        </a:rPr>
                        <a:t> </a:t>
                      </a:r>
                      <a:r>
                        <a:rPr sz="1100" i="1" dirty="0">
                          <a:latin typeface="Century Gothic"/>
                          <a:cs typeface="Century Gothic"/>
                        </a:rPr>
                        <a:t>:</a:t>
                      </a:r>
                      <a:endParaRPr sz="1100">
                        <a:latin typeface="Century Gothic"/>
                        <a:cs typeface="Century Gothic"/>
                      </a:endParaRPr>
                    </a:p>
                    <a:p>
                      <a:pPr marL="207010" indent="-86360">
                        <a:lnSpc>
                          <a:spcPct val="100000"/>
                        </a:lnSpc>
                        <a:spcBef>
                          <a:spcPts val="85"/>
                        </a:spcBef>
                        <a:buSzPct val="90909"/>
                        <a:buChar char="•"/>
                        <a:tabLst>
                          <a:tab pos="207645" algn="l"/>
                        </a:tabLst>
                      </a:pPr>
                      <a:r>
                        <a:rPr sz="1100" dirty="0">
                          <a:latin typeface="Century Gothic"/>
                          <a:cs typeface="Century Gothic"/>
                        </a:rPr>
                        <a:t>Maximum 20 years for investment priority projects </a:t>
                      </a:r>
                      <a:r>
                        <a:rPr sz="1100" spc="5" dirty="0">
                          <a:latin typeface="Century Gothic"/>
                          <a:cs typeface="Century Gothic"/>
                        </a:rPr>
                        <a:t>in </a:t>
                      </a:r>
                      <a:r>
                        <a:rPr sz="1100" dirty="0">
                          <a:latin typeface="Century Gothic"/>
                          <a:cs typeface="Century Gothic"/>
                        </a:rPr>
                        <a:t>machine</a:t>
                      </a:r>
                      <a:r>
                        <a:rPr sz="1100" spc="-180" dirty="0">
                          <a:latin typeface="Century Gothic"/>
                          <a:cs typeface="Century Gothic"/>
                        </a:rPr>
                        <a:t> </a:t>
                      </a:r>
                      <a:r>
                        <a:rPr sz="1100" spc="-5" dirty="0">
                          <a:latin typeface="Century Gothic"/>
                          <a:cs typeface="Century Gothic"/>
                        </a:rPr>
                        <a:t>manufacturing,</a:t>
                      </a:r>
                      <a:endParaRPr sz="1100">
                        <a:latin typeface="Century Gothic"/>
                        <a:cs typeface="Century Gothic"/>
                      </a:endParaRPr>
                    </a:p>
                    <a:p>
                      <a:pPr marL="81280">
                        <a:lnSpc>
                          <a:spcPct val="100000"/>
                        </a:lnSpc>
                        <a:spcBef>
                          <a:spcPts val="95"/>
                        </a:spcBef>
                      </a:pPr>
                      <a:r>
                        <a:rPr sz="1100" dirty="0">
                          <a:latin typeface="Century Gothic"/>
                          <a:cs typeface="Century Gothic"/>
                        </a:rPr>
                        <a:t>including foundry production, from time of registration of investment</a:t>
                      </a:r>
                      <a:r>
                        <a:rPr sz="1100" spc="-170" dirty="0">
                          <a:latin typeface="Century Gothic"/>
                          <a:cs typeface="Century Gothic"/>
                        </a:rPr>
                        <a:t> </a:t>
                      </a:r>
                      <a:r>
                        <a:rPr sz="1100" dirty="0">
                          <a:latin typeface="Century Gothic"/>
                          <a:cs typeface="Century Gothic"/>
                        </a:rPr>
                        <a:t>contracts;</a:t>
                      </a:r>
                      <a:endParaRPr sz="1100">
                        <a:latin typeface="Century Gothic"/>
                        <a:cs typeface="Century Gothic"/>
                      </a:endParaRPr>
                    </a:p>
                    <a:p>
                      <a:pPr marL="404495" marR="182245" lvl="1" indent="-218440">
                        <a:lnSpc>
                          <a:spcPct val="106400"/>
                        </a:lnSpc>
                        <a:spcBef>
                          <a:spcPts val="15"/>
                        </a:spcBef>
                        <a:buSzPct val="90909"/>
                        <a:buChar char="•"/>
                        <a:tabLst>
                          <a:tab pos="273050" algn="l"/>
                        </a:tabLst>
                      </a:pPr>
                      <a:r>
                        <a:rPr sz="1100" spc="-5" dirty="0">
                          <a:latin typeface="Century Gothic"/>
                          <a:cs typeface="Century Gothic"/>
                        </a:rPr>
                        <a:t>Maximum </a:t>
                      </a:r>
                      <a:r>
                        <a:rPr sz="1100" dirty="0">
                          <a:latin typeface="Century Gothic"/>
                          <a:cs typeface="Century Gothic"/>
                        </a:rPr>
                        <a:t>5 years from the time of </a:t>
                      </a:r>
                      <a:r>
                        <a:rPr sz="1100" spc="-5" dirty="0">
                          <a:latin typeface="Century Gothic"/>
                          <a:cs typeface="Century Gothic"/>
                        </a:rPr>
                        <a:t>registration </a:t>
                      </a:r>
                      <a:r>
                        <a:rPr sz="1100" dirty="0">
                          <a:latin typeface="Century Gothic"/>
                          <a:cs typeface="Century Gothic"/>
                        </a:rPr>
                        <a:t>of investment contract for all  other projects, except for projects on coal </a:t>
                      </a:r>
                      <a:r>
                        <a:rPr sz="1100" spc="-5" dirty="0">
                          <a:latin typeface="Century Gothic"/>
                          <a:cs typeface="Century Gothic"/>
                        </a:rPr>
                        <a:t>beds </a:t>
                      </a:r>
                      <a:r>
                        <a:rPr sz="1100" dirty="0">
                          <a:latin typeface="Century Gothic"/>
                          <a:cs typeface="Century Gothic"/>
                        </a:rPr>
                        <a:t>methane</a:t>
                      </a:r>
                      <a:r>
                        <a:rPr sz="1100" spc="-185" dirty="0">
                          <a:latin typeface="Century Gothic"/>
                          <a:cs typeface="Century Gothic"/>
                        </a:rPr>
                        <a:t> </a:t>
                      </a:r>
                      <a:r>
                        <a:rPr sz="1100" dirty="0">
                          <a:latin typeface="Century Gothic"/>
                          <a:cs typeface="Century Gothic"/>
                        </a:rPr>
                        <a:t>production.</a:t>
                      </a:r>
                      <a:endParaRPr sz="1100">
                        <a:latin typeface="Century Gothic"/>
                        <a:cs typeface="Century Gothic"/>
                      </a:endParaRPr>
                    </a:p>
                    <a:p>
                      <a:pPr marL="22225" marR="12065" algn="just">
                        <a:lnSpc>
                          <a:spcPct val="107000"/>
                        </a:lnSpc>
                      </a:pPr>
                      <a:r>
                        <a:rPr sz="1100" spc="5" dirty="0">
                          <a:latin typeface="Century Gothic"/>
                          <a:cs typeface="Century Gothic"/>
                        </a:rPr>
                        <a:t>In </a:t>
                      </a:r>
                      <a:r>
                        <a:rPr sz="1100" spc="-5" dirty="0">
                          <a:latin typeface="Century Gothic"/>
                          <a:cs typeface="Century Gothic"/>
                        </a:rPr>
                        <a:t>the </a:t>
                      </a:r>
                      <a:r>
                        <a:rPr sz="1100" dirty="0">
                          <a:latin typeface="Century Gothic"/>
                          <a:cs typeface="Century Gothic"/>
                        </a:rPr>
                        <a:t>event </a:t>
                      </a:r>
                      <a:r>
                        <a:rPr sz="1100" spc="-5" dirty="0">
                          <a:latin typeface="Century Gothic"/>
                          <a:cs typeface="Century Gothic"/>
                        </a:rPr>
                        <a:t>of failure of </a:t>
                      </a:r>
                      <a:r>
                        <a:rPr sz="1100" dirty="0">
                          <a:latin typeface="Century Gothic"/>
                          <a:cs typeface="Century Gothic"/>
                        </a:rPr>
                        <a:t>shareholding </a:t>
                      </a:r>
                      <a:r>
                        <a:rPr sz="1100" spc="-5" dirty="0">
                          <a:latin typeface="Century Gothic"/>
                          <a:cs typeface="Century Gothic"/>
                        </a:rPr>
                        <a:t>period </a:t>
                      </a:r>
                      <a:r>
                        <a:rPr sz="1100" dirty="0">
                          <a:latin typeface="Century Gothic"/>
                          <a:cs typeface="Century Gothic"/>
                        </a:rPr>
                        <a:t>condition </a:t>
                      </a:r>
                      <a:r>
                        <a:rPr sz="1100" spc="-5" dirty="0">
                          <a:latin typeface="Century Gothic"/>
                          <a:cs typeface="Century Gothic"/>
                        </a:rPr>
                        <a:t>above, the investment  preferences shall be suspended </a:t>
                      </a:r>
                      <a:r>
                        <a:rPr sz="1100" dirty="0">
                          <a:latin typeface="Century Gothic"/>
                          <a:cs typeface="Century Gothic"/>
                        </a:rPr>
                        <a:t>up </a:t>
                      </a:r>
                      <a:r>
                        <a:rPr sz="1100" spc="-5" dirty="0">
                          <a:latin typeface="Century Gothic"/>
                          <a:cs typeface="Century Gothic"/>
                        </a:rPr>
                        <a:t>to complete </a:t>
                      </a:r>
                      <a:r>
                        <a:rPr sz="1100" dirty="0">
                          <a:latin typeface="Century Gothic"/>
                          <a:cs typeface="Century Gothic"/>
                        </a:rPr>
                        <a:t>resigning </a:t>
                      </a:r>
                      <a:r>
                        <a:rPr sz="1100" spc="-5" dirty="0">
                          <a:latin typeface="Century Gothic"/>
                          <a:cs typeface="Century Gothic"/>
                        </a:rPr>
                        <a:t>of state or quasi-state  </a:t>
                      </a:r>
                      <a:r>
                        <a:rPr sz="1100" dirty="0">
                          <a:latin typeface="Century Gothic"/>
                          <a:cs typeface="Century Gothic"/>
                        </a:rPr>
                        <a:t>entities </a:t>
                      </a:r>
                      <a:r>
                        <a:rPr sz="1100" spc="-5" dirty="0">
                          <a:latin typeface="Century Gothic"/>
                          <a:cs typeface="Century Gothic"/>
                        </a:rPr>
                        <a:t>from the founders and/or participatory shareholders of </a:t>
                      </a:r>
                      <a:r>
                        <a:rPr sz="1100" dirty="0">
                          <a:latin typeface="Century Gothic"/>
                          <a:cs typeface="Century Gothic"/>
                        </a:rPr>
                        <a:t>a </a:t>
                      </a:r>
                      <a:r>
                        <a:rPr sz="1100" spc="-5" dirty="0">
                          <a:latin typeface="Century Gothic"/>
                          <a:cs typeface="Century Gothic"/>
                        </a:rPr>
                        <a:t>legal </a:t>
                      </a:r>
                      <a:r>
                        <a:rPr sz="1100" dirty="0">
                          <a:latin typeface="Century Gothic"/>
                          <a:cs typeface="Century Gothic"/>
                        </a:rPr>
                        <a:t>entity </a:t>
                      </a:r>
                      <a:r>
                        <a:rPr sz="1100" spc="-5" dirty="0">
                          <a:latin typeface="Century Gothic"/>
                          <a:cs typeface="Century Gothic"/>
                        </a:rPr>
                        <a:t>of  the </a:t>
                      </a:r>
                      <a:r>
                        <a:rPr sz="1100" dirty="0">
                          <a:latin typeface="Century Gothic"/>
                          <a:cs typeface="Century Gothic"/>
                        </a:rPr>
                        <a:t>RK, but not longer </a:t>
                      </a:r>
                      <a:r>
                        <a:rPr sz="1100" spc="-5" dirty="0">
                          <a:latin typeface="Century Gothic"/>
                          <a:cs typeface="Century Gothic"/>
                        </a:rPr>
                        <a:t>than </a:t>
                      </a:r>
                      <a:r>
                        <a:rPr sz="1100" dirty="0">
                          <a:latin typeface="Century Gothic"/>
                          <a:cs typeface="Century Gothic"/>
                        </a:rPr>
                        <a:t>one</a:t>
                      </a:r>
                      <a:r>
                        <a:rPr sz="1100" spc="-65" dirty="0">
                          <a:latin typeface="Century Gothic"/>
                          <a:cs typeface="Century Gothic"/>
                        </a:rPr>
                        <a:t> </a:t>
                      </a:r>
                      <a:r>
                        <a:rPr sz="1100" dirty="0">
                          <a:latin typeface="Century Gothic"/>
                          <a:cs typeface="Century Gothic"/>
                        </a:rPr>
                        <a:t>year.</a:t>
                      </a:r>
                      <a:endParaRPr sz="1100">
                        <a:latin typeface="Century Gothic"/>
                        <a:cs typeface="Century Gothic"/>
                      </a:endParaRPr>
                    </a:p>
                    <a:p>
                      <a:pPr marL="22225" algn="just">
                        <a:lnSpc>
                          <a:spcPct val="100000"/>
                        </a:lnSpc>
                        <a:spcBef>
                          <a:spcPts val="100"/>
                        </a:spcBef>
                      </a:pPr>
                      <a:r>
                        <a:rPr sz="1100" dirty="0">
                          <a:latin typeface="Century Gothic"/>
                          <a:cs typeface="Century Gothic"/>
                        </a:rPr>
                        <a:t>1)</a:t>
                      </a:r>
                      <a:r>
                        <a:rPr sz="1100" spc="-20" dirty="0">
                          <a:latin typeface="Century Gothic"/>
                          <a:cs typeface="Century Gothic"/>
                        </a:rPr>
                        <a:t> </a:t>
                      </a:r>
                      <a:r>
                        <a:rPr sz="1100" dirty="0">
                          <a:latin typeface="Century Gothic"/>
                          <a:cs typeface="Century Gothic"/>
                        </a:rPr>
                        <a:t>No</a:t>
                      </a:r>
                      <a:r>
                        <a:rPr sz="1100" spc="-10" dirty="0">
                          <a:latin typeface="Century Gothic"/>
                          <a:cs typeface="Century Gothic"/>
                        </a:rPr>
                        <a:t> </a:t>
                      </a:r>
                      <a:r>
                        <a:rPr sz="1100" dirty="0">
                          <a:latin typeface="Century Gothic"/>
                          <a:cs typeface="Century Gothic"/>
                        </a:rPr>
                        <a:t>public</a:t>
                      </a:r>
                      <a:r>
                        <a:rPr sz="1100" spc="-25" dirty="0">
                          <a:latin typeface="Century Gothic"/>
                          <a:cs typeface="Century Gothic"/>
                        </a:rPr>
                        <a:t> </a:t>
                      </a:r>
                      <a:r>
                        <a:rPr sz="1100" dirty="0">
                          <a:latin typeface="Century Gothic"/>
                          <a:cs typeface="Century Gothic"/>
                        </a:rPr>
                        <a:t>partnership</a:t>
                      </a:r>
                      <a:r>
                        <a:rPr sz="1100" spc="-35" dirty="0">
                          <a:latin typeface="Century Gothic"/>
                          <a:cs typeface="Century Gothic"/>
                        </a:rPr>
                        <a:t> </a:t>
                      </a:r>
                      <a:r>
                        <a:rPr sz="1100" spc="-5" dirty="0">
                          <a:latin typeface="Century Gothic"/>
                          <a:cs typeface="Century Gothic"/>
                        </a:rPr>
                        <a:t>agreement,</a:t>
                      </a:r>
                      <a:r>
                        <a:rPr sz="1100" spc="-35" dirty="0">
                          <a:latin typeface="Century Gothic"/>
                          <a:cs typeface="Century Gothic"/>
                        </a:rPr>
                        <a:t> </a:t>
                      </a:r>
                      <a:r>
                        <a:rPr sz="1100" dirty="0">
                          <a:latin typeface="Century Gothic"/>
                          <a:cs typeface="Century Gothic"/>
                        </a:rPr>
                        <a:t>inter</a:t>
                      </a:r>
                      <a:r>
                        <a:rPr sz="1100" spc="-25" dirty="0">
                          <a:latin typeface="Century Gothic"/>
                          <a:cs typeface="Century Gothic"/>
                        </a:rPr>
                        <a:t> </a:t>
                      </a:r>
                      <a:r>
                        <a:rPr sz="1100" dirty="0">
                          <a:latin typeface="Century Gothic"/>
                          <a:cs typeface="Century Gothic"/>
                        </a:rPr>
                        <a:t>alia</a:t>
                      </a:r>
                      <a:r>
                        <a:rPr sz="1100" spc="-15" dirty="0">
                          <a:latin typeface="Century Gothic"/>
                          <a:cs typeface="Century Gothic"/>
                        </a:rPr>
                        <a:t> </a:t>
                      </a:r>
                      <a:r>
                        <a:rPr sz="1100" dirty="0">
                          <a:latin typeface="Century Gothic"/>
                          <a:cs typeface="Century Gothic"/>
                        </a:rPr>
                        <a:t>concession</a:t>
                      </a:r>
                      <a:r>
                        <a:rPr sz="1100" spc="-35" dirty="0">
                          <a:latin typeface="Century Gothic"/>
                          <a:cs typeface="Century Gothic"/>
                        </a:rPr>
                        <a:t> </a:t>
                      </a:r>
                      <a:r>
                        <a:rPr sz="1100" dirty="0">
                          <a:latin typeface="Century Gothic"/>
                          <a:cs typeface="Century Gothic"/>
                        </a:rPr>
                        <a:t>agreement,</a:t>
                      </a:r>
                      <a:r>
                        <a:rPr sz="1100" spc="-45" dirty="0">
                          <a:latin typeface="Century Gothic"/>
                          <a:cs typeface="Century Gothic"/>
                        </a:rPr>
                        <a:t> </a:t>
                      </a:r>
                      <a:r>
                        <a:rPr sz="1100" spc="-5" dirty="0">
                          <a:latin typeface="Century Gothic"/>
                          <a:cs typeface="Century Gothic"/>
                        </a:rPr>
                        <a:t>was</a:t>
                      </a:r>
                      <a:r>
                        <a:rPr sz="1100" spc="-10" dirty="0">
                          <a:latin typeface="Century Gothic"/>
                          <a:cs typeface="Century Gothic"/>
                        </a:rPr>
                        <a:t> </a:t>
                      </a:r>
                      <a:r>
                        <a:rPr sz="1100" spc="-5" dirty="0">
                          <a:latin typeface="Century Gothic"/>
                          <a:cs typeface="Century Gothic"/>
                        </a:rPr>
                        <a:t>made</a:t>
                      </a:r>
                      <a:endParaRPr sz="1100">
                        <a:latin typeface="Century Gothic"/>
                        <a:cs typeface="Century Gothic"/>
                      </a:endParaRPr>
                    </a:p>
                    <a:p>
                      <a:pPr marL="22225" algn="just">
                        <a:lnSpc>
                          <a:spcPct val="100000"/>
                        </a:lnSpc>
                        <a:spcBef>
                          <a:spcPts val="95"/>
                        </a:spcBef>
                      </a:pPr>
                      <a:r>
                        <a:rPr sz="1100" dirty="0">
                          <a:latin typeface="Century Gothic"/>
                          <a:cs typeface="Century Gothic"/>
                        </a:rPr>
                        <a:t>for carrying out investment activity, including the concession</a:t>
                      </a:r>
                      <a:r>
                        <a:rPr sz="1100" spc="-190" dirty="0">
                          <a:latin typeface="Century Gothic"/>
                          <a:cs typeface="Century Gothic"/>
                        </a:rPr>
                        <a:t> </a:t>
                      </a:r>
                      <a:r>
                        <a:rPr sz="1100" dirty="0">
                          <a:latin typeface="Century Gothic"/>
                          <a:cs typeface="Century Gothic"/>
                        </a:rPr>
                        <a:t>project;</a:t>
                      </a:r>
                      <a:endParaRPr sz="1100">
                        <a:latin typeface="Century Gothic"/>
                        <a:cs typeface="Century Gothic"/>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2DEEE"/>
                    </a:solidFill>
                  </a:tcPr>
                </a:tc>
                <a:tc>
                  <a:txBody>
                    <a:bodyPr/>
                    <a:lstStyle/>
                    <a:p>
                      <a:pPr marL="69850" algn="just">
                        <a:lnSpc>
                          <a:spcPts val="1395"/>
                        </a:lnSpc>
                      </a:pPr>
                      <a:r>
                        <a:rPr sz="1200" b="1" spc="-5" dirty="0">
                          <a:latin typeface="Century Gothic"/>
                          <a:cs typeface="Century Gothic"/>
                        </a:rPr>
                        <a:t>1)</a:t>
                      </a:r>
                      <a:r>
                        <a:rPr sz="1200" b="1" spc="204" dirty="0">
                          <a:latin typeface="Century Gothic"/>
                          <a:cs typeface="Century Gothic"/>
                        </a:rPr>
                        <a:t> </a:t>
                      </a:r>
                      <a:r>
                        <a:rPr sz="1200" b="1" spc="-5" dirty="0">
                          <a:latin typeface="Century Gothic"/>
                          <a:cs typeface="Century Gothic"/>
                        </a:rPr>
                        <a:t>Recipient-applicant:</a:t>
                      </a:r>
                      <a:endParaRPr sz="1200">
                        <a:latin typeface="Century Gothic"/>
                        <a:cs typeface="Century Gothic"/>
                      </a:endParaRPr>
                    </a:p>
                    <a:p>
                      <a:pPr marL="69850" marR="59690" algn="just">
                        <a:lnSpc>
                          <a:spcPct val="107000"/>
                        </a:lnSpc>
                        <a:spcBef>
                          <a:spcPts val="610"/>
                        </a:spcBef>
                        <a:buAutoNum type="arabicParenR"/>
                        <a:tabLst>
                          <a:tab pos="632460" algn="l"/>
                        </a:tabLst>
                      </a:pPr>
                      <a:r>
                        <a:rPr sz="1200" dirty="0">
                          <a:latin typeface="Century Gothic"/>
                          <a:cs typeface="Century Gothic"/>
                        </a:rPr>
                        <a:t>Duly </a:t>
                      </a:r>
                      <a:r>
                        <a:rPr sz="1200" spc="-5" dirty="0">
                          <a:latin typeface="Century Gothic"/>
                          <a:cs typeface="Century Gothic"/>
                        </a:rPr>
                        <a:t>registered  participant </a:t>
                      </a:r>
                      <a:r>
                        <a:rPr sz="1200" dirty="0">
                          <a:latin typeface="Century Gothic"/>
                          <a:cs typeface="Century Gothic"/>
                        </a:rPr>
                        <a:t>of </a:t>
                      </a:r>
                      <a:r>
                        <a:rPr sz="1200" spc="-10" dirty="0">
                          <a:latin typeface="Century Gothic"/>
                          <a:cs typeface="Century Gothic"/>
                        </a:rPr>
                        <a:t>Special  </a:t>
                      </a:r>
                      <a:r>
                        <a:rPr sz="1200" spc="-5" dirty="0">
                          <a:latin typeface="Century Gothic"/>
                          <a:cs typeface="Century Gothic"/>
                        </a:rPr>
                        <a:t>Economic Zone </a:t>
                      </a:r>
                      <a:r>
                        <a:rPr sz="1200" dirty="0">
                          <a:latin typeface="Century Gothic"/>
                          <a:cs typeface="Century Gothic"/>
                        </a:rPr>
                        <a:t>under laws  </a:t>
                      </a:r>
                      <a:r>
                        <a:rPr sz="1200" spc="-5" dirty="0">
                          <a:latin typeface="Century Gothic"/>
                          <a:cs typeface="Century Gothic"/>
                        </a:rPr>
                        <a:t>of the Republic </a:t>
                      </a:r>
                      <a:r>
                        <a:rPr sz="1200" spc="-10" dirty="0">
                          <a:latin typeface="Century Gothic"/>
                          <a:cs typeface="Century Gothic"/>
                        </a:rPr>
                        <a:t>of  </a:t>
                      </a:r>
                      <a:r>
                        <a:rPr sz="1200" dirty="0">
                          <a:latin typeface="Century Gothic"/>
                          <a:cs typeface="Century Gothic"/>
                        </a:rPr>
                        <a:t>Kazakhstan </a:t>
                      </a:r>
                      <a:r>
                        <a:rPr sz="1200" spc="-5" dirty="0">
                          <a:latin typeface="Century Gothic"/>
                          <a:cs typeface="Century Gothic"/>
                        </a:rPr>
                        <a:t>on </a:t>
                      </a:r>
                      <a:r>
                        <a:rPr sz="1200" spc="-10" dirty="0">
                          <a:latin typeface="Century Gothic"/>
                          <a:cs typeface="Century Gothic"/>
                        </a:rPr>
                        <a:t>special  </a:t>
                      </a:r>
                      <a:r>
                        <a:rPr sz="1200" spc="-5" dirty="0">
                          <a:latin typeface="Century Gothic"/>
                          <a:cs typeface="Century Gothic"/>
                        </a:rPr>
                        <a:t>economic</a:t>
                      </a:r>
                      <a:r>
                        <a:rPr sz="1200" spc="-10" dirty="0">
                          <a:latin typeface="Century Gothic"/>
                          <a:cs typeface="Century Gothic"/>
                        </a:rPr>
                        <a:t> </a:t>
                      </a:r>
                      <a:r>
                        <a:rPr sz="1200" spc="-5" dirty="0">
                          <a:latin typeface="Century Gothic"/>
                          <a:cs typeface="Century Gothic"/>
                        </a:rPr>
                        <a:t>zones;</a:t>
                      </a:r>
                      <a:endParaRPr sz="1200">
                        <a:latin typeface="Century Gothic"/>
                        <a:cs typeface="Century Gothic"/>
                      </a:endParaRPr>
                    </a:p>
                    <a:p>
                      <a:pPr marL="69850" marR="59690" algn="just">
                        <a:lnSpc>
                          <a:spcPct val="107300"/>
                        </a:lnSpc>
                        <a:spcBef>
                          <a:spcPts val="590"/>
                        </a:spcBef>
                        <a:buAutoNum type="arabicParenR"/>
                        <a:tabLst>
                          <a:tab pos="265430" algn="l"/>
                        </a:tabLst>
                      </a:pPr>
                      <a:r>
                        <a:rPr sz="1200" dirty="0">
                          <a:latin typeface="Century Gothic"/>
                          <a:cs typeface="Century Gothic"/>
                        </a:rPr>
                        <a:t>Duly </a:t>
                      </a:r>
                      <a:r>
                        <a:rPr sz="1200" spc="-5" dirty="0">
                          <a:latin typeface="Century Gothic"/>
                          <a:cs typeface="Century Gothic"/>
                        </a:rPr>
                        <a:t>registered </a:t>
                      </a:r>
                      <a:r>
                        <a:rPr sz="1200" dirty="0">
                          <a:latin typeface="Century Gothic"/>
                          <a:cs typeface="Century Gothic"/>
                        </a:rPr>
                        <a:t>holder </a:t>
                      </a:r>
                      <a:r>
                        <a:rPr sz="1200" spc="-10" dirty="0">
                          <a:latin typeface="Century Gothic"/>
                          <a:cs typeface="Century Gothic"/>
                        </a:rPr>
                        <a:t>of  </a:t>
                      </a:r>
                      <a:r>
                        <a:rPr sz="1200" spc="-5" dirty="0">
                          <a:latin typeface="Century Gothic"/>
                          <a:cs typeface="Century Gothic"/>
                        </a:rPr>
                        <a:t>free customs zone </a:t>
                      </a:r>
                      <a:r>
                        <a:rPr sz="1200" dirty="0">
                          <a:latin typeface="Century Gothic"/>
                          <a:cs typeface="Century Gothic"/>
                        </a:rPr>
                        <a:t>under  </a:t>
                      </a:r>
                      <a:r>
                        <a:rPr sz="1200" spc="-5" dirty="0">
                          <a:latin typeface="Century Gothic"/>
                          <a:cs typeface="Century Gothic"/>
                        </a:rPr>
                        <a:t>the </a:t>
                      </a:r>
                      <a:r>
                        <a:rPr sz="1200" dirty="0">
                          <a:latin typeface="Century Gothic"/>
                          <a:cs typeface="Century Gothic"/>
                        </a:rPr>
                        <a:t>customs laws </a:t>
                      </a:r>
                      <a:r>
                        <a:rPr sz="1200" spc="-5" dirty="0">
                          <a:latin typeface="Century Gothic"/>
                          <a:cs typeface="Century Gothic"/>
                        </a:rPr>
                        <a:t>of the  Republic of</a:t>
                      </a:r>
                      <a:r>
                        <a:rPr sz="1200" spc="-25" dirty="0">
                          <a:latin typeface="Century Gothic"/>
                          <a:cs typeface="Century Gothic"/>
                        </a:rPr>
                        <a:t> </a:t>
                      </a:r>
                      <a:r>
                        <a:rPr sz="1200" spc="-5" dirty="0">
                          <a:latin typeface="Century Gothic"/>
                          <a:cs typeface="Century Gothic"/>
                        </a:rPr>
                        <a:t>Kazakhstan;</a:t>
                      </a:r>
                      <a:endParaRPr sz="1200">
                        <a:latin typeface="Century Gothic"/>
                        <a:cs typeface="Century Gothic"/>
                      </a:endParaRPr>
                    </a:p>
                    <a:p>
                      <a:pPr marL="69850" marR="90805">
                        <a:lnSpc>
                          <a:spcPct val="107000"/>
                        </a:lnSpc>
                        <a:spcBef>
                          <a:spcPts val="595"/>
                        </a:spcBef>
                        <a:buAutoNum type="arabicParenR"/>
                        <a:tabLst>
                          <a:tab pos="252729" algn="l"/>
                        </a:tabLst>
                      </a:pPr>
                      <a:r>
                        <a:rPr sz="1200" spc="-5" dirty="0">
                          <a:latin typeface="Century Gothic"/>
                          <a:cs typeface="Century Gothic"/>
                        </a:rPr>
                        <a:t>Manufacturers of  </a:t>
                      </a:r>
                      <a:r>
                        <a:rPr sz="1200" dirty="0">
                          <a:latin typeface="Century Gothic"/>
                          <a:cs typeface="Century Gothic"/>
                        </a:rPr>
                        <a:t>vehicles and/or</a:t>
                      </a:r>
                      <a:r>
                        <a:rPr sz="1200" spc="-100" dirty="0">
                          <a:latin typeface="Century Gothic"/>
                          <a:cs typeface="Century Gothic"/>
                        </a:rPr>
                        <a:t> </a:t>
                      </a:r>
                      <a:r>
                        <a:rPr sz="1200" spc="-5" dirty="0">
                          <a:latin typeface="Century Gothic"/>
                          <a:cs typeface="Century Gothic"/>
                        </a:rPr>
                        <a:t>constituent  elements of them, farm  </a:t>
                      </a:r>
                      <a:r>
                        <a:rPr sz="1200" dirty="0">
                          <a:latin typeface="Century Gothic"/>
                          <a:cs typeface="Century Gothic"/>
                        </a:rPr>
                        <a:t>machinery </a:t>
                      </a:r>
                      <a:r>
                        <a:rPr sz="1200" spc="-5" dirty="0">
                          <a:latin typeface="Century Gothic"/>
                          <a:cs typeface="Century Gothic"/>
                        </a:rPr>
                        <a:t>and/or their  constituent elements  subject </a:t>
                      </a:r>
                      <a:r>
                        <a:rPr sz="1200" spc="-15" dirty="0">
                          <a:latin typeface="Century Gothic"/>
                          <a:cs typeface="Century Gothic"/>
                        </a:rPr>
                        <a:t>to </a:t>
                      </a:r>
                      <a:r>
                        <a:rPr sz="1200" dirty="0">
                          <a:latin typeface="Century Gothic"/>
                          <a:cs typeface="Century Gothic"/>
                        </a:rPr>
                        <a:t>agreement </a:t>
                      </a:r>
                      <a:r>
                        <a:rPr sz="1200" spc="-5" dirty="0">
                          <a:latin typeface="Century Gothic"/>
                          <a:cs typeface="Century Gothic"/>
                        </a:rPr>
                        <a:t>on  industrial</a:t>
                      </a:r>
                      <a:r>
                        <a:rPr sz="1200" spc="15" dirty="0">
                          <a:latin typeface="Century Gothic"/>
                          <a:cs typeface="Century Gothic"/>
                        </a:rPr>
                        <a:t> </a:t>
                      </a:r>
                      <a:r>
                        <a:rPr sz="1200" spc="-5" dirty="0">
                          <a:latin typeface="Century Gothic"/>
                          <a:cs typeface="Century Gothic"/>
                        </a:rPr>
                        <a:t>assembly.</a:t>
                      </a:r>
                      <a:endParaRPr sz="1200">
                        <a:latin typeface="Century Gothic"/>
                        <a:cs typeface="Century Gothic"/>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2DEEE"/>
                    </a:solidFill>
                  </a:tcPr>
                </a:tc>
                <a:extLst>
                  <a:ext uri="{0D108BD9-81ED-4DB2-BD59-A6C34878D82A}">
                    <a16:rowId xmlns:a16="http://schemas.microsoft.com/office/drawing/2014/main" val="10001"/>
                  </a:ext>
                </a:extLst>
              </a:tr>
            </a:tbl>
          </a:graphicData>
        </a:graphic>
      </p:graphicFrame>
      <p:sp>
        <p:nvSpPr>
          <p:cNvPr id="4" name="object 4"/>
          <p:cNvSpPr txBox="1"/>
          <p:nvPr/>
        </p:nvSpPr>
        <p:spPr>
          <a:xfrm>
            <a:off x="396341" y="6549034"/>
            <a:ext cx="1108075" cy="128270"/>
          </a:xfrm>
          <a:prstGeom prst="rect">
            <a:avLst/>
          </a:prstGeom>
        </p:spPr>
        <p:txBody>
          <a:bodyPr vert="horz" wrap="square" lIns="0" tIns="15240" rIns="0" bIns="0" rtlCol="0">
            <a:spAutoFit/>
          </a:bodyPr>
          <a:lstStyle/>
          <a:p>
            <a:pPr marL="12700">
              <a:lnSpc>
                <a:spcPct val="100000"/>
              </a:lnSpc>
              <a:spcBef>
                <a:spcPts val="120"/>
              </a:spcBef>
            </a:pPr>
            <a:r>
              <a:rPr sz="650" spc="5" dirty="0">
                <a:latin typeface="Arial"/>
                <a:cs typeface="Arial"/>
              </a:rPr>
              <a:t>Источник: </a:t>
            </a:r>
            <a:r>
              <a:rPr sz="650" spc="10" dirty="0">
                <a:latin typeface="Arial"/>
                <a:cs typeface="Arial"/>
              </a:rPr>
              <a:t>KAZAKH</a:t>
            </a:r>
            <a:r>
              <a:rPr sz="650" spc="-35" dirty="0">
                <a:latin typeface="Arial"/>
                <a:cs typeface="Arial"/>
              </a:rPr>
              <a:t> </a:t>
            </a:r>
            <a:r>
              <a:rPr sz="650" spc="5" dirty="0">
                <a:latin typeface="Arial"/>
                <a:cs typeface="Arial"/>
              </a:rPr>
              <a:t>INVEST</a:t>
            </a:r>
            <a:endParaRPr sz="650">
              <a:latin typeface="Arial"/>
              <a:cs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30192" y="721867"/>
            <a:ext cx="5144135" cy="635000"/>
          </a:xfrm>
          <a:prstGeom prst="rect">
            <a:avLst/>
          </a:prstGeom>
        </p:spPr>
        <p:txBody>
          <a:bodyPr vert="horz" wrap="square" lIns="0" tIns="12065" rIns="0" bIns="0" rtlCol="0">
            <a:spAutoFit/>
          </a:bodyPr>
          <a:lstStyle/>
          <a:p>
            <a:pPr marL="12700">
              <a:lnSpc>
                <a:spcPct val="100000"/>
              </a:lnSpc>
              <a:spcBef>
                <a:spcPts val="95"/>
              </a:spcBef>
            </a:pPr>
            <a:r>
              <a:rPr sz="4000" u="none" spc="150" dirty="0">
                <a:solidFill>
                  <a:srgbClr val="001F5F"/>
                </a:solidFill>
                <a:latin typeface="Cambria"/>
                <a:cs typeface="Cambria"/>
              </a:rPr>
              <a:t>LEGAL</a:t>
            </a:r>
            <a:r>
              <a:rPr sz="4000" u="none" spc="345" dirty="0">
                <a:solidFill>
                  <a:srgbClr val="001F5F"/>
                </a:solidFill>
                <a:latin typeface="Cambria"/>
                <a:cs typeface="Cambria"/>
              </a:rPr>
              <a:t> </a:t>
            </a:r>
            <a:r>
              <a:rPr sz="4000" u="none" spc="175" dirty="0">
                <a:solidFill>
                  <a:srgbClr val="001F5F"/>
                </a:solidFill>
                <a:latin typeface="Cambria"/>
                <a:cs typeface="Cambria"/>
              </a:rPr>
              <a:t>DEFINITIONS</a:t>
            </a:r>
            <a:endParaRPr sz="4000">
              <a:latin typeface="Cambria"/>
              <a:cs typeface="Cambria"/>
            </a:endParaRPr>
          </a:p>
        </p:txBody>
      </p:sp>
      <p:sp>
        <p:nvSpPr>
          <p:cNvPr id="3" name="object 3"/>
          <p:cNvSpPr txBox="1"/>
          <p:nvPr/>
        </p:nvSpPr>
        <p:spPr>
          <a:xfrm>
            <a:off x="1611630" y="1594866"/>
            <a:ext cx="8971280" cy="3310254"/>
          </a:xfrm>
          <a:prstGeom prst="rect">
            <a:avLst/>
          </a:prstGeom>
        </p:spPr>
        <p:txBody>
          <a:bodyPr vert="horz" wrap="square" lIns="0" tIns="41910" rIns="0" bIns="0" rtlCol="0">
            <a:spAutoFit/>
          </a:bodyPr>
          <a:lstStyle/>
          <a:p>
            <a:pPr marL="12700" marR="5080" indent="1014730" algn="just">
              <a:lnSpc>
                <a:spcPct val="102000"/>
              </a:lnSpc>
              <a:spcBef>
                <a:spcPts val="330"/>
              </a:spcBef>
            </a:pPr>
            <a:r>
              <a:rPr sz="2400" b="1" i="1" spc="-15" dirty="0">
                <a:solidFill>
                  <a:srgbClr val="1F4E79"/>
                </a:solidFill>
                <a:latin typeface="Calibri"/>
                <a:cs typeface="Calibri"/>
              </a:rPr>
              <a:t>Investments </a:t>
            </a:r>
            <a:r>
              <a:rPr sz="2400" b="1" i="1" spc="-5" dirty="0">
                <a:solidFill>
                  <a:srgbClr val="1F4E79"/>
                </a:solidFill>
                <a:latin typeface="Calibri"/>
                <a:cs typeface="Calibri"/>
              </a:rPr>
              <a:t>shall </a:t>
            </a:r>
            <a:r>
              <a:rPr sz="2400" b="1" i="1" spc="-10" dirty="0">
                <a:solidFill>
                  <a:srgbClr val="1F4E79"/>
                </a:solidFill>
                <a:latin typeface="Calibri"/>
                <a:cs typeface="Calibri"/>
              </a:rPr>
              <a:t>mean </a:t>
            </a:r>
            <a:r>
              <a:rPr sz="2400" i="1" spc="-20" dirty="0">
                <a:solidFill>
                  <a:srgbClr val="1F4E79"/>
                </a:solidFill>
                <a:latin typeface="Calibri"/>
                <a:cs typeface="Calibri"/>
              </a:rPr>
              <a:t>any </a:t>
            </a:r>
            <a:r>
              <a:rPr sz="2400" i="1" dirty="0">
                <a:solidFill>
                  <a:srgbClr val="1F4E79"/>
                </a:solidFill>
                <a:latin typeface="Calibri"/>
                <a:cs typeface="Calibri"/>
              </a:rPr>
              <a:t>types of </a:t>
            </a:r>
            <a:r>
              <a:rPr sz="2400" i="1" spc="-20" dirty="0">
                <a:solidFill>
                  <a:srgbClr val="1F4E79"/>
                </a:solidFill>
                <a:latin typeface="Calibri"/>
                <a:cs typeface="Calibri"/>
              </a:rPr>
              <a:t>property, (except </a:t>
            </a:r>
            <a:r>
              <a:rPr sz="2400" i="1" spc="-5" dirty="0">
                <a:solidFill>
                  <a:srgbClr val="1F4E79"/>
                </a:solidFill>
                <a:latin typeface="Calibri"/>
                <a:cs typeface="Calibri"/>
              </a:rPr>
              <a:t>those </a:t>
            </a:r>
            <a:r>
              <a:rPr sz="2400" i="1" spc="-15" dirty="0">
                <a:solidFill>
                  <a:srgbClr val="1F4E79"/>
                </a:solidFill>
                <a:latin typeface="Calibri"/>
                <a:cs typeface="Calibri"/>
              </a:rPr>
              <a:t>for  </a:t>
            </a:r>
            <a:r>
              <a:rPr sz="2400" i="1" spc="-5" dirty="0">
                <a:solidFill>
                  <a:srgbClr val="1F4E79"/>
                </a:solidFill>
                <a:latin typeface="Calibri"/>
                <a:cs typeface="Calibri"/>
              </a:rPr>
              <a:t>private consumption </a:t>
            </a:r>
            <a:r>
              <a:rPr sz="2400" i="1" dirty="0">
                <a:solidFill>
                  <a:srgbClr val="1F4E79"/>
                </a:solidFill>
                <a:latin typeface="Calibri"/>
                <a:cs typeface="Calibri"/>
              </a:rPr>
              <a:t>), </a:t>
            </a:r>
            <a:r>
              <a:rPr sz="2400" i="1" spc="-10" dirty="0">
                <a:solidFill>
                  <a:srgbClr val="1F4E79"/>
                </a:solidFill>
                <a:latin typeface="Calibri"/>
                <a:cs typeface="Calibri"/>
              </a:rPr>
              <a:t>inter </a:t>
            </a:r>
            <a:r>
              <a:rPr sz="2400" i="1" spc="-5" dirty="0">
                <a:solidFill>
                  <a:srgbClr val="1F4E79"/>
                </a:solidFill>
                <a:latin typeface="Calibri"/>
                <a:cs typeface="Calibri"/>
              </a:rPr>
              <a:t>alia financial </a:t>
            </a:r>
            <a:r>
              <a:rPr sz="2400" i="1" dirty="0">
                <a:solidFill>
                  <a:srgbClr val="1F4E79"/>
                </a:solidFill>
                <a:latin typeface="Calibri"/>
                <a:cs typeface="Calibri"/>
              </a:rPr>
              <a:t>leasing </a:t>
            </a:r>
            <a:r>
              <a:rPr sz="2400" i="1" spc="-5" dirty="0">
                <a:solidFill>
                  <a:srgbClr val="1F4E79"/>
                </a:solidFill>
                <a:latin typeface="Calibri"/>
                <a:cs typeface="Calibri"/>
              </a:rPr>
              <a:t>items under </a:t>
            </a:r>
            <a:r>
              <a:rPr sz="2400" i="1" dirty="0">
                <a:solidFill>
                  <a:srgbClr val="1F4E79"/>
                </a:solidFill>
                <a:latin typeface="Calibri"/>
                <a:cs typeface="Calibri"/>
              </a:rPr>
              <a:t>a leasing  </a:t>
            </a:r>
            <a:r>
              <a:rPr sz="2400" i="1" spc="-10" dirty="0">
                <a:solidFill>
                  <a:srgbClr val="1F4E79"/>
                </a:solidFill>
                <a:latin typeface="Calibri"/>
                <a:cs typeface="Calibri"/>
              </a:rPr>
              <a:t>contract </a:t>
            </a:r>
            <a:r>
              <a:rPr sz="2400" i="1" spc="-5" dirty="0">
                <a:solidFill>
                  <a:srgbClr val="1F4E79"/>
                </a:solidFill>
                <a:latin typeface="Calibri"/>
                <a:cs typeface="Calibri"/>
              </a:rPr>
              <a:t>signing </a:t>
            </a:r>
            <a:r>
              <a:rPr sz="2400" i="1" dirty="0">
                <a:solidFill>
                  <a:srgbClr val="1F4E79"/>
                </a:solidFill>
                <a:latin typeface="Calibri"/>
                <a:cs typeface="Calibri"/>
              </a:rPr>
              <a:t>and </a:t>
            </a:r>
            <a:r>
              <a:rPr sz="2400" i="1" spc="-5" dirty="0">
                <a:solidFill>
                  <a:srgbClr val="1F4E79"/>
                </a:solidFill>
                <a:latin typeface="Calibri"/>
                <a:cs typeface="Calibri"/>
              </a:rPr>
              <a:t>rights </a:t>
            </a:r>
            <a:r>
              <a:rPr sz="2400" i="1" spc="-15" dirty="0">
                <a:solidFill>
                  <a:srgbClr val="1F4E79"/>
                </a:solidFill>
                <a:latin typeface="Calibri"/>
                <a:cs typeface="Calibri"/>
              </a:rPr>
              <a:t>to </a:t>
            </a:r>
            <a:r>
              <a:rPr sz="2400" i="1" dirty="0">
                <a:solidFill>
                  <a:srgbClr val="1F4E79"/>
                </a:solidFill>
                <a:latin typeface="Calibri"/>
                <a:cs typeface="Calibri"/>
              </a:rPr>
              <a:t>them, </a:t>
            </a:r>
            <a:r>
              <a:rPr sz="2400" i="1" spc="-10" dirty="0">
                <a:solidFill>
                  <a:srgbClr val="1F4E79"/>
                </a:solidFill>
                <a:latin typeface="Calibri"/>
                <a:cs typeface="Calibri"/>
              </a:rPr>
              <a:t>invested </a:t>
            </a:r>
            <a:r>
              <a:rPr sz="2400" i="1" spc="-15" dirty="0">
                <a:solidFill>
                  <a:srgbClr val="1F4E79"/>
                </a:solidFill>
                <a:latin typeface="Calibri"/>
                <a:cs typeface="Calibri"/>
              </a:rPr>
              <a:t>into </a:t>
            </a:r>
            <a:r>
              <a:rPr sz="2400" i="1" dirty="0">
                <a:solidFill>
                  <a:srgbClr val="1F4E79"/>
                </a:solidFill>
                <a:latin typeface="Calibri"/>
                <a:cs typeface="Calibri"/>
              </a:rPr>
              <a:t>the </a:t>
            </a:r>
            <a:r>
              <a:rPr sz="2400" i="1" spc="-10" dirty="0">
                <a:solidFill>
                  <a:srgbClr val="1F4E79"/>
                </a:solidFill>
                <a:latin typeface="Calibri"/>
                <a:cs typeface="Calibri"/>
              </a:rPr>
              <a:t>registered </a:t>
            </a:r>
            <a:r>
              <a:rPr sz="2400" i="1" spc="-15" dirty="0">
                <a:solidFill>
                  <a:srgbClr val="1F4E79"/>
                </a:solidFill>
                <a:latin typeface="Calibri"/>
                <a:cs typeface="Calibri"/>
              </a:rPr>
              <a:t>capital  </a:t>
            </a:r>
            <a:r>
              <a:rPr sz="2400" i="1" dirty="0">
                <a:solidFill>
                  <a:srgbClr val="1F4E79"/>
                </a:solidFill>
                <a:latin typeface="Calibri"/>
                <a:cs typeface="Calibri"/>
              </a:rPr>
              <a:t>of a legal </a:t>
            </a:r>
            <a:r>
              <a:rPr sz="2400" i="1" spc="-5" dirty="0">
                <a:solidFill>
                  <a:srgbClr val="1F4E79"/>
                </a:solidFill>
                <a:latin typeface="Calibri"/>
                <a:cs typeface="Calibri"/>
              </a:rPr>
              <a:t>entity </a:t>
            </a:r>
            <a:r>
              <a:rPr sz="2400" i="1" dirty="0">
                <a:solidFill>
                  <a:srgbClr val="1F4E79"/>
                </a:solidFill>
                <a:latin typeface="Calibri"/>
                <a:cs typeface="Calibri"/>
              </a:rPr>
              <a:t>or </a:t>
            </a:r>
            <a:r>
              <a:rPr sz="2400" i="1" spc="-10" dirty="0">
                <a:solidFill>
                  <a:srgbClr val="1F4E79"/>
                </a:solidFill>
                <a:latin typeface="Calibri"/>
                <a:cs typeface="Calibri"/>
              </a:rPr>
              <a:t>for </a:t>
            </a:r>
            <a:r>
              <a:rPr sz="2400" i="1" dirty="0">
                <a:solidFill>
                  <a:srgbClr val="1F4E79"/>
                </a:solidFill>
                <a:latin typeface="Calibri"/>
                <a:cs typeface="Calibri"/>
              </a:rPr>
              <a:t>the </a:t>
            </a:r>
            <a:r>
              <a:rPr sz="2400" i="1" spc="-15" dirty="0">
                <a:solidFill>
                  <a:srgbClr val="1F4E79"/>
                </a:solidFill>
                <a:latin typeface="Calibri"/>
                <a:cs typeface="Calibri"/>
              </a:rPr>
              <a:t>fixed </a:t>
            </a:r>
            <a:r>
              <a:rPr sz="2400" i="1" spc="-5" dirty="0">
                <a:solidFill>
                  <a:srgbClr val="1F4E79"/>
                </a:solidFill>
                <a:latin typeface="Calibri"/>
                <a:cs typeface="Calibri"/>
              </a:rPr>
              <a:t>assets </a:t>
            </a:r>
            <a:r>
              <a:rPr sz="2400" i="1" dirty="0">
                <a:solidFill>
                  <a:srgbClr val="1F4E79"/>
                </a:solidFill>
                <a:latin typeface="Calibri"/>
                <a:cs typeface="Calibri"/>
              </a:rPr>
              <a:t>increase, </a:t>
            </a:r>
            <a:r>
              <a:rPr sz="2400" i="1" spc="-5" dirty="0">
                <a:solidFill>
                  <a:srgbClr val="1F4E79"/>
                </a:solidFill>
                <a:latin typeface="Calibri"/>
                <a:cs typeface="Calibri"/>
              </a:rPr>
              <a:t>designated </a:t>
            </a:r>
            <a:r>
              <a:rPr sz="2400" i="1" spc="-10" dirty="0">
                <a:solidFill>
                  <a:srgbClr val="1F4E79"/>
                </a:solidFill>
                <a:latin typeface="Calibri"/>
                <a:cs typeface="Calibri"/>
              </a:rPr>
              <a:t>for </a:t>
            </a:r>
            <a:r>
              <a:rPr sz="2400" i="1" dirty="0">
                <a:solidFill>
                  <a:srgbClr val="1F4E79"/>
                </a:solidFill>
                <a:latin typeface="Calibri"/>
                <a:cs typeface="Calibri"/>
              </a:rPr>
              <a:t>the  </a:t>
            </a:r>
            <a:r>
              <a:rPr sz="2400" i="1" spc="-5" dirty="0">
                <a:solidFill>
                  <a:srgbClr val="1F4E79"/>
                </a:solidFill>
                <a:latin typeface="Calibri"/>
                <a:cs typeface="Calibri"/>
              </a:rPr>
              <a:t>business </a:t>
            </a:r>
            <a:r>
              <a:rPr sz="2400" i="1" spc="-20" dirty="0">
                <a:solidFill>
                  <a:srgbClr val="1F4E79"/>
                </a:solidFill>
                <a:latin typeface="Calibri"/>
                <a:cs typeface="Calibri"/>
              </a:rPr>
              <a:t>activity, </a:t>
            </a:r>
            <a:r>
              <a:rPr sz="2400" i="1" spc="-10" dirty="0">
                <a:solidFill>
                  <a:srgbClr val="1F4E79"/>
                </a:solidFill>
                <a:latin typeface="Calibri"/>
                <a:cs typeface="Calibri"/>
              </a:rPr>
              <a:t>inter </a:t>
            </a:r>
            <a:r>
              <a:rPr sz="2400" i="1" spc="-5" dirty="0">
                <a:solidFill>
                  <a:srgbClr val="1F4E79"/>
                </a:solidFill>
                <a:latin typeface="Calibri"/>
                <a:cs typeface="Calibri"/>
              </a:rPr>
              <a:t>alia </a:t>
            </a:r>
            <a:r>
              <a:rPr sz="2400" b="1" i="1" dirty="0">
                <a:solidFill>
                  <a:srgbClr val="1F4E79"/>
                </a:solidFill>
                <a:latin typeface="Calibri"/>
                <a:cs typeface="Calibri"/>
              </a:rPr>
              <a:t>public </a:t>
            </a:r>
            <a:r>
              <a:rPr sz="2400" b="1" i="1" spc="-5" dirty="0">
                <a:solidFill>
                  <a:srgbClr val="1F4E79"/>
                </a:solidFill>
                <a:latin typeface="Calibri"/>
                <a:cs typeface="Calibri"/>
              </a:rPr>
              <a:t>private partnership project, including  </a:t>
            </a:r>
            <a:r>
              <a:rPr sz="2400" b="1" i="1" dirty="0">
                <a:solidFill>
                  <a:srgbClr val="1F4E79"/>
                </a:solidFill>
                <a:latin typeface="Calibri"/>
                <a:cs typeface="Calibri"/>
              </a:rPr>
              <a:t>a </a:t>
            </a:r>
            <a:r>
              <a:rPr sz="2400" b="1" i="1" spc="-10" dirty="0">
                <a:solidFill>
                  <a:srgbClr val="1F4E79"/>
                </a:solidFill>
                <a:latin typeface="Calibri"/>
                <a:cs typeface="Calibri"/>
              </a:rPr>
              <a:t>concession one. </a:t>
            </a:r>
            <a:r>
              <a:rPr sz="800" i="1" spc="-10" dirty="0">
                <a:solidFill>
                  <a:srgbClr val="1F4E79"/>
                </a:solidFill>
                <a:latin typeface="Calibri"/>
                <a:cs typeface="Calibri"/>
              </a:rPr>
              <a:t>(point </a:t>
            </a:r>
            <a:r>
              <a:rPr sz="800" i="1" dirty="0">
                <a:solidFill>
                  <a:srgbClr val="1F4E79"/>
                </a:solidFill>
                <a:latin typeface="Calibri"/>
                <a:cs typeface="Calibri"/>
              </a:rPr>
              <a:t>1 </a:t>
            </a:r>
            <a:r>
              <a:rPr sz="800" i="1" spc="-5" dirty="0">
                <a:solidFill>
                  <a:srgbClr val="1F4E79"/>
                </a:solidFill>
                <a:latin typeface="Calibri"/>
                <a:cs typeface="Calibri"/>
              </a:rPr>
              <a:t>article </a:t>
            </a:r>
            <a:r>
              <a:rPr sz="800" i="1" dirty="0">
                <a:solidFill>
                  <a:srgbClr val="1F4E79"/>
                </a:solidFill>
                <a:latin typeface="Calibri"/>
                <a:cs typeface="Calibri"/>
              </a:rPr>
              <a:t>274 </a:t>
            </a:r>
            <a:r>
              <a:rPr sz="800" i="1" spc="-5" dirty="0">
                <a:solidFill>
                  <a:srgbClr val="1F4E79"/>
                </a:solidFill>
                <a:latin typeface="Calibri"/>
                <a:cs typeface="Calibri"/>
              </a:rPr>
              <a:t>Entrepreneurial Code of the Republic of </a:t>
            </a:r>
            <a:r>
              <a:rPr sz="800" i="1" spc="-10" dirty="0">
                <a:solidFill>
                  <a:srgbClr val="1F4E79"/>
                </a:solidFill>
                <a:latin typeface="Calibri"/>
                <a:cs typeface="Calibri"/>
              </a:rPr>
              <a:t>Kazakhstan </a:t>
            </a:r>
            <a:r>
              <a:rPr sz="800" b="1" i="1" dirty="0">
                <a:solidFill>
                  <a:srgbClr val="1F4E79"/>
                </a:solidFill>
                <a:latin typeface="Calibri"/>
                <a:cs typeface="Calibri"/>
              </a:rPr>
              <a:t>(EC</a:t>
            </a:r>
            <a:r>
              <a:rPr sz="800" b="1" i="1" spc="70" dirty="0">
                <a:solidFill>
                  <a:srgbClr val="1F4E79"/>
                </a:solidFill>
                <a:latin typeface="Calibri"/>
                <a:cs typeface="Calibri"/>
              </a:rPr>
              <a:t> </a:t>
            </a:r>
            <a:r>
              <a:rPr sz="800" b="1" i="1" dirty="0">
                <a:solidFill>
                  <a:srgbClr val="1F4E79"/>
                </a:solidFill>
                <a:latin typeface="Calibri"/>
                <a:cs typeface="Calibri"/>
              </a:rPr>
              <a:t>RK))</a:t>
            </a:r>
            <a:endParaRPr sz="800">
              <a:latin typeface="Calibri"/>
              <a:cs typeface="Calibri"/>
            </a:endParaRPr>
          </a:p>
          <a:p>
            <a:pPr marL="12700" marR="6985" indent="914400" algn="just">
              <a:lnSpc>
                <a:spcPct val="100000"/>
              </a:lnSpc>
              <a:spcBef>
                <a:spcPts val="1280"/>
              </a:spcBef>
            </a:pPr>
            <a:r>
              <a:rPr sz="2800" b="1" i="1" spc="-15" dirty="0">
                <a:solidFill>
                  <a:srgbClr val="1F4E79"/>
                </a:solidFill>
                <a:latin typeface="Cambria"/>
                <a:cs typeface="Cambria"/>
              </a:rPr>
              <a:t>Investors </a:t>
            </a:r>
            <a:r>
              <a:rPr sz="2800" b="1" i="1" spc="-5" dirty="0">
                <a:solidFill>
                  <a:srgbClr val="1F4E79"/>
                </a:solidFill>
                <a:latin typeface="Cambria"/>
                <a:cs typeface="Cambria"/>
              </a:rPr>
              <a:t>shall mean </a:t>
            </a:r>
            <a:r>
              <a:rPr sz="2800" i="1" spc="-5" dirty="0">
                <a:solidFill>
                  <a:srgbClr val="1F4E79"/>
                </a:solidFill>
                <a:latin typeface="Cambria"/>
                <a:cs typeface="Cambria"/>
              </a:rPr>
              <a:t>individuals and </a:t>
            </a:r>
            <a:r>
              <a:rPr sz="2800" i="1" spc="-10" dirty="0">
                <a:solidFill>
                  <a:srgbClr val="1F4E79"/>
                </a:solidFill>
                <a:latin typeface="Cambria"/>
                <a:cs typeface="Cambria"/>
              </a:rPr>
              <a:t>legal entities  </a:t>
            </a:r>
            <a:r>
              <a:rPr sz="2800" i="1" spc="-15" dirty="0">
                <a:solidFill>
                  <a:srgbClr val="1F4E79"/>
                </a:solidFill>
                <a:latin typeface="Cambria"/>
                <a:cs typeface="Cambria"/>
              </a:rPr>
              <a:t>investing </a:t>
            </a:r>
            <a:r>
              <a:rPr sz="2800" i="1" spc="-10" dirty="0">
                <a:solidFill>
                  <a:srgbClr val="1F4E79"/>
                </a:solidFill>
                <a:latin typeface="Cambria"/>
                <a:cs typeface="Cambria"/>
              </a:rPr>
              <a:t>into </a:t>
            </a:r>
            <a:r>
              <a:rPr sz="2800" i="1" spc="-15" dirty="0">
                <a:solidFill>
                  <a:srgbClr val="1F4E79"/>
                </a:solidFill>
                <a:latin typeface="Cambria"/>
                <a:cs typeface="Cambria"/>
              </a:rPr>
              <a:t>the Republic </a:t>
            </a:r>
            <a:r>
              <a:rPr sz="2800" i="1" spc="-5" dirty="0">
                <a:solidFill>
                  <a:srgbClr val="1F4E79"/>
                </a:solidFill>
                <a:latin typeface="Cambria"/>
                <a:cs typeface="Cambria"/>
              </a:rPr>
              <a:t>of </a:t>
            </a:r>
            <a:r>
              <a:rPr sz="2800" i="1" spc="-20" dirty="0">
                <a:solidFill>
                  <a:srgbClr val="1F4E79"/>
                </a:solidFill>
                <a:latin typeface="Cambria"/>
                <a:cs typeface="Cambria"/>
              </a:rPr>
              <a:t>Kazakhstan. </a:t>
            </a:r>
            <a:r>
              <a:rPr sz="800" i="1" spc="-10" dirty="0">
                <a:solidFill>
                  <a:srgbClr val="1F4E79"/>
                </a:solidFill>
                <a:latin typeface="Calibri"/>
                <a:cs typeface="Calibri"/>
              </a:rPr>
              <a:t>(point </a:t>
            </a:r>
            <a:r>
              <a:rPr sz="800" i="1" dirty="0">
                <a:solidFill>
                  <a:srgbClr val="1F4E79"/>
                </a:solidFill>
                <a:latin typeface="Calibri"/>
                <a:cs typeface="Calibri"/>
              </a:rPr>
              <a:t>1 </a:t>
            </a:r>
            <a:r>
              <a:rPr sz="800" i="1" spc="-5" dirty="0">
                <a:solidFill>
                  <a:srgbClr val="1F4E79"/>
                </a:solidFill>
                <a:latin typeface="Calibri"/>
                <a:cs typeface="Calibri"/>
              </a:rPr>
              <a:t>article </a:t>
            </a:r>
            <a:r>
              <a:rPr sz="800" i="1" dirty="0">
                <a:solidFill>
                  <a:srgbClr val="1F4E79"/>
                </a:solidFill>
                <a:latin typeface="Calibri"/>
                <a:cs typeface="Calibri"/>
              </a:rPr>
              <a:t>274 EC</a:t>
            </a:r>
            <a:r>
              <a:rPr sz="800" i="1" spc="120" dirty="0">
                <a:solidFill>
                  <a:srgbClr val="1F4E79"/>
                </a:solidFill>
                <a:latin typeface="Calibri"/>
                <a:cs typeface="Calibri"/>
              </a:rPr>
              <a:t> </a:t>
            </a:r>
            <a:r>
              <a:rPr sz="800" i="1" dirty="0">
                <a:solidFill>
                  <a:srgbClr val="1F4E79"/>
                </a:solidFill>
                <a:latin typeface="Calibri"/>
                <a:cs typeface="Calibri"/>
              </a:rPr>
              <a:t>RK)</a:t>
            </a:r>
            <a:endParaRPr sz="800">
              <a:latin typeface="Calibri"/>
              <a:cs typeface="Calibri"/>
            </a:endParaRPr>
          </a:p>
        </p:txBody>
      </p:sp>
      <p:sp>
        <p:nvSpPr>
          <p:cNvPr id="4" name="object 4"/>
          <p:cNvSpPr txBox="1"/>
          <p:nvPr/>
        </p:nvSpPr>
        <p:spPr>
          <a:xfrm>
            <a:off x="11944857" y="6614464"/>
            <a:ext cx="155575" cy="152400"/>
          </a:xfrm>
          <a:prstGeom prst="rect">
            <a:avLst/>
          </a:prstGeom>
        </p:spPr>
        <p:txBody>
          <a:bodyPr vert="horz" wrap="square" lIns="0" tIns="0" rIns="0" bIns="0" rtlCol="0">
            <a:spAutoFit/>
          </a:bodyPr>
          <a:lstStyle/>
          <a:p>
            <a:pPr>
              <a:lnSpc>
                <a:spcPts val="1140"/>
              </a:lnSpc>
            </a:pPr>
            <a:r>
              <a:rPr sz="1200" dirty="0">
                <a:solidFill>
                  <a:srgbClr val="888888"/>
                </a:solidFill>
                <a:latin typeface="Calibri"/>
                <a:cs typeface="Calibri"/>
              </a:rPr>
              <a:t>53</a:t>
            </a:r>
            <a:endParaRPr sz="1200">
              <a:latin typeface="Calibri"/>
              <a:cs typeface="Calibri"/>
            </a:endParaRPr>
          </a:p>
        </p:txBody>
      </p:sp>
      <p:sp>
        <p:nvSpPr>
          <p:cNvPr id="5" name="object 5"/>
          <p:cNvSpPr/>
          <p:nvPr/>
        </p:nvSpPr>
        <p:spPr>
          <a:xfrm>
            <a:off x="0" y="0"/>
            <a:ext cx="12192000" cy="370840"/>
          </a:xfrm>
          <a:custGeom>
            <a:avLst/>
            <a:gdLst/>
            <a:ahLst/>
            <a:cxnLst/>
            <a:rect l="l" t="t" r="r" b="b"/>
            <a:pathLst>
              <a:path w="12192000" h="370840">
                <a:moveTo>
                  <a:pt x="0" y="370332"/>
                </a:moveTo>
                <a:lnTo>
                  <a:pt x="12192000" y="370332"/>
                </a:lnTo>
                <a:lnTo>
                  <a:pt x="12192000" y="0"/>
                </a:lnTo>
                <a:lnTo>
                  <a:pt x="0" y="0"/>
                </a:lnTo>
                <a:lnTo>
                  <a:pt x="0" y="370332"/>
                </a:lnTo>
                <a:close/>
              </a:path>
            </a:pathLst>
          </a:custGeom>
          <a:solidFill>
            <a:srgbClr val="243470">
              <a:alpha val="79998"/>
            </a:srgbClr>
          </a:solidFill>
        </p:spPr>
        <p:txBody>
          <a:bodyPr wrap="square" lIns="0" tIns="0" rIns="0" bIns="0" rtlCol="0"/>
          <a:lstStyle/>
          <a:p>
            <a:endParaRPr/>
          </a:p>
        </p:txBody>
      </p:sp>
      <p:sp>
        <p:nvSpPr>
          <p:cNvPr id="6" name="object 6"/>
          <p:cNvSpPr/>
          <p:nvPr/>
        </p:nvSpPr>
        <p:spPr>
          <a:xfrm>
            <a:off x="0" y="6426708"/>
            <a:ext cx="12192000" cy="431800"/>
          </a:xfrm>
          <a:custGeom>
            <a:avLst/>
            <a:gdLst/>
            <a:ahLst/>
            <a:cxnLst/>
            <a:rect l="l" t="t" r="r" b="b"/>
            <a:pathLst>
              <a:path w="12192000" h="431800">
                <a:moveTo>
                  <a:pt x="0" y="431291"/>
                </a:moveTo>
                <a:lnTo>
                  <a:pt x="12192000" y="431291"/>
                </a:lnTo>
                <a:lnTo>
                  <a:pt x="12192000" y="0"/>
                </a:lnTo>
                <a:lnTo>
                  <a:pt x="0" y="0"/>
                </a:lnTo>
                <a:lnTo>
                  <a:pt x="0" y="431291"/>
                </a:lnTo>
                <a:close/>
              </a:path>
            </a:pathLst>
          </a:custGeom>
          <a:solidFill>
            <a:srgbClr val="243470">
              <a:alpha val="79998"/>
            </a:srgbClr>
          </a:solidFill>
        </p:spPr>
        <p:txBody>
          <a:bodyPr wrap="square" lIns="0" tIns="0" rIns="0" bIns="0" rtlCol="0"/>
          <a:lstStyle/>
          <a:p>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47313" y="655396"/>
            <a:ext cx="5140960" cy="635000"/>
          </a:xfrm>
          <a:prstGeom prst="rect">
            <a:avLst/>
          </a:prstGeom>
        </p:spPr>
        <p:txBody>
          <a:bodyPr vert="horz" wrap="square" lIns="0" tIns="12065" rIns="0" bIns="0" rtlCol="0">
            <a:spAutoFit/>
          </a:bodyPr>
          <a:lstStyle/>
          <a:p>
            <a:pPr marL="12700">
              <a:lnSpc>
                <a:spcPct val="100000"/>
              </a:lnSpc>
              <a:spcBef>
                <a:spcPts val="95"/>
              </a:spcBef>
            </a:pPr>
            <a:r>
              <a:rPr sz="4000" u="none" spc="150" dirty="0">
                <a:solidFill>
                  <a:srgbClr val="001F5F"/>
                </a:solidFill>
                <a:latin typeface="Cambria"/>
                <a:cs typeface="Cambria"/>
              </a:rPr>
              <a:t>LEGAL</a:t>
            </a:r>
            <a:r>
              <a:rPr sz="4000" u="none" spc="320" dirty="0">
                <a:solidFill>
                  <a:srgbClr val="001F5F"/>
                </a:solidFill>
                <a:latin typeface="Cambria"/>
                <a:cs typeface="Cambria"/>
              </a:rPr>
              <a:t> </a:t>
            </a:r>
            <a:r>
              <a:rPr sz="4000" u="none" spc="175" dirty="0">
                <a:solidFill>
                  <a:srgbClr val="001F5F"/>
                </a:solidFill>
                <a:latin typeface="Cambria"/>
                <a:cs typeface="Cambria"/>
              </a:rPr>
              <a:t>DEFINITIONS</a:t>
            </a:r>
            <a:endParaRPr sz="4000">
              <a:latin typeface="Cambria"/>
              <a:cs typeface="Cambria"/>
            </a:endParaRPr>
          </a:p>
        </p:txBody>
      </p:sp>
      <p:sp>
        <p:nvSpPr>
          <p:cNvPr id="3" name="object 3"/>
          <p:cNvSpPr txBox="1"/>
          <p:nvPr/>
        </p:nvSpPr>
        <p:spPr>
          <a:xfrm>
            <a:off x="1419605" y="1492123"/>
            <a:ext cx="9754235" cy="4046220"/>
          </a:xfrm>
          <a:prstGeom prst="rect">
            <a:avLst/>
          </a:prstGeom>
        </p:spPr>
        <p:txBody>
          <a:bodyPr vert="horz" wrap="square" lIns="0" tIns="52705" rIns="0" bIns="0" rtlCol="0">
            <a:spAutoFit/>
          </a:bodyPr>
          <a:lstStyle/>
          <a:p>
            <a:pPr marL="12700" marR="5080" indent="914400" algn="just">
              <a:lnSpc>
                <a:spcPct val="90500"/>
              </a:lnSpc>
              <a:spcBef>
                <a:spcPts val="415"/>
              </a:spcBef>
            </a:pPr>
            <a:r>
              <a:rPr sz="2800" spc="-15" dirty="0">
                <a:solidFill>
                  <a:srgbClr val="1F4E79"/>
                </a:solidFill>
                <a:latin typeface="Cambria"/>
                <a:cs typeface="Cambria"/>
              </a:rPr>
              <a:t>Investment</a:t>
            </a:r>
            <a:r>
              <a:rPr sz="2800" spc="585" dirty="0">
                <a:solidFill>
                  <a:srgbClr val="1F4E79"/>
                </a:solidFill>
                <a:latin typeface="Cambria"/>
                <a:cs typeface="Cambria"/>
              </a:rPr>
              <a:t> </a:t>
            </a:r>
            <a:r>
              <a:rPr sz="2800" spc="-10" dirty="0">
                <a:solidFill>
                  <a:srgbClr val="1F4E79"/>
                </a:solidFill>
                <a:latin typeface="Cambria"/>
                <a:cs typeface="Cambria"/>
              </a:rPr>
              <a:t>activities </a:t>
            </a:r>
            <a:r>
              <a:rPr sz="2800" spc="-5" dirty="0">
                <a:solidFill>
                  <a:srgbClr val="1F4E79"/>
                </a:solidFill>
                <a:latin typeface="Cambria"/>
                <a:cs typeface="Cambria"/>
              </a:rPr>
              <a:t>shall mean contributing </a:t>
            </a:r>
            <a:r>
              <a:rPr sz="2800" spc="-10" dirty="0">
                <a:solidFill>
                  <a:srgbClr val="1F4E79"/>
                </a:solidFill>
                <a:latin typeface="Cambria"/>
                <a:cs typeface="Cambria"/>
              </a:rPr>
              <a:t>into the  </a:t>
            </a:r>
            <a:r>
              <a:rPr sz="2800" spc="-15" dirty="0">
                <a:solidFill>
                  <a:srgbClr val="1F4E79"/>
                </a:solidFill>
                <a:latin typeface="Cambria"/>
                <a:cs typeface="Cambria"/>
              </a:rPr>
              <a:t>registered </a:t>
            </a:r>
            <a:r>
              <a:rPr sz="2800" spc="-5" dirty="0">
                <a:solidFill>
                  <a:srgbClr val="1F4E79"/>
                </a:solidFill>
                <a:latin typeface="Cambria"/>
                <a:cs typeface="Cambria"/>
              </a:rPr>
              <a:t>capital </a:t>
            </a:r>
            <a:r>
              <a:rPr sz="2800" spc="-10" dirty="0">
                <a:solidFill>
                  <a:srgbClr val="1F4E79"/>
                </a:solidFill>
                <a:latin typeface="Cambria"/>
                <a:cs typeface="Cambria"/>
              </a:rPr>
              <a:t>of commercial organizations </a:t>
            </a:r>
            <a:r>
              <a:rPr sz="2800" spc="-5" dirty="0">
                <a:solidFill>
                  <a:srgbClr val="1F4E79"/>
                </a:solidFill>
                <a:latin typeface="Cambria"/>
                <a:cs typeface="Cambria"/>
              </a:rPr>
              <a:t>or </a:t>
            </a:r>
            <a:r>
              <a:rPr sz="2800" spc="-10" dirty="0">
                <a:solidFill>
                  <a:srgbClr val="1F4E79"/>
                </a:solidFill>
                <a:latin typeface="Cambria"/>
                <a:cs typeface="Cambria"/>
              </a:rPr>
              <a:t>creating </a:t>
            </a:r>
            <a:r>
              <a:rPr sz="2800" spc="-5" dirty="0">
                <a:solidFill>
                  <a:srgbClr val="1F4E79"/>
                </a:solidFill>
                <a:latin typeface="Cambria"/>
                <a:cs typeface="Cambria"/>
              </a:rPr>
              <a:t>or  </a:t>
            </a:r>
            <a:r>
              <a:rPr sz="2800" spc="-10" dirty="0">
                <a:solidFill>
                  <a:srgbClr val="1F4E79"/>
                </a:solidFill>
                <a:latin typeface="Cambria"/>
                <a:cs typeface="Cambria"/>
              </a:rPr>
              <a:t>increasing </a:t>
            </a:r>
            <a:r>
              <a:rPr sz="2800" spc="-15" dirty="0">
                <a:solidFill>
                  <a:srgbClr val="1F4E79"/>
                </a:solidFill>
                <a:latin typeface="Cambria"/>
                <a:cs typeface="Cambria"/>
              </a:rPr>
              <a:t>fixed </a:t>
            </a:r>
            <a:r>
              <a:rPr sz="2800" spc="-5" dirty="0">
                <a:solidFill>
                  <a:srgbClr val="1F4E79"/>
                </a:solidFill>
                <a:latin typeface="Cambria"/>
                <a:cs typeface="Cambria"/>
              </a:rPr>
              <a:t>assets </a:t>
            </a:r>
            <a:r>
              <a:rPr sz="2800" spc="-20" dirty="0">
                <a:solidFill>
                  <a:srgbClr val="1F4E79"/>
                </a:solidFill>
                <a:latin typeface="Cambria"/>
                <a:cs typeface="Cambria"/>
              </a:rPr>
              <a:t>by </a:t>
            </a:r>
            <a:r>
              <a:rPr sz="2800" spc="-10" dirty="0">
                <a:solidFill>
                  <a:srgbClr val="1F4E79"/>
                </a:solidFill>
                <a:latin typeface="Cambria"/>
                <a:cs typeface="Cambria"/>
              </a:rPr>
              <a:t>individuals and legal </a:t>
            </a:r>
            <a:r>
              <a:rPr sz="2800" spc="-5" dirty="0">
                <a:solidFill>
                  <a:srgbClr val="1F4E79"/>
                </a:solidFill>
                <a:latin typeface="Cambria"/>
                <a:cs typeface="Cambria"/>
              </a:rPr>
              <a:t>entities in  </a:t>
            </a:r>
            <a:r>
              <a:rPr sz="2800" spc="-15" dirty="0">
                <a:solidFill>
                  <a:srgbClr val="1F4E79"/>
                </a:solidFill>
                <a:latin typeface="Cambria"/>
                <a:cs typeface="Cambria"/>
              </a:rPr>
              <a:t>frames </a:t>
            </a:r>
            <a:r>
              <a:rPr sz="2800" spc="-5" dirty="0">
                <a:solidFill>
                  <a:srgbClr val="1F4E79"/>
                </a:solidFill>
                <a:latin typeface="Cambria"/>
                <a:cs typeface="Cambria"/>
              </a:rPr>
              <a:t>of </a:t>
            </a:r>
            <a:r>
              <a:rPr sz="2800" spc="-10" dirty="0">
                <a:solidFill>
                  <a:srgbClr val="1F4E79"/>
                </a:solidFill>
                <a:latin typeface="Cambria"/>
                <a:cs typeface="Cambria"/>
              </a:rPr>
              <a:t>the </a:t>
            </a:r>
            <a:r>
              <a:rPr sz="2800" spc="-5" dirty="0">
                <a:solidFill>
                  <a:srgbClr val="1F4E79"/>
                </a:solidFill>
                <a:latin typeface="Cambria"/>
                <a:cs typeface="Cambria"/>
              </a:rPr>
              <a:t>business </a:t>
            </a:r>
            <a:r>
              <a:rPr sz="2800" spc="-15" dirty="0">
                <a:solidFill>
                  <a:srgbClr val="1F4E79"/>
                </a:solidFill>
                <a:latin typeface="Cambria"/>
                <a:cs typeface="Cambria"/>
              </a:rPr>
              <a:t>activity </a:t>
            </a:r>
            <a:r>
              <a:rPr sz="2800" spc="-10" dirty="0">
                <a:solidFill>
                  <a:srgbClr val="1F4E79"/>
                </a:solidFill>
                <a:latin typeface="Cambria"/>
                <a:cs typeface="Cambria"/>
              </a:rPr>
              <a:t>and development </a:t>
            </a:r>
            <a:r>
              <a:rPr sz="2800" spc="-5" dirty="0">
                <a:solidFill>
                  <a:srgbClr val="1F4E79"/>
                </a:solidFill>
                <a:latin typeface="Cambria"/>
                <a:cs typeface="Cambria"/>
              </a:rPr>
              <a:t>of </a:t>
            </a:r>
            <a:r>
              <a:rPr sz="2800" spc="-10" dirty="0">
                <a:solidFill>
                  <a:srgbClr val="1F4E79"/>
                </a:solidFill>
                <a:latin typeface="Cambria"/>
                <a:cs typeface="Cambria"/>
              </a:rPr>
              <a:t>public  </a:t>
            </a:r>
            <a:r>
              <a:rPr sz="2800" spc="-25" dirty="0">
                <a:solidFill>
                  <a:srgbClr val="1F4E79"/>
                </a:solidFill>
                <a:latin typeface="Cambria"/>
                <a:cs typeface="Cambria"/>
              </a:rPr>
              <a:t>private </a:t>
            </a:r>
            <a:r>
              <a:rPr sz="2800" dirty="0">
                <a:solidFill>
                  <a:srgbClr val="1F4E79"/>
                </a:solidFill>
                <a:latin typeface="Cambria"/>
                <a:cs typeface="Cambria"/>
              </a:rPr>
              <a:t>partnership </a:t>
            </a:r>
            <a:r>
              <a:rPr sz="2800" spc="-10" dirty="0">
                <a:solidFill>
                  <a:srgbClr val="1F4E79"/>
                </a:solidFill>
                <a:latin typeface="Cambria"/>
                <a:cs typeface="Cambria"/>
              </a:rPr>
              <a:t>projects </a:t>
            </a:r>
            <a:r>
              <a:rPr sz="2800" spc="-5" dirty="0">
                <a:solidFill>
                  <a:srgbClr val="1F4E79"/>
                </a:solidFill>
                <a:latin typeface="Cambria"/>
                <a:cs typeface="Cambria"/>
              </a:rPr>
              <a:t>(PPP project), </a:t>
            </a:r>
            <a:r>
              <a:rPr sz="2800" spc="-10" dirty="0">
                <a:solidFill>
                  <a:srgbClr val="1F4E79"/>
                </a:solidFill>
                <a:latin typeface="Cambria"/>
                <a:cs typeface="Cambria"/>
              </a:rPr>
              <a:t>inter alia </a:t>
            </a:r>
            <a:r>
              <a:rPr sz="2800" spc="-5" dirty="0">
                <a:solidFill>
                  <a:srgbClr val="1F4E79"/>
                </a:solidFill>
                <a:latin typeface="Cambria"/>
                <a:cs typeface="Cambria"/>
              </a:rPr>
              <a:t>a  concession one (point 3 article 274 EC</a:t>
            </a:r>
            <a:r>
              <a:rPr sz="2800" spc="25" dirty="0">
                <a:solidFill>
                  <a:srgbClr val="1F4E79"/>
                </a:solidFill>
                <a:latin typeface="Cambria"/>
                <a:cs typeface="Cambria"/>
              </a:rPr>
              <a:t> </a:t>
            </a:r>
            <a:r>
              <a:rPr sz="2800" spc="-5" dirty="0">
                <a:solidFill>
                  <a:srgbClr val="1F4E79"/>
                </a:solidFill>
                <a:latin typeface="Cambria"/>
                <a:cs typeface="Cambria"/>
              </a:rPr>
              <a:t>RK).</a:t>
            </a:r>
            <a:endParaRPr sz="2800">
              <a:latin typeface="Cambria"/>
              <a:cs typeface="Cambria"/>
            </a:endParaRPr>
          </a:p>
          <a:p>
            <a:pPr marL="12700" marR="5080" indent="914400" algn="just">
              <a:lnSpc>
                <a:spcPct val="90000"/>
              </a:lnSpc>
              <a:spcBef>
                <a:spcPts val="1000"/>
              </a:spcBef>
            </a:pPr>
            <a:r>
              <a:rPr sz="2800" spc="-5" dirty="0">
                <a:solidFill>
                  <a:srgbClr val="1F4E79"/>
                </a:solidFill>
                <a:latin typeface="Cambria"/>
                <a:cs typeface="Cambria"/>
              </a:rPr>
              <a:t>A big </a:t>
            </a:r>
            <a:r>
              <a:rPr sz="2800" spc="-20" dirty="0">
                <a:solidFill>
                  <a:srgbClr val="1F4E79"/>
                </a:solidFill>
                <a:latin typeface="Cambria"/>
                <a:cs typeface="Cambria"/>
              </a:rPr>
              <a:t>investor </a:t>
            </a:r>
            <a:r>
              <a:rPr sz="2800" dirty="0">
                <a:solidFill>
                  <a:srgbClr val="1F4E79"/>
                </a:solidFill>
                <a:latin typeface="Cambria"/>
                <a:cs typeface="Cambria"/>
              </a:rPr>
              <a:t>shall </a:t>
            </a:r>
            <a:r>
              <a:rPr sz="2800" spc="-5" dirty="0">
                <a:solidFill>
                  <a:srgbClr val="1F4E79"/>
                </a:solidFill>
                <a:latin typeface="Cambria"/>
                <a:cs typeface="Cambria"/>
              </a:rPr>
              <a:t>mean </a:t>
            </a:r>
            <a:r>
              <a:rPr sz="2800" spc="-10" dirty="0">
                <a:solidFill>
                  <a:srgbClr val="1F4E79"/>
                </a:solidFill>
                <a:latin typeface="Cambria"/>
                <a:cs typeface="Cambria"/>
              </a:rPr>
              <a:t>an individual </a:t>
            </a:r>
            <a:r>
              <a:rPr sz="2800" spc="-5" dirty="0">
                <a:solidFill>
                  <a:srgbClr val="1F4E79"/>
                </a:solidFill>
                <a:latin typeface="Cambria"/>
                <a:cs typeface="Cambria"/>
              </a:rPr>
              <a:t>or a </a:t>
            </a:r>
            <a:r>
              <a:rPr sz="2800" spc="-10" dirty="0">
                <a:solidFill>
                  <a:srgbClr val="1F4E79"/>
                </a:solidFill>
                <a:latin typeface="Cambria"/>
                <a:cs typeface="Cambria"/>
              </a:rPr>
              <a:t>legal </a:t>
            </a:r>
            <a:r>
              <a:rPr sz="2800" spc="-5" dirty="0">
                <a:solidFill>
                  <a:srgbClr val="1F4E79"/>
                </a:solidFill>
                <a:latin typeface="Cambria"/>
                <a:cs typeface="Cambria"/>
              </a:rPr>
              <a:t>entity  </a:t>
            </a:r>
            <a:r>
              <a:rPr sz="2800" spc="-10" dirty="0">
                <a:solidFill>
                  <a:srgbClr val="1F4E79"/>
                </a:solidFill>
                <a:latin typeface="Cambria"/>
                <a:cs typeface="Cambria"/>
              </a:rPr>
              <a:t>making </a:t>
            </a:r>
            <a:r>
              <a:rPr sz="2800" spc="-15" dirty="0">
                <a:solidFill>
                  <a:srgbClr val="1F4E79"/>
                </a:solidFill>
                <a:latin typeface="Cambria"/>
                <a:cs typeface="Cambria"/>
              </a:rPr>
              <a:t>investments </a:t>
            </a:r>
            <a:r>
              <a:rPr sz="2800" spc="-10" dirty="0">
                <a:solidFill>
                  <a:srgbClr val="1F4E79"/>
                </a:solidFill>
                <a:latin typeface="Cambria"/>
                <a:cs typeface="Cambria"/>
              </a:rPr>
              <a:t>amount </a:t>
            </a:r>
            <a:r>
              <a:rPr sz="2800" spc="-15" dirty="0">
                <a:solidFill>
                  <a:srgbClr val="1F4E79"/>
                </a:solidFill>
                <a:latin typeface="Cambria"/>
                <a:cs typeface="Cambria"/>
              </a:rPr>
              <a:t>approx. </a:t>
            </a:r>
            <a:r>
              <a:rPr sz="2800" spc="-5" dirty="0">
                <a:solidFill>
                  <a:srgbClr val="1F4E79"/>
                </a:solidFill>
                <a:latin typeface="Cambria"/>
                <a:cs typeface="Cambria"/>
              </a:rPr>
              <a:t>at </a:t>
            </a:r>
            <a:r>
              <a:rPr sz="2800" spc="-10" dirty="0">
                <a:solidFill>
                  <a:srgbClr val="1F4E79"/>
                </a:solidFill>
                <a:latin typeface="Cambria"/>
                <a:cs typeface="Cambria"/>
              </a:rPr>
              <a:t>least </a:t>
            </a:r>
            <a:r>
              <a:rPr sz="2800" spc="-5" dirty="0">
                <a:solidFill>
                  <a:srgbClr val="1F4E79"/>
                </a:solidFill>
                <a:latin typeface="Cambria"/>
                <a:cs typeface="Cambria"/>
              </a:rPr>
              <a:t>$ </a:t>
            </a:r>
            <a:r>
              <a:rPr sz="2800" spc="-20" dirty="0">
                <a:solidFill>
                  <a:srgbClr val="1F4E79"/>
                </a:solidFill>
                <a:latin typeface="Cambria"/>
                <a:cs typeface="Cambria"/>
              </a:rPr>
              <a:t>nearly </a:t>
            </a:r>
            <a:r>
              <a:rPr sz="2800" spc="-5" dirty="0">
                <a:solidFill>
                  <a:srgbClr val="1F4E79"/>
                </a:solidFill>
                <a:latin typeface="Cambria"/>
                <a:cs typeface="Cambria"/>
              </a:rPr>
              <a:t>US 13,000  </a:t>
            </a:r>
            <a:r>
              <a:rPr sz="2800" spc="-15" dirty="0">
                <a:solidFill>
                  <a:srgbClr val="1F4E79"/>
                </a:solidFill>
                <a:latin typeface="Cambria"/>
                <a:cs typeface="Cambria"/>
              </a:rPr>
              <a:t>(two </a:t>
            </a:r>
            <a:r>
              <a:rPr sz="2800" spc="-5" dirty="0">
                <a:solidFill>
                  <a:srgbClr val="1F4E79"/>
                </a:solidFill>
                <a:latin typeface="Cambria"/>
                <a:cs typeface="Cambria"/>
              </a:rPr>
              <a:t>million – </a:t>
            </a:r>
            <a:r>
              <a:rPr sz="2800" spc="-10" dirty="0">
                <a:solidFill>
                  <a:srgbClr val="1F4E79"/>
                </a:solidFill>
                <a:latin typeface="Cambria"/>
                <a:cs typeface="Cambria"/>
              </a:rPr>
              <a:t>fold </a:t>
            </a:r>
            <a:r>
              <a:rPr sz="2800" spc="-5" dirty="0">
                <a:solidFill>
                  <a:srgbClr val="1F4E79"/>
                </a:solidFill>
                <a:latin typeface="Cambria"/>
                <a:cs typeface="Cambria"/>
              </a:rPr>
              <a:t>of </a:t>
            </a:r>
            <a:r>
              <a:rPr sz="2800" spc="-10" dirty="0">
                <a:solidFill>
                  <a:srgbClr val="1F4E79"/>
                </a:solidFill>
                <a:latin typeface="Cambria"/>
                <a:cs typeface="Cambria"/>
              </a:rPr>
              <a:t>Kazakhstani </a:t>
            </a:r>
            <a:r>
              <a:rPr sz="2800" spc="-15" dirty="0">
                <a:solidFill>
                  <a:srgbClr val="1F4E79"/>
                </a:solidFill>
                <a:latin typeface="Cambria"/>
                <a:cs typeface="Cambria"/>
              </a:rPr>
              <a:t>monthly </a:t>
            </a:r>
            <a:r>
              <a:rPr sz="2800" spc="-5" dirty="0">
                <a:solidFill>
                  <a:srgbClr val="1F4E79"/>
                </a:solidFill>
                <a:latin typeface="Cambria"/>
                <a:cs typeface="Cambria"/>
              </a:rPr>
              <a:t>assessment </a:t>
            </a:r>
            <a:r>
              <a:rPr sz="2800" spc="-10" dirty="0">
                <a:solidFill>
                  <a:srgbClr val="1F4E79"/>
                </a:solidFill>
                <a:latin typeface="Cambria"/>
                <a:cs typeface="Cambria"/>
              </a:rPr>
              <a:t>index  </a:t>
            </a:r>
            <a:r>
              <a:rPr sz="2800" spc="-5" dirty="0">
                <a:solidFill>
                  <a:srgbClr val="1F4E79"/>
                </a:solidFill>
                <a:latin typeface="Cambria"/>
                <a:cs typeface="Cambria"/>
              </a:rPr>
              <a:t>(MAI, </a:t>
            </a:r>
            <a:r>
              <a:rPr sz="2800" spc="-10" dirty="0">
                <a:solidFill>
                  <a:srgbClr val="1F4E79"/>
                </a:solidFill>
                <a:latin typeface="Cambria"/>
                <a:cs typeface="Cambria"/>
              </a:rPr>
              <a:t>2778 </a:t>
            </a:r>
            <a:r>
              <a:rPr sz="2800" spc="-15" dirty="0">
                <a:solidFill>
                  <a:srgbClr val="1F4E79"/>
                </a:solidFill>
                <a:latin typeface="Cambria"/>
                <a:cs typeface="Cambria"/>
              </a:rPr>
              <a:t>for </a:t>
            </a:r>
            <a:r>
              <a:rPr sz="2800" spc="-10" dirty="0">
                <a:solidFill>
                  <a:srgbClr val="1F4E79"/>
                </a:solidFill>
                <a:latin typeface="Cambria"/>
                <a:cs typeface="Cambria"/>
              </a:rPr>
              <a:t>2020) </a:t>
            </a:r>
            <a:r>
              <a:rPr sz="2800" spc="-5" dirty="0">
                <a:solidFill>
                  <a:srgbClr val="1F4E79"/>
                </a:solidFill>
                <a:latin typeface="Cambria"/>
                <a:cs typeface="Cambria"/>
              </a:rPr>
              <a:t>in </a:t>
            </a:r>
            <a:r>
              <a:rPr sz="2800" spc="-10" dirty="0">
                <a:solidFill>
                  <a:srgbClr val="1F4E79"/>
                </a:solidFill>
                <a:latin typeface="Cambria"/>
                <a:cs typeface="Cambria"/>
              </a:rPr>
              <a:t>the Republic </a:t>
            </a:r>
            <a:r>
              <a:rPr sz="2800" spc="-5" dirty="0">
                <a:solidFill>
                  <a:srgbClr val="1F4E79"/>
                </a:solidFill>
                <a:latin typeface="Cambria"/>
                <a:cs typeface="Cambria"/>
              </a:rPr>
              <a:t>of</a:t>
            </a:r>
            <a:r>
              <a:rPr sz="2800" spc="125" dirty="0">
                <a:solidFill>
                  <a:srgbClr val="1F4E79"/>
                </a:solidFill>
                <a:latin typeface="Cambria"/>
                <a:cs typeface="Cambria"/>
              </a:rPr>
              <a:t> </a:t>
            </a:r>
            <a:r>
              <a:rPr sz="2800" spc="-5" dirty="0">
                <a:solidFill>
                  <a:srgbClr val="1F4E79"/>
                </a:solidFill>
                <a:latin typeface="Cambria"/>
                <a:cs typeface="Cambria"/>
              </a:rPr>
              <a:t>Kazakhstan.</a:t>
            </a:r>
            <a:endParaRPr sz="2800">
              <a:latin typeface="Cambria"/>
              <a:cs typeface="Cambria"/>
            </a:endParaRPr>
          </a:p>
        </p:txBody>
      </p:sp>
      <p:sp>
        <p:nvSpPr>
          <p:cNvPr id="4" name="object 4"/>
          <p:cNvSpPr txBox="1"/>
          <p:nvPr/>
        </p:nvSpPr>
        <p:spPr>
          <a:xfrm>
            <a:off x="11944857" y="6614464"/>
            <a:ext cx="155575" cy="152400"/>
          </a:xfrm>
          <a:prstGeom prst="rect">
            <a:avLst/>
          </a:prstGeom>
        </p:spPr>
        <p:txBody>
          <a:bodyPr vert="horz" wrap="square" lIns="0" tIns="0" rIns="0" bIns="0" rtlCol="0">
            <a:spAutoFit/>
          </a:bodyPr>
          <a:lstStyle/>
          <a:p>
            <a:pPr>
              <a:lnSpc>
                <a:spcPts val="1140"/>
              </a:lnSpc>
            </a:pPr>
            <a:r>
              <a:rPr sz="1200" dirty="0">
                <a:solidFill>
                  <a:srgbClr val="888888"/>
                </a:solidFill>
                <a:latin typeface="Calibri"/>
                <a:cs typeface="Calibri"/>
              </a:rPr>
              <a:t>54</a:t>
            </a:r>
            <a:endParaRPr sz="1200">
              <a:latin typeface="Calibri"/>
              <a:cs typeface="Calibri"/>
            </a:endParaRPr>
          </a:p>
        </p:txBody>
      </p:sp>
      <p:sp>
        <p:nvSpPr>
          <p:cNvPr id="5" name="object 5"/>
          <p:cNvSpPr/>
          <p:nvPr/>
        </p:nvSpPr>
        <p:spPr>
          <a:xfrm>
            <a:off x="0" y="6426708"/>
            <a:ext cx="12192000" cy="64135"/>
          </a:xfrm>
          <a:custGeom>
            <a:avLst/>
            <a:gdLst/>
            <a:ahLst/>
            <a:cxnLst/>
            <a:rect l="l" t="t" r="r" b="b"/>
            <a:pathLst>
              <a:path w="12192000" h="64135">
                <a:moveTo>
                  <a:pt x="0" y="64007"/>
                </a:moveTo>
                <a:lnTo>
                  <a:pt x="12192000" y="64007"/>
                </a:lnTo>
                <a:lnTo>
                  <a:pt x="12192000" y="0"/>
                </a:lnTo>
                <a:lnTo>
                  <a:pt x="0" y="0"/>
                </a:lnTo>
                <a:lnTo>
                  <a:pt x="0" y="64007"/>
                </a:lnTo>
                <a:close/>
              </a:path>
            </a:pathLst>
          </a:custGeom>
          <a:solidFill>
            <a:srgbClr val="243470">
              <a:alpha val="79998"/>
            </a:srgbClr>
          </a:solidFill>
        </p:spPr>
        <p:txBody>
          <a:bodyPr wrap="square" lIns="0" tIns="0" rIns="0" bIns="0" rtlCol="0"/>
          <a:lstStyle/>
          <a:p>
            <a:endParaRPr/>
          </a:p>
        </p:txBody>
      </p:sp>
      <p:sp>
        <p:nvSpPr>
          <p:cNvPr id="6" name="object 6"/>
          <p:cNvSpPr txBox="1"/>
          <p:nvPr/>
        </p:nvSpPr>
        <p:spPr>
          <a:xfrm>
            <a:off x="11944857" y="6614464"/>
            <a:ext cx="155575" cy="152400"/>
          </a:xfrm>
          <a:prstGeom prst="rect">
            <a:avLst/>
          </a:prstGeom>
        </p:spPr>
        <p:txBody>
          <a:bodyPr vert="horz" wrap="square" lIns="0" tIns="0" rIns="0" bIns="0" rtlCol="0">
            <a:spAutoFit/>
          </a:bodyPr>
          <a:lstStyle/>
          <a:p>
            <a:pPr>
              <a:lnSpc>
                <a:spcPts val="1140"/>
              </a:lnSpc>
            </a:pPr>
            <a:r>
              <a:rPr sz="1200" dirty="0">
                <a:solidFill>
                  <a:srgbClr val="888888"/>
                </a:solidFill>
                <a:latin typeface="Calibri"/>
                <a:cs typeface="Calibri"/>
              </a:rPr>
              <a:t>54</a:t>
            </a:r>
            <a:endParaRPr sz="1200">
              <a:latin typeface="Calibri"/>
              <a:cs typeface="Calibri"/>
            </a:endParaRPr>
          </a:p>
        </p:txBody>
      </p:sp>
      <p:sp>
        <p:nvSpPr>
          <p:cNvPr id="7" name="object 7"/>
          <p:cNvSpPr/>
          <p:nvPr/>
        </p:nvSpPr>
        <p:spPr>
          <a:xfrm>
            <a:off x="0" y="3047"/>
            <a:ext cx="12192000" cy="370840"/>
          </a:xfrm>
          <a:custGeom>
            <a:avLst/>
            <a:gdLst/>
            <a:ahLst/>
            <a:cxnLst/>
            <a:rect l="l" t="t" r="r" b="b"/>
            <a:pathLst>
              <a:path w="12192000" h="370840">
                <a:moveTo>
                  <a:pt x="0" y="370331"/>
                </a:moveTo>
                <a:lnTo>
                  <a:pt x="12192000" y="370331"/>
                </a:lnTo>
                <a:lnTo>
                  <a:pt x="12192000" y="0"/>
                </a:lnTo>
                <a:lnTo>
                  <a:pt x="0" y="0"/>
                </a:lnTo>
                <a:lnTo>
                  <a:pt x="0" y="370331"/>
                </a:lnTo>
                <a:close/>
              </a:path>
            </a:pathLst>
          </a:custGeom>
          <a:solidFill>
            <a:srgbClr val="243470">
              <a:alpha val="79998"/>
            </a:srgbClr>
          </a:solidFill>
        </p:spPr>
        <p:txBody>
          <a:bodyPr wrap="square" lIns="0" tIns="0" rIns="0" bIns="0" rtlCol="0"/>
          <a:lstStyle/>
          <a:p>
            <a:endParaRPr/>
          </a:p>
        </p:txBody>
      </p:sp>
      <p:sp>
        <p:nvSpPr>
          <p:cNvPr id="8" name="object 8"/>
          <p:cNvSpPr/>
          <p:nvPr/>
        </p:nvSpPr>
        <p:spPr>
          <a:xfrm>
            <a:off x="0" y="6490715"/>
            <a:ext cx="12192000" cy="367665"/>
          </a:xfrm>
          <a:custGeom>
            <a:avLst/>
            <a:gdLst/>
            <a:ahLst/>
            <a:cxnLst/>
            <a:rect l="l" t="t" r="r" b="b"/>
            <a:pathLst>
              <a:path w="12192000" h="367665">
                <a:moveTo>
                  <a:pt x="12192000" y="367282"/>
                </a:moveTo>
                <a:lnTo>
                  <a:pt x="12192000" y="0"/>
                </a:lnTo>
                <a:lnTo>
                  <a:pt x="0" y="0"/>
                </a:lnTo>
                <a:lnTo>
                  <a:pt x="0" y="367282"/>
                </a:lnTo>
                <a:lnTo>
                  <a:pt x="12192000" y="367282"/>
                </a:lnTo>
                <a:close/>
              </a:path>
            </a:pathLst>
          </a:custGeom>
          <a:solidFill>
            <a:srgbClr val="243470">
              <a:alpha val="79998"/>
            </a:srgbClr>
          </a:solidFill>
        </p:spPr>
        <p:txBody>
          <a:bodyPr wrap="square" lIns="0" tIns="0" rIns="0" bIns="0" rtlCol="0"/>
          <a:lstStyle/>
          <a:p>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44290" y="327786"/>
            <a:ext cx="4472940" cy="756920"/>
          </a:xfrm>
          <a:prstGeom prst="rect">
            <a:avLst/>
          </a:prstGeom>
        </p:spPr>
        <p:txBody>
          <a:bodyPr vert="horz" wrap="square" lIns="0" tIns="12700" rIns="0" bIns="0" rtlCol="0">
            <a:spAutoFit/>
          </a:bodyPr>
          <a:lstStyle/>
          <a:p>
            <a:pPr marL="12700">
              <a:lnSpc>
                <a:spcPct val="100000"/>
              </a:lnSpc>
              <a:spcBef>
                <a:spcPts val="100"/>
              </a:spcBef>
            </a:pPr>
            <a:r>
              <a:rPr sz="4800" u="none" spc="200" dirty="0">
                <a:solidFill>
                  <a:srgbClr val="001F5F"/>
                </a:solidFill>
                <a:latin typeface="Cambria"/>
                <a:cs typeface="Cambria"/>
              </a:rPr>
              <a:t>R</a:t>
            </a:r>
            <a:r>
              <a:rPr sz="4800" u="none" spc="195" dirty="0">
                <a:solidFill>
                  <a:srgbClr val="001F5F"/>
                </a:solidFill>
                <a:latin typeface="Cambria"/>
                <a:cs typeface="Cambria"/>
              </a:rPr>
              <a:t>E</a:t>
            </a:r>
            <a:r>
              <a:rPr sz="4800" u="none" spc="135" dirty="0">
                <a:solidFill>
                  <a:srgbClr val="001F5F"/>
                </a:solidFill>
                <a:latin typeface="Cambria"/>
                <a:cs typeface="Cambria"/>
              </a:rPr>
              <a:t>S</a:t>
            </a:r>
            <a:r>
              <a:rPr sz="4800" u="none" spc="204" dirty="0">
                <a:solidFill>
                  <a:srgbClr val="001F5F"/>
                </a:solidFill>
                <a:latin typeface="Cambria"/>
                <a:cs typeface="Cambria"/>
              </a:rPr>
              <a:t>T</a:t>
            </a:r>
            <a:r>
              <a:rPr sz="4800" u="none" spc="200" dirty="0">
                <a:solidFill>
                  <a:srgbClr val="001F5F"/>
                </a:solidFill>
                <a:latin typeface="Cambria"/>
                <a:cs typeface="Cambria"/>
              </a:rPr>
              <a:t>RI</a:t>
            </a:r>
            <a:r>
              <a:rPr sz="4800" u="none" spc="185" dirty="0">
                <a:solidFill>
                  <a:srgbClr val="001F5F"/>
                </a:solidFill>
                <a:latin typeface="Cambria"/>
                <a:cs typeface="Cambria"/>
              </a:rPr>
              <a:t>C</a:t>
            </a:r>
            <a:r>
              <a:rPr sz="4800" u="none" spc="190" dirty="0">
                <a:solidFill>
                  <a:srgbClr val="001F5F"/>
                </a:solidFill>
                <a:latin typeface="Cambria"/>
                <a:cs typeface="Cambria"/>
              </a:rPr>
              <a:t>T</a:t>
            </a:r>
            <a:r>
              <a:rPr sz="4800" u="none" spc="200" dirty="0">
                <a:solidFill>
                  <a:srgbClr val="001F5F"/>
                </a:solidFill>
                <a:latin typeface="Cambria"/>
                <a:cs typeface="Cambria"/>
              </a:rPr>
              <a:t>I</a:t>
            </a:r>
            <a:r>
              <a:rPr sz="4800" u="none" spc="185" dirty="0">
                <a:solidFill>
                  <a:srgbClr val="001F5F"/>
                </a:solidFill>
                <a:latin typeface="Cambria"/>
                <a:cs typeface="Cambria"/>
              </a:rPr>
              <a:t>O</a:t>
            </a:r>
            <a:r>
              <a:rPr sz="4800" u="none" spc="204" dirty="0">
                <a:solidFill>
                  <a:srgbClr val="001F5F"/>
                </a:solidFill>
                <a:latin typeface="Cambria"/>
                <a:cs typeface="Cambria"/>
              </a:rPr>
              <a:t>N</a:t>
            </a:r>
            <a:r>
              <a:rPr sz="4800" u="none" dirty="0">
                <a:solidFill>
                  <a:srgbClr val="001F5F"/>
                </a:solidFill>
                <a:latin typeface="Cambria"/>
                <a:cs typeface="Cambria"/>
              </a:rPr>
              <a:t>S</a:t>
            </a:r>
            <a:endParaRPr sz="4800">
              <a:latin typeface="Cambria"/>
              <a:cs typeface="Cambria"/>
            </a:endParaRPr>
          </a:p>
        </p:txBody>
      </p:sp>
      <p:sp>
        <p:nvSpPr>
          <p:cNvPr id="3" name="object 3"/>
          <p:cNvSpPr txBox="1"/>
          <p:nvPr/>
        </p:nvSpPr>
        <p:spPr>
          <a:xfrm>
            <a:off x="981862" y="1161669"/>
            <a:ext cx="10045065" cy="4963795"/>
          </a:xfrm>
          <a:prstGeom prst="rect">
            <a:avLst/>
          </a:prstGeom>
        </p:spPr>
        <p:txBody>
          <a:bodyPr vert="horz" wrap="square" lIns="0" tIns="12700" rIns="0" bIns="0" rtlCol="0">
            <a:spAutoFit/>
          </a:bodyPr>
          <a:lstStyle/>
          <a:p>
            <a:pPr marL="241300" marR="5080" indent="-228600" algn="just">
              <a:lnSpc>
                <a:spcPct val="100000"/>
              </a:lnSpc>
              <a:spcBef>
                <a:spcPts val="100"/>
              </a:spcBef>
              <a:buFont typeface="Arial"/>
              <a:buChar char="•"/>
              <a:tabLst>
                <a:tab pos="241300" algn="l"/>
              </a:tabLst>
            </a:pPr>
            <a:r>
              <a:rPr sz="2400" spc="-15" dirty="0">
                <a:solidFill>
                  <a:srgbClr val="1F4E79"/>
                </a:solidFill>
                <a:latin typeface="Calibri"/>
                <a:cs typeface="Calibri"/>
              </a:rPr>
              <a:t>Foreign </a:t>
            </a:r>
            <a:r>
              <a:rPr sz="2400" spc="-10" dirty="0">
                <a:solidFill>
                  <a:srgbClr val="1F4E79"/>
                </a:solidFill>
                <a:latin typeface="Calibri"/>
                <a:cs typeface="Calibri"/>
              </a:rPr>
              <a:t>legal </a:t>
            </a:r>
            <a:r>
              <a:rPr sz="2400" spc="-5" dirty="0">
                <a:solidFill>
                  <a:srgbClr val="1F4E79"/>
                </a:solidFill>
                <a:latin typeface="Calibri"/>
                <a:cs typeface="Calibri"/>
              </a:rPr>
              <a:t>entities and </a:t>
            </a:r>
            <a:r>
              <a:rPr sz="2400" dirty="0">
                <a:solidFill>
                  <a:srgbClr val="1F4E79"/>
                </a:solidFill>
                <a:latin typeface="Calibri"/>
                <a:cs typeface="Calibri"/>
              </a:rPr>
              <a:t>individuals, and </a:t>
            </a:r>
            <a:r>
              <a:rPr sz="2400" spc="-15" dirty="0">
                <a:solidFill>
                  <a:srgbClr val="1F4E79"/>
                </a:solidFill>
                <a:latin typeface="Calibri"/>
                <a:cs typeface="Calibri"/>
              </a:rPr>
              <a:t>stateless </a:t>
            </a:r>
            <a:r>
              <a:rPr sz="2400" spc="-10" dirty="0">
                <a:solidFill>
                  <a:srgbClr val="1F4E79"/>
                </a:solidFill>
                <a:latin typeface="Calibri"/>
                <a:cs typeface="Calibri"/>
              </a:rPr>
              <a:t>persons </a:t>
            </a:r>
            <a:r>
              <a:rPr sz="2400" spc="-15" dirty="0">
                <a:solidFill>
                  <a:srgbClr val="1F4E79"/>
                </a:solidFill>
                <a:latin typeface="Calibri"/>
                <a:cs typeface="Calibri"/>
              </a:rPr>
              <a:t>are </a:t>
            </a:r>
            <a:r>
              <a:rPr sz="2400" spc="-5" dirty="0">
                <a:solidFill>
                  <a:srgbClr val="1F4E79"/>
                </a:solidFill>
                <a:latin typeface="Calibri"/>
                <a:cs typeface="Calibri"/>
              </a:rPr>
              <a:t>not allowed </a:t>
            </a:r>
            <a:r>
              <a:rPr sz="2400" spc="-25" dirty="0">
                <a:solidFill>
                  <a:srgbClr val="1F4E79"/>
                </a:solidFill>
                <a:latin typeface="Calibri"/>
                <a:cs typeface="Calibri"/>
              </a:rPr>
              <a:t>to  </a:t>
            </a:r>
            <a:r>
              <a:rPr sz="2400" spc="-20" dirty="0">
                <a:solidFill>
                  <a:srgbClr val="1F4E79"/>
                </a:solidFill>
                <a:latin typeface="Calibri"/>
                <a:cs typeface="Calibri"/>
              </a:rPr>
              <a:t>have </a:t>
            </a:r>
            <a:r>
              <a:rPr sz="2400" dirty="0">
                <a:solidFill>
                  <a:srgbClr val="1F4E79"/>
                </a:solidFill>
                <a:latin typeface="Calibri"/>
                <a:cs typeface="Calibri"/>
              </a:rPr>
              <a:t>and </a:t>
            </a:r>
            <a:r>
              <a:rPr sz="2400" spc="-5" dirty="0">
                <a:solidFill>
                  <a:srgbClr val="1F4E79"/>
                </a:solidFill>
                <a:latin typeface="Calibri"/>
                <a:cs typeface="Calibri"/>
              </a:rPr>
              <a:t>hold, use </a:t>
            </a:r>
            <a:r>
              <a:rPr sz="2400" dirty="0">
                <a:solidFill>
                  <a:srgbClr val="1F4E79"/>
                </a:solidFill>
                <a:latin typeface="Calibri"/>
                <a:cs typeface="Calibri"/>
              </a:rPr>
              <a:t>and </a:t>
            </a:r>
            <a:r>
              <a:rPr sz="2400" spc="-5" dirty="0">
                <a:solidFill>
                  <a:srgbClr val="1F4E79"/>
                </a:solidFill>
                <a:latin typeface="Calibri"/>
                <a:cs typeface="Calibri"/>
              </a:rPr>
              <a:t>dispose </a:t>
            </a:r>
            <a:r>
              <a:rPr sz="2400" spc="-10" dirty="0">
                <a:solidFill>
                  <a:srgbClr val="1F4E79"/>
                </a:solidFill>
                <a:latin typeface="Calibri"/>
                <a:cs typeface="Calibri"/>
              </a:rPr>
              <a:t>directly </a:t>
            </a:r>
            <a:r>
              <a:rPr sz="2400" spc="-5" dirty="0">
                <a:solidFill>
                  <a:srgbClr val="1F4E79"/>
                </a:solidFill>
                <a:latin typeface="Calibri"/>
                <a:cs typeface="Calibri"/>
              </a:rPr>
              <a:t>or indirectly </a:t>
            </a:r>
            <a:r>
              <a:rPr sz="2400" spc="-10" dirty="0">
                <a:solidFill>
                  <a:srgbClr val="1F4E79"/>
                </a:solidFill>
                <a:latin typeface="Calibri"/>
                <a:cs typeface="Calibri"/>
              </a:rPr>
              <a:t>more </a:t>
            </a:r>
            <a:r>
              <a:rPr sz="2400" dirty="0">
                <a:solidFill>
                  <a:srgbClr val="1F4E79"/>
                </a:solidFill>
                <a:latin typeface="Calibri"/>
                <a:cs typeface="Calibri"/>
              </a:rPr>
              <a:t>than </a:t>
            </a:r>
            <a:r>
              <a:rPr sz="2400" b="1" spc="-5" dirty="0">
                <a:solidFill>
                  <a:srgbClr val="1F4E79"/>
                </a:solidFill>
                <a:latin typeface="Calibri"/>
                <a:cs typeface="Calibri"/>
              </a:rPr>
              <a:t>20 </a:t>
            </a:r>
            <a:r>
              <a:rPr sz="2400" b="1" dirty="0">
                <a:solidFill>
                  <a:srgbClr val="1F4E79"/>
                </a:solidFill>
                <a:latin typeface="Calibri"/>
                <a:cs typeface="Calibri"/>
              </a:rPr>
              <a:t>per </a:t>
            </a:r>
            <a:r>
              <a:rPr sz="2400" b="1" spc="-10" dirty="0">
                <a:solidFill>
                  <a:srgbClr val="1F4E79"/>
                </a:solidFill>
                <a:latin typeface="Calibri"/>
                <a:cs typeface="Calibri"/>
              </a:rPr>
              <a:t>cent </a:t>
            </a:r>
            <a:r>
              <a:rPr sz="2400" b="1" spc="5" dirty="0">
                <a:solidFill>
                  <a:srgbClr val="1F4E79"/>
                </a:solidFill>
                <a:latin typeface="Calibri"/>
                <a:cs typeface="Calibri"/>
              </a:rPr>
              <a:t>of  </a:t>
            </a:r>
            <a:r>
              <a:rPr sz="2400" b="1" spc="-5" dirty="0">
                <a:solidFill>
                  <a:srgbClr val="1F4E79"/>
                </a:solidFill>
                <a:latin typeface="Calibri"/>
                <a:cs typeface="Calibri"/>
              </a:rPr>
              <a:t>shareholding </a:t>
            </a:r>
            <a:r>
              <a:rPr sz="2400" b="1" dirty="0">
                <a:solidFill>
                  <a:srgbClr val="1F4E79"/>
                </a:solidFill>
                <a:latin typeface="Calibri"/>
                <a:cs typeface="Calibri"/>
              </a:rPr>
              <a:t>, </a:t>
            </a:r>
            <a:r>
              <a:rPr sz="2400" b="1" spc="-5" dirty="0">
                <a:solidFill>
                  <a:srgbClr val="1F4E79"/>
                </a:solidFill>
                <a:latin typeface="Calibri"/>
                <a:cs typeface="Calibri"/>
              </a:rPr>
              <a:t>participatory </a:t>
            </a:r>
            <a:r>
              <a:rPr sz="2400" b="1" spc="-15" dirty="0">
                <a:solidFill>
                  <a:srgbClr val="1F4E79"/>
                </a:solidFill>
                <a:latin typeface="Calibri"/>
                <a:cs typeface="Calibri"/>
              </a:rPr>
              <a:t>interests, </a:t>
            </a:r>
            <a:r>
              <a:rPr sz="2400" b="1" spc="-5" dirty="0">
                <a:solidFill>
                  <a:srgbClr val="1F4E79"/>
                </a:solidFill>
                <a:latin typeface="Calibri"/>
                <a:cs typeface="Calibri"/>
              </a:rPr>
              <a:t>contributions </a:t>
            </a:r>
            <a:r>
              <a:rPr sz="2400" b="1" dirty="0">
                <a:solidFill>
                  <a:srgbClr val="1F4E79"/>
                </a:solidFill>
                <a:latin typeface="Calibri"/>
                <a:cs typeface="Calibri"/>
              </a:rPr>
              <a:t>of a </a:t>
            </a:r>
            <a:r>
              <a:rPr sz="2400" b="1" spc="-10" dirty="0">
                <a:solidFill>
                  <a:srgbClr val="1F4E79"/>
                </a:solidFill>
                <a:latin typeface="Calibri"/>
                <a:cs typeface="Calibri"/>
              </a:rPr>
              <a:t>legal entity </a:t>
            </a:r>
            <a:r>
              <a:rPr sz="2400" b="1" dirty="0">
                <a:solidFill>
                  <a:srgbClr val="1F4E79"/>
                </a:solidFill>
                <a:latin typeface="Calibri"/>
                <a:cs typeface="Calibri"/>
              </a:rPr>
              <a:t>– owner  of a </a:t>
            </a:r>
            <a:r>
              <a:rPr sz="2400" b="1" spc="-5" dirty="0">
                <a:solidFill>
                  <a:srgbClr val="1F4E79"/>
                </a:solidFill>
                <a:latin typeface="Calibri"/>
                <a:cs typeface="Calibri"/>
              </a:rPr>
              <a:t>mass media entity </a:t>
            </a:r>
            <a:r>
              <a:rPr sz="2400" dirty="0">
                <a:solidFill>
                  <a:srgbClr val="1F4E79"/>
                </a:solidFill>
                <a:latin typeface="Calibri"/>
                <a:cs typeface="Calibri"/>
              </a:rPr>
              <a:t>in the </a:t>
            </a:r>
            <a:r>
              <a:rPr sz="2400" spc="-10" dirty="0">
                <a:solidFill>
                  <a:srgbClr val="1F4E79"/>
                </a:solidFill>
                <a:latin typeface="Calibri"/>
                <a:cs typeface="Calibri"/>
              </a:rPr>
              <a:t>Republic </a:t>
            </a:r>
            <a:r>
              <a:rPr sz="2400" spc="-5" dirty="0">
                <a:solidFill>
                  <a:srgbClr val="1F4E79"/>
                </a:solidFill>
                <a:latin typeface="Calibri"/>
                <a:cs typeface="Calibri"/>
              </a:rPr>
              <a:t>of </a:t>
            </a:r>
            <a:r>
              <a:rPr sz="2400" spc="-15" dirty="0">
                <a:solidFill>
                  <a:srgbClr val="1F4E79"/>
                </a:solidFill>
                <a:latin typeface="Calibri"/>
                <a:cs typeface="Calibri"/>
              </a:rPr>
              <a:t>Kazakhstan </a:t>
            </a:r>
            <a:r>
              <a:rPr sz="2400" spc="-5" dirty="0">
                <a:solidFill>
                  <a:srgbClr val="1F4E79"/>
                </a:solidFill>
                <a:latin typeface="Calibri"/>
                <a:cs typeface="Calibri"/>
              </a:rPr>
              <a:t>or </a:t>
            </a:r>
            <a:r>
              <a:rPr sz="2400" spc="-10" dirty="0">
                <a:solidFill>
                  <a:srgbClr val="1F4E79"/>
                </a:solidFill>
                <a:latin typeface="Calibri"/>
                <a:cs typeface="Calibri"/>
              </a:rPr>
              <a:t>operating in </a:t>
            </a:r>
            <a:r>
              <a:rPr sz="2400" dirty="0">
                <a:solidFill>
                  <a:srgbClr val="1F4E79"/>
                </a:solidFill>
                <a:latin typeface="Calibri"/>
                <a:cs typeface="Calibri"/>
              </a:rPr>
              <a:t>mass  media </a:t>
            </a:r>
            <a:r>
              <a:rPr sz="2400" spc="-10" dirty="0">
                <a:solidFill>
                  <a:srgbClr val="1F4E79"/>
                </a:solidFill>
                <a:latin typeface="Calibri"/>
                <a:cs typeface="Calibri"/>
              </a:rPr>
              <a:t>area. (sub-point </a:t>
            </a:r>
            <a:r>
              <a:rPr sz="2400" dirty="0">
                <a:solidFill>
                  <a:srgbClr val="1F4E79"/>
                </a:solidFill>
                <a:latin typeface="Calibri"/>
                <a:cs typeface="Calibri"/>
              </a:rPr>
              <a:t>3 ) </a:t>
            </a:r>
            <a:r>
              <a:rPr sz="2400" spc="-10" dirty="0">
                <a:solidFill>
                  <a:srgbClr val="1F4E79"/>
                </a:solidFill>
                <a:latin typeface="Calibri"/>
                <a:cs typeface="Calibri"/>
              </a:rPr>
              <a:t>point </a:t>
            </a:r>
            <a:r>
              <a:rPr sz="2400" dirty="0">
                <a:solidFill>
                  <a:srgbClr val="1F4E79"/>
                </a:solidFill>
                <a:latin typeface="Calibri"/>
                <a:cs typeface="Calibri"/>
              </a:rPr>
              <a:t>6 </a:t>
            </a:r>
            <a:r>
              <a:rPr sz="2400" spc="-5" dirty="0">
                <a:solidFill>
                  <a:srgbClr val="1F4E79"/>
                </a:solidFill>
                <a:latin typeface="Calibri"/>
                <a:cs typeface="Calibri"/>
              </a:rPr>
              <a:t>article 23 National </a:t>
            </a:r>
            <a:r>
              <a:rPr sz="2400" spc="-10" dirty="0">
                <a:solidFill>
                  <a:srgbClr val="1F4E79"/>
                </a:solidFill>
                <a:latin typeface="Calibri"/>
                <a:cs typeface="Calibri"/>
              </a:rPr>
              <a:t>Security Law </a:t>
            </a:r>
            <a:r>
              <a:rPr sz="2400" spc="-5" dirty="0">
                <a:solidFill>
                  <a:srgbClr val="1F4E79"/>
                </a:solidFill>
                <a:latin typeface="Calibri"/>
                <a:cs typeface="Calibri"/>
              </a:rPr>
              <a:t>of </a:t>
            </a:r>
            <a:r>
              <a:rPr sz="2400" dirty="0">
                <a:solidFill>
                  <a:srgbClr val="1F4E79"/>
                </a:solidFill>
                <a:latin typeface="Calibri"/>
                <a:cs typeface="Calibri"/>
              </a:rPr>
              <a:t>the  </a:t>
            </a:r>
            <a:r>
              <a:rPr sz="2400" spc="-10" dirty="0">
                <a:solidFill>
                  <a:srgbClr val="1F4E79"/>
                </a:solidFill>
                <a:latin typeface="Calibri"/>
                <a:cs typeface="Calibri"/>
              </a:rPr>
              <a:t>Republic </a:t>
            </a:r>
            <a:r>
              <a:rPr sz="2400" spc="-5" dirty="0">
                <a:solidFill>
                  <a:srgbClr val="1F4E79"/>
                </a:solidFill>
                <a:latin typeface="Calibri"/>
                <a:cs typeface="Calibri"/>
              </a:rPr>
              <a:t>of </a:t>
            </a:r>
            <a:r>
              <a:rPr sz="2400" spc="-15" dirty="0">
                <a:solidFill>
                  <a:srgbClr val="1F4E79"/>
                </a:solidFill>
                <a:latin typeface="Calibri"/>
                <a:cs typeface="Calibri"/>
              </a:rPr>
              <a:t>Kazakhstan). </a:t>
            </a:r>
            <a:r>
              <a:rPr sz="2400" spc="-5" dirty="0">
                <a:solidFill>
                  <a:srgbClr val="1F4E79"/>
                </a:solidFill>
                <a:latin typeface="Calibri"/>
                <a:cs typeface="Calibri"/>
              </a:rPr>
              <a:t>This </a:t>
            </a:r>
            <a:r>
              <a:rPr sz="2400" spc="-10" dirty="0">
                <a:solidFill>
                  <a:srgbClr val="1F4E79"/>
                </a:solidFill>
                <a:latin typeface="Calibri"/>
                <a:cs typeface="Calibri"/>
              </a:rPr>
              <a:t>provision </a:t>
            </a:r>
            <a:r>
              <a:rPr sz="2400" spc="-5" dirty="0">
                <a:solidFill>
                  <a:srgbClr val="1F4E79"/>
                </a:solidFill>
                <a:latin typeface="Calibri"/>
                <a:cs typeface="Calibri"/>
              </a:rPr>
              <a:t>does not </a:t>
            </a:r>
            <a:r>
              <a:rPr sz="2400" dirty="0">
                <a:solidFill>
                  <a:srgbClr val="1F4E79"/>
                </a:solidFill>
                <a:latin typeface="Calibri"/>
                <a:cs typeface="Calibri"/>
              </a:rPr>
              <a:t>apply </a:t>
            </a:r>
            <a:r>
              <a:rPr sz="2400" spc="-15" dirty="0">
                <a:solidFill>
                  <a:srgbClr val="1F4E79"/>
                </a:solidFill>
                <a:latin typeface="Calibri"/>
                <a:cs typeface="Calibri"/>
              </a:rPr>
              <a:t>to </a:t>
            </a:r>
            <a:r>
              <a:rPr sz="2400" spc="-10" dirty="0">
                <a:solidFill>
                  <a:srgbClr val="1F4E79"/>
                </a:solidFill>
                <a:latin typeface="Calibri"/>
                <a:cs typeface="Calibri"/>
              </a:rPr>
              <a:t>internet-resources </a:t>
            </a:r>
            <a:r>
              <a:rPr sz="2400" spc="-20" dirty="0">
                <a:solidFill>
                  <a:srgbClr val="1F4E79"/>
                </a:solidFill>
                <a:latin typeface="Calibri"/>
                <a:cs typeface="Calibri"/>
              </a:rPr>
              <a:t>for  </a:t>
            </a:r>
            <a:r>
              <a:rPr sz="2400" spc="-5" dirty="0">
                <a:solidFill>
                  <a:srgbClr val="1F4E79"/>
                </a:solidFill>
                <a:latin typeface="Calibri"/>
                <a:cs typeface="Calibri"/>
              </a:rPr>
              <a:t>electronic </a:t>
            </a:r>
            <a:r>
              <a:rPr sz="2400" spc="-10" dirty="0">
                <a:solidFill>
                  <a:srgbClr val="1F4E79"/>
                </a:solidFill>
                <a:latin typeface="Calibri"/>
                <a:cs typeface="Calibri"/>
              </a:rPr>
              <a:t>commerce; </a:t>
            </a:r>
            <a:r>
              <a:rPr sz="1200" i="1" spc="-5" dirty="0">
                <a:solidFill>
                  <a:srgbClr val="1F4E79"/>
                </a:solidFill>
                <a:latin typeface="Calibri"/>
                <a:cs typeface="Calibri"/>
              </a:rPr>
              <a:t>(sub-clause </a:t>
            </a:r>
            <a:r>
              <a:rPr sz="1200" i="1" dirty="0">
                <a:solidFill>
                  <a:srgbClr val="1F4E79"/>
                </a:solidFill>
                <a:latin typeface="Calibri"/>
                <a:cs typeface="Calibri"/>
              </a:rPr>
              <a:t>3 ) </a:t>
            </a:r>
            <a:r>
              <a:rPr sz="1200" i="1" spc="-5" dirty="0">
                <a:solidFill>
                  <a:srgbClr val="1F4E79"/>
                </a:solidFill>
                <a:latin typeface="Calibri"/>
                <a:cs typeface="Calibri"/>
              </a:rPr>
              <a:t>of clause </a:t>
            </a:r>
            <a:r>
              <a:rPr sz="1200" i="1" dirty="0">
                <a:solidFill>
                  <a:srgbClr val="1F4E79"/>
                </a:solidFill>
                <a:latin typeface="Calibri"/>
                <a:cs typeface="Calibri"/>
              </a:rPr>
              <a:t>6 </a:t>
            </a:r>
            <a:r>
              <a:rPr sz="1200" i="1" spc="-5" dirty="0">
                <a:solidFill>
                  <a:srgbClr val="1F4E79"/>
                </a:solidFill>
                <a:latin typeface="Calibri"/>
                <a:cs typeface="Calibri"/>
              </a:rPr>
              <a:t>of </a:t>
            </a:r>
            <a:r>
              <a:rPr sz="1200" i="1" dirty="0">
                <a:solidFill>
                  <a:srgbClr val="1F4E79"/>
                </a:solidFill>
                <a:latin typeface="Calibri"/>
                <a:cs typeface="Calibri"/>
              </a:rPr>
              <a:t>Article 23 </a:t>
            </a:r>
            <a:r>
              <a:rPr sz="1200" i="1" spc="-5" dirty="0">
                <a:solidFill>
                  <a:srgbClr val="1F4E79"/>
                </a:solidFill>
                <a:latin typeface="Calibri"/>
                <a:cs typeface="Calibri"/>
              </a:rPr>
              <a:t>of the Law of RK "On National Security of the </a:t>
            </a:r>
            <a:r>
              <a:rPr sz="1200" i="1" spc="-10" dirty="0">
                <a:solidFill>
                  <a:srgbClr val="1F4E79"/>
                </a:solidFill>
                <a:latin typeface="Calibri"/>
                <a:cs typeface="Calibri"/>
              </a:rPr>
              <a:t>Republic </a:t>
            </a:r>
            <a:r>
              <a:rPr sz="1200" i="1" spc="-5" dirty="0">
                <a:solidFill>
                  <a:srgbClr val="1F4E79"/>
                </a:solidFill>
                <a:latin typeface="Calibri"/>
                <a:cs typeface="Calibri"/>
              </a:rPr>
              <a:t>of</a:t>
            </a:r>
            <a:r>
              <a:rPr sz="1200" i="1" spc="95" dirty="0">
                <a:solidFill>
                  <a:srgbClr val="1F4E79"/>
                </a:solidFill>
                <a:latin typeface="Calibri"/>
                <a:cs typeface="Calibri"/>
              </a:rPr>
              <a:t> </a:t>
            </a:r>
            <a:r>
              <a:rPr sz="1200" i="1" spc="-10" dirty="0">
                <a:solidFill>
                  <a:srgbClr val="1F4E79"/>
                </a:solidFill>
                <a:latin typeface="Calibri"/>
                <a:cs typeface="Calibri"/>
              </a:rPr>
              <a:t>Kazakhstan")</a:t>
            </a:r>
            <a:endParaRPr sz="1200">
              <a:latin typeface="Calibri"/>
              <a:cs typeface="Calibri"/>
            </a:endParaRPr>
          </a:p>
          <a:p>
            <a:pPr marL="241300" marR="5715" indent="-228600" algn="just">
              <a:lnSpc>
                <a:spcPct val="100000"/>
              </a:lnSpc>
              <a:spcBef>
                <a:spcPts val="605"/>
              </a:spcBef>
              <a:buFont typeface="Arial"/>
              <a:buChar char="•"/>
              <a:tabLst>
                <a:tab pos="241300" algn="l"/>
              </a:tabLst>
            </a:pPr>
            <a:r>
              <a:rPr sz="2400" b="1" spc="-10" dirty="0">
                <a:solidFill>
                  <a:srgbClr val="1F4E79"/>
                </a:solidFill>
                <a:latin typeface="Calibri"/>
                <a:cs typeface="Calibri"/>
              </a:rPr>
              <a:t>Foreigners, </a:t>
            </a:r>
            <a:r>
              <a:rPr sz="2400" b="1" spc="-15" dirty="0">
                <a:solidFill>
                  <a:srgbClr val="1F4E79"/>
                </a:solidFill>
                <a:latin typeface="Calibri"/>
                <a:cs typeface="Calibri"/>
              </a:rPr>
              <a:t>stateless </a:t>
            </a:r>
            <a:r>
              <a:rPr sz="2400" b="1" spc="-5" dirty="0">
                <a:solidFill>
                  <a:srgbClr val="1F4E79"/>
                </a:solidFill>
                <a:latin typeface="Calibri"/>
                <a:cs typeface="Calibri"/>
              </a:rPr>
              <a:t>persons </a:t>
            </a:r>
            <a:r>
              <a:rPr sz="2400" b="1" dirty="0">
                <a:solidFill>
                  <a:srgbClr val="1F4E79"/>
                </a:solidFill>
                <a:latin typeface="Calibri"/>
                <a:cs typeface="Calibri"/>
              </a:rPr>
              <a:t>and </a:t>
            </a:r>
            <a:r>
              <a:rPr sz="2400" b="1" spc="-15" dirty="0">
                <a:solidFill>
                  <a:srgbClr val="1F4E79"/>
                </a:solidFill>
                <a:latin typeface="Calibri"/>
                <a:cs typeface="Calibri"/>
              </a:rPr>
              <a:t>foreign </a:t>
            </a:r>
            <a:r>
              <a:rPr sz="2400" b="1" spc="-10" dirty="0">
                <a:solidFill>
                  <a:srgbClr val="1F4E79"/>
                </a:solidFill>
                <a:latin typeface="Calibri"/>
                <a:cs typeface="Calibri"/>
              </a:rPr>
              <a:t>legal </a:t>
            </a:r>
            <a:r>
              <a:rPr sz="2400" b="1" spc="-5" dirty="0">
                <a:solidFill>
                  <a:srgbClr val="1F4E79"/>
                </a:solidFill>
                <a:latin typeface="Calibri"/>
                <a:cs typeface="Calibri"/>
              </a:rPr>
              <a:t>entities </a:t>
            </a:r>
            <a:r>
              <a:rPr sz="2400" spc="-15" dirty="0">
                <a:solidFill>
                  <a:srgbClr val="1F4E79"/>
                </a:solidFill>
                <a:latin typeface="Calibri"/>
                <a:cs typeface="Calibri"/>
              </a:rPr>
              <a:t>are </a:t>
            </a:r>
            <a:r>
              <a:rPr sz="2400" spc="-5" dirty="0">
                <a:solidFill>
                  <a:srgbClr val="1F4E79"/>
                </a:solidFill>
                <a:latin typeface="Calibri"/>
                <a:cs typeface="Calibri"/>
              </a:rPr>
              <a:t>not </a:t>
            </a:r>
            <a:r>
              <a:rPr sz="2400" spc="-10" dirty="0">
                <a:solidFill>
                  <a:srgbClr val="1F4E79"/>
                </a:solidFill>
                <a:latin typeface="Calibri"/>
                <a:cs typeface="Calibri"/>
              </a:rPr>
              <a:t>allowed </a:t>
            </a:r>
            <a:r>
              <a:rPr sz="2400" spc="-25" dirty="0">
                <a:solidFill>
                  <a:srgbClr val="1F4E79"/>
                </a:solidFill>
                <a:latin typeface="Calibri"/>
                <a:cs typeface="Calibri"/>
              </a:rPr>
              <a:t>to  </a:t>
            </a:r>
            <a:r>
              <a:rPr sz="2400" spc="-5" dirty="0">
                <a:solidFill>
                  <a:srgbClr val="1F4E79"/>
                </a:solidFill>
                <a:latin typeface="Calibri"/>
                <a:cs typeface="Calibri"/>
              </a:rPr>
              <a:t>manage or use </a:t>
            </a:r>
            <a:r>
              <a:rPr sz="2400" dirty="0">
                <a:solidFill>
                  <a:srgbClr val="1F4E79"/>
                </a:solidFill>
                <a:latin typeface="Calibri"/>
                <a:cs typeface="Calibri"/>
              </a:rPr>
              <a:t>trunk </a:t>
            </a:r>
            <a:r>
              <a:rPr sz="2400" spc="-10" dirty="0">
                <a:solidFill>
                  <a:srgbClr val="1F4E79"/>
                </a:solidFill>
                <a:latin typeface="Calibri"/>
                <a:cs typeface="Calibri"/>
              </a:rPr>
              <a:t>communication </a:t>
            </a:r>
            <a:r>
              <a:rPr sz="2400" dirty="0">
                <a:solidFill>
                  <a:srgbClr val="1F4E79"/>
                </a:solidFill>
                <a:latin typeface="Calibri"/>
                <a:cs typeface="Calibri"/>
              </a:rPr>
              <a:t>lines without </a:t>
            </a:r>
            <a:r>
              <a:rPr sz="2400" spc="-10" dirty="0">
                <a:solidFill>
                  <a:srgbClr val="1F4E79"/>
                </a:solidFill>
                <a:latin typeface="Calibri"/>
                <a:cs typeface="Calibri"/>
              </a:rPr>
              <a:t>setting </a:t>
            </a:r>
            <a:r>
              <a:rPr sz="2400" spc="-5" dirty="0">
                <a:solidFill>
                  <a:srgbClr val="1F4E79"/>
                </a:solidFill>
                <a:latin typeface="Calibri"/>
                <a:cs typeface="Calibri"/>
              </a:rPr>
              <a:t>up </a:t>
            </a:r>
            <a:r>
              <a:rPr sz="2400" dirty="0">
                <a:solidFill>
                  <a:srgbClr val="1F4E79"/>
                </a:solidFill>
                <a:latin typeface="Calibri"/>
                <a:cs typeface="Calibri"/>
              </a:rPr>
              <a:t>a </a:t>
            </a:r>
            <a:r>
              <a:rPr sz="2400" spc="-10" dirty="0">
                <a:solidFill>
                  <a:srgbClr val="1F4E79"/>
                </a:solidFill>
                <a:latin typeface="Calibri"/>
                <a:cs typeface="Calibri"/>
              </a:rPr>
              <a:t>legal </a:t>
            </a:r>
            <a:r>
              <a:rPr sz="2400" spc="-5" dirty="0">
                <a:solidFill>
                  <a:srgbClr val="1F4E79"/>
                </a:solidFill>
                <a:latin typeface="Calibri"/>
                <a:cs typeface="Calibri"/>
              </a:rPr>
              <a:t>entity </a:t>
            </a:r>
            <a:r>
              <a:rPr sz="2400" dirty="0">
                <a:solidFill>
                  <a:srgbClr val="1F4E79"/>
                </a:solidFill>
                <a:latin typeface="Calibri"/>
                <a:cs typeface="Calibri"/>
              </a:rPr>
              <a:t>in  the </a:t>
            </a:r>
            <a:r>
              <a:rPr sz="2400" spc="-5" dirty="0">
                <a:solidFill>
                  <a:srgbClr val="1F4E79"/>
                </a:solidFill>
                <a:latin typeface="Calibri"/>
                <a:cs typeface="Calibri"/>
              </a:rPr>
              <a:t>territory of </a:t>
            </a:r>
            <a:r>
              <a:rPr sz="2400" dirty="0">
                <a:solidFill>
                  <a:srgbClr val="1F4E79"/>
                </a:solidFill>
                <a:latin typeface="Calibri"/>
                <a:cs typeface="Calibri"/>
              </a:rPr>
              <a:t>the </a:t>
            </a:r>
            <a:r>
              <a:rPr sz="2400" spc="-5" dirty="0">
                <a:solidFill>
                  <a:srgbClr val="1F4E79"/>
                </a:solidFill>
                <a:latin typeface="Calibri"/>
                <a:cs typeface="Calibri"/>
              </a:rPr>
              <a:t>Republic of</a:t>
            </a:r>
            <a:r>
              <a:rPr sz="2400" spc="-25" dirty="0">
                <a:solidFill>
                  <a:srgbClr val="1F4E79"/>
                </a:solidFill>
                <a:latin typeface="Calibri"/>
                <a:cs typeface="Calibri"/>
              </a:rPr>
              <a:t> </a:t>
            </a:r>
            <a:r>
              <a:rPr sz="2400" spc="-15" dirty="0">
                <a:solidFill>
                  <a:srgbClr val="1F4E79"/>
                </a:solidFill>
                <a:latin typeface="Calibri"/>
                <a:cs typeface="Calibri"/>
              </a:rPr>
              <a:t>Kazakhstan;</a:t>
            </a:r>
            <a:endParaRPr sz="2400">
              <a:latin typeface="Calibri"/>
              <a:cs typeface="Calibri"/>
            </a:endParaRPr>
          </a:p>
          <a:p>
            <a:pPr marL="241300" marR="5080" indent="-228600" algn="just">
              <a:lnSpc>
                <a:spcPct val="100000"/>
              </a:lnSpc>
              <a:spcBef>
                <a:spcPts val="600"/>
              </a:spcBef>
              <a:buFont typeface="Arial"/>
              <a:buChar char="•"/>
              <a:tabLst>
                <a:tab pos="241300" algn="l"/>
              </a:tabLst>
            </a:pPr>
            <a:r>
              <a:rPr sz="2400" b="1" spc="-10" dirty="0">
                <a:solidFill>
                  <a:srgbClr val="1F4E79"/>
                </a:solidFill>
                <a:latin typeface="Calibri"/>
                <a:cs typeface="Calibri"/>
              </a:rPr>
              <a:t>Setting </a:t>
            </a:r>
            <a:r>
              <a:rPr sz="2400" b="1" spc="-5" dirty="0">
                <a:solidFill>
                  <a:srgbClr val="1F4E79"/>
                </a:solidFill>
                <a:latin typeface="Calibri"/>
                <a:cs typeface="Calibri"/>
              </a:rPr>
              <a:t>up </a:t>
            </a:r>
            <a:r>
              <a:rPr sz="2400" b="1" dirty="0">
                <a:solidFill>
                  <a:srgbClr val="1F4E79"/>
                </a:solidFill>
                <a:latin typeface="Calibri"/>
                <a:cs typeface="Calibri"/>
              </a:rPr>
              <a:t>and </a:t>
            </a:r>
            <a:r>
              <a:rPr sz="2400" b="1" spc="-5" dirty="0">
                <a:solidFill>
                  <a:srgbClr val="1F4E79"/>
                </a:solidFill>
                <a:latin typeface="Calibri"/>
                <a:cs typeface="Calibri"/>
              </a:rPr>
              <a:t>managing </a:t>
            </a:r>
            <a:r>
              <a:rPr sz="2400" b="1" dirty="0">
                <a:solidFill>
                  <a:srgbClr val="1F4E79"/>
                </a:solidFill>
                <a:latin typeface="Calibri"/>
                <a:cs typeface="Calibri"/>
              </a:rPr>
              <a:t>a </a:t>
            </a:r>
            <a:r>
              <a:rPr sz="2400" b="1" spc="-10" dirty="0">
                <a:solidFill>
                  <a:srgbClr val="1F4E79"/>
                </a:solidFill>
                <a:latin typeface="Calibri"/>
                <a:cs typeface="Calibri"/>
              </a:rPr>
              <a:t>communication </a:t>
            </a:r>
            <a:r>
              <a:rPr sz="2400" b="1" spc="-20" dirty="0">
                <a:solidFill>
                  <a:srgbClr val="1F4E79"/>
                </a:solidFill>
                <a:latin typeface="Calibri"/>
                <a:cs typeface="Calibri"/>
              </a:rPr>
              <a:t>system </a:t>
            </a:r>
            <a:r>
              <a:rPr sz="2400" b="1" spc="-5" dirty="0">
                <a:solidFill>
                  <a:srgbClr val="1F4E79"/>
                </a:solidFill>
                <a:latin typeface="Calibri"/>
                <a:cs typeface="Calibri"/>
              </a:rPr>
              <a:t>in </a:t>
            </a:r>
            <a:r>
              <a:rPr sz="2400" b="1" dirty="0">
                <a:solidFill>
                  <a:srgbClr val="1F4E79"/>
                </a:solidFill>
                <a:latin typeface="Calibri"/>
                <a:cs typeface="Calibri"/>
              </a:rPr>
              <a:t>the </a:t>
            </a:r>
            <a:r>
              <a:rPr sz="2400" b="1" spc="-10" dirty="0">
                <a:solidFill>
                  <a:srgbClr val="1F4E79"/>
                </a:solidFill>
                <a:latin typeface="Calibri"/>
                <a:cs typeface="Calibri"/>
              </a:rPr>
              <a:t>territory </a:t>
            </a:r>
            <a:r>
              <a:rPr sz="2400" b="1" dirty="0">
                <a:solidFill>
                  <a:srgbClr val="1F4E79"/>
                </a:solidFill>
                <a:latin typeface="Calibri"/>
                <a:cs typeface="Calibri"/>
              </a:rPr>
              <a:t>of </a:t>
            </a:r>
            <a:r>
              <a:rPr sz="2400" b="1" spc="-5" dirty="0">
                <a:solidFill>
                  <a:srgbClr val="1F4E79"/>
                </a:solidFill>
                <a:latin typeface="Calibri"/>
                <a:cs typeface="Calibri"/>
              </a:rPr>
              <a:t>the  </a:t>
            </a:r>
            <a:r>
              <a:rPr sz="2400" b="1" spc="-10" dirty="0">
                <a:solidFill>
                  <a:srgbClr val="1F4E79"/>
                </a:solidFill>
                <a:latin typeface="Calibri"/>
                <a:cs typeface="Calibri"/>
              </a:rPr>
              <a:t>Republic </a:t>
            </a:r>
            <a:r>
              <a:rPr sz="2400" b="1" dirty="0">
                <a:solidFill>
                  <a:srgbClr val="1F4E79"/>
                </a:solidFill>
                <a:latin typeface="Calibri"/>
                <a:cs typeface="Calibri"/>
              </a:rPr>
              <a:t>of </a:t>
            </a:r>
            <a:r>
              <a:rPr sz="2400" b="1" spc="-15" dirty="0">
                <a:solidFill>
                  <a:srgbClr val="1F4E79"/>
                </a:solidFill>
                <a:latin typeface="Calibri"/>
                <a:cs typeface="Calibri"/>
              </a:rPr>
              <a:t>Kazakhstan </a:t>
            </a:r>
            <a:r>
              <a:rPr sz="2400" dirty="0">
                <a:solidFill>
                  <a:srgbClr val="1F4E79"/>
                </a:solidFill>
                <a:latin typeface="Calibri"/>
                <a:cs typeface="Calibri"/>
              </a:rPr>
              <a:t>with a </a:t>
            </a:r>
            <a:r>
              <a:rPr sz="2400" spc="-15" dirty="0">
                <a:solidFill>
                  <a:srgbClr val="1F4E79"/>
                </a:solidFill>
                <a:latin typeface="Calibri"/>
                <a:cs typeface="Calibri"/>
              </a:rPr>
              <a:t>control </a:t>
            </a:r>
            <a:r>
              <a:rPr sz="2400" spc="-10" dirty="0">
                <a:solidFill>
                  <a:srgbClr val="1F4E79"/>
                </a:solidFill>
                <a:latin typeface="Calibri"/>
                <a:cs typeface="Calibri"/>
              </a:rPr>
              <a:t>centre beyond </a:t>
            </a:r>
            <a:r>
              <a:rPr sz="2400" dirty="0">
                <a:solidFill>
                  <a:srgbClr val="1F4E79"/>
                </a:solidFill>
                <a:latin typeface="Calibri"/>
                <a:cs typeface="Calibri"/>
              </a:rPr>
              <a:t>its </a:t>
            </a:r>
            <a:r>
              <a:rPr sz="2400" spc="-15" dirty="0">
                <a:solidFill>
                  <a:srgbClr val="1F4E79"/>
                </a:solidFill>
                <a:latin typeface="Calibri"/>
                <a:cs typeface="Calibri"/>
              </a:rPr>
              <a:t>borders </a:t>
            </a:r>
            <a:r>
              <a:rPr sz="2400" spc="-5" dirty="0">
                <a:solidFill>
                  <a:srgbClr val="1F4E79"/>
                </a:solidFill>
                <a:latin typeface="Calibri"/>
                <a:cs typeface="Calibri"/>
              </a:rPr>
              <a:t>shall be  </a:t>
            </a:r>
            <a:r>
              <a:rPr sz="2400" spc="-50" dirty="0">
                <a:solidFill>
                  <a:srgbClr val="1F4E79"/>
                </a:solidFill>
                <a:latin typeface="Calibri"/>
                <a:cs typeface="Calibri"/>
              </a:rPr>
              <a:t>f</a:t>
            </a:r>
            <a:r>
              <a:rPr sz="2400" spc="-5" dirty="0">
                <a:solidFill>
                  <a:srgbClr val="1F4E79"/>
                </a:solidFill>
                <a:latin typeface="Calibri"/>
                <a:cs typeface="Calibri"/>
              </a:rPr>
              <a:t>orbidde</a:t>
            </a:r>
            <a:r>
              <a:rPr sz="2400" dirty="0">
                <a:solidFill>
                  <a:srgbClr val="1F4E79"/>
                </a:solidFill>
                <a:latin typeface="Calibri"/>
                <a:cs typeface="Calibri"/>
              </a:rPr>
              <a:t>n</a:t>
            </a:r>
            <a:r>
              <a:rPr sz="2400" spc="15" dirty="0">
                <a:solidFill>
                  <a:srgbClr val="1F4E79"/>
                </a:solidFill>
                <a:latin typeface="Calibri"/>
                <a:cs typeface="Calibri"/>
              </a:rPr>
              <a:t> </a:t>
            </a:r>
            <a:r>
              <a:rPr sz="2600" i="1" dirty="0">
                <a:solidFill>
                  <a:srgbClr val="1F4E79"/>
                </a:solidFill>
                <a:latin typeface="Calibri"/>
                <a:cs typeface="Calibri"/>
              </a:rPr>
              <a:t>.</a:t>
            </a:r>
            <a:r>
              <a:rPr sz="1200" i="1" spc="-5" dirty="0">
                <a:solidFill>
                  <a:srgbClr val="1F4E79"/>
                </a:solidFill>
                <a:latin typeface="Calibri"/>
                <a:cs typeface="Calibri"/>
              </a:rPr>
              <a:t>(sub</a:t>
            </a:r>
            <a:r>
              <a:rPr sz="1200" i="1" dirty="0">
                <a:solidFill>
                  <a:srgbClr val="1F4E79"/>
                </a:solidFill>
                <a:latin typeface="Calibri"/>
                <a:cs typeface="Calibri"/>
              </a:rPr>
              <a:t>-cl</a:t>
            </a:r>
            <a:r>
              <a:rPr sz="1200" i="1" spc="-5" dirty="0">
                <a:solidFill>
                  <a:srgbClr val="1F4E79"/>
                </a:solidFill>
                <a:latin typeface="Calibri"/>
                <a:cs typeface="Calibri"/>
              </a:rPr>
              <a:t>aus</a:t>
            </a:r>
            <a:r>
              <a:rPr sz="1200" i="1" dirty="0">
                <a:solidFill>
                  <a:srgbClr val="1F4E79"/>
                </a:solidFill>
                <a:latin typeface="Calibri"/>
                <a:cs typeface="Calibri"/>
              </a:rPr>
              <a:t>e</a:t>
            </a:r>
            <a:r>
              <a:rPr sz="1200" i="1" spc="-15" dirty="0">
                <a:solidFill>
                  <a:srgbClr val="1F4E79"/>
                </a:solidFill>
                <a:latin typeface="Calibri"/>
                <a:cs typeface="Calibri"/>
              </a:rPr>
              <a:t> </a:t>
            </a:r>
            <a:r>
              <a:rPr sz="1200" i="1" dirty="0">
                <a:solidFill>
                  <a:srgbClr val="1F4E79"/>
                </a:solidFill>
                <a:latin typeface="Calibri"/>
                <a:cs typeface="Calibri"/>
              </a:rPr>
              <a:t>4</a:t>
            </a:r>
            <a:r>
              <a:rPr sz="1200" i="1" spc="-5" dirty="0">
                <a:solidFill>
                  <a:srgbClr val="1F4E79"/>
                </a:solidFill>
                <a:latin typeface="Calibri"/>
                <a:cs typeface="Calibri"/>
              </a:rPr>
              <a:t>)</a:t>
            </a:r>
            <a:r>
              <a:rPr sz="1200" i="1" dirty="0">
                <a:solidFill>
                  <a:srgbClr val="1F4E79"/>
                </a:solidFill>
                <a:latin typeface="Calibri"/>
                <a:cs typeface="Calibri"/>
              </a:rPr>
              <a:t>,</a:t>
            </a:r>
            <a:r>
              <a:rPr sz="1200" i="1" spc="5" dirty="0">
                <a:solidFill>
                  <a:srgbClr val="1F4E79"/>
                </a:solidFill>
                <a:latin typeface="Calibri"/>
                <a:cs typeface="Calibri"/>
              </a:rPr>
              <a:t> </a:t>
            </a:r>
            <a:r>
              <a:rPr sz="1200" i="1" dirty="0">
                <a:solidFill>
                  <a:srgbClr val="1F4E79"/>
                </a:solidFill>
                <a:latin typeface="Calibri"/>
                <a:cs typeface="Calibri"/>
              </a:rPr>
              <a:t>5) </a:t>
            </a:r>
            <a:r>
              <a:rPr sz="1200" i="1" spc="5" dirty="0">
                <a:solidFill>
                  <a:srgbClr val="1F4E79"/>
                </a:solidFill>
                <a:latin typeface="Calibri"/>
                <a:cs typeface="Calibri"/>
              </a:rPr>
              <a:t> </a:t>
            </a:r>
            <a:r>
              <a:rPr sz="1200" i="1" dirty="0">
                <a:solidFill>
                  <a:srgbClr val="1F4E79"/>
                </a:solidFill>
                <a:latin typeface="Calibri"/>
                <a:cs typeface="Calibri"/>
              </a:rPr>
              <a:t>cl</a:t>
            </a:r>
            <a:r>
              <a:rPr sz="1200" i="1" spc="-5" dirty="0">
                <a:solidFill>
                  <a:srgbClr val="1F4E79"/>
                </a:solidFill>
                <a:latin typeface="Calibri"/>
                <a:cs typeface="Calibri"/>
              </a:rPr>
              <a:t>aus</a:t>
            </a:r>
            <a:r>
              <a:rPr sz="1200" i="1" dirty="0">
                <a:solidFill>
                  <a:srgbClr val="1F4E79"/>
                </a:solidFill>
                <a:latin typeface="Calibri"/>
                <a:cs typeface="Calibri"/>
              </a:rPr>
              <a:t>e</a:t>
            </a:r>
            <a:r>
              <a:rPr sz="1200" i="1" spc="-5" dirty="0">
                <a:solidFill>
                  <a:srgbClr val="1F4E79"/>
                </a:solidFill>
                <a:latin typeface="Calibri"/>
                <a:cs typeface="Calibri"/>
              </a:rPr>
              <a:t> </a:t>
            </a:r>
            <a:r>
              <a:rPr sz="1200" i="1" dirty="0">
                <a:solidFill>
                  <a:srgbClr val="1F4E79"/>
                </a:solidFill>
                <a:latin typeface="Calibri"/>
                <a:cs typeface="Calibri"/>
              </a:rPr>
              <a:t>6, </a:t>
            </a:r>
            <a:r>
              <a:rPr sz="1200" i="1" spc="10" dirty="0">
                <a:solidFill>
                  <a:srgbClr val="1F4E79"/>
                </a:solidFill>
                <a:latin typeface="Calibri"/>
                <a:cs typeface="Calibri"/>
              </a:rPr>
              <a:t> </a:t>
            </a:r>
            <a:r>
              <a:rPr sz="1200" i="1" spc="-5" dirty="0">
                <a:solidFill>
                  <a:srgbClr val="1F4E79"/>
                </a:solidFill>
                <a:latin typeface="Calibri"/>
                <a:cs typeface="Calibri"/>
              </a:rPr>
              <a:t>a</a:t>
            </a:r>
            <a:r>
              <a:rPr sz="1200" i="1" dirty="0">
                <a:solidFill>
                  <a:srgbClr val="1F4E79"/>
                </a:solidFill>
                <a:latin typeface="Calibri"/>
                <a:cs typeface="Calibri"/>
              </a:rPr>
              <a:t>rti</a:t>
            </a:r>
            <a:r>
              <a:rPr sz="1200" i="1" spc="5" dirty="0">
                <a:solidFill>
                  <a:srgbClr val="1F4E79"/>
                </a:solidFill>
                <a:latin typeface="Calibri"/>
                <a:cs typeface="Calibri"/>
              </a:rPr>
              <a:t>c</a:t>
            </a:r>
            <a:r>
              <a:rPr sz="1200" i="1" dirty="0">
                <a:solidFill>
                  <a:srgbClr val="1F4E79"/>
                </a:solidFill>
                <a:latin typeface="Calibri"/>
                <a:cs typeface="Calibri"/>
              </a:rPr>
              <a:t>le,</a:t>
            </a:r>
            <a:r>
              <a:rPr sz="1200" i="1" spc="-5" dirty="0">
                <a:solidFill>
                  <a:srgbClr val="1F4E79"/>
                </a:solidFill>
                <a:latin typeface="Calibri"/>
                <a:cs typeface="Calibri"/>
              </a:rPr>
              <a:t> </a:t>
            </a:r>
            <a:r>
              <a:rPr sz="1200" i="1" dirty="0">
                <a:solidFill>
                  <a:srgbClr val="1F4E79"/>
                </a:solidFill>
                <a:latin typeface="Calibri"/>
                <a:cs typeface="Calibri"/>
              </a:rPr>
              <a:t>23</a:t>
            </a:r>
            <a:r>
              <a:rPr sz="1200" i="1" spc="5" dirty="0">
                <a:solidFill>
                  <a:srgbClr val="1F4E79"/>
                </a:solidFill>
                <a:latin typeface="Calibri"/>
                <a:cs typeface="Calibri"/>
              </a:rPr>
              <a:t> </a:t>
            </a:r>
            <a:r>
              <a:rPr sz="1200" i="1" spc="-10" dirty="0">
                <a:solidFill>
                  <a:srgbClr val="1F4E79"/>
                </a:solidFill>
                <a:latin typeface="Calibri"/>
                <a:cs typeface="Calibri"/>
              </a:rPr>
              <a:t>N</a:t>
            </a:r>
            <a:r>
              <a:rPr sz="1200" i="1" spc="-5" dirty="0">
                <a:solidFill>
                  <a:srgbClr val="1F4E79"/>
                </a:solidFill>
                <a:latin typeface="Calibri"/>
                <a:cs typeface="Calibri"/>
              </a:rPr>
              <a:t>a</a:t>
            </a:r>
            <a:r>
              <a:rPr sz="1200" i="1" dirty="0">
                <a:solidFill>
                  <a:srgbClr val="1F4E79"/>
                </a:solidFill>
                <a:latin typeface="Calibri"/>
                <a:cs typeface="Calibri"/>
              </a:rPr>
              <a:t>ti</a:t>
            </a:r>
            <a:r>
              <a:rPr sz="1200" i="1" spc="-5" dirty="0">
                <a:solidFill>
                  <a:srgbClr val="1F4E79"/>
                </a:solidFill>
                <a:latin typeface="Calibri"/>
                <a:cs typeface="Calibri"/>
              </a:rPr>
              <a:t>ona</a:t>
            </a:r>
            <a:r>
              <a:rPr sz="1200" i="1" dirty="0">
                <a:solidFill>
                  <a:srgbClr val="1F4E79"/>
                </a:solidFill>
                <a:latin typeface="Calibri"/>
                <a:cs typeface="Calibri"/>
              </a:rPr>
              <a:t>l</a:t>
            </a:r>
            <a:r>
              <a:rPr sz="1200" i="1" spc="5" dirty="0">
                <a:solidFill>
                  <a:srgbClr val="1F4E79"/>
                </a:solidFill>
                <a:latin typeface="Calibri"/>
                <a:cs typeface="Calibri"/>
              </a:rPr>
              <a:t> </a:t>
            </a:r>
            <a:r>
              <a:rPr sz="1200" i="1" spc="-5" dirty="0">
                <a:solidFill>
                  <a:srgbClr val="1F4E79"/>
                </a:solidFill>
                <a:latin typeface="Calibri"/>
                <a:cs typeface="Calibri"/>
              </a:rPr>
              <a:t>Se</a:t>
            </a:r>
            <a:r>
              <a:rPr sz="1200" i="1" dirty="0">
                <a:solidFill>
                  <a:srgbClr val="1F4E79"/>
                </a:solidFill>
                <a:latin typeface="Calibri"/>
                <a:cs typeface="Calibri"/>
              </a:rPr>
              <a:t>c</a:t>
            </a:r>
            <a:r>
              <a:rPr sz="1200" i="1" spc="-5" dirty="0">
                <a:solidFill>
                  <a:srgbClr val="1F4E79"/>
                </a:solidFill>
                <a:latin typeface="Calibri"/>
                <a:cs typeface="Calibri"/>
              </a:rPr>
              <a:t>u</a:t>
            </a:r>
            <a:r>
              <a:rPr sz="1200" i="1" dirty="0">
                <a:solidFill>
                  <a:srgbClr val="1F4E79"/>
                </a:solidFill>
                <a:latin typeface="Calibri"/>
                <a:cs typeface="Calibri"/>
              </a:rPr>
              <a:t>r</a:t>
            </a:r>
            <a:r>
              <a:rPr sz="1200" i="1" spc="-5" dirty="0">
                <a:solidFill>
                  <a:srgbClr val="1F4E79"/>
                </a:solidFill>
                <a:latin typeface="Calibri"/>
                <a:cs typeface="Calibri"/>
              </a:rPr>
              <a:t>i</a:t>
            </a:r>
            <a:r>
              <a:rPr sz="1200" i="1" dirty="0">
                <a:solidFill>
                  <a:srgbClr val="1F4E79"/>
                </a:solidFill>
                <a:latin typeface="Calibri"/>
                <a:cs typeface="Calibri"/>
              </a:rPr>
              <a:t>ty</a:t>
            </a:r>
            <a:r>
              <a:rPr sz="1200" i="1" spc="-5" dirty="0">
                <a:solidFill>
                  <a:srgbClr val="1F4E79"/>
                </a:solidFill>
                <a:latin typeface="Calibri"/>
                <a:cs typeface="Calibri"/>
              </a:rPr>
              <a:t> L</a:t>
            </a:r>
            <a:r>
              <a:rPr sz="1200" i="1" spc="-10" dirty="0">
                <a:solidFill>
                  <a:srgbClr val="1F4E79"/>
                </a:solidFill>
                <a:latin typeface="Calibri"/>
                <a:cs typeface="Calibri"/>
              </a:rPr>
              <a:t>a</a:t>
            </a:r>
            <a:r>
              <a:rPr sz="1200" i="1" dirty="0">
                <a:solidFill>
                  <a:srgbClr val="1F4E79"/>
                </a:solidFill>
                <a:latin typeface="Calibri"/>
                <a:cs typeface="Calibri"/>
              </a:rPr>
              <a:t>w</a:t>
            </a:r>
            <a:r>
              <a:rPr sz="1200" i="1" spc="-5" dirty="0">
                <a:solidFill>
                  <a:srgbClr val="1F4E79"/>
                </a:solidFill>
                <a:latin typeface="Calibri"/>
                <a:cs typeface="Calibri"/>
              </a:rPr>
              <a:t> o</a:t>
            </a:r>
            <a:r>
              <a:rPr sz="1200" i="1" dirty="0">
                <a:solidFill>
                  <a:srgbClr val="1F4E79"/>
                </a:solidFill>
                <a:latin typeface="Calibri"/>
                <a:cs typeface="Calibri"/>
              </a:rPr>
              <a:t>f</a:t>
            </a:r>
            <a:r>
              <a:rPr sz="1200" i="1" spc="10" dirty="0">
                <a:solidFill>
                  <a:srgbClr val="1F4E79"/>
                </a:solidFill>
                <a:latin typeface="Calibri"/>
                <a:cs typeface="Calibri"/>
              </a:rPr>
              <a:t> </a:t>
            </a:r>
            <a:r>
              <a:rPr sz="1200" i="1" dirty="0">
                <a:solidFill>
                  <a:srgbClr val="1F4E79"/>
                </a:solidFill>
                <a:latin typeface="Calibri"/>
                <a:cs typeface="Calibri"/>
              </a:rPr>
              <a:t>t</a:t>
            </a:r>
            <a:r>
              <a:rPr sz="1200" i="1" spc="-5" dirty="0">
                <a:solidFill>
                  <a:srgbClr val="1F4E79"/>
                </a:solidFill>
                <a:latin typeface="Calibri"/>
                <a:cs typeface="Calibri"/>
              </a:rPr>
              <a:t>h</a:t>
            </a:r>
            <a:r>
              <a:rPr sz="1200" i="1" dirty="0">
                <a:solidFill>
                  <a:srgbClr val="1F4E79"/>
                </a:solidFill>
                <a:latin typeface="Calibri"/>
                <a:cs typeface="Calibri"/>
              </a:rPr>
              <a:t>e</a:t>
            </a:r>
            <a:r>
              <a:rPr sz="1200" i="1" spc="-5" dirty="0">
                <a:solidFill>
                  <a:srgbClr val="1F4E79"/>
                </a:solidFill>
                <a:latin typeface="Calibri"/>
                <a:cs typeface="Calibri"/>
              </a:rPr>
              <a:t> </a:t>
            </a:r>
            <a:r>
              <a:rPr sz="1200" i="1" spc="-30" dirty="0">
                <a:solidFill>
                  <a:srgbClr val="1F4E79"/>
                </a:solidFill>
                <a:latin typeface="Calibri"/>
                <a:cs typeface="Calibri"/>
              </a:rPr>
              <a:t>R</a:t>
            </a:r>
            <a:r>
              <a:rPr sz="1200" i="1" dirty="0">
                <a:solidFill>
                  <a:srgbClr val="1F4E79"/>
                </a:solidFill>
                <a:latin typeface="Calibri"/>
                <a:cs typeface="Calibri"/>
              </a:rPr>
              <a:t>ep</a:t>
            </a:r>
            <a:r>
              <a:rPr sz="1200" i="1" spc="-10" dirty="0">
                <a:solidFill>
                  <a:srgbClr val="1F4E79"/>
                </a:solidFill>
                <a:latin typeface="Calibri"/>
                <a:cs typeface="Calibri"/>
              </a:rPr>
              <a:t>u</a:t>
            </a:r>
            <a:r>
              <a:rPr sz="1200" i="1" spc="-5" dirty="0">
                <a:solidFill>
                  <a:srgbClr val="1F4E79"/>
                </a:solidFill>
                <a:latin typeface="Calibri"/>
                <a:cs typeface="Calibri"/>
              </a:rPr>
              <a:t>b</a:t>
            </a:r>
            <a:r>
              <a:rPr sz="1200" i="1" dirty="0">
                <a:solidFill>
                  <a:srgbClr val="1F4E79"/>
                </a:solidFill>
                <a:latin typeface="Calibri"/>
                <a:cs typeface="Calibri"/>
              </a:rPr>
              <a:t>lic</a:t>
            </a:r>
            <a:r>
              <a:rPr sz="1200" i="1" spc="10" dirty="0">
                <a:solidFill>
                  <a:srgbClr val="1F4E79"/>
                </a:solidFill>
                <a:latin typeface="Calibri"/>
                <a:cs typeface="Calibri"/>
              </a:rPr>
              <a:t> </a:t>
            </a:r>
            <a:r>
              <a:rPr sz="1200" i="1" spc="-5" dirty="0">
                <a:solidFill>
                  <a:srgbClr val="1F4E79"/>
                </a:solidFill>
                <a:latin typeface="Calibri"/>
                <a:cs typeface="Calibri"/>
              </a:rPr>
              <a:t>o</a:t>
            </a:r>
            <a:r>
              <a:rPr sz="1200" i="1" dirty="0">
                <a:solidFill>
                  <a:srgbClr val="1F4E79"/>
                </a:solidFill>
                <a:latin typeface="Calibri"/>
                <a:cs typeface="Calibri"/>
              </a:rPr>
              <a:t>f</a:t>
            </a:r>
            <a:r>
              <a:rPr sz="1200" i="1" spc="-5" dirty="0">
                <a:solidFill>
                  <a:srgbClr val="1F4E79"/>
                </a:solidFill>
                <a:latin typeface="Calibri"/>
                <a:cs typeface="Calibri"/>
              </a:rPr>
              <a:t> </a:t>
            </a:r>
            <a:r>
              <a:rPr sz="1200" i="1" spc="-25" dirty="0">
                <a:solidFill>
                  <a:srgbClr val="1F4E79"/>
                </a:solidFill>
                <a:latin typeface="Calibri"/>
                <a:cs typeface="Calibri"/>
              </a:rPr>
              <a:t>K</a:t>
            </a:r>
            <a:r>
              <a:rPr sz="1200" i="1" spc="-5" dirty="0">
                <a:solidFill>
                  <a:srgbClr val="1F4E79"/>
                </a:solidFill>
                <a:latin typeface="Calibri"/>
                <a:cs typeface="Calibri"/>
              </a:rPr>
              <a:t>a</a:t>
            </a:r>
            <a:r>
              <a:rPr sz="1200" i="1" spc="-20" dirty="0">
                <a:solidFill>
                  <a:srgbClr val="1F4E79"/>
                </a:solidFill>
                <a:latin typeface="Calibri"/>
                <a:cs typeface="Calibri"/>
              </a:rPr>
              <a:t>z</a:t>
            </a:r>
            <a:r>
              <a:rPr sz="1200" i="1" spc="-5" dirty="0">
                <a:solidFill>
                  <a:srgbClr val="1F4E79"/>
                </a:solidFill>
                <a:latin typeface="Calibri"/>
                <a:cs typeface="Calibri"/>
              </a:rPr>
              <a:t>a</a:t>
            </a:r>
            <a:r>
              <a:rPr sz="1200" i="1" spc="-10" dirty="0">
                <a:solidFill>
                  <a:srgbClr val="1F4E79"/>
                </a:solidFill>
                <a:latin typeface="Calibri"/>
                <a:cs typeface="Calibri"/>
              </a:rPr>
              <a:t>k</a:t>
            </a:r>
            <a:r>
              <a:rPr sz="1200" i="1" spc="-5" dirty="0">
                <a:solidFill>
                  <a:srgbClr val="1F4E79"/>
                </a:solidFill>
                <a:latin typeface="Calibri"/>
                <a:cs typeface="Calibri"/>
              </a:rPr>
              <a:t>h</a:t>
            </a:r>
            <a:r>
              <a:rPr sz="1200" i="1" spc="-15" dirty="0">
                <a:solidFill>
                  <a:srgbClr val="1F4E79"/>
                </a:solidFill>
                <a:latin typeface="Calibri"/>
                <a:cs typeface="Calibri"/>
              </a:rPr>
              <a:t>s</a:t>
            </a:r>
            <a:r>
              <a:rPr sz="1200" i="1" spc="-10" dirty="0">
                <a:solidFill>
                  <a:srgbClr val="1F4E79"/>
                </a:solidFill>
                <a:latin typeface="Calibri"/>
                <a:cs typeface="Calibri"/>
              </a:rPr>
              <a:t>t</a:t>
            </a:r>
            <a:r>
              <a:rPr sz="1200" i="1" spc="-5" dirty="0">
                <a:solidFill>
                  <a:srgbClr val="1F4E79"/>
                </a:solidFill>
                <a:latin typeface="Calibri"/>
                <a:cs typeface="Calibri"/>
              </a:rPr>
              <a:t>an</a:t>
            </a:r>
            <a:r>
              <a:rPr sz="1200" i="1" dirty="0">
                <a:solidFill>
                  <a:srgbClr val="1F4E79"/>
                </a:solidFill>
                <a:latin typeface="Calibri"/>
                <a:cs typeface="Calibri"/>
              </a:rPr>
              <a:t>)</a:t>
            </a:r>
            <a:endParaRPr sz="1200">
              <a:latin typeface="Calibri"/>
              <a:cs typeface="Calibri"/>
            </a:endParaRPr>
          </a:p>
        </p:txBody>
      </p:sp>
      <p:sp>
        <p:nvSpPr>
          <p:cNvPr id="4" name="object 4"/>
          <p:cNvSpPr txBox="1"/>
          <p:nvPr/>
        </p:nvSpPr>
        <p:spPr>
          <a:xfrm>
            <a:off x="1400936" y="6100368"/>
            <a:ext cx="4180840" cy="239395"/>
          </a:xfrm>
          <a:prstGeom prst="rect">
            <a:avLst/>
          </a:prstGeom>
        </p:spPr>
        <p:txBody>
          <a:bodyPr vert="horz" wrap="square" lIns="0" tIns="12700" rIns="0" bIns="0" rtlCol="0">
            <a:spAutoFit/>
          </a:bodyPr>
          <a:lstStyle/>
          <a:p>
            <a:pPr marL="50800">
              <a:lnSpc>
                <a:spcPct val="100000"/>
              </a:lnSpc>
              <a:spcBef>
                <a:spcPts val="100"/>
              </a:spcBef>
              <a:tabLst>
                <a:tab pos="278765" algn="l"/>
              </a:tabLst>
            </a:pPr>
            <a:r>
              <a:rPr sz="800" spc="-145" dirty="0">
                <a:solidFill>
                  <a:srgbClr val="1F4E79"/>
                </a:solidFill>
                <a:latin typeface="Arial"/>
                <a:cs typeface="Arial"/>
              </a:rPr>
              <a:t>•</a:t>
            </a:r>
            <a:r>
              <a:rPr sz="2100" spc="-217" baseline="-33730" dirty="0">
                <a:latin typeface="Arial"/>
                <a:cs typeface="Arial"/>
              </a:rPr>
              <a:t>•	</a:t>
            </a:r>
            <a:r>
              <a:rPr sz="800" i="1" spc="-5" dirty="0">
                <a:solidFill>
                  <a:srgbClr val="1F4E79"/>
                </a:solidFill>
                <a:latin typeface="Calibri"/>
                <a:cs typeface="Calibri"/>
              </a:rPr>
              <a:t>(sub-clause </a:t>
            </a:r>
            <a:r>
              <a:rPr sz="800" i="1" dirty="0">
                <a:solidFill>
                  <a:srgbClr val="1F4E79"/>
                </a:solidFill>
                <a:latin typeface="Calibri"/>
                <a:cs typeface="Calibri"/>
              </a:rPr>
              <a:t>3) </a:t>
            </a:r>
            <a:r>
              <a:rPr sz="800" i="1" spc="-5" dirty="0">
                <a:solidFill>
                  <a:srgbClr val="1F4E79"/>
                </a:solidFill>
                <a:latin typeface="Calibri"/>
                <a:cs typeface="Calibri"/>
              </a:rPr>
              <a:t>clause </a:t>
            </a:r>
            <a:r>
              <a:rPr sz="800" i="1" dirty="0">
                <a:solidFill>
                  <a:srgbClr val="1F4E79"/>
                </a:solidFill>
                <a:latin typeface="Calibri"/>
                <a:cs typeface="Calibri"/>
              </a:rPr>
              <a:t>6 </a:t>
            </a:r>
            <a:r>
              <a:rPr sz="800" i="1" spc="-5" dirty="0">
                <a:solidFill>
                  <a:srgbClr val="1F4E79"/>
                </a:solidFill>
                <a:latin typeface="Calibri"/>
                <a:cs typeface="Calibri"/>
              </a:rPr>
              <a:t>of Article </a:t>
            </a:r>
            <a:r>
              <a:rPr sz="800" i="1" dirty="0">
                <a:solidFill>
                  <a:srgbClr val="1F4E79"/>
                </a:solidFill>
                <a:latin typeface="Calibri"/>
                <a:cs typeface="Calibri"/>
              </a:rPr>
              <a:t>23 </a:t>
            </a:r>
            <a:r>
              <a:rPr sz="800" i="1" spc="-5" dirty="0">
                <a:solidFill>
                  <a:srgbClr val="1F4E79"/>
                </a:solidFill>
                <a:latin typeface="Calibri"/>
                <a:cs typeface="Calibri"/>
              </a:rPr>
              <a:t>of the </a:t>
            </a:r>
            <a:r>
              <a:rPr sz="800" i="1" spc="-10" dirty="0">
                <a:solidFill>
                  <a:srgbClr val="1F4E79"/>
                </a:solidFill>
                <a:latin typeface="Calibri"/>
                <a:cs typeface="Calibri"/>
              </a:rPr>
              <a:t>National </a:t>
            </a:r>
            <a:r>
              <a:rPr sz="800" i="1" spc="-5" dirty="0">
                <a:solidFill>
                  <a:srgbClr val="1F4E79"/>
                </a:solidFill>
                <a:latin typeface="Calibri"/>
                <a:cs typeface="Calibri"/>
              </a:rPr>
              <a:t>Security </a:t>
            </a:r>
            <a:r>
              <a:rPr sz="800" i="1" dirty="0">
                <a:solidFill>
                  <a:srgbClr val="1F4E79"/>
                </a:solidFill>
                <a:latin typeface="Calibri"/>
                <a:cs typeface="Calibri"/>
              </a:rPr>
              <a:t>Act </a:t>
            </a:r>
            <a:r>
              <a:rPr sz="800" i="1" spc="-5" dirty="0">
                <a:solidFill>
                  <a:srgbClr val="1F4E79"/>
                </a:solidFill>
                <a:latin typeface="Calibri"/>
                <a:cs typeface="Calibri"/>
              </a:rPr>
              <a:t>of the Republic of</a:t>
            </a:r>
            <a:r>
              <a:rPr sz="800" i="1" spc="25" dirty="0">
                <a:solidFill>
                  <a:srgbClr val="1F4E79"/>
                </a:solidFill>
                <a:latin typeface="Calibri"/>
                <a:cs typeface="Calibri"/>
              </a:rPr>
              <a:t> </a:t>
            </a:r>
            <a:r>
              <a:rPr sz="800" i="1" spc="-10" dirty="0">
                <a:solidFill>
                  <a:srgbClr val="1F4E79"/>
                </a:solidFill>
                <a:latin typeface="Calibri"/>
                <a:cs typeface="Calibri"/>
              </a:rPr>
              <a:t>Kazakhstan)</a:t>
            </a:r>
            <a:endParaRPr sz="800">
              <a:latin typeface="Calibri"/>
              <a:cs typeface="Calibri"/>
            </a:endParaRPr>
          </a:p>
        </p:txBody>
      </p:sp>
      <p:sp>
        <p:nvSpPr>
          <p:cNvPr id="5" name="object 5"/>
          <p:cNvSpPr txBox="1"/>
          <p:nvPr/>
        </p:nvSpPr>
        <p:spPr>
          <a:xfrm>
            <a:off x="11944857" y="6614464"/>
            <a:ext cx="155575" cy="152400"/>
          </a:xfrm>
          <a:prstGeom prst="rect">
            <a:avLst/>
          </a:prstGeom>
        </p:spPr>
        <p:txBody>
          <a:bodyPr vert="horz" wrap="square" lIns="0" tIns="0" rIns="0" bIns="0" rtlCol="0">
            <a:spAutoFit/>
          </a:bodyPr>
          <a:lstStyle/>
          <a:p>
            <a:pPr>
              <a:lnSpc>
                <a:spcPts val="1140"/>
              </a:lnSpc>
            </a:pPr>
            <a:r>
              <a:rPr sz="1200" dirty="0">
                <a:solidFill>
                  <a:srgbClr val="888888"/>
                </a:solidFill>
                <a:latin typeface="Calibri"/>
                <a:cs typeface="Calibri"/>
              </a:rPr>
              <a:t>55</a:t>
            </a:r>
            <a:endParaRPr sz="1200">
              <a:latin typeface="Calibri"/>
              <a:cs typeface="Calibri"/>
            </a:endParaRPr>
          </a:p>
        </p:txBody>
      </p:sp>
      <p:sp>
        <p:nvSpPr>
          <p:cNvPr id="6" name="object 6"/>
          <p:cNvSpPr/>
          <p:nvPr/>
        </p:nvSpPr>
        <p:spPr>
          <a:xfrm>
            <a:off x="0" y="0"/>
            <a:ext cx="12192000" cy="370840"/>
          </a:xfrm>
          <a:custGeom>
            <a:avLst/>
            <a:gdLst/>
            <a:ahLst/>
            <a:cxnLst/>
            <a:rect l="l" t="t" r="r" b="b"/>
            <a:pathLst>
              <a:path w="12192000" h="370840">
                <a:moveTo>
                  <a:pt x="0" y="370332"/>
                </a:moveTo>
                <a:lnTo>
                  <a:pt x="12192000" y="370332"/>
                </a:lnTo>
                <a:lnTo>
                  <a:pt x="12192000" y="0"/>
                </a:lnTo>
                <a:lnTo>
                  <a:pt x="0" y="0"/>
                </a:lnTo>
                <a:lnTo>
                  <a:pt x="0" y="370332"/>
                </a:lnTo>
                <a:close/>
              </a:path>
            </a:pathLst>
          </a:custGeom>
          <a:solidFill>
            <a:srgbClr val="243470">
              <a:alpha val="79998"/>
            </a:srgbClr>
          </a:solidFill>
        </p:spPr>
        <p:txBody>
          <a:bodyPr wrap="square" lIns="0" tIns="0" rIns="0" bIns="0" rtlCol="0"/>
          <a:lstStyle/>
          <a:p>
            <a:endParaRPr/>
          </a:p>
        </p:txBody>
      </p:sp>
      <p:sp>
        <p:nvSpPr>
          <p:cNvPr id="7" name="object 7"/>
          <p:cNvSpPr/>
          <p:nvPr/>
        </p:nvSpPr>
        <p:spPr>
          <a:xfrm>
            <a:off x="0" y="6458711"/>
            <a:ext cx="12192000" cy="399415"/>
          </a:xfrm>
          <a:custGeom>
            <a:avLst/>
            <a:gdLst/>
            <a:ahLst/>
            <a:cxnLst/>
            <a:rect l="l" t="t" r="r" b="b"/>
            <a:pathLst>
              <a:path w="12192000" h="399415">
                <a:moveTo>
                  <a:pt x="12192000" y="399286"/>
                </a:moveTo>
                <a:lnTo>
                  <a:pt x="12192000" y="0"/>
                </a:lnTo>
                <a:lnTo>
                  <a:pt x="0" y="0"/>
                </a:lnTo>
                <a:lnTo>
                  <a:pt x="0" y="399286"/>
                </a:lnTo>
                <a:lnTo>
                  <a:pt x="12192000" y="399286"/>
                </a:lnTo>
                <a:close/>
              </a:path>
            </a:pathLst>
          </a:custGeom>
          <a:solidFill>
            <a:srgbClr val="243470">
              <a:alpha val="79998"/>
            </a:srgbClr>
          </a:solidFill>
        </p:spPr>
        <p:txBody>
          <a:bodyPr wrap="square" lIns="0" tIns="0" rIns="0" bIns="0" rtlCol="0"/>
          <a:lstStyle/>
          <a:p>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13453" y="469773"/>
            <a:ext cx="4037329" cy="680720"/>
          </a:xfrm>
          <a:prstGeom prst="rect">
            <a:avLst/>
          </a:prstGeom>
        </p:spPr>
        <p:txBody>
          <a:bodyPr vert="horz" wrap="square" lIns="0" tIns="12065" rIns="0" bIns="0" rtlCol="0">
            <a:spAutoFit/>
          </a:bodyPr>
          <a:lstStyle/>
          <a:p>
            <a:pPr marL="12700">
              <a:lnSpc>
                <a:spcPct val="100000"/>
              </a:lnSpc>
              <a:spcBef>
                <a:spcPts val="95"/>
              </a:spcBef>
            </a:pPr>
            <a:r>
              <a:rPr sz="4300" u="none" spc="170" dirty="0">
                <a:solidFill>
                  <a:srgbClr val="001F5F"/>
                </a:solidFill>
                <a:latin typeface="Cambria"/>
                <a:cs typeface="Cambria"/>
              </a:rPr>
              <a:t>RESTRICTIONS</a:t>
            </a:r>
            <a:endParaRPr sz="4300">
              <a:latin typeface="Cambria"/>
              <a:cs typeface="Cambria"/>
            </a:endParaRPr>
          </a:p>
        </p:txBody>
      </p:sp>
      <p:sp>
        <p:nvSpPr>
          <p:cNvPr id="3" name="object 3"/>
          <p:cNvSpPr txBox="1"/>
          <p:nvPr/>
        </p:nvSpPr>
        <p:spPr>
          <a:xfrm>
            <a:off x="1567941" y="1242821"/>
            <a:ext cx="8963660" cy="3576320"/>
          </a:xfrm>
          <a:prstGeom prst="rect">
            <a:avLst/>
          </a:prstGeom>
        </p:spPr>
        <p:txBody>
          <a:bodyPr vert="horz" wrap="square" lIns="0" tIns="43180" rIns="0" bIns="0" rtlCol="0">
            <a:spAutoFit/>
          </a:bodyPr>
          <a:lstStyle/>
          <a:p>
            <a:pPr marL="241300" marR="5080" indent="-228600" algn="just">
              <a:lnSpc>
                <a:spcPct val="90000"/>
              </a:lnSpc>
              <a:spcBef>
                <a:spcPts val="340"/>
              </a:spcBef>
              <a:buFont typeface="Arial"/>
              <a:buChar char="•"/>
              <a:tabLst>
                <a:tab pos="241300" algn="l"/>
              </a:tabLst>
            </a:pPr>
            <a:r>
              <a:rPr sz="2000" spc="-10" dirty="0">
                <a:solidFill>
                  <a:srgbClr val="1F4E79"/>
                </a:solidFill>
                <a:latin typeface="Cambria"/>
                <a:cs typeface="Cambria"/>
              </a:rPr>
              <a:t>Individuals </a:t>
            </a:r>
            <a:r>
              <a:rPr sz="2000" spc="-5" dirty="0">
                <a:solidFill>
                  <a:srgbClr val="1F4E79"/>
                </a:solidFill>
                <a:latin typeface="Cambria"/>
                <a:cs typeface="Cambria"/>
              </a:rPr>
              <a:t>and </a:t>
            </a:r>
            <a:r>
              <a:rPr sz="2000" spc="-10" dirty="0">
                <a:solidFill>
                  <a:srgbClr val="1F4E79"/>
                </a:solidFill>
                <a:latin typeface="Cambria"/>
                <a:cs typeface="Cambria"/>
              </a:rPr>
              <a:t>legal entities </a:t>
            </a:r>
            <a:r>
              <a:rPr sz="2000" spc="-15" dirty="0">
                <a:solidFill>
                  <a:srgbClr val="1F4E79"/>
                </a:solidFill>
                <a:latin typeface="Cambria"/>
                <a:cs typeface="Cambria"/>
              </a:rPr>
              <a:t>are </a:t>
            </a:r>
            <a:r>
              <a:rPr sz="2000" spc="-5" dirty="0">
                <a:solidFill>
                  <a:srgbClr val="1F4E79"/>
                </a:solidFill>
                <a:latin typeface="Cambria"/>
                <a:cs typeface="Cambria"/>
              </a:rPr>
              <a:t>not </a:t>
            </a:r>
            <a:r>
              <a:rPr sz="2000" spc="-10" dirty="0">
                <a:solidFill>
                  <a:srgbClr val="1F4E79"/>
                </a:solidFill>
                <a:latin typeface="Cambria"/>
                <a:cs typeface="Cambria"/>
              </a:rPr>
              <a:t>allowed </a:t>
            </a:r>
            <a:r>
              <a:rPr sz="2000" b="1" spc="-15" dirty="0">
                <a:solidFill>
                  <a:srgbClr val="1F4E79"/>
                </a:solidFill>
                <a:latin typeface="Cambria"/>
                <a:cs typeface="Cambria"/>
              </a:rPr>
              <a:t>to </a:t>
            </a:r>
            <a:r>
              <a:rPr sz="2000" b="1" spc="-30" dirty="0">
                <a:solidFill>
                  <a:srgbClr val="1F4E79"/>
                </a:solidFill>
                <a:latin typeface="Cambria"/>
                <a:cs typeface="Cambria"/>
              </a:rPr>
              <a:t>have </a:t>
            </a:r>
            <a:r>
              <a:rPr sz="2000" b="1" spc="-5" dirty="0">
                <a:solidFill>
                  <a:srgbClr val="1F4E79"/>
                </a:solidFill>
                <a:latin typeface="Cambria"/>
                <a:cs typeface="Cambria"/>
              </a:rPr>
              <a:t>and hold </a:t>
            </a:r>
            <a:r>
              <a:rPr sz="2000" b="1" spc="-10" dirty="0">
                <a:solidFill>
                  <a:srgbClr val="1F4E79"/>
                </a:solidFill>
                <a:latin typeface="Cambria"/>
                <a:cs typeface="Cambria"/>
              </a:rPr>
              <a:t>more </a:t>
            </a:r>
            <a:r>
              <a:rPr sz="2000" b="1" spc="-5" dirty="0">
                <a:solidFill>
                  <a:srgbClr val="1F4E79"/>
                </a:solidFill>
                <a:latin typeface="Cambria"/>
                <a:cs typeface="Cambria"/>
              </a:rPr>
              <a:t>than </a:t>
            </a:r>
            <a:r>
              <a:rPr sz="2000" b="1" dirty="0">
                <a:solidFill>
                  <a:srgbClr val="1F4E79"/>
                </a:solidFill>
                <a:latin typeface="Cambria"/>
                <a:cs typeface="Cambria"/>
              </a:rPr>
              <a:t>10  per </a:t>
            </a:r>
            <a:r>
              <a:rPr sz="2000" b="1" spc="-5" dirty="0">
                <a:solidFill>
                  <a:srgbClr val="1F4E79"/>
                </a:solidFill>
                <a:latin typeface="Cambria"/>
                <a:cs typeface="Cambria"/>
              </a:rPr>
              <a:t>cent </a:t>
            </a:r>
            <a:r>
              <a:rPr sz="2000" b="1" dirty="0">
                <a:solidFill>
                  <a:srgbClr val="1F4E79"/>
                </a:solidFill>
                <a:latin typeface="Cambria"/>
                <a:cs typeface="Cambria"/>
              </a:rPr>
              <a:t>of </a:t>
            </a:r>
            <a:r>
              <a:rPr sz="2000" b="1" spc="-15" dirty="0">
                <a:solidFill>
                  <a:srgbClr val="1F4E79"/>
                </a:solidFill>
                <a:latin typeface="Cambria"/>
                <a:cs typeface="Cambria"/>
              </a:rPr>
              <a:t>voting </a:t>
            </a:r>
            <a:r>
              <a:rPr sz="2000" b="1" spc="-10" dirty="0">
                <a:solidFill>
                  <a:srgbClr val="1F4E79"/>
                </a:solidFill>
                <a:latin typeface="Cambria"/>
                <a:cs typeface="Cambria"/>
              </a:rPr>
              <a:t>shares, participatory interests </a:t>
            </a:r>
            <a:r>
              <a:rPr sz="2000" b="1" dirty="0">
                <a:solidFill>
                  <a:srgbClr val="1F4E79"/>
                </a:solidFill>
                <a:latin typeface="Cambria"/>
                <a:cs typeface="Cambria"/>
              </a:rPr>
              <a:t>and </a:t>
            </a:r>
            <a:r>
              <a:rPr sz="2000" b="1" spc="-5" dirty="0">
                <a:solidFill>
                  <a:srgbClr val="1F4E79"/>
                </a:solidFill>
                <a:latin typeface="Cambria"/>
                <a:cs typeface="Cambria"/>
              </a:rPr>
              <a:t>contribution </a:t>
            </a:r>
            <a:r>
              <a:rPr sz="2000" b="1" spc="-10" dirty="0">
                <a:solidFill>
                  <a:srgbClr val="1F4E79"/>
                </a:solidFill>
                <a:latin typeface="Cambria"/>
                <a:cs typeface="Cambria"/>
              </a:rPr>
              <a:t>shares  </a:t>
            </a:r>
            <a:r>
              <a:rPr sz="2000" b="1" dirty="0">
                <a:solidFill>
                  <a:srgbClr val="1F4E79"/>
                </a:solidFill>
                <a:latin typeface="Cambria"/>
                <a:cs typeface="Cambria"/>
              </a:rPr>
              <a:t>in </a:t>
            </a:r>
            <a:r>
              <a:rPr sz="2000" b="1" spc="-10" dirty="0">
                <a:solidFill>
                  <a:srgbClr val="1F4E79"/>
                </a:solidFill>
                <a:latin typeface="Cambria"/>
                <a:cs typeface="Cambria"/>
              </a:rPr>
              <a:t>organisation</a:t>
            </a:r>
            <a:r>
              <a:rPr sz="2000" spc="-10" dirty="0">
                <a:solidFill>
                  <a:srgbClr val="1F4E79"/>
                </a:solidFill>
                <a:latin typeface="Cambria"/>
                <a:cs typeface="Cambria"/>
              </a:rPr>
              <a:t>, which </a:t>
            </a:r>
            <a:r>
              <a:rPr sz="2000" spc="-5" dirty="0">
                <a:solidFill>
                  <a:srgbClr val="1F4E79"/>
                </a:solidFill>
                <a:latin typeface="Cambria"/>
                <a:cs typeface="Cambria"/>
              </a:rPr>
              <a:t>owns and/or manages </a:t>
            </a:r>
            <a:r>
              <a:rPr sz="2000" dirty="0">
                <a:solidFill>
                  <a:srgbClr val="1F4E79"/>
                </a:solidFill>
                <a:latin typeface="Cambria"/>
                <a:cs typeface="Cambria"/>
              </a:rPr>
              <a:t>or </a:t>
            </a:r>
            <a:r>
              <a:rPr sz="2000" spc="-10" dirty="0">
                <a:solidFill>
                  <a:srgbClr val="1F4E79"/>
                </a:solidFill>
                <a:latin typeface="Cambria"/>
                <a:cs typeface="Cambria"/>
              </a:rPr>
              <a:t>operates </a:t>
            </a:r>
            <a:r>
              <a:rPr sz="2000" spc="-5" dirty="0">
                <a:solidFill>
                  <a:srgbClr val="1F4E79"/>
                </a:solidFill>
                <a:latin typeface="Cambria"/>
                <a:cs typeface="Cambria"/>
              </a:rPr>
              <a:t>communication lines  </a:t>
            </a:r>
            <a:r>
              <a:rPr sz="2000" dirty="0">
                <a:solidFill>
                  <a:srgbClr val="1F4E79"/>
                </a:solidFill>
                <a:latin typeface="Cambria"/>
                <a:cs typeface="Cambria"/>
              </a:rPr>
              <a:t>as a </a:t>
            </a:r>
            <a:r>
              <a:rPr sz="2000" spc="-10" dirty="0">
                <a:solidFill>
                  <a:srgbClr val="1F4E79"/>
                </a:solidFill>
                <a:latin typeface="Cambria"/>
                <a:cs typeface="Cambria"/>
              </a:rPr>
              <a:t>national </a:t>
            </a:r>
            <a:r>
              <a:rPr sz="2000" dirty="0">
                <a:solidFill>
                  <a:srgbClr val="1F4E79"/>
                </a:solidFill>
                <a:latin typeface="Cambria"/>
                <a:cs typeface="Cambria"/>
              </a:rPr>
              <a:t>and </a:t>
            </a:r>
            <a:r>
              <a:rPr sz="2000" spc="-10" dirty="0">
                <a:solidFill>
                  <a:srgbClr val="1F4E79"/>
                </a:solidFill>
                <a:latin typeface="Cambria"/>
                <a:cs typeface="Cambria"/>
              </a:rPr>
              <a:t>international </a:t>
            </a:r>
            <a:r>
              <a:rPr sz="2000" spc="-5" dirty="0">
                <a:solidFill>
                  <a:srgbClr val="1F4E79"/>
                </a:solidFill>
                <a:latin typeface="Cambria"/>
                <a:cs typeface="Cambria"/>
              </a:rPr>
              <a:t>carrier without consent of </a:t>
            </a:r>
            <a:r>
              <a:rPr sz="2000" dirty="0">
                <a:solidFill>
                  <a:srgbClr val="1F4E79"/>
                </a:solidFill>
                <a:latin typeface="Cambria"/>
                <a:cs typeface="Cambria"/>
              </a:rPr>
              <a:t>the </a:t>
            </a:r>
            <a:r>
              <a:rPr sz="2000" spc="-5" dirty="0">
                <a:solidFill>
                  <a:srgbClr val="1F4E79"/>
                </a:solidFill>
                <a:latin typeface="Cambria"/>
                <a:cs typeface="Cambria"/>
              </a:rPr>
              <a:t>authorised </a:t>
            </a:r>
            <a:r>
              <a:rPr sz="2000" spc="-10" dirty="0">
                <a:solidFill>
                  <a:srgbClr val="1F4E79"/>
                </a:solidFill>
                <a:latin typeface="Cambria"/>
                <a:cs typeface="Cambria"/>
              </a:rPr>
              <a:t>state  body </a:t>
            </a:r>
            <a:r>
              <a:rPr sz="2000" spc="-5" dirty="0">
                <a:solidFill>
                  <a:srgbClr val="1F4E79"/>
                </a:solidFill>
                <a:latin typeface="Cambria"/>
                <a:cs typeface="Cambria"/>
              </a:rPr>
              <a:t>in </a:t>
            </a:r>
            <a:r>
              <a:rPr sz="2000" dirty="0">
                <a:solidFill>
                  <a:srgbClr val="1F4E79"/>
                </a:solidFill>
                <a:latin typeface="Cambria"/>
                <a:cs typeface="Cambria"/>
              </a:rPr>
              <a:t>the </a:t>
            </a:r>
            <a:r>
              <a:rPr sz="2000" spc="-10" dirty="0">
                <a:solidFill>
                  <a:srgbClr val="1F4E79"/>
                </a:solidFill>
                <a:latin typeface="Cambria"/>
                <a:cs typeface="Cambria"/>
              </a:rPr>
              <a:t>sphere </a:t>
            </a:r>
            <a:r>
              <a:rPr sz="2000" spc="-5" dirty="0">
                <a:solidFill>
                  <a:srgbClr val="1F4E79"/>
                </a:solidFill>
                <a:latin typeface="Cambria"/>
                <a:cs typeface="Cambria"/>
              </a:rPr>
              <a:t>of communication and </a:t>
            </a:r>
            <a:r>
              <a:rPr sz="2000" spc="-10" dirty="0">
                <a:solidFill>
                  <a:srgbClr val="1F4E79"/>
                </a:solidFill>
                <a:latin typeface="Cambria"/>
                <a:cs typeface="Cambria"/>
              </a:rPr>
              <a:t>information </a:t>
            </a:r>
            <a:r>
              <a:rPr sz="2000" dirty="0">
                <a:solidFill>
                  <a:srgbClr val="1F4E79"/>
                </a:solidFill>
                <a:latin typeface="Cambria"/>
                <a:cs typeface="Cambria"/>
              </a:rPr>
              <a:t>and </a:t>
            </a:r>
            <a:r>
              <a:rPr sz="2000" spc="-5" dirty="0">
                <a:solidFill>
                  <a:srgbClr val="1F4E79"/>
                </a:solidFill>
                <a:latin typeface="Cambria"/>
                <a:cs typeface="Cambria"/>
              </a:rPr>
              <a:t>national security  </a:t>
            </a:r>
            <a:r>
              <a:rPr sz="2000" dirty="0">
                <a:solidFill>
                  <a:srgbClr val="1F4E79"/>
                </a:solidFill>
                <a:latin typeface="Cambria"/>
                <a:cs typeface="Cambria"/>
              </a:rPr>
              <a:t>agency;</a:t>
            </a:r>
            <a:endParaRPr sz="2000">
              <a:latin typeface="Cambria"/>
              <a:cs typeface="Cambria"/>
            </a:endParaRPr>
          </a:p>
          <a:p>
            <a:pPr marL="241300" marR="5715" indent="-228600" algn="just">
              <a:lnSpc>
                <a:spcPct val="90000"/>
              </a:lnSpc>
              <a:spcBef>
                <a:spcPts val="1000"/>
              </a:spcBef>
              <a:buFont typeface="Arial"/>
              <a:buChar char="•"/>
              <a:tabLst>
                <a:tab pos="241300" algn="l"/>
              </a:tabLst>
            </a:pPr>
            <a:r>
              <a:rPr sz="2000" spc="-15" dirty="0">
                <a:solidFill>
                  <a:srgbClr val="1F4E79"/>
                </a:solidFill>
                <a:latin typeface="Cambria"/>
                <a:cs typeface="Cambria"/>
              </a:rPr>
              <a:t>Foreigners, </a:t>
            </a:r>
            <a:r>
              <a:rPr sz="2000" spc="-5" dirty="0">
                <a:solidFill>
                  <a:srgbClr val="1F4E79"/>
                </a:solidFill>
                <a:latin typeface="Cambria"/>
                <a:cs typeface="Cambria"/>
              </a:rPr>
              <a:t>stateless persons </a:t>
            </a:r>
            <a:r>
              <a:rPr sz="2000" dirty="0">
                <a:solidFill>
                  <a:srgbClr val="1F4E79"/>
                </a:solidFill>
                <a:latin typeface="Cambria"/>
                <a:cs typeface="Cambria"/>
              </a:rPr>
              <a:t>and </a:t>
            </a:r>
            <a:r>
              <a:rPr sz="2000" spc="-10" dirty="0">
                <a:solidFill>
                  <a:srgbClr val="1F4E79"/>
                </a:solidFill>
                <a:latin typeface="Cambria"/>
                <a:cs typeface="Cambria"/>
              </a:rPr>
              <a:t>foreign legal </a:t>
            </a:r>
            <a:r>
              <a:rPr sz="2000" spc="-5" dirty="0">
                <a:solidFill>
                  <a:srgbClr val="1F4E79"/>
                </a:solidFill>
                <a:latin typeface="Cambria"/>
                <a:cs typeface="Cambria"/>
              </a:rPr>
              <a:t>entities </a:t>
            </a:r>
            <a:r>
              <a:rPr sz="2000" spc="-10" dirty="0">
                <a:solidFill>
                  <a:srgbClr val="1F4E79"/>
                </a:solidFill>
                <a:latin typeface="Cambria"/>
                <a:cs typeface="Cambria"/>
              </a:rPr>
              <a:t>are allowed </a:t>
            </a:r>
            <a:r>
              <a:rPr sz="2000" b="1" spc="-10" dirty="0">
                <a:solidFill>
                  <a:srgbClr val="1F4E79"/>
                </a:solidFill>
                <a:latin typeface="Cambria"/>
                <a:cs typeface="Cambria"/>
              </a:rPr>
              <a:t>to </a:t>
            </a:r>
            <a:r>
              <a:rPr sz="2000" b="1" spc="-30" dirty="0">
                <a:solidFill>
                  <a:srgbClr val="1F4E79"/>
                </a:solidFill>
                <a:latin typeface="Cambria"/>
                <a:cs typeface="Cambria"/>
              </a:rPr>
              <a:t>have </a:t>
            </a:r>
            <a:r>
              <a:rPr sz="2000" b="1" spc="-5" dirty="0">
                <a:solidFill>
                  <a:srgbClr val="1F4E79"/>
                </a:solidFill>
                <a:latin typeface="Cambria"/>
                <a:cs typeface="Cambria"/>
              </a:rPr>
              <a:t>and  </a:t>
            </a:r>
            <a:r>
              <a:rPr sz="2000" b="1" dirty="0">
                <a:solidFill>
                  <a:srgbClr val="1F4E79"/>
                </a:solidFill>
                <a:latin typeface="Cambria"/>
                <a:cs typeface="Cambria"/>
              </a:rPr>
              <a:t>hold </a:t>
            </a:r>
            <a:r>
              <a:rPr sz="2000" b="1" spc="-15" dirty="0">
                <a:solidFill>
                  <a:srgbClr val="1F4E79"/>
                </a:solidFill>
                <a:latin typeface="Cambria"/>
                <a:cs typeface="Cambria"/>
              </a:rPr>
              <a:t>directly </a:t>
            </a:r>
            <a:r>
              <a:rPr sz="2000" b="1" spc="-5" dirty="0">
                <a:solidFill>
                  <a:srgbClr val="1F4E79"/>
                </a:solidFill>
                <a:latin typeface="Cambria"/>
                <a:cs typeface="Cambria"/>
              </a:rPr>
              <a:t>and/or </a:t>
            </a:r>
            <a:r>
              <a:rPr sz="2000" b="1" spc="-10" dirty="0">
                <a:solidFill>
                  <a:srgbClr val="1F4E79"/>
                </a:solidFill>
                <a:latin typeface="Cambria"/>
                <a:cs typeface="Cambria"/>
              </a:rPr>
              <a:t>indirectly more </a:t>
            </a:r>
            <a:r>
              <a:rPr sz="2000" b="1" spc="-5" dirty="0">
                <a:solidFill>
                  <a:srgbClr val="1F4E79"/>
                </a:solidFill>
                <a:latin typeface="Cambria"/>
                <a:cs typeface="Cambria"/>
              </a:rPr>
              <a:t>than </a:t>
            </a:r>
            <a:r>
              <a:rPr sz="2000" b="1" dirty="0">
                <a:solidFill>
                  <a:srgbClr val="1F4E79"/>
                </a:solidFill>
                <a:latin typeface="Cambria"/>
                <a:cs typeface="Cambria"/>
              </a:rPr>
              <a:t>49 per </a:t>
            </a:r>
            <a:r>
              <a:rPr sz="2000" b="1" spc="-10" dirty="0">
                <a:solidFill>
                  <a:srgbClr val="1F4E79"/>
                </a:solidFill>
                <a:latin typeface="Cambria"/>
                <a:cs typeface="Cambria"/>
              </a:rPr>
              <a:t>cent </a:t>
            </a:r>
            <a:r>
              <a:rPr sz="2000" b="1" spc="-5" dirty="0">
                <a:solidFill>
                  <a:srgbClr val="1F4E79"/>
                </a:solidFill>
                <a:latin typeface="Cambria"/>
                <a:cs typeface="Cambria"/>
              </a:rPr>
              <a:t>of </a:t>
            </a:r>
            <a:r>
              <a:rPr sz="2000" b="1" spc="-15" dirty="0">
                <a:solidFill>
                  <a:srgbClr val="1F4E79"/>
                </a:solidFill>
                <a:latin typeface="Cambria"/>
                <a:cs typeface="Cambria"/>
              </a:rPr>
              <a:t>voting </a:t>
            </a:r>
            <a:r>
              <a:rPr sz="2000" b="1" spc="-10" dirty="0">
                <a:solidFill>
                  <a:srgbClr val="1F4E79"/>
                </a:solidFill>
                <a:latin typeface="Cambria"/>
                <a:cs typeface="Cambria"/>
              </a:rPr>
              <a:t>shares,  participatory interests </a:t>
            </a:r>
            <a:r>
              <a:rPr sz="2000" b="1" spc="-5" dirty="0">
                <a:solidFill>
                  <a:srgbClr val="1F4E79"/>
                </a:solidFill>
                <a:latin typeface="Cambria"/>
                <a:cs typeface="Cambria"/>
              </a:rPr>
              <a:t>and </a:t>
            </a:r>
            <a:r>
              <a:rPr sz="2000" b="1" spc="-10" dirty="0">
                <a:solidFill>
                  <a:srgbClr val="1F4E79"/>
                </a:solidFill>
                <a:latin typeface="Cambria"/>
                <a:cs typeface="Cambria"/>
              </a:rPr>
              <a:t>contribution shares of </a:t>
            </a:r>
            <a:r>
              <a:rPr sz="2000" b="1" dirty="0">
                <a:solidFill>
                  <a:srgbClr val="1F4E79"/>
                </a:solidFill>
                <a:latin typeface="Cambria"/>
                <a:cs typeface="Cambria"/>
              </a:rPr>
              <a:t>a </a:t>
            </a:r>
            <a:r>
              <a:rPr sz="2000" b="1" spc="-10" dirty="0">
                <a:solidFill>
                  <a:srgbClr val="1F4E79"/>
                </a:solidFill>
                <a:latin typeface="Cambria"/>
                <a:cs typeface="Cambria"/>
              </a:rPr>
              <a:t>legal </a:t>
            </a:r>
            <a:r>
              <a:rPr sz="2000" b="1" spc="-5" dirty="0">
                <a:solidFill>
                  <a:srgbClr val="1F4E79"/>
                </a:solidFill>
                <a:latin typeface="Cambria"/>
                <a:cs typeface="Cambria"/>
              </a:rPr>
              <a:t>entity </a:t>
            </a:r>
            <a:r>
              <a:rPr sz="2000" spc="-10" dirty="0">
                <a:solidFill>
                  <a:srgbClr val="1F4E79"/>
                </a:solidFill>
                <a:latin typeface="Cambria"/>
                <a:cs typeface="Cambria"/>
              </a:rPr>
              <a:t>which  </a:t>
            </a:r>
            <a:r>
              <a:rPr sz="2000" dirty="0">
                <a:solidFill>
                  <a:srgbClr val="1F4E79"/>
                </a:solidFill>
                <a:latin typeface="Cambria"/>
                <a:cs typeface="Cambria"/>
              </a:rPr>
              <a:t>carries </a:t>
            </a:r>
            <a:r>
              <a:rPr sz="2000" spc="-5" dirty="0">
                <a:solidFill>
                  <a:srgbClr val="1F4E79"/>
                </a:solidFill>
                <a:latin typeface="Cambria"/>
                <a:cs typeface="Cambria"/>
              </a:rPr>
              <a:t>out </a:t>
            </a:r>
            <a:r>
              <a:rPr sz="2000" spc="-10" dirty="0">
                <a:solidFill>
                  <a:srgbClr val="1F4E79"/>
                </a:solidFill>
                <a:latin typeface="Cambria"/>
                <a:cs typeface="Cambria"/>
              </a:rPr>
              <a:t>its activity </a:t>
            </a:r>
            <a:r>
              <a:rPr sz="2000" spc="-5" dirty="0">
                <a:solidFill>
                  <a:srgbClr val="1F4E79"/>
                </a:solidFill>
                <a:latin typeface="Cambria"/>
                <a:cs typeface="Cambria"/>
              </a:rPr>
              <a:t>in telecommunication </a:t>
            </a:r>
            <a:r>
              <a:rPr sz="2000" spc="-10" dirty="0">
                <a:solidFill>
                  <a:srgbClr val="1F4E79"/>
                </a:solidFill>
                <a:latin typeface="Cambria"/>
                <a:cs typeface="Cambria"/>
              </a:rPr>
              <a:t>sphere </a:t>
            </a:r>
            <a:r>
              <a:rPr sz="2000" dirty="0">
                <a:solidFill>
                  <a:srgbClr val="1F4E79"/>
                </a:solidFill>
                <a:latin typeface="Cambria"/>
                <a:cs typeface="Cambria"/>
              </a:rPr>
              <a:t>as a </a:t>
            </a:r>
            <a:r>
              <a:rPr sz="2000" spc="-10" dirty="0">
                <a:solidFill>
                  <a:srgbClr val="1F4E79"/>
                </a:solidFill>
                <a:latin typeface="Cambria"/>
                <a:cs typeface="Cambria"/>
              </a:rPr>
              <a:t>national </a:t>
            </a:r>
            <a:r>
              <a:rPr sz="2000" spc="-5" dirty="0">
                <a:solidFill>
                  <a:srgbClr val="1F4E79"/>
                </a:solidFill>
                <a:latin typeface="Cambria"/>
                <a:cs typeface="Cambria"/>
              </a:rPr>
              <a:t>and/or  </a:t>
            </a:r>
            <a:r>
              <a:rPr sz="2000" spc="-10" dirty="0">
                <a:solidFill>
                  <a:srgbClr val="1F4E79"/>
                </a:solidFill>
                <a:latin typeface="Cambria"/>
                <a:cs typeface="Cambria"/>
              </a:rPr>
              <a:t>international </a:t>
            </a:r>
            <a:r>
              <a:rPr sz="2000" dirty="0">
                <a:solidFill>
                  <a:srgbClr val="1F4E79"/>
                </a:solidFill>
                <a:latin typeface="Cambria"/>
                <a:cs typeface="Cambria"/>
              </a:rPr>
              <a:t>carrier </a:t>
            </a:r>
            <a:r>
              <a:rPr sz="2000" spc="-5" dirty="0">
                <a:solidFill>
                  <a:srgbClr val="1F4E79"/>
                </a:solidFill>
                <a:latin typeface="Cambria"/>
                <a:cs typeface="Cambria"/>
              </a:rPr>
              <a:t>and </a:t>
            </a:r>
            <a:r>
              <a:rPr sz="2000" spc="-10" dirty="0">
                <a:solidFill>
                  <a:srgbClr val="1F4E79"/>
                </a:solidFill>
                <a:latin typeface="Cambria"/>
                <a:cs typeface="Cambria"/>
              </a:rPr>
              <a:t>which </a:t>
            </a:r>
            <a:r>
              <a:rPr sz="2000" spc="-5" dirty="0">
                <a:solidFill>
                  <a:srgbClr val="1F4E79"/>
                </a:solidFill>
                <a:latin typeface="Cambria"/>
                <a:cs typeface="Cambria"/>
              </a:rPr>
              <a:t>owns </a:t>
            </a:r>
            <a:r>
              <a:rPr sz="2000" spc="-10" dirty="0">
                <a:solidFill>
                  <a:srgbClr val="1F4E79"/>
                </a:solidFill>
                <a:latin typeface="Cambria"/>
                <a:cs typeface="Cambria"/>
              </a:rPr>
              <a:t>land </a:t>
            </a:r>
            <a:r>
              <a:rPr sz="2000" dirty="0">
                <a:solidFill>
                  <a:srgbClr val="1F4E79"/>
                </a:solidFill>
                <a:latin typeface="Cambria"/>
                <a:cs typeface="Cambria"/>
              </a:rPr>
              <a:t>(cable, </a:t>
            </a:r>
            <a:r>
              <a:rPr sz="2000" spc="-5" dirty="0">
                <a:solidFill>
                  <a:srgbClr val="1F4E79"/>
                </a:solidFill>
                <a:latin typeface="Cambria"/>
                <a:cs typeface="Cambria"/>
              </a:rPr>
              <a:t>including fiber-optic, </a:t>
            </a:r>
            <a:r>
              <a:rPr sz="2000" spc="-10" dirty="0">
                <a:solidFill>
                  <a:srgbClr val="1F4E79"/>
                </a:solidFill>
                <a:latin typeface="Cambria"/>
                <a:cs typeface="Cambria"/>
              </a:rPr>
              <a:t>radio-  </a:t>
            </a:r>
            <a:r>
              <a:rPr sz="2000" spc="-15" dirty="0">
                <a:solidFill>
                  <a:srgbClr val="1F4E79"/>
                </a:solidFill>
                <a:latin typeface="Cambria"/>
                <a:cs typeface="Cambria"/>
              </a:rPr>
              <a:t>relay) </a:t>
            </a:r>
            <a:r>
              <a:rPr sz="2000" spc="-5" dirty="0">
                <a:solidFill>
                  <a:srgbClr val="1F4E79"/>
                </a:solidFill>
                <a:latin typeface="Cambria"/>
                <a:cs typeface="Cambria"/>
              </a:rPr>
              <a:t>communication lines </a:t>
            </a:r>
            <a:r>
              <a:rPr sz="2000" b="1" spc="-5" dirty="0">
                <a:solidFill>
                  <a:srgbClr val="1F4E79"/>
                </a:solidFill>
                <a:latin typeface="Cambria"/>
                <a:cs typeface="Cambria"/>
              </a:rPr>
              <a:t>subject </a:t>
            </a:r>
            <a:r>
              <a:rPr sz="2000" b="1" spc="-15" dirty="0">
                <a:solidFill>
                  <a:srgbClr val="1F4E79"/>
                </a:solidFill>
                <a:latin typeface="Cambria"/>
                <a:cs typeface="Cambria"/>
              </a:rPr>
              <a:t>to </a:t>
            </a:r>
            <a:r>
              <a:rPr sz="2000" b="1" spc="-20" dirty="0">
                <a:solidFill>
                  <a:srgbClr val="1F4E79"/>
                </a:solidFill>
                <a:latin typeface="Cambria"/>
                <a:cs typeface="Cambria"/>
              </a:rPr>
              <a:t>approval </a:t>
            </a:r>
            <a:r>
              <a:rPr sz="2000" dirty="0">
                <a:solidFill>
                  <a:srgbClr val="1F4E79"/>
                </a:solidFill>
                <a:latin typeface="Cambria"/>
                <a:cs typeface="Cambria"/>
              </a:rPr>
              <a:t>of the </a:t>
            </a:r>
            <a:r>
              <a:rPr sz="2000" spc="-5" dirty="0">
                <a:solidFill>
                  <a:srgbClr val="1F4E79"/>
                </a:solidFill>
                <a:latin typeface="Cambria"/>
                <a:cs typeface="Cambria"/>
              </a:rPr>
              <a:t>authorized </a:t>
            </a:r>
            <a:r>
              <a:rPr sz="2000" dirty="0">
                <a:solidFill>
                  <a:srgbClr val="1F4E79"/>
                </a:solidFill>
                <a:latin typeface="Cambria"/>
                <a:cs typeface="Cambria"/>
              </a:rPr>
              <a:t>state</a:t>
            </a:r>
            <a:r>
              <a:rPr sz="2000" spc="-75" dirty="0">
                <a:solidFill>
                  <a:srgbClr val="1F4E79"/>
                </a:solidFill>
                <a:latin typeface="Cambria"/>
                <a:cs typeface="Cambria"/>
              </a:rPr>
              <a:t> </a:t>
            </a:r>
            <a:r>
              <a:rPr sz="2000" spc="-25" dirty="0">
                <a:solidFill>
                  <a:srgbClr val="1F4E79"/>
                </a:solidFill>
                <a:latin typeface="Cambria"/>
                <a:cs typeface="Cambria"/>
              </a:rPr>
              <a:t>agency.</a:t>
            </a:r>
            <a:endParaRPr sz="2000">
              <a:latin typeface="Cambria"/>
              <a:cs typeface="Cambria"/>
            </a:endParaRPr>
          </a:p>
          <a:p>
            <a:pPr marL="241300" indent="-228600">
              <a:lnSpc>
                <a:spcPts val="795"/>
              </a:lnSpc>
              <a:buFont typeface="Arial"/>
              <a:buChar char="•"/>
              <a:tabLst>
                <a:tab pos="240665" algn="l"/>
                <a:tab pos="241300" algn="l"/>
              </a:tabLst>
            </a:pPr>
            <a:r>
              <a:rPr sz="700" i="1" spc="-5" dirty="0">
                <a:solidFill>
                  <a:srgbClr val="1F4E79"/>
                </a:solidFill>
                <a:latin typeface="Cambria"/>
                <a:cs typeface="Cambria"/>
              </a:rPr>
              <a:t>(sub-point </a:t>
            </a:r>
            <a:r>
              <a:rPr sz="700" i="1" dirty="0">
                <a:solidFill>
                  <a:srgbClr val="1F4E79"/>
                </a:solidFill>
                <a:latin typeface="Cambria"/>
                <a:cs typeface="Cambria"/>
              </a:rPr>
              <a:t>6), </a:t>
            </a:r>
            <a:r>
              <a:rPr sz="700" i="1" spc="-5" dirty="0">
                <a:solidFill>
                  <a:srgbClr val="1F4E79"/>
                </a:solidFill>
                <a:latin typeface="Cambria"/>
                <a:cs typeface="Cambria"/>
              </a:rPr>
              <a:t>7) point 6, article, 23 National Security Law of the Republic of</a:t>
            </a:r>
            <a:r>
              <a:rPr sz="700" i="1" spc="25" dirty="0">
                <a:solidFill>
                  <a:srgbClr val="1F4E79"/>
                </a:solidFill>
                <a:latin typeface="Cambria"/>
                <a:cs typeface="Cambria"/>
              </a:rPr>
              <a:t> </a:t>
            </a:r>
            <a:r>
              <a:rPr sz="700" i="1" spc="-5" dirty="0">
                <a:solidFill>
                  <a:srgbClr val="1F4E79"/>
                </a:solidFill>
                <a:latin typeface="Cambria"/>
                <a:cs typeface="Cambria"/>
              </a:rPr>
              <a:t>Kazakhstan)</a:t>
            </a:r>
            <a:endParaRPr sz="700">
              <a:latin typeface="Cambria"/>
              <a:cs typeface="Cambria"/>
            </a:endParaRPr>
          </a:p>
        </p:txBody>
      </p:sp>
      <p:sp>
        <p:nvSpPr>
          <p:cNvPr id="4" name="object 4"/>
          <p:cNvSpPr txBox="1"/>
          <p:nvPr/>
        </p:nvSpPr>
        <p:spPr>
          <a:xfrm>
            <a:off x="11944857" y="6614464"/>
            <a:ext cx="155575" cy="152400"/>
          </a:xfrm>
          <a:prstGeom prst="rect">
            <a:avLst/>
          </a:prstGeom>
        </p:spPr>
        <p:txBody>
          <a:bodyPr vert="horz" wrap="square" lIns="0" tIns="0" rIns="0" bIns="0" rtlCol="0">
            <a:spAutoFit/>
          </a:bodyPr>
          <a:lstStyle/>
          <a:p>
            <a:pPr>
              <a:lnSpc>
                <a:spcPts val="1140"/>
              </a:lnSpc>
            </a:pPr>
            <a:r>
              <a:rPr sz="1200" dirty="0">
                <a:solidFill>
                  <a:srgbClr val="888888"/>
                </a:solidFill>
                <a:latin typeface="Calibri"/>
                <a:cs typeface="Calibri"/>
              </a:rPr>
              <a:t>56</a:t>
            </a:r>
            <a:endParaRPr sz="1200">
              <a:latin typeface="Calibri"/>
              <a:cs typeface="Calibri"/>
            </a:endParaRPr>
          </a:p>
        </p:txBody>
      </p:sp>
      <p:sp>
        <p:nvSpPr>
          <p:cNvPr id="5" name="object 5"/>
          <p:cNvSpPr/>
          <p:nvPr/>
        </p:nvSpPr>
        <p:spPr>
          <a:xfrm>
            <a:off x="0" y="0"/>
            <a:ext cx="12192000" cy="370840"/>
          </a:xfrm>
          <a:custGeom>
            <a:avLst/>
            <a:gdLst/>
            <a:ahLst/>
            <a:cxnLst/>
            <a:rect l="l" t="t" r="r" b="b"/>
            <a:pathLst>
              <a:path w="12192000" h="370840">
                <a:moveTo>
                  <a:pt x="0" y="370332"/>
                </a:moveTo>
                <a:lnTo>
                  <a:pt x="12192000" y="370332"/>
                </a:lnTo>
                <a:lnTo>
                  <a:pt x="12192000" y="0"/>
                </a:lnTo>
                <a:lnTo>
                  <a:pt x="0" y="0"/>
                </a:lnTo>
                <a:lnTo>
                  <a:pt x="0" y="370332"/>
                </a:lnTo>
                <a:close/>
              </a:path>
            </a:pathLst>
          </a:custGeom>
          <a:solidFill>
            <a:srgbClr val="243470">
              <a:alpha val="79998"/>
            </a:srgbClr>
          </a:solidFill>
        </p:spPr>
        <p:txBody>
          <a:bodyPr wrap="square" lIns="0" tIns="0" rIns="0" bIns="0" rtlCol="0"/>
          <a:lstStyle/>
          <a:p>
            <a:endParaRPr/>
          </a:p>
        </p:txBody>
      </p:sp>
      <p:sp>
        <p:nvSpPr>
          <p:cNvPr id="6" name="object 6"/>
          <p:cNvSpPr/>
          <p:nvPr/>
        </p:nvSpPr>
        <p:spPr>
          <a:xfrm>
            <a:off x="0" y="6492240"/>
            <a:ext cx="12192000" cy="365760"/>
          </a:xfrm>
          <a:custGeom>
            <a:avLst/>
            <a:gdLst/>
            <a:ahLst/>
            <a:cxnLst/>
            <a:rect l="l" t="t" r="r" b="b"/>
            <a:pathLst>
              <a:path w="12192000" h="365759">
                <a:moveTo>
                  <a:pt x="12192000" y="365758"/>
                </a:moveTo>
                <a:lnTo>
                  <a:pt x="12192000" y="0"/>
                </a:lnTo>
                <a:lnTo>
                  <a:pt x="0" y="0"/>
                </a:lnTo>
                <a:lnTo>
                  <a:pt x="0" y="365758"/>
                </a:lnTo>
                <a:lnTo>
                  <a:pt x="12192000" y="365758"/>
                </a:lnTo>
                <a:close/>
              </a:path>
            </a:pathLst>
          </a:custGeom>
          <a:solidFill>
            <a:srgbClr val="243470">
              <a:alpha val="79998"/>
            </a:srgbClr>
          </a:solidFill>
        </p:spPr>
        <p:txBody>
          <a:bodyPr wrap="square" lIns="0" tIns="0" rIns="0" bIns="0" rtlCol="0"/>
          <a:lstStyle/>
          <a:p>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05482" y="283921"/>
            <a:ext cx="8892540" cy="635000"/>
          </a:xfrm>
          <a:prstGeom prst="rect">
            <a:avLst/>
          </a:prstGeom>
        </p:spPr>
        <p:txBody>
          <a:bodyPr vert="horz" wrap="square" lIns="0" tIns="12065" rIns="0" bIns="0" rtlCol="0">
            <a:spAutoFit/>
          </a:bodyPr>
          <a:lstStyle/>
          <a:p>
            <a:pPr marL="12700">
              <a:lnSpc>
                <a:spcPct val="100000"/>
              </a:lnSpc>
              <a:spcBef>
                <a:spcPts val="95"/>
              </a:spcBef>
              <a:tabLst>
                <a:tab pos="6965950" algn="l"/>
              </a:tabLst>
            </a:pPr>
            <a:r>
              <a:rPr sz="4000" u="none" spc="150" dirty="0">
                <a:solidFill>
                  <a:srgbClr val="001F5F"/>
                </a:solidFill>
                <a:latin typeface="Cambria"/>
                <a:cs typeface="Cambria"/>
              </a:rPr>
              <a:t>GUARANTEE</a:t>
            </a:r>
            <a:r>
              <a:rPr sz="4000" u="none" spc="405" dirty="0">
                <a:solidFill>
                  <a:srgbClr val="001F5F"/>
                </a:solidFill>
                <a:latin typeface="Cambria"/>
                <a:cs typeface="Cambria"/>
              </a:rPr>
              <a:t> </a:t>
            </a:r>
            <a:r>
              <a:rPr sz="4000" u="none" spc="100" dirty="0">
                <a:solidFill>
                  <a:srgbClr val="001F5F"/>
                </a:solidFill>
                <a:latin typeface="Cambria"/>
                <a:cs typeface="Cambria"/>
              </a:rPr>
              <a:t>OF</a:t>
            </a:r>
            <a:r>
              <a:rPr sz="4000" u="none" spc="395" dirty="0">
                <a:solidFill>
                  <a:srgbClr val="001F5F"/>
                </a:solidFill>
                <a:latin typeface="Cambria"/>
                <a:cs typeface="Cambria"/>
              </a:rPr>
              <a:t> </a:t>
            </a:r>
            <a:r>
              <a:rPr sz="4000" u="none" spc="150" dirty="0">
                <a:solidFill>
                  <a:srgbClr val="001F5F"/>
                </a:solidFill>
                <a:latin typeface="Cambria"/>
                <a:cs typeface="Cambria"/>
              </a:rPr>
              <a:t>INVESTOR	RIGHTS</a:t>
            </a:r>
            <a:endParaRPr sz="4000">
              <a:latin typeface="Cambria"/>
              <a:cs typeface="Cambria"/>
            </a:endParaRPr>
          </a:p>
        </p:txBody>
      </p:sp>
      <p:sp>
        <p:nvSpPr>
          <p:cNvPr id="3" name="object 3"/>
          <p:cNvSpPr txBox="1"/>
          <p:nvPr/>
        </p:nvSpPr>
        <p:spPr>
          <a:xfrm>
            <a:off x="1397635" y="819404"/>
            <a:ext cx="9049385" cy="4410075"/>
          </a:xfrm>
          <a:prstGeom prst="rect">
            <a:avLst/>
          </a:prstGeom>
        </p:spPr>
        <p:txBody>
          <a:bodyPr vert="horz" wrap="square" lIns="0" tIns="12065" rIns="0" bIns="0" rtlCol="0">
            <a:spAutoFit/>
          </a:bodyPr>
          <a:lstStyle/>
          <a:p>
            <a:pPr marL="463550" algn="ctr">
              <a:lnSpc>
                <a:spcPts val="4260"/>
              </a:lnSpc>
              <a:spcBef>
                <a:spcPts val="95"/>
              </a:spcBef>
            </a:pPr>
            <a:r>
              <a:rPr sz="4000" b="1" spc="135" dirty="0">
                <a:solidFill>
                  <a:srgbClr val="001F5F"/>
                </a:solidFill>
                <a:latin typeface="Cambria"/>
                <a:cs typeface="Cambria"/>
              </a:rPr>
              <a:t>PROTECTON</a:t>
            </a:r>
            <a:endParaRPr sz="4000">
              <a:latin typeface="Cambria"/>
              <a:cs typeface="Cambria"/>
            </a:endParaRPr>
          </a:p>
          <a:p>
            <a:pPr marL="12700" algn="just">
              <a:lnSpc>
                <a:spcPts val="2195"/>
              </a:lnSpc>
            </a:pPr>
            <a:r>
              <a:rPr sz="2400" i="1" spc="-5" dirty="0">
                <a:solidFill>
                  <a:srgbClr val="1F4E79"/>
                </a:solidFill>
                <a:latin typeface="Calibri"/>
                <a:cs typeface="Calibri"/>
              </a:rPr>
              <a:t>The</a:t>
            </a:r>
            <a:r>
              <a:rPr sz="2400" i="1" spc="175" dirty="0">
                <a:solidFill>
                  <a:srgbClr val="1F4E79"/>
                </a:solidFill>
                <a:latin typeface="Calibri"/>
                <a:cs typeface="Calibri"/>
              </a:rPr>
              <a:t> </a:t>
            </a:r>
            <a:r>
              <a:rPr sz="2400" i="1" spc="-10" dirty="0">
                <a:solidFill>
                  <a:srgbClr val="1F4E79"/>
                </a:solidFill>
                <a:latin typeface="Calibri"/>
                <a:cs typeface="Calibri"/>
              </a:rPr>
              <a:t>Republic</a:t>
            </a:r>
            <a:r>
              <a:rPr sz="2400" i="1" spc="180" dirty="0">
                <a:solidFill>
                  <a:srgbClr val="1F4E79"/>
                </a:solidFill>
                <a:latin typeface="Calibri"/>
                <a:cs typeface="Calibri"/>
              </a:rPr>
              <a:t> </a:t>
            </a:r>
            <a:r>
              <a:rPr sz="2400" i="1" dirty="0">
                <a:solidFill>
                  <a:srgbClr val="1F4E79"/>
                </a:solidFill>
                <a:latin typeface="Calibri"/>
                <a:cs typeface="Calibri"/>
              </a:rPr>
              <a:t>of</a:t>
            </a:r>
            <a:r>
              <a:rPr sz="2400" i="1" spc="175" dirty="0">
                <a:solidFill>
                  <a:srgbClr val="1F4E79"/>
                </a:solidFill>
                <a:latin typeface="Calibri"/>
                <a:cs typeface="Calibri"/>
              </a:rPr>
              <a:t> </a:t>
            </a:r>
            <a:r>
              <a:rPr sz="2400" i="1" spc="-20" dirty="0">
                <a:solidFill>
                  <a:srgbClr val="1F4E79"/>
                </a:solidFill>
                <a:latin typeface="Calibri"/>
                <a:cs typeface="Calibri"/>
              </a:rPr>
              <a:t>Kazakhstan</a:t>
            </a:r>
            <a:r>
              <a:rPr sz="2400" i="1" spc="185" dirty="0">
                <a:solidFill>
                  <a:srgbClr val="1F4E79"/>
                </a:solidFill>
                <a:latin typeface="Calibri"/>
                <a:cs typeface="Calibri"/>
              </a:rPr>
              <a:t> </a:t>
            </a:r>
            <a:r>
              <a:rPr sz="2400" i="1" spc="-10" dirty="0">
                <a:solidFill>
                  <a:srgbClr val="1F4E79"/>
                </a:solidFill>
                <a:latin typeface="Calibri"/>
                <a:cs typeface="Calibri"/>
              </a:rPr>
              <a:t>guarantees</a:t>
            </a:r>
            <a:r>
              <a:rPr sz="2400" i="1" spc="180" dirty="0">
                <a:solidFill>
                  <a:srgbClr val="1F4E79"/>
                </a:solidFill>
                <a:latin typeface="Calibri"/>
                <a:cs typeface="Calibri"/>
              </a:rPr>
              <a:t> </a:t>
            </a:r>
            <a:r>
              <a:rPr sz="2400" i="1" spc="-15" dirty="0">
                <a:solidFill>
                  <a:srgbClr val="1F4E79"/>
                </a:solidFill>
                <a:latin typeface="Calibri"/>
                <a:cs typeface="Calibri"/>
              </a:rPr>
              <a:t>stability</a:t>
            </a:r>
            <a:r>
              <a:rPr sz="2400" i="1" spc="180" dirty="0">
                <a:solidFill>
                  <a:srgbClr val="1F4E79"/>
                </a:solidFill>
                <a:latin typeface="Calibri"/>
                <a:cs typeface="Calibri"/>
              </a:rPr>
              <a:t> </a:t>
            </a:r>
            <a:r>
              <a:rPr sz="2400" i="1" dirty="0">
                <a:solidFill>
                  <a:srgbClr val="1F4E79"/>
                </a:solidFill>
                <a:latin typeface="Calibri"/>
                <a:cs typeface="Calibri"/>
              </a:rPr>
              <a:t>of</a:t>
            </a:r>
            <a:r>
              <a:rPr sz="2400" i="1" spc="175" dirty="0">
                <a:solidFill>
                  <a:srgbClr val="1F4E79"/>
                </a:solidFill>
                <a:latin typeface="Calibri"/>
                <a:cs typeface="Calibri"/>
              </a:rPr>
              <a:t> </a:t>
            </a:r>
            <a:r>
              <a:rPr sz="2400" i="1" spc="-5" dirty="0">
                <a:solidFill>
                  <a:srgbClr val="1F4E79"/>
                </a:solidFill>
                <a:latin typeface="Calibri"/>
                <a:cs typeface="Calibri"/>
              </a:rPr>
              <a:t>terms</a:t>
            </a:r>
            <a:r>
              <a:rPr sz="2400" i="1" spc="175" dirty="0">
                <a:solidFill>
                  <a:srgbClr val="1F4E79"/>
                </a:solidFill>
                <a:latin typeface="Calibri"/>
                <a:cs typeface="Calibri"/>
              </a:rPr>
              <a:t> </a:t>
            </a:r>
            <a:r>
              <a:rPr sz="2400" i="1" dirty="0">
                <a:solidFill>
                  <a:srgbClr val="1F4E79"/>
                </a:solidFill>
                <a:latin typeface="Calibri"/>
                <a:cs typeface="Calibri"/>
              </a:rPr>
              <a:t>of</a:t>
            </a:r>
            <a:r>
              <a:rPr sz="2400" i="1" spc="185" dirty="0">
                <a:solidFill>
                  <a:srgbClr val="1F4E79"/>
                </a:solidFill>
                <a:latin typeface="Calibri"/>
                <a:cs typeface="Calibri"/>
              </a:rPr>
              <a:t> </a:t>
            </a:r>
            <a:r>
              <a:rPr sz="2400" i="1" spc="-5" dirty="0">
                <a:solidFill>
                  <a:srgbClr val="1F4E79"/>
                </a:solidFill>
                <a:latin typeface="Calibri"/>
                <a:cs typeface="Calibri"/>
              </a:rPr>
              <a:t>agreements</a:t>
            </a:r>
            <a:endParaRPr sz="2400">
              <a:latin typeface="Calibri"/>
              <a:cs typeface="Calibri"/>
            </a:endParaRPr>
          </a:p>
          <a:p>
            <a:pPr marL="12700" marR="8255" algn="just">
              <a:lnSpc>
                <a:spcPts val="2590"/>
              </a:lnSpc>
              <a:spcBef>
                <a:spcPts val="185"/>
              </a:spcBef>
            </a:pPr>
            <a:r>
              <a:rPr sz="2400" i="1" spc="-5" dirty="0">
                <a:solidFill>
                  <a:srgbClr val="1F4E79"/>
                </a:solidFill>
                <a:latin typeface="Calibri"/>
                <a:cs typeface="Calibri"/>
              </a:rPr>
              <a:t>between </a:t>
            </a:r>
            <a:r>
              <a:rPr sz="2400" i="1" spc="-15" dirty="0">
                <a:solidFill>
                  <a:srgbClr val="1F4E79"/>
                </a:solidFill>
                <a:latin typeface="Calibri"/>
                <a:cs typeface="Calibri"/>
              </a:rPr>
              <a:t>investors </a:t>
            </a:r>
            <a:r>
              <a:rPr sz="2400" i="1" dirty="0">
                <a:solidFill>
                  <a:srgbClr val="1F4E79"/>
                </a:solidFill>
                <a:latin typeface="Calibri"/>
                <a:cs typeface="Calibri"/>
              </a:rPr>
              <a:t>and </a:t>
            </a:r>
            <a:r>
              <a:rPr sz="2400" i="1" spc="-25" dirty="0">
                <a:solidFill>
                  <a:srgbClr val="1F4E79"/>
                </a:solidFill>
                <a:latin typeface="Calibri"/>
                <a:cs typeface="Calibri"/>
              </a:rPr>
              <a:t>state </a:t>
            </a:r>
            <a:r>
              <a:rPr sz="2400" i="1" spc="-5" dirty="0">
                <a:solidFill>
                  <a:srgbClr val="1F4E79"/>
                </a:solidFill>
                <a:latin typeface="Calibri"/>
                <a:cs typeface="Calibri"/>
              </a:rPr>
              <a:t>bodies </a:t>
            </a:r>
            <a:r>
              <a:rPr sz="2400" i="1" dirty="0">
                <a:solidFill>
                  <a:srgbClr val="1F4E79"/>
                </a:solidFill>
                <a:latin typeface="Calibri"/>
                <a:cs typeface="Calibri"/>
              </a:rPr>
              <a:t>of the </a:t>
            </a:r>
            <a:r>
              <a:rPr sz="2400" i="1" spc="-10" dirty="0">
                <a:solidFill>
                  <a:srgbClr val="1F4E79"/>
                </a:solidFill>
                <a:latin typeface="Calibri"/>
                <a:cs typeface="Calibri"/>
              </a:rPr>
              <a:t>Republic </a:t>
            </a:r>
            <a:r>
              <a:rPr sz="2400" i="1" dirty="0">
                <a:solidFill>
                  <a:srgbClr val="1F4E79"/>
                </a:solidFill>
                <a:latin typeface="Calibri"/>
                <a:cs typeface="Calibri"/>
              </a:rPr>
              <a:t>of </a:t>
            </a:r>
            <a:r>
              <a:rPr sz="2400" i="1" spc="-20" dirty="0">
                <a:solidFill>
                  <a:srgbClr val="1F4E79"/>
                </a:solidFill>
                <a:latin typeface="Calibri"/>
                <a:cs typeface="Calibri"/>
              </a:rPr>
              <a:t>Kazakhstan, </a:t>
            </a:r>
            <a:r>
              <a:rPr sz="2400" i="1" spc="-5" dirty="0">
                <a:solidFill>
                  <a:srgbClr val="1F4E79"/>
                </a:solidFill>
                <a:latin typeface="Calibri"/>
                <a:cs typeface="Calibri"/>
              </a:rPr>
              <a:t>unless  </a:t>
            </a:r>
            <a:r>
              <a:rPr sz="2400" i="1" dirty="0">
                <a:solidFill>
                  <a:srgbClr val="1F4E79"/>
                </a:solidFill>
                <a:latin typeface="Calibri"/>
                <a:cs typeface="Calibri"/>
              </a:rPr>
              <a:t>the changes </a:t>
            </a:r>
            <a:r>
              <a:rPr sz="2400" i="1" spc="-5" dirty="0">
                <a:solidFill>
                  <a:srgbClr val="1F4E79"/>
                </a:solidFill>
                <a:latin typeface="Calibri"/>
                <a:cs typeface="Calibri"/>
              </a:rPr>
              <a:t>are </a:t>
            </a:r>
            <a:r>
              <a:rPr sz="2400" i="1" dirty="0">
                <a:solidFill>
                  <a:srgbClr val="1F4E79"/>
                </a:solidFill>
                <a:latin typeface="Calibri"/>
                <a:cs typeface="Calibri"/>
              </a:rPr>
              <a:t>made </a:t>
            </a:r>
            <a:r>
              <a:rPr sz="2400" i="1" spc="-5" dirty="0">
                <a:solidFill>
                  <a:srgbClr val="1F4E79"/>
                </a:solidFill>
                <a:latin typeface="Calibri"/>
                <a:cs typeface="Calibri"/>
              </a:rPr>
              <a:t>upon </a:t>
            </a:r>
            <a:r>
              <a:rPr sz="2400" i="1" dirty="0">
                <a:solidFill>
                  <a:srgbClr val="1F4E79"/>
                </a:solidFill>
                <a:latin typeface="Calibri"/>
                <a:cs typeface="Calibri"/>
              </a:rPr>
              <a:t>mutual </a:t>
            </a:r>
            <a:r>
              <a:rPr sz="2400" i="1" spc="-10" dirty="0">
                <a:solidFill>
                  <a:srgbClr val="1F4E79"/>
                </a:solidFill>
                <a:latin typeface="Calibri"/>
                <a:cs typeface="Calibri"/>
              </a:rPr>
              <a:t>consent </a:t>
            </a:r>
            <a:r>
              <a:rPr sz="2400" i="1" dirty="0">
                <a:solidFill>
                  <a:srgbClr val="1F4E79"/>
                </a:solidFill>
                <a:latin typeface="Calibri"/>
                <a:cs typeface="Calibri"/>
              </a:rPr>
              <a:t>of </a:t>
            </a:r>
            <a:r>
              <a:rPr sz="2400" i="1" spc="-5" dirty="0">
                <a:solidFill>
                  <a:srgbClr val="1F4E79"/>
                </a:solidFill>
                <a:latin typeface="Calibri"/>
                <a:cs typeface="Calibri"/>
              </a:rPr>
              <a:t>both parties. This </a:t>
            </a:r>
            <a:r>
              <a:rPr sz="2400" i="1" dirty="0">
                <a:solidFill>
                  <a:srgbClr val="1F4E79"/>
                </a:solidFill>
                <a:latin typeface="Calibri"/>
                <a:cs typeface="Calibri"/>
              </a:rPr>
              <a:t>shall  </a:t>
            </a:r>
            <a:r>
              <a:rPr sz="2400" i="1" spc="-5" dirty="0">
                <a:solidFill>
                  <a:srgbClr val="1F4E79"/>
                </a:solidFill>
                <a:latin typeface="Calibri"/>
                <a:cs typeface="Calibri"/>
              </a:rPr>
              <a:t>not apply </a:t>
            </a:r>
            <a:r>
              <a:rPr sz="2400" i="1" spc="-10" dirty="0">
                <a:solidFill>
                  <a:srgbClr val="1F4E79"/>
                </a:solidFill>
                <a:latin typeface="Calibri"/>
                <a:cs typeface="Calibri"/>
              </a:rPr>
              <a:t>to:</a:t>
            </a:r>
            <a:endParaRPr sz="2400">
              <a:latin typeface="Calibri"/>
              <a:cs typeface="Calibri"/>
            </a:endParaRPr>
          </a:p>
          <a:p>
            <a:pPr marL="12700" marR="5080" algn="just">
              <a:lnSpc>
                <a:spcPts val="2590"/>
              </a:lnSpc>
              <a:spcBef>
                <a:spcPts val="1015"/>
              </a:spcBef>
              <a:buAutoNum type="arabicParenR"/>
              <a:tabLst>
                <a:tab pos="332740" algn="l"/>
              </a:tabLst>
            </a:pPr>
            <a:r>
              <a:rPr sz="2400" i="1" dirty="0">
                <a:solidFill>
                  <a:srgbClr val="1F4E79"/>
                </a:solidFill>
                <a:latin typeface="Calibri"/>
                <a:cs typeface="Calibri"/>
              </a:rPr>
              <a:t>changes </a:t>
            </a:r>
            <a:r>
              <a:rPr sz="2400" i="1" spc="-10" dirty="0">
                <a:solidFill>
                  <a:srgbClr val="1F4E79"/>
                </a:solidFill>
                <a:latin typeface="Calibri"/>
                <a:cs typeface="Calibri"/>
              </a:rPr>
              <a:t>in </a:t>
            </a:r>
            <a:r>
              <a:rPr sz="2400" i="1" dirty="0">
                <a:solidFill>
                  <a:srgbClr val="1F4E79"/>
                </a:solidFill>
                <a:latin typeface="Calibri"/>
                <a:cs typeface="Calibri"/>
              </a:rPr>
              <a:t>laws of </a:t>
            </a:r>
            <a:r>
              <a:rPr sz="2400" i="1" spc="-5" dirty="0">
                <a:solidFill>
                  <a:srgbClr val="1F4E79"/>
                </a:solidFill>
                <a:latin typeface="Calibri"/>
                <a:cs typeface="Calibri"/>
              </a:rPr>
              <a:t>the </a:t>
            </a:r>
            <a:r>
              <a:rPr sz="2400" i="1" spc="-10" dirty="0">
                <a:solidFill>
                  <a:srgbClr val="1F4E79"/>
                </a:solidFill>
                <a:latin typeface="Calibri"/>
                <a:cs typeface="Calibri"/>
              </a:rPr>
              <a:t>Republic </a:t>
            </a:r>
            <a:r>
              <a:rPr sz="2400" i="1" spc="-5" dirty="0">
                <a:solidFill>
                  <a:srgbClr val="1F4E79"/>
                </a:solidFill>
                <a:latin typeface="Calibri"/>
                <a:cs typeface="Calibri"/>
              </a:rPr>
              <a:t>of </a:t>
            </a:r>
            <a:r>
              <a:rPr sz="2400" i="1" spc="-20" dirty="0">
                <a:solidFill>
                  <a:srgbClr val="1F4E79"/>
                </a:solidFill>
                <a:latin typeface="Calibri"/>
                <a:cs typeface="Calibri"/>
              </a:rPr>
              <a:t>Kazakhstan </a:t>
            </a:r>
            <a:r>
              <a:rPr sz="2400" i="1" dirty="0">
                <a:solidFill>
                  <a:srgbClr val="1F4E79"/>
                </a:solidFill>
                <a:latin typeface="Calibri"/>
                <a:cs typeface="Calibri"/>
              </a:rPr>
              <a:t>and (or) </a:t>
            </a:r>
            <a:r>
              <a:rPr sz="2400" i="1" spc="-5" dirty="0">
                <a:solidFill>
                  <a:srgbClr val="1F4E79"/>
                </a:solidFill>
                <a:latin typeface="Calibri"/>
                <a:cs typeface="Calibri"/>
              </a:rPr>
              <a:t>entry </a:t>
            </a:r>
            <a:r>
              <a:rPr sz="2400" i="1" spc="-15" dirty="0">
                <a:solidFill>
                  <a:srgbClr val="1F4E79"/>
                </a:solidFill>
                <a:latin typeface="Calibri"/>
                <a:cs typeface="Calibri"/>
              </a:rPr>
              <a:t>into force  </a:t>
            </a:r>
            <a:r>
              <a:rPr sz="2400" i="1" dirty="0">
                <a:solidFill>
                  <a:srgbClr val="1F4E79"/>
                </a:solidFill>
                <a:latin typeface="Calibri"/>
                <a:cs typeface="Calibri"/>
              </a:rPr>
              <a:t>and (or) </a:t>
            </a:r>
            <a:r>
              <a:rPr sz="2400" i="1" spc="-5" dirty="0">
                <a:solidFill>
                  <a:srgbClr val="1F4E79"/>
                </a:solidFill>
                <a:latin typeface="Calibri"/>
                <a:cs typeface="Calibri"/>
              </a:rPr>
              <a:t>changes </a:t>
            </a:r>
            <a:r>
              <a:rPr sz="2400" i="1" dirty="0">
                <a:solidFill>
                  <a:srgbClr val="1F4E79"/>
                </a:solidFill>
                <a:latin typeface="Calibri"/>
                <a:cs typeface="Calibri"/>
              </a:rPr>
              <a:t>of </a:t>
            </a:r>
            <a:r>
              <a:rPr sz="2400" i="1" spc="-10" dirty="0">
                <a:solidFill>
                  <a:srgbClr val="1F4E79"/>
                </a:solidFill>
                <a:latin typeface="Calibri"/>
                <a:cs typeface="Calibri"/>
              </a:rPr>
              <a:t>international </a:t>
            </a:r>
            <a:r>
              <a:rPr sz="2400" i="1" spc="-5" dirty="0">
                <a:solidFill>
                  <a:srgbClr val="1F4E79"/>
                </a:solidFill>
                <a:latin typeface="Calibri"/>
                <a:cs typeface="Calibri"/>
              </a:rPr>
              <a:t>agreements </a:t>
            </a:r>
            <a:r>
              <a:rPr sz="2400" i="1" dirty="0">
                <a:solidFill>
                  <a:srgbClr val="1F4E79"/>
                </a:solidFill>
                <a:latin typeface="Calibri"/>
                <a:cs typeface="Calibri"/>
              </a:rPr>
              <a:t>of the </a:t>
            </a:r>
            <a:r>
              <a:rPr sz="2400" i="1" spc="-10" dirty="0">
                <a:solidFill>
                  <a:srgbClr val="1F4E79"/>
                </a:solidFill>
                <a:latin typeface="Calibri"/>
                <a:cs typeface="Calibri"/>
              </a:rPr>
              <a:t>Republic </a:t>
            </a:r>
            <a:r>
              <a:rPr sz="2400" i="1" dirty="0">
                <a:solidFill>
                  <a:srgbClr val="1F4E79"/>
                </a:solidFill>
                <a:latin typeface="Calibri"/>
                <a:cs typeface="Calibri"/>
              </a:rPr>
              <a:t>of  </a:t>
            </a:r>
            <a:r>
              <a:rPr sz="2400" i="1" spc="-20" dirty="0">
                <a:solidFill>
                  <a:srgbClr val="1F4E79"/>
                </a:solidFill>
                <a:latin typeface="Calibri"/>
                <a:cs typeface="Calibri"/>
              </a:rPr>
              <a:t>Kazakhstan </a:t>
            </a:r>
            <a:r>
              <a:rPr sz="2400" i="1" spc="-5" dirty="0">
                <a:solidFill>
                  <a:srgbClr val="1F4E79"/>
                </a:solidFill>
                <a:latin typeface="Calibri"/>
                <a:cs typeface="Calibri"/>
              </a:rPr>
              <a:t>triggering </a:t>
            </a:r>
            <a:r>
              <a:rPr sz="2400" i="1" dirty="0">
                <a:solidFill>
                  <a:srgbClr val="1F4E79"/>
                </a:solidFill>
                <a:latin typeface="Calibri"/>
                <a:cs typeface="Calibri"/>
              </a:rPr>
              <a:t>change of </a:t>
            </a:r>
            <a:r>
              <a:rPr sz="2400" b="1" i="1" spc="-5" dirty="0">
                <a:solidFill>
                  <a:srgbClr val="1F4E79"/>
                </a:solidFill>
                <a:latin typeface="Calibri"/>
                <a:cs typeface="Calibri"/>
              </a:rPr>
              <a:t>procedures </a:t>
            </a:r>
            <a:r>
              <a:rPr sz="2400" b="1" i="1" dirty="0">
                <a:solidFill>
                  <a:srgbClr val="1F4E79"/>
                </a:solidFill>
                <a:latin typeface="Calibri"/>
                <a:cs typeface="Calibri"/>
              </a:rPr>
              <a:t>and </a:t>
            </a:r>
            <a:r>
              <a:rPr sz="2400" b="1" i="1" spc="-10" dirty="0">
                <a:solidFill>
                  <a:srgbClr val="1F4E79"/>
                </a:solidFill>
                <a:latin typeface="Calibri"/>
                <a:cs typeface="Calibri"/>
              </a:rPr>
              <a:t>conditions </a:t>
            </a:r>
            <a:r>
              <a:rPr sz="2400" b="1" i="1" spc="-5" dirty="0">
                <a:solidFill>
                  <a:srgbClr val="1F4E79"/>
                </a:solidFill>
                <a:latin typeface="Calibri"/>
                <a:cs typeface="Calibri"/>
              </a:rPr>
              <a:t>of </a:t>
            </a:r>
            <a:r>
              <a:rPr sz="2400" b="1" i="1" dirty="0">
                <a:solidFill>
                  <a:srgbClr val="1F4E79"/>
                </a:solidFill>
                <a:latin typeface="Calibri"/>
                <a:cs typeface="Calibri"/>
              </a:rPr>
              <a:t>import,  </a:t>
            </a:r>
            <a:r>
              <a:rPr sz="2400" b="1" i="1" spc="-5" dirty="0">
                <a:solidFill>
                  <a:srgbClr val="1F4E79"/>
                </a:solidFill>
                <a:latin typeface="Calibri"/>
                <a:cs typeface="Calibri"/>
              </a:rPr>
              <a:t>manufacture </a:t>
            </a:r>
            <a:r>
              <a:rPr sz="2400" b="1" i="1" dirty="0">
                <a:solidFill>
                  <a:srgbClr val="1F4E79"/>
                </a:solidFill>
                <a:latin typeface="Calibri"/>
                <a:cs typeface="Calibri"/>
              </a:rPr>
              <a:t>and </a:t>
            </a:r>
            <a:r>
              <a:rPr sz="2400" b="1" i="1" spc="-5" dirty="0">
                <a:solidFill>
                  <a:srgbClr val="1F4E79"/>
                </a:solidFill>
                <a:latin typeface="Calibri"/>
                <a:cs typeface="Calibri"/>
              </a:rPr>
              <a:t>sale of </a:t>
            </a:r>
            <a:r>
              <a:rPr sz="2400" b="1" i="1" spc="-20" dirty="0">
                <a:solidFill>
                  <a:srgbClr val="1F4E79"/>
                </a:solidFill>
                <a:latin typeface="Calibri"/>
                <a:cs typeface="Calibri"/>
              </a:rPr>
              <a:t>excised</a:t>
            </a:r>
            <a:r>
              <a:rPr sz="2400" b="1" i="1" spc="-50" dirty="0">
                <a:solidFill>
                  <a:srgbClr val="1F4E79"/>
                </a:solidFill>
                <a:latin typeface="Calibri"/>
                <a:cs typeface="Calibri"/>
              </a:rPr>
              <a:t> </a:t>
            </a:r>
            <a:r>
              <a:rPr sz="2400" b="1" i="1" spc="-5" dirty="0">
                <a:solidFill>
                  <a:srgbClr val="1F4E79"/>
                </a:solidFill>
                <a:latin typeface="Calibri"/>
                <a:cs typeface="Calibri"/>
              </a:rPr>
              <a:t>goods;</a:t>
            </a:r>
            <a:endParaRPr sz="2400">
              <a:latin typeface="Calibri"/>
              <a:cs typeface="Calibri"/>
            </a:endParaRPr>
          </a:p>
          <a:p>
            <a:pPr marL="12700" marR="6985" algn="just">
              <a:lnSpc>
                <a:spcPts val="2590"/>
              </a:lnSpc>
              <a:spcBef>
                <a:spcPts val="1005"/>
              </a:spcBef>
              <a:buAutoNum type="arabicParenR"/>
              <a:tabLst>
                <a:tab pos="381635" algn="l"/>
              </a:tabLst>
            </a:pPr>
            <a:r>
              <a:rPr sz="2400" i="1" dirty="0">
                <a:solidFill>
                  <a:srgbClr val="1F4E79"/>
                </a:solidFill>
                <a:latin typeface="Calibri"/>
                <a:cs typeface="Calibri"/>
              </a:rPr>
              <a:t>changes and </a:t>
            </a:r>
            <a:r>
              <a:rPr sz="2400" i="1" spc="-5" dirty="0">
                <a:solidFill>
                  <a:srgbClr val="1F4E79"/>
                </a:solidFill>
                <a:latin typeface="Calibri"/>
                <a:cs typeface="Calibri"/>
              </a:rPr>
              <a:t>additions </a:t>
            </a:r>
            <a:r>
              <a:rPr sz="2400" i="1" spc="-15" dirty="0">
                <a:solidFill>
                  <a:srgbClr val="1F4E79"/>
                </a:solidFill>
                <a:latin typeface="Calibri"/>
                <a:cs typeface="Calibri"/>
              </a:rPr>
              <a:t>into </a:t>
            </a:r>
            <a:r>
              <a:rPr sz="2400" i="1" dirty="0">
                <a:solidFill>
                  <a:srgbClr val="1F4E79"/>
                </a:solidFill>
                <a:latin typeface="Calibri"/>
                <a:cs typeface="Calibri"/>
              </a:rPr>
              <a:t>the laws of the </a:t>
            </a:r>
            <a:r>
              <a:rPr sz="2400" i="1" spc="-10" dirty="0">
                <a:solidFill>
                  <a:srgbClr val="1F4E79"/>
                </a:solidFill>
                <a:latin typeface="Calibri"/>
                <a:cs typeface="Calibri"/>
              </a:rPr>
              <a:t>Republic </a:t>
            </a:r>
            <a:r>
              <a:rPr sz="2400" i="1" dirty="0">
                <a:solidFill>
                  <a:srgbClr val="1F4E79"/>
                </a:solidFill>
                <a:latin typeface="Calibri"/>
                <a:cs typeface="Calibri"/>
              </a:rPr>
              <a:t>of </a:t>
            </a:r>
            <a:r>
              <a:rPr sz="2400" i="1" spc="-20" dirty="0">
                <a:solidFill>
                  <a:srgbClr val="1F4E79"/>
                </a:solidFill>
                <a:latin typeface="Calibri"/>
                <a:cs typeface="Calibri"/>
              </a:rPr>
              <a:t>Kazakhstan  </a:t>
            </a:r>
            <a:r>
              <a:rPr sz="2400" b="1" i="1" spc="-5" dirty="0">
                <a:solidFill>
                  <a:srgbClr val="1F4E79"/>
                </a:solidFill>
                <a:latin typeface="Calibri"/>
                <a:cs typeface="Calibri"/>
              </a:rPr>
              <a:t>that </a:t>
            </a:r>
            <a:r>
              <a:rPr sz="2400" b="1" i="1" dirty="0">
                <a:solidFill>
                  <a:srgbClr val="1F4E79"/>
                </a:solidFill>
                <a:latin typeface="Calibri"/>
                <a:cs typeface="Calibri"/>
              </a:rPr>
              <a:t>are made </a:t>
            </a:r>
            <a:r>
              <a:rPr sz="2400" b="1" i="1" spc="-15" dirty="0">
                <a:solidFill>
                  <a:srgbClr val="1F4E79"/>
                </a:solidFill>
                <a:latin typeface="Calibri"/>
                <a:cs typeface="Calibri"/>
              </a:rPr>
              <a:t>to </a:t>
            </a:r>
            <a:r>
              <a:rPr sz="2400" b="1" i="1" spc="-10" dirty="0">
                <a:solidFill>
                  <a:srgbClr val="1F4E79"/>
                </a:solidFill>
                <a:latin typeface="Calibri"/>
                <a:cs typeface="Calibri"/>
              </a:rPr>
              <a:t>ensure national </a:t>
            </a:r>
            <a:r>
              <a:rPr sz="2400" b="1" i="1" spc="-5" dirty="0">
                <a:solidFill>
                  <a:srgbClr val="1F4E79"/>
                </a:solidFill>
                <a:latin typeface="Calibri"/>
                <a:cs typeface="Calibri"/>
              </a:rPr>
              <a:t>security</a:t>
            </a:r>
            <a:r>
              <a:rPr sz="2400" i="1" spc="-5" dirty="0">
                <a:solidFill>
                  <a:srgbClr val="1F4E79"/>
                </a:solidFill>
                <a:latin typeface="Calibri"/>
                <a:cs typeface="Calibri"/>
              </a:rPr>
              <a:t>, social </a:t>
            </a:r>
            <a:r>
              <a:rPr sz="2400" i="1" spc="-30" dirty="0">
                <a:solidFill>
                  <a:srgbClr val="1F4E79"/>
                </a:solidFill>
                <a:latin typeface="Calibri"/>
                <a:cs typeface="Calibri"/>
              </a:rPr>
              <a:t>order, </a:t>
            </a:r>
            <a:r>
              <a:rPr sz="2400" i="1" spc="-5" dirty="0">
                <a:solidFill>
                  <a:srgbClr val="1F4E79"/>
                </a:solidFill>
                <a:latin typeface="Calibri"/>
                <a:cs typeface="Calibri"/>
              </a:rPr>
              <a:t>health care and  public </a:t>
            </a:r>
            <a:r>
              <a:rPr sz="2400" i="1" dirty="0">
                <a:solidFill>
                  <a:srgbClr val="1F4E79"/>
                </a:solidFill>
                <a:latin typeface="Calibri"/>
                <a:cs typeface="Calibri"/>
              </a:rPr>
              <a:t>morals. </a:t>
            </a:r>
            <a:r>
              <a:rPr sz="800" i="1" spc="-5" dirty="0">
                <a:solidFill>
                  <a:srgbClr val="1F4E79"/>
                </a:solidFill>
                <a:latin typeface="Calibri"/>
                <a:cs typeface="Calibri"/>
              </a:rPr>
              <a:t>(clause </a:t>
            </a:r>
            <a:r>
              <a:rPr sz="800" i="1" dirty="0">
                <a:solidFill>
                  <a:srgbClr val="1F4E79"/>
                </a:solidFill>
                <a:latin typeface="Calibri"/>
                <a:cs typeface="Calibri"/>
              </a:rPr>
              <a:t>3 </a:t>
            </a:r>
            <a:r>
              <a:rPr sz="800" i="1" spc="-5" dirty="0">
                <a:solidFill>
                  <a:srgbClr val="1F4E79"/>
                </a:solidFill>
                <a:latin typeface="Calibri"/>
                <a:cs typeface="Calibri"/>
              </a:rPr>
              <a:t>article </a:t>
            </a:r>
            <a:r>
              <a:rPr sz="800" i="1" dirty="0">
                <a:solidFill>
                  <a:srgbClr val="1F4E79"/>
                </a:solidFill>
                <a:latin typeface="Calibri"/>
                <a:cs typeface="Calibri"/>
              </a:rPr>
              <a:t>276 EC</a:t>
            </a:r>
            <a:r>
              <a:rPr sz="800" i="1" spc="-45" dirty="0">
                <a:solidFill>
                  <a:srgbClr val="1F4E79"/>
                </a:solidFill>
                <a:latin typeface="Calibri"/>
                <a:cs typeface="Calibri"/>
              </a:rPr>
              <a:t> </a:t>
            </a:r>
            <a:r>
              <a:rPr sz="800" i="1" dirty="0">
                <a:solidFill>
                  <a:srgbClr val="1F4E79"/>
                </a:solidFill>
                <a:latin typeface="Calibri"/>
                <a:cs typeface="Calibri"/>
              </a:rPr>
              <a:t>RK)</a:t>
            </a:r>
            <a:endParaRPr sz="800">
              <a:latin typeface="Calibri"/>
              <a:cs typeface="Calibri"/>
            </a:endParaRPr>
          </a:p>
        </p:txBody>
      </p:sp>
      <p:sp>
        <p:nvSpPr>
          <p:cNvPr id="4" name="object 4"/>
          <p:cNvSpPr txBox="1"/>
          <p:nvPr/>
        </p:nvSpPr>
        <p:spPr>
          <a:xfrm>
            <a:off x="11944857" y="6577888"/>
            <a:ext cx="155575" cy="152400"/>
          </a:xfrm>
          <a:prstGeom prst="rect">
            <a:avLst/>
          </a:prstGeom>
        </p:spPr>
        <p:txBody>
          <a:bodyPr vert="horz" wrap="square" lIns="0" tIns="0" rIns="0" bIns="0" rtlCol="0">
            <a:spAutoFit/>
          </a:bodyPr>
          <a:lstStyle/>
          <a:p>
            <a:pPr>
              <a:lnSpc>
                <a:spcPts val="1140"/>
              </a:lnSpc>
            </a:pPr>
            <a:r>
              <a:rPr sz="1200" dirty="0">
                <a:solidFill>
                  <a:srgbClr val="888888"/>
                </a:solidFill>
                <a:latin typeface="Calibri"/>
                <a:cs typeface="Calibri"/>
              </a:rPr>
              <a:t>57</a:t>
            </a:r>
            <a:endParaRPr sz="1200">
              <a:latin typeface="Calibri"/>
              <a:cs typeface="Calibri"/>
            </a:endParaRPr>
          </a:p>
        </p:txBody>
      </p:sp>
      <p:sp>
        <p:nvSpPr>
          <p:cNvPr id="5" name="object 5"/>
          <p:cNvSpPr/>
          <p:nvPr/>
        </p:nvSpPr>
        <p:spPr>
          <a:xfrm>
            <a:off x="12191" y="6428232"/>
            <a:ext cx="12179935" cy="429895"/>
          </a:xfrm>
          <a:custGeom>
            <a:avLst/>
            <a:gdLst/>
            <a:ahLst/>
            <a:cxnLst/>
            <a:rect l="l" t="t" r="r" b="b"/>
            <a:pathLst>
              <a:path w="12179935" h="429895">
                <a:moveTo>
                  <a:pt x="12179808" y="429766"/>
                </a:moveTo>
                <a:lnTo>
                  <a:pt x="12179808" y="0"/>
                </a:lnTo>
                <a:lnTo>
                  <a:pt x="0" y="0"/>
                </a:lnTo>
                <a:lnTo>
                  <a:pt x="0" y="429766"/>
                </a:lnTo>
                <a:lnTo>
                  <a:pt x="12179808" y="429766"/>
                </a:lnTo>
                <a:close/>
              </a:path>
            </a:pathLst>
          </a:custGeom>
          <a:solidFill>
            <a:srgbClr val="243470">
              <a:alpha val="79998"/>
            </a:srgbClr>
          </a:solidFill>
        </p:spPr>
        <p:txBody>
          <a:bodyPr wrap="square" lIns="0" tIns="0" rIns="0" bIns="0" rtlCol="0"/>
          <a:lstStyle/>
          <a:p>
            <a:endParaRPr/>
          </a:p>
        </p:txBody>
      </p:sp>
      <p:sp>
        <p:nvSpPr>
          <p:cNvPr id="6" name="object 6"/>
          <p:cNvSpPr/>
          <p:nvPr/>
        </p:nvSpPr>
        <p:spPr>
          <a:xfrm>
            <a:off x="0" y="0"/>
            <a:ext cx="12192000" cy="431800"/>
          </a:xfrm>
          <a:custGeom>
            <a:avLst/>
            <a:gdLst/>
            <a:ahLst/>
            <a:cxnLst/>
            <a:rect l="l" t="t" r="r" b="b"/>
            <a:pathLst>
              <a:path w="12192000" h="431800">
                <a:moveTo>
                  <a:pt x="0" y="431291"/>
                </a:moveTo>
                <a:lnTo>
                  <a:pt x="12192000" y="431291"/>
                </a:lnTo>
                <a:lnTo>
                  <a:pt x="12192000" y="0"/>
                </a:lnTo>
                <a:lnTo>
                  <a:pt x="0" y="0"/>
                </a:lnTo>
                <a:lnTo>
                  <a:pt x="0" y="431291"/>
                </a:lnTo>
                <a:close/>
              </a:path>
            </a:pathLst>
          </a:custGeom>
          <a:solidFill>
            <a:srgbClr val="243470">
              <a:alpha val="79998"/>
            </a:srgbClr>
          </a:solidFill>
        </p:spPr>
        <p:txBody>
          <a:bodyPr wrap="square" lIns="0" tIns="0" rIns="0" bIns="0" rtlCol="0"/>
          <a:lstStyle/>
          <a:p>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55421" y="773379"/>
            <a:ext cx="10646410" cy="635000"/>
          </a:xfrm>
          <a:prstGeom prst="rect">
            <a:avLst/>
          </a:prstGeom>
        </p:spPr>
        <p:txBody>
          <a:bodyPr vert="horz" wrap="square" lIns="0" tIns="12065" rIns="0" bIns="0" rtlCol="0">
            <a:spAutoFit/>
          </a:bodyPr>
          <a:lstStyle/>
          <a:p>
            <a:pPr marL="12700">
              <a:lnSpc>
                <a:spcPct val="100000"/>
              </a:lnSpc>
              <a:spcBef>
                <a:spcPts val="95"/>
              </a:spcBef>
              <a:tabLst>
                <a:tab pos="6077585" algn="l"/>
              </a:tabLst>
            </a:pPr>
            <a:r>
              <a:rPr sz="4000" b="0" u="none" spc="125" dirty="0">
                <a:solidFill>
                  <a:srgbClr val="001F5F"/>
                </a:solidFill>
                <a:latin typeface="Calibri Light"/>
                <a:cs typeface="Calibri Light"/>
              </a:rPr>
              <a:t>GUARANTEE</a:t>
            </a:r>
            <a:r>
              <a:rPr sz="4000" b="0" u="none" spc="310" dirty="0">
                <a:solidFill>
                  <a:srgbClr val="001F5F"/>
                </a:solidFill>
                <a:latin typeface="Calibri Light"/>
                <a:cs typeface="Calibri Light"/>
              </a:rPr>
              <a:t> </a:t>
            </a:r>
            <a:r>
              <a:rPr sz="4000" b="0" u="none" spc="75" dirty="0">
                <a:solidFill>
                  <a:srgbClr val="001F5F"/>
                </a:solidFill>
                <a:latin typeface="Calibri Light"/>
                <a:cs typeface="Calibri Light"/>
              </a:rPr>
              <a:t>OF</a:t>
            </a:r>
            <a:r>
              <a:rPr sz="4000" b="0" u="none" spc="325" dirty="0">
                <a:solidFill>
                  <a:srgbClr val="001F5F"/>
                </a:solidFill>
                <a:latin typeface="Calibri Light"/>
                <a:cs typeface="Calibri Light"/>
              </a:rPr>
              <a:t> </a:t>
            </a:r>
            <a:r>
              <a:rPr sz="4000" b="0" u="none" spc="114" dirty="0">
                <a:solidFill>
                  <a:srgbClr val="001F5F"/>
                </a:solidFill>
                <a:latin typeface="Calibri Light"/>
                <a:cs typeface="Calibri Light"/>
              </a:rPr>
              <a:t>INVESTOR	</a:t>
            </a:r>
            <a:r>
              <a:rPr sz="4000" b="0" u="none" spc="130" dirty="0">
                <a:solidFill>
                  <a:srgbClr val="001F5F"/>
                </a:solidFill>
                <a:latin typeface="Calibri Light"/>
                <a:cs typeface="Calibri Light"/>
              </a:rPr>
              <a:t>RIGHTS’</a:t>
            </a:r>
            <a:r>
              <a:rPr sz="4000" b="0" u="none" spc="270" dirty="0">
                <a:solidFill>
                  <a:srgbClr val="001F5F"/>
                </a:solidFill>
                <a:latin typeface="Calibri Light"/>
                <a:cs typeface="Calibri Light"/>
              </a:rPr>
              <a:t> </a:t>
            </a:r>
            <a:r>
              <a:rPr sz="4000" b="0" u="none" spc="105" dirty="0">
                <a:solidFill>
                  <a:srgbClr val="001F5F"/>
                </a:solidFill>
                <a:latin typeface="Calibri Light"/>
                <a:cs typeface="Calibri Light"/>
              </a:rPr>
              <a:t>PROTECTON</a:t>
            </a:r>
            <a:endParaRPr sz="4000">
              <a:latin typeface="Calibri Light"/>
              <a:cs typeface="Calibri Light"/>
            </a:endParaRPr>
          </a:p>
        </p:txBody>
      </p:sp>
      <p:sp>
        <p:nvSpPr>
          <p:cNvPr id="3" name="object 3"/>
          <p:cNvSpPr txBox="1"/>
          <p:nvPr/>
        </p:nvSpPr>
        <p:spPr>
          <a:xfrm>
            <a:off x="1561846" y="1609847"/>
            <a:ext cx="8877300" cy="3110230"/>
          </a:xfrm>
          <a:prstGeom prst="rect">
            <a:avLst/>
          </a:prstGeom>
        </p:spPr>
        <p:txBody>
          <a:bodyPr vert="horz" wrap="square" lIns="0" tIns="154940" rIns="0" bIns="0" rtlCol="0">
            <a:spAutoFit/>
          </a:bodyPr>
          <a:lstStyle/>
          <a:p>
            <a:pPr marL="926465">
              <a:lnSpc>
                <a:spcPct val="100000"/>
              </a:lnSpc>
              <a:spcBef>
                <a:spcPts val="1220"/>
              </a:spcBef>
            </a:pPr>
            <a:r>
              <a:rPr sz="2400" i="1" spc="-15" dirty="0">
                <a:solidFill>
                  <a:srgbClr val="1F4E79"/>
                </a:solidFill>
                <a:latin typeface="Cambria"/>
                <a:cs typeface="Cambria"/>
              </a:rPr>
              <a:t>An investor </a:t>
            </a:r>
            <a:r>
              <a:rPr sz="2400" i="1" dirty="0">
                <a:solidFill>
                  <a:srgbClr val="1F4E79"/>
                </a:solidFill>
                <a:latin typeface="Cambria"/>
                <a:cs typeface="Cambria"/>
              </a:rPr>
              <a:t>may</a:t>
            </a:r>
            <a:r>
              <a:rPr sz="2400" i="1" spc="-15" dirty="0">
                <a:solidFill>
                  <a:srgbClr val="1F4E79"/>
                </a:solidFill>
                <a:latin typeface="Cambria"/>
                <a:cs typeface="Cambria"/>
              </a:rPr>
              <a:t> </a:t>
            </a:r>
            <a:r>
              <a:rPr sz="2400" i="1" dirty="0">
                <a:solidFill>
                  <a:srgbClr val="1F4E79"/>
                </a:solidFill>
                <a:latin typeface="Cambria"/>
                <a:cs typeface="Cambria"/>
              </a:rPr>
              <a:t>:</a:t>
            </a:r>
            <a:endParaRPr sz="2400">
              <a:latin typeface="Cambria"/>
              <a:cs typeface="Cambria"/>
            </a:endParaRPr>
          </a:p>
          <a:p>
            <a:pPr marL="240665" marR="5080" indent="-228600" algn="just">
              <a:lnSpc>
                <a:spcPts val="2590"/>
              </a:lnSpc>
              <a:spcBef>
                <a:spcPts val="1450"/>
              </a:spcBef>
              <a:buFont typeface="Arial"/>
              <a:buChar char="•"/>
              <a:tabLst>
                <a:tab pos="241300" algn="l"/>
              </a:tabLst>
            </a:pPr>
            <a:r>
              <a:rPr sz="2400" i="1" dirty="0">
                <a:solidFill>
                  <a:srgbClr val="1F4E79"/>
                </a:solidFill>
                <a:latin typeface="Cambria"/>
                <a:cs typeface="Cambria"/>
              </a:rPr>
              <a:t>1) </a:t>
            </a:r>
            <a:r>
              <a:rPr sz="2400" i="1" spc="-5" dirty="0">
                <a:solidFill>
                  <a:srgbClr val="1F4E79"/>
                </a:solidFill>
                <a:latin typeface="Cambria"/>
                <a:cs typeface="Cambria"/>
              </a:rPr>
              <a:t>at </a:t>
            </a:r>
            <a:r>
              <a:rPr sz="2400" i="1" dirty="0">
                <a:solidFill>
                  <a:srgbClr val="1F4E79"/>
                </a:solidFill>
                <a:latin typeface="Cambria"/>
                <a:cs typeface="Cambria"/>
              </a:rPr>
              <a:t>its </a:t>
            </a:r>
            <a:r>
              <a:rPr sz="2400" i="1" spc="-15" dirty="0">
                <a:solidFill>
                  <a:srgbClr val="1F4E79"/>
                </a:solidFill>
                <a:latin typeface="Cambria"/>
                <a:cs typeface="Cambria"/>
              </a:rPr>
              <a:t>own </a:t>
            </a:r>
            <a:r>
              <a:rPr sz="2400" i="1" spc="-10" dirty="0">
                <a:solidFill>
                  <a:srgbClr val="1F4E79"/>
                </a:solidFill>
                <a:latin typeface="Cambria"/>
                <a:cs typeface="Cambria"/>
              </a:rPr>
              <a:t>discretion </a:t>
            </a:r>
            <a:r>
              <a:rPr sz="2400" i="1" spc="-5" dirty="0">
                <a:solidFill>
                  <a:srgbClr val="1F4E79"/>
                </a:solidFill>
                <a:latin typeface="Cambria"/>
                <a:cs typeface="Cambria"/>
              </a:rPr>
              <a:t>use </a:t>
            </a:r>
            <a:r>
              <a:rPr sz="2400" i="1" spc="-10" dirty="0">
                <a:solidFill>
                  <a:srgbClr val="1F4E79"/>
                </a:solidFill>
                <a:latin typeface="Cambria"/>
                <a:cs typeface="Cambria"/>
              </a:rPr>
              <a:t>incomes </a:t>
            </a:r>
            <a:r>
              <a:rPr sz="2400" i="1" spc="-5" dirty="0">
                <a:solidFill>
                  <a:srgbClr val="1F4E79"/>
                </a:solidFill>
                <a:latin typeface="Cambria"/>
                <a:cs typeface="Cambria"/>
              </a:rPr>
              <a:t>gained </a:t>
            </a:r>
            <a:r>
              <a:rPr sz="2400" i="1" spc="-10" dirty="0">
                <a:solidFill>
                  <a:srgbClr val="1F4E79"/>
                </a:solidFill>
                <a:latin typeface="Cambria"/>
                <a:cs typeface="Cambria"/>
              </a:rPr>
              <a:t>through the investing  </a:t>
            </a:r>
            <a:r>
              <a:rPr sz="2400" i="1" dirty="0">
                <a:solidFill>
                  <a:srgbClr val="1F4E79"/>
                </a:solidFill>
                <a:latin typeface="Cambria"/>
                <a:cs typeface="Cambria"/>
              </a:rPr>
              <a:t>activity </a:t>
            </a:r>
            <a:r>
              <a:rPr sz="2400" i="1" spc="-10" dirty="0">
                <a:solidFill>
                  <a:srgbClr val="1F4E79"/>
                </a:solidFill>
                <a:latin typeface="Cambria"/>
                <a:cs typeface="Cambria"/>
              </a:rPr>
              <a:t>subject to </a:t>
            </a:r>
            <a:r>
              <a:rPr sz="2400" i="1" spc="-5" dirty="0">
                <a:solidFill>
                  <a:srgbClr val="1F4E79"/>
                </a:solidFill>
                <a:latin typeface="Cambria"/>
                <a:cs typeface="Cambria"/>
              </a:rPr>
              <a:t>payment of </a:t>
            </a:r>
            <a:r>
              <a:rPr sz="2400" i="1" spc="-10" dirty="0">
                <a:solidFill>
                  <a:srgbClr val="1F4E79"/>
                </a:solidFill>
                <a:latin typeface="Cambria"/>
                <a:cs typeface="Cambria"/>
              </a:rPr>
              <a:t>the </a:t>
            </a:r>
            <a:r>
              <a:rPr sz="2400" i="1" spc="-15" dirty="0">
                <a:solidFill>
                  <a:srgbClr val="1F4E79"/>
                </a:solidFill>
                <a:latin typeface="Cambria"/>
                <a:cs typeface="Cambria"/>
              </a:rPr>
              <a:t>taxes </a:t>
            </a:r>
            <a:r>
              <a:rPr sz="2400" i="1" dirty="0">
                <a:solidFill>
                  <a:srgbClr val="1F4E79"/>
                </a:solidFill>
                <a:latin typeface="Cambria"/>
                <a:cs typeface="Cambria"/>
              </a:rPr>
              <a:t>and mandatory </a:t>
            </a:r>
            <a:r>
              <a:rPr sz="2400" i="1" spc="-5" dirty="0">
                <a:solidFill>
                  <a:srgbClr val="1F4E79"/>
                </a:solidFill>
                <a:latin typeface="Cambria"/>
                <a:cs typeface="Cambria"/>
              </a:rPr>
              <a:t>payments  into </a:t>
            </a:r>
            <a:r>
              <a:rPr sz="2400" i="1" spc="-10" dirty="0">
                <a:solidFill>
                  <a:srgbClr val="1F4E79"/>
                </a:solidFill>
                <a:latin typeface="Cambria"/>
                <a:cs typeface="Cambria"/>
              </a:rPr>
              <a:t>the </a:t>
            </a:r>
            <a:r>
              <a:rPr sz="2400" i="1" spc="-5" dirty="0">
                <a:solidFill>
                  <a:srgbClr val="1F4E79"/>
                </a:solidFill>
                <a:latin typeface="Cambria"/>
                <a:cs typeface="Cambria"/>
              </a:rPr>
              <a:t>budget </a:t>
            </a:r>
            <a:r>
              <a:rPr sz="2400" i="1" dirty="0">
                <a:solidFill>
                  <a:srgbClr val="1F4E79"/>
                </a:solidFill>
                <a:latin typeface="Cambria"/>
                <a:cs typeface="Cambria"/>
              </a:rPr>
              <a:t>pursuant </a:t>
            </a:r>
            <a:r>
              <a:rPr sz="2400" i="1" spc="-10" dirty="0">
                <a:solidFill>
                  <a:srgbClr val="1F4E79"/>
                </a:solidFill>
                <a:latin typeface="Cambria"/>
                <a:cs typeface="Cambria"/>
              </a:rPr>
              <a:t>to the </a:t>
            </a:r>
            <a:r>
              <a:rPr sz="2400" i="1" spc="-5" dirty="0">
                <a:solidFill>
                  <a:srgbClr val="1F4E79"/>
                </a:solidFill>
                <a:latin typeface="Cambria"/>
                <a:cs typeface="Cambria"/>
              </a:rPr>
              <a:t>laws of </a:t>
            </a:r>
            <a:r>
              <a:rPr sz="2400" i="1" spc="-10" dirty="0">
                <a:solidFill>
                  <a:srgbClr val="1F4E79"/>
                </a:solidFill>
                <a:latin typeface="Cambria"/>
                <a:cs typeface="Cambria"/>
              </a:rPr>
              <a:t>the Republic </a:t>
            </a:r>
            <a:r>
              <a:rPr sz="2400" i="1" spc="-5" dirty="0">
                <a:solidFill>
                  <a:srgbClr val="1F4E79"/>
                </a:solidFill>
                <a:latin typeface="Cambria"/>
                <a:cs typeface="Cambria"/>
              </a:rPr>
              <a:t>of</a:t>
            </a:r>
            <a:r>
              <a:rPr sz="2400" i="1" spc="-30" dirty="0">
                <a:solidFill>
                  <a:srgbClr val="1F4E79"/>
                </a:solidFill>
                <a:latin typeface="Cambria"/>
                <a:cs typeface="Cambria"/>
              </a:rPr>
              <a:t> </a:t>
            </a:r>
            <a:r>
              <a:rPr sz="2400" i="1" spc="-15" dirty="0">
                <a:solidFill>
                  <a:srgbClr val="1F4E79"/>
                </a:solidFill>
                <a:latin typeface="Cambria"/>
                <a:cs typeface="Cambria"/>
              </a:rPr>
              <a:t>Kazakhstan;</a:t>
            </a:r>
            <a:endParaRPr sz="2400">
              <a:latin typeface="Cambria"/>
              <a:cs typeface="Cambria"/>
            </a:endParaRPr>
          </a:p>
          <a:p>
            <a:pPr marL="240665" marR="6350" indent="-228600" algn="just">
              <a:lnSpc>
                <a:spcPct val="90000"/>
              </a:lnSpc>
              <a:spcBef>
                <a:spcPts val="960"/>
              </a:spcBef>
              <a:buFont typeface="Arial"/>
              <a:buChar char="•"/>
              <a:tabLst>
                <a:tab pos="241300" algn="l"/>
              </a:tabLst>
            </a:pPr>
            <a:r>
              <a:rPr sz="2400" i="1" dirty="0">
                <a:solidFill>
                  <a:srgbClr val="1F4E79"/>
                </a:solidFill>
                <a:latin typeface="Cambria"/>
                <a:cs typeface="Cambria"/>
              </a:rPr>
              <a:t>2) </a:t>
            </a:r>
            <a:r>
              <a:rPr sz="2400" i="1" spc="-10" dirty="0">
                <a:solidFill>
                  <a:srgbClr val="1F4E79"/>
                </a:solidFill>
                <a:latin typeface="Cambria"/>
                <a:cs typeface="Cambria"/>
              </a:rPr>
              <a:t>open </a:t>
            </a:r>
            <a:r>
              <a:rPr sz="2400" i="1" dirty="0">
                <a:solidFill>
                  <a:srgbClr val="1F4E79"/>
                </a:solidFill>
                <a:latin typeface="Cambria"/>
                <a:cs typeface="Cambria"/>
              </a:rPr>
              <a:t>bank </a:t>
            </a:r>
            <a:r>
              <a:rPr sz="2400" i="1" spc="-10" dirty="0">
                <a:solidFill>
                  <a:srgbClr val="1F4E79"/>
                </a:solidFill>
                <a:latin typeface="Cambria"/>
                <a:cs typeface="Cambria"/>
              </a:rPr>
              <a:t>accounts </a:t>
            </a:r>
            <a:r>
              <a:rPr sz="2400" i="1" spc="-5" dirty="0">
                <a:solidFill>
                  <a:srgbClr val="1F4E79"/>
                </a:solidFill>
                <a:latin typeface="Cambria"/>
                <a:cs typeface="Cambria"/>
              </a:rPr>
              <a:t>in </a:t>
            </a:r>
            <a:r>
              <a:rPr sz="2400" i="1" spc="-15" dirty="0">
                <a:solidFill>
                  <a:srgbClr val="1F4E79"/>
                </a:solidFill>
                <a:latin typeface="Cambria"/>
                <a:cs typeface="Cambria"/>
              </a:rPr>
              <a:t>any </a:t>
            </a:r>
            <a:r>
              <a:rPr sz="2400" i="1" spc="-5" dirty="0">
                <a:solidFill>
                  <a:srgbClr val="1F4E79"/>
                </a:solidFill>
                <a:latin typeface="Cambria"/>
                <a:cs typeface="Cambria"/>
              </a:rPr>
              <a:t>banks in </a:t>
            </a:r>
            <a:r>
              <a:rPr sz="2400" i="1" spc="-10" dirty="0">
                <a:solidFill>
                  <a:srgbClr val="1F4E79"/>
                </a:solidFill>
                <a:latin typeface="Cambria"/>
                <a:cs typeface="Cambria"/>
              </a:rPr>
              <a:t>the </a:t>
            </a:r>
            <a:r>
              <a:rPr sz="2400" i="1" spc="-5" dirty="0">
                <a:solidFill>
                  <a:srgbClr val="1F4E79"/>
                </a:solidFill>
                <a:latin typeface="Cambria"/>
                <a:cs typeface="Cambria"/>
              </a:rPr>
              <a:t>territory of </a:t>
            </a:r>
            <a:r>
              <a:rPr sz="2400" i="1" spc="-10" dirty="0">
                <a:solidFill>
                  <a:srgbClr val="1F4E79"/>
                </a:solidFill>
                <a:latin typeface="Cambria"/>
                <a:cs typeface="Cambria"/>
              </a:rPr>
              <a:t>the Republic  </a:t>
            </a:r>
            <a:r>
              <a:rPr sz="2400" i="1" spc="-5" dirty="0">
                <a:solidFill>
                  <a:srgbClr val="1F4E79"/>
                </a:solidFill>
                <a:latin typeface="Cambria"/>
                <a:cs typeface="Cambria"/>
              </a:rPr>
              <a:t>of </a:t>
            </a:r>
            <a:r>
              <a:rPr sz="2400" i="1" spc="-20" dirty="0">
                <a:solidFill>
                  <a:srgbClr val="1F4E79"/>
                </a:solidFill>
                <a:latin typeface="Cambria"/>
                <a:cs typeface="Cambria"/>
              </a:rPr>
              <a:t>Kazakhstan </a:t>
            </a:r>
            <a:r>
              <a:rPr sz="2400" i="1" spc="-5" dirty="0">
                <a:solidFill>
                  <a:srgbClr val="1F4E79"/>
                </a:solidFill>
                <a:latin typeface="Cambria"/>
                <a:cs typeface="Cambria"/>
              </a:rPr>
              <a:t>in national </a:t>
            </a:r>
            <a:r>
              <a:rPr sz="2400" i="1" dirty="0">
                <a:solidFill>
                  <a:srgbClr val="1F4E79"/>
                </a:solidFill>
                <a:latin typeface="Cambria"/>
                <a:cs typeface="Cambria"/>
              </a:rPr>
              <a:t>and </a:t>
            </a:r>
            <a:r>
              <a:rPr sz="2400" i="1" spc="-10" dirty="0">
                <a:solidFill>
                  <a:srgbClr val="1F4E79"/>
                </a:solidFill>
                <a:latin typeface="Cambria"/>
                <a:cs typeface="Cambria"/>
              </a:rPr>
              <a:t>foreign currency </a:t>
            </a:r>
            <a:r>
              <a:rPr sz="2400" i="1" spc="-5" dirty="0">
                <a:solidFill>
                  <a:srgbClr val="1F4E79"/>
                </a:solidFill>
                <a:latin typeface="Cambria"/>
                <a:cs typeface="Cambria"/>
              </a:rPr>
              <a:t>pursuant </a:t>
            </a:r>
            <a:r>
              <a:rPr sz="2400" i="1" spc="-10" dirty="0">
                <a:solidFill>
                  <a:srgbClr val="1F4E79"/>
                </a:solidFill>
                <a:latin typeface="Cambria"/>
                <a:cs typeface="Cambria"/>
              </a:rPr>
              <a:t>to the </a:t>
            </a:r>
            <a:r>
              <a:rPr sz="2400" i="1" spc="-5" dirty="0">
                <a:solidFill>
                  <a:srgbClr val="1F4E79"/>
                </a:solidFill>
                <a:latin typeface="Cambria"/>
                <a:cs typeface="Cambria"/>
              </a:rPr>
              <a:t>laws  of </a:t>
            </a:r>
            <a:r>
              <a:rPr sz="2400" i="1" spc="-10" dirty="0">
                <a:solidFill>
                  <a:srgbClr val="1F4E79"/>
                </a:solidFill>
                <a:latin typeface="Cambria"/>
                <a:cs typeface="Cambria"/>
              </a:rPr>
              <a:t>the </a:t>
            </a:r>
            <a:r>
              <a:rPr sz="2400" i="1" spc="-5" dirty="0">
                <a:solidFill>
                  <a:srgbClr val="1F4E79"/>
                </a:solidFill>
                <a:latin typeface="Cambria"/>
                <a:cs typeface="Cambria"/>
              </a:rPr>
              <a:t>banking </a:t>
            </a:r>
            <a:r>
              <a:rPr sz="2400" i="1" dirty="0">
                <a:solidFill>
                  <a:srgbClr val="1F4E79"/>
                </a:solidFill>
                <a:latin typeface="Cambria"/>
                <a:cs typeface="Cambria"/>
              </a:rPr>
              <a:t>and </a:t>
            </a:r>
            <a:r>
              <a:rPr sz="2400" i="1" spc="-10" dirty="0">
                <a:solidFill>
                  <a:srgbClr val="1F4E79"/>
                </a:solidFill>
                <a:latin typeface="Cambria"/>
                <a:cs typeface="Cambria"/>
              </a:rPr>
              <a:t>currency </a:t>
            </a:r>
            <a:r>
              <a:rPr sz="2400" i="1" spc="-5" dirty="0">
                <a:solidFill>
                  <a:srgbClr val="1F4E79"/>
                </a:solidFill>
                <a:latin typeface="Cambria"/>
                <a:cs typeface="Cambria"/>
              </a:rPr>
              <a:t>laws of </a:t>
            </a:r>
            <a:r>
              <a:rPr sz="2400" i="1" spc="-10" dirty="0">
                <a:solidFill>
                  <a:srgbClr val="1F4E79"/>
                </a:solidFill>
                <a:latin typeface="Cambria"/>
                <a:cs typeface="Cambria"/>
              </a:rPr>
              <a:t>the Republic </a:t>
            </a:r>
            <a:r>
              <a:rPr sz="2400" i="1" spc="-5" dirty="0">
                <a:solidFill>
                  <a:srgbClr val="1F4E79"/>
                </a:solidFill>
                <a:latin typeface="Cambria"/>
                <a:cs typeface="Cambria"/>
              </a:rPr>
              <a:t>of</a:t>
            </a:r>
            <a:r>
              <a:rPr sz="2400" i="1" spc="50" dirty="0">
                <a:solidFill>
                  <a:srgbClr val="1F4E79"/>
                </a:solidFill>
                <a:latin typeface="Cambria"/>
                <a:cs typeface="Cambria"/>
              </a:rPr>
              <a:t> </a:t>
            </a:r>
            <a:r>
              <a:rPr sz="2400" i="1" spc="-15" dirty="0">
                <a:solidFill>
                  <a:srgbClr val="1F4E79"/>
                </a:solidFill>
                <a:latin typeface="Cambria"/>
                <a:cs typeface="Cambria"/>
              </a:rPr>
              <a:t>Kazakhstan.</a:t>
            </a:r>
            <a:endParaRPr sz="2400">
              <a:latin typeface="Cambria"/>
              <a:cs typeface="Cambria"/>
            </a:endParaRPr>
          </a:p>
          <a:p>
            <a:pPr marL="12700">
              <a:lnSpc>
                <a:spcPct val="100000"/>
              </a:lnSpc>
              <a:spcBef>
                <a:spcPts val="890"/>
              </a:spcBef>
            </a:pPr>
            <a:r>
              <a:rPr sz="1200" i="1" spc="-5" dirty="0">
                <a:solidFill>
                  <a:srgbClr val="1F4E79"/>
                </a:solidFill>
                <a:latin typeface="Cambria"/>
                <a:cs typeface="Cambria"/>
              </a:rPr>
              <a:t>(Article </a:t>
            </a:r>
            <a:r>
              <a:rPr sz="1200" i="1" dirty="0">
                <a:solidFill>
                  <a:srgbClr val="1F4E79"/>
                </a:solidFill>
                <a:latin typeface="Cambria"/>
                <a:cs typeface="Cambria"/>
              </a:rPr>
              <a:t>277 </a:t>
            </a:r>
            <a:r>
              <a:rPr sz="1200" i="1" spc="-5" dirty="0">
                <a:solidFill>
                  <a:srgbClr val="1F4E79"/>
                </a:solidFill>
                <a:latin typeface="Cambria"/>
                <a:cs typeface="Cambria"/>
              </a:rPr>
              <a:t>EC</a:t>
            </a:r>
            <a:r>
              <a:rPr sz="1200" i="1" dirty="0">
                <a:solidFill>
                  <a:srgbClr val="1F4E79"/>
                </a:solidFill>
                <a:latin typeface="Cambria"/>
                <a:cs typeface="Cambria"/>
              </a:rPr>
              <a:t> </a:t>
            </a:r>
            <a:r>
              <a:rPr sz="1200" i="1" spc="-5" dirty="0">
                <a:solidFill>
                  <a:srgbClr val="1F4E79"/>
                </a:solidFill>
                <a:latin typeface="Cambria"/>
                <a:cs typeface="Cambria"/>
              </a:rPr>
              <a:t>RK)</a:t>
            </a:r>
            <a:endParaRPr sz="1200">
              <a:latin typeface="Cambria"/>
              <a:cs typeface="Cambria"/>
            </a:endParaRPr>
          </a:p>
        </p:txBody>
      </p:sp>
      <p:sp>
        <p:nvSpPr>
          <p:cNvPr id="4" name="object 4"/>
          <p:cNvSpPr txBox="1"/>
          <p:nvPr/>
        </p:nvSpPr>
        <p:spPr>
          <a:xfrm>
            <a:off x="11944857" y="6614464"/>
            <a:ext cx="155575" cy="152400"/>
          </a:xfrm>
          <a:prstGeom prst="rect">
            <a:avLst/>
          </a:prstGeom>
        </p:spPr>
        <p:txBody>
          <a:bodyPr vert="horz" wrap="square" lIns="0" tIns="0" rIns="0" bIns="0" rtlCol="0">
            <a:spAutoFit/>
          </a:bodyPr>
          <a:lstStyle/>
          <a:p>
            <a:pPr>
              <a:lnSpc>
                <a:spcPts val="1140"/>
              </a:lnSpc>
            </a:pPr>
            <a:r>
              <a:rPr sz="1200" dirty="0">
                <a:solidFill>
                  <a:srgbClr val="888888"/>
                </a:solidFill>
                <a:latin typeface="Calibri"/>
                <a:cs typeface="Calibri"/>
              </a:rPr>
              <a:t>58</a:t>
            </a:r>
            <a:endParaRPr sz="1200">
              <a:latin typeface="Calibri"/>
              <a:cs typeface="Calibri"/>
            </a:endParaRPr>
          </a:p>
        </p:txBody>
      </p:sp>
      <p:sp>
        <p:nvSpPr>
          <p:cNvPr id="5" name="object 5"/>
          <p:cNvSpPr/>
          <p:nvPr/>
        </p:nvSpPr>
        <p:spPr>
          <a:xfrm>
            <a:off x="0" y="6426708"/>
            <a:ext cx="12192000" cy="431800"/>
          </a:xfrm>
          <a:custGeom>
            <a:avLst/>
            <a:gdLst/>
            <a:ahLst/>
            <a:cxnLst/>
            <a:rect l="l" t="t" r="r" b="b"/>
            <a:pathLst>
              <a:path w="12192000" h="431800">
                <a:moveTo>
                  <a:pt x="0" y="431291"/>
                </a:moveTo>
                <a:lnTo>
                  <a:pt x="12192000" y="431291"/>
                </a:lnTo>
                <a:lnTo>
                  <a:pt x="12192000" y="0"/>
                </a:lnTo>
                <a:lnTo>
                  <a:pt x="0" y="0"/>
                </a:lnTo>
                <a:lnTo>
                  <a:pt x="0" y="431291"/>
                </a:lnTo>
                <a:close/>
              </a:path>
            </a:pathLst>
          </a:custGeom>
          <a:solidFill>
            <a:srgbClr val="243470">
              <a:alpha val="79998"/>
            </a:srgbClr>
          </a:solidFill>
        </p:spPr>
        <p:txBody>
          <a:bodyPr wrap="square" lIns="0" tIns="0" rIns="0" bIns="0" rtlCol="0"/>
          <a:lstStyle/>
          <a:p>
            <a:endParaRPr/>
          </a:p>
        </p:txBody>
      </p:sp>
      <p:sp>
        <p:nvSpPr>
          <p:cNvPr id="6" name="object 6"/>
          <p:cNvSpPr/>
          <p:nvPr/>
        </p:nvSpPr>
        <p:spPr>
          <a:xfrm>
            <a:off x="0" y="0"/>
            <a:ext cx="12192000" cy="431800"/>
          </a:xfrm>
          <a:custGeom>
            <a:avLst/>
            <a:gdLst/>
            <a:ahLst/>
            <a:cxnLst/>
            <a:rect l="l" t="t" r="r" b="b"/>
            <a:pathLst>
              <a:path w="12192000" h="431800">
                <a:moveTo>
                  <a:pt x="0" y="431291"/>
                </a:moveTo>
                <a:lnTo>
                  <a:pt x="12192000" y="431291"/>
                </a:lnTo>
                <a:lnTo>
                  <a:pt x="12192000" y="0"/>
                </a:lnTo>
                <a:lnTo>
                  <a:pt x="0" y="0"/>
                </a:lnTo>
                <a:lnTo>
                  <a:pt x="0" y="431291"/>
                </a:lnTo>
                <a:close/>
              </a:path>
            </a:pathLst>
          </a:custGeom>
          <a:solidFill>
            <a:srgbClr val="243470">
              <a:alpha val="79998"/>
            </a:srgbClr>
          </a:solidFill>
        </p:spPr>
        <p:txBody>
          <a:bodyPr wrap="square" lIns="0" tIns="0" rIns="0" bIns="0" rtlCol="0"/>
          <a:lstStyle/>
          <a:p>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86078" y="761238"/>
            <a:ext cx="9555480" cy="574040"/>
          </a:xfrm>
          <a:prstGeom prst="rect">
            <a:avLst/>
          </a:prstGeom>
        </p:spPr>
        <p:txBody>
          <a:bodyPr vert="horz" wrap="square" lIns="0" tIns="12700" rIns="0" bIns="0" rtlCol="0">
            <a:spAutoFit/>
          </a:bodyPr>
          <a:lstStyle/>
          <a:p>
            <a:pPr marL="12700">
              <a:lnSpc>
                <a:spcPct val="100000"/>
              </a:lnSpc>
              <a:spcBef>
                <a:spcPts val="100"/>
              </a:spcBef>
              <a:tabLst>
                <a:tab pos="5534660" algn="l"/>
              </a:tabLst>
            </a:pPr>
            <a:r>
              <a:rPr sz="3600" b="0" u="none" spc="130" dirty="0">
                <a:solidFill>
                  <a:srgbClr val="001F5F"/>
                </a:solidFill>
                <a:latin typeface="Calibri Light"/>
                <a:cs typeface="Calibri Light"/>
              </a:rPr>
              <a:t>GUARANTEE</a:t>
            </a:r>
            <a:r>
              <a:rPr sz="3600" b="0" u="none" spc="320" dirty="0">
                <a:solidFill>
                  <a:srgbClr val="001F5F"/>
                </a:solidFill>
                <a:latin typeface="Calibri Light"/>
                <a:cs typeface="Calibri Light"/>
              </a:rPr>
              <a:t> </a:t>
            </a:r>
            <a:r>
              <a:rPr sz="3600" b="0" u="none" spc="85" dirty="0">
                <a:solidFill>
                  <a:srgbClr val="001F5F"/>
                </a:solidFill>
                <a:latin typeface="Calibri Light"/>
                <a:cs typeface="Calibri Light"/>
              </a:rPr>
              <a:t>OF</a:t>
            </a:r>
            <a:r>
              <a:rPr sz="3600" b="0" u="none" spc="330" dirty="0">
                <a:solidFill>
                  <a:srgbClr val="001F5F"/>
                </a:solidFill>
                <a:latin typeface="Calibri Light"/>
                <a:cs typeface="Calibri Light"/>
              </a:rPr>
              <a:t> </a:t>
            </a:r>
            <a:r>
              <a:rPr sz="3600" b="0" u="none" spc="125" dirty="0">
                <a:solidFill>
                  <a:srgbClr val="001F5F"/>
                </a:solidFill>
                <a:latin typeface="Calibri Light"/>
                <a:cs typeface="Calibri Light"/>
              </a:rPr>
              <a:t>INVESTOR	</a:t>
            </a:r>
            <a:r>
              <a:rPr sz="3600" b="0" u="none" spc="130" dirty="0">
                <a:solidFill>
                  <a:srgbClr val="001F5F"/>
                </a:solidFill>
                <a:latin typeface="Calibri Light"/>
                <a:cs typeface="Calibri Light"/>
              </a:rPr>
              <a:t>RIGHTS</a:t>
            </a:r>
            <a:r>
              <a:rPr sz="3600" b="0" u="none" spc="265" dirty="0">
                <a:solidFill>
                  <a:srgbClr val="001F5F"/>
                </a:solidFill>
                <a:latin typeface="Calibri Light"/>
                <a:cs typeface="Calibri Light"/>
              </a:rPr>
              <a:t> </a:t>
            </a:r>
            <a:r>
              <a:rPr sz="3600" b="0" u="none" spc="110" dirty="0">
                <a:solidFill>
                  <a:srgbClr val="001F5F"/>
                </a:solidFill>
                <a:latin typeface="Calibri Light"/>
                <a:cs typeface="Calibri Light"/>
              </a:rPr>
              <a:t>PROTECTON</a:t>
            </a:r>
            <a:endParaRPr sz="3600">
              <a:latin typeface="Calibri Light"/>
              <a:cs typeface="Calibri Light"/>
            </a:endParaRPr>
          </a:p>
        </p:txBody>
      </p:sp>
      <p:sp>
        <p:nvSpPr>
          <p:cNvPr id="3" name="object 3"/>
          <p:cNvSpPr txBox="1">
            <a:spLocks noGrp="1"/>
          </p:cNvSpPr>
          <p:nvPr>
            <p:ph sz="half" idx="2"/>
          </p:nvPr>
        </p:nvSpPr>
        <p:spPr>
          <a:prstGeom prst="rect">
            <a:avLst/>
          </a:prstGeom>
        </p:spPr>
        <p:txBody>
          <a:bodyPr vert="horz" wrap="square" lIns="0" tIns="12700" rIns="0" bIns="0" rtlCol="0">
            <a:spAutoFit/>
          </a:bodyPr>
          <a:lstStyle/>
          <a:p>
            <a:pPr marL="21590" algn="ctr">
              <a:lnSpc>
                <a:spcPct val="100000"/>
              </a:lnSpc>
              <a:spcBef>
                <a:spcPts val="100"/>
              </a:spcBef>
            </a:pPr>
            <a:r>
              <a:rPr spc="-10" dirty="0"/>
              <a:t>Requisition</a:t>
            </a:r>
          </a:p>
          <a:p>
            <a:pPr marL="12700" marR="5080" algn="just">
              <a:lnSpc>
                <a:spcPct val="90000"/>
              </a:lnSpc>
              <a:spcBef>
                <a:spcPts val="1830"/>
              </a:spcBef>
            </a:pPr>
            <a:r>
              <a:rPr sz="2000" b="0" dirty="0">
                <a:solidFill>
                  <a:srgbClr val="1F4E79"/>
                </a:solidFill>
                <a:latin typeface="Cambria"/>
                <a:cs typeface="Cambria"/>
              </a:rPr>
              <a:t>The </a:t>
            </a:r>
            <a:r>
              <a:rPr sz="2000" b="0" spc="-15" dirty="0">
                <a:solidFill>
                  <a:srgbClr val="1F4E79"/>
                </a:solidFill>
                <a:latin typeface="Cambria"/>
                <a:cs typeface="Cambria"/>
              </a:rPr>
              <a:t>investors’ </a:t>
            </a:r>
            <a:r>
              <a:rPr sz="2000" b="0" spc="-10" dirty="0">
                <a:solidFill>
                  <a:srgbClr val="1F4E79"/>
                </a:solidFill>
                <a:latin typeface="Cambria"/>
                <a:cs typeface="Cambria"/>
              </a:rPr>
              <a:t>property requisition shall </a:t>
            </a:r>
            <a:r>
              <a:rPr sz="2000" b="0" spc="-5" dirty="0">
                <a:solidFill>
                  <a:srgbClr val="1F4E79"/>
                </a:solidFill>
                <a:latin typeface="Cambria"/>
                <a:cs typeface="Cambria"/>
              </a:rPr>
              <a:t>be  carried </a:t>
            </a:r>
            <a:r>
              <a:rPr sz="2000" b="0" dirty="0">
                <a:solidFill>
                  <a:srgbClr val="1F4E79"/>
                </a:solidFill>
                <a:latin typeface="Cambria"/>
                <a:cs typeface="Cambria"/>
              </a:rPr>
              <a:t>subject </a:t>
            </a:r>
            <a:r>
              <a:rPr sz="2000" spc="-15" dirty="0">
                <a:solidFill>
                  <a:srgbClr val="1F4E79"/>
                </a:solidFill>
              </a:rPr>
              <a:t>to payment </a:t>
            </a:r>
            <a:r>
              <a:rPr sz="2000" spc="-5" dirty="0">
                <a:solidFill>
                  <a:srgbClr val="1F4E79"/>
                </a:solidFill>
              </a:rPr>
              <a:t>of </a:t>
            </a:r>
            <a:r>
              <a:rPr sz="2000" dirty="0">
                <a:solidFill>
                  <a:srgbClr val="1F4E79"/>
                </a:solidFill>
              </a:rPr>
              <a:t>a </a:t>
            </a:r>
            <a:r>
              <a:rPr sz="2000" spc="-10" dirty="0">
                <a:solidFill>
                  <a:srgbClr val="1F4E79"/>
                </a:solidFill>
              </a:rPr>
              <a:t>market  </a:t>
            </a:r>
            <a:r>
              <a:rPr sz="2000" spc="-15" dirty="0">
                <a:solidFill>
                  <a:srgbClr val="1F4E79"/>
                </a:solidFill>
              </a:rPr>
              <a:t>value </a:t>
            </a:r>
            <a:r>
              <a:rPr sz="2000" spc="-5" dirty="0">
                <a:solidFill>
                  <a:srgbClr val="1F4E79"/>
                </a:solidFill>
              </a:rPr>
              <a:t>of the </a:t>
            </a:r>
            <a:r>
              <a:rPr sz="2000" spc="-10" dirty="0">
                <a:solidFill>
                  <a:srgbClr val="1F4E79"/>
                </a:solidFill>
              </a:rPr>
              <a:t>expropriated property </a:t>
            </a:r>
            <a:r>
              <a:rPr sz="2000" spc="-15" dirty="0">
                <a:solidFill>
                  <a:srgbClr val="1F4E79"/>
                </a:solidFill>
              </a:rPr>
              <a:t>to </a:t>
            </a:r>
            <a:r>
              <a:rPr sz="2000" spc="-5" dirty="0">
                <a:solidFill>
                  <a:srgbClr val="1F4E79"/>
                </a:solidFill>
              </a:rPr>
              <a:t>the  </a:t>
            </a:r>
            <a:r>
              <a:rPr sz="2000" spc="-20" dirty="0">
                <a:solidFill>
                  <a:srgbClr val="1F4E79"/>
                </a:solidFill>
              </a:rPr>
              <a:t>investor</a:t>
            </a:r>
            <a:r>
              <a:rPr sz="2000" b="0" spc="-20" dirty="0">
                <a:solidFill>
                  <a:srgbClr val="1F4E79"/>
                </a:solidFill>
                <a:latin typeface="Cambria"/>
                <a:cs typeface="Cambria"/>
              </a:rPr>
              <a:t>. </a:t>
            </a:r>
            <a:r>
              <a:rPr sz="2000" b="0" spc="-5" dirty="0">
                <a:solidFill>
                  <a:srgbClr val="1F4E79"/>
                </a:solidFill>
                <a:latin typeface="Cambria"/>
                <a:cs typeface="Cambria"/>
              </a:rPr>
              <a:t>The </a:t>
            </a:r>
            <a:r>
              <a:rPr sz="2000" b="0" spc="-10" dirty="0">
                <a:solidFill>
                  <a:srgbClr val="1F4E79"/>
                </a:solidFill>
                <a:latin typeface="Cambria"/>
                <a:cs typeface="Cambria"/>
              </a:rPr>
              <a:t>market </a:t>
            </a:r>
            <a:r>
              <a:rPr sz="2000" b="0" spc="-15" dirty="0">
                <a:solidFill>
                  <a:srgbClr val="1F4E79"/>
                </a:solidFill>
                <a:latin typeface="Cambria"/>
                <a:cs typeface="Cambria"/>
              </a:rPr>
              <a:t>value </a:t>
            </a:r>
            <a:r>
              <a:rPr sz="2000" b="0" dirty="0">
                <a:solidFill>
                  <a:srgbClr val="1F4E79"/>
                </a:solidFill>
                <a:latin typeface="Cambria"/>
                <a:cs typeface="Cambria"/>
              </a:rPr>
              <a:t>should </a:t>
            </a:r>
            <a:r>
              <a:rPr sz="2000" b="0" spc="-10" dirty="0">
                <a:solidFill>
                  <a:srgbClr val="1F4E79"/>
                </a:solidFill>
                <a:latin typeface="Cambria"/>
                <a:cs typeface="Cambria"/>
              </a:rPr>
              <a:t>be  </a:t>
            </a:r>
            <a:r>
              <a:rPr sz="2000" b="0" spc="-5" dirty="0">
                <a:solidFill>
                  <a:srgbClr val="1F4E79"/>
                </a:solidFill>
                <a:latin typeface="Cambria"/>
                <a:cs typeface="Cambria"/>
              </a:rPr>
              <a:t>determined </a:t>
            </a:r>
            <a:r>
              <a:rPr sz="2000" b="0" dirty="0">
                <a:solidFill>
                  <a:srgbClr val="1F4E79"/>
                </a:solidFill>
                <a:latin typeface="Cambria"/>
                <a:cs typeface="Cambria"/>
              </a:rPr>
              <a:t>as </a:t>
            </a:r>
            <a:r>
              <a:rPr sz="2000" b="0" spc="-5" dirty="0">
                <a:solidFill>
                  <a:srgbClr val="1F4E79"/>
                </a:solidFill>
                <a:latin typeface="Cambria"/>
                <a:cs typeface="Cambria"/>
              </a:rPr>
              <a:t>per </a:t>
            </a:r>
            <a:r>
              <a:rPr sz="2000" b="0" dirty="0">
                <a:solidFill>
                  <a:srgbClr val="1F4E79"/>
                </a:solidFill>
                <a:latin typeface="Cambria"/>
                <a:cs typeface="Cambria"/>
              </a:rPr>
              <a:t>the </a:t>
            </a:r>
            <a:r>
              <a:rPr sz="2000" b="0" spc="-10" dirty="0">
                <a:solidFill>
                  <a:srgbClr val="1F4E79"/>
                </a:solidFill>
                <a:latin typeface="Cambria"/>
                <a:cs typeface="Cambria"/>
              </a:rPr>
              <a:t>procedures,  </a:t>
            </a:r>
            <a:r>
              <a:rPr sz="2000" b="0" dirty="0">
                <a:solidFill>
                  <a:srgbClr val="1F4E79"/>
                </a:solidFill>
                <a:latin typeface="Cambria"/>
                <a:cs typeface="Cambria"/>
              </a:rPr>
              <a:t>established </a:t>
            </a:r>
            <a:r>
              <a:rPr sz="2000" b="0" spc="-15" dirty="0">
                <a:solidFill>
                  <a:srgbClr val="1F4E79"/>
                </a:solidFill>
                <a:latin typeface="Cambria"/>
                <a:cs typeface="Cambria"/>
              </a:rPr>
              <a:t>by </a:t>
            </a:r>
            <a:r>
              <a:rPr sz="2000" b="0" dirty="0">
                <a:solidFill>
                  <a:srgbClr val="1F4E79"/>
                </a:solidFill>
                <a:latin typeface="Cambria"/>
                <a:cs typeface="Cambria"/>
              </a:rPr>
              <a:t>the</a:t>
            </a:r>
            <a:r>
              <a:rPr sz="2000" b="0" spc="-25" dirty="0">
                <a:solidFill>
                  <a:srgbClr val="1F4E79"/>
                </a:solidFill>
                <a:latin typeface="Cambria"/>
                <a:cs typeface="Cambria"/>
              </a:rPr>
              <a:t> </a:t>
            </a:r>
            <a:r>
              <a:rPr sz="2000" b="0" spc="-10" dirty="0">
                <a:solidFill>
                  <a:srgbClr val="1F4E79"/>
                </a:solidFill>
                <a:latin typeface="Cambria"/>
                <a:cs typeface="Cambria"/>
              </a:rPr>
              <a:t>laws.</a:t>
            </a:r>
            <a:endParaRPr sz="2000">
              <a:latin typeface="Cambria"/>
              <a:cs typeface="Cambria"/>
            </a:endParaRPr>
          </a:p>
          <a:p>
            <a:pPr marL="12700" marR="5080" algn="just">
              <a:lnSpc>
                <a:spcPct val="90000"/>
              </a:lnSpc>
              <a:spcBef>
                <a:spcPts val="994"/>
              </a:spcBef>
            </a:pPr>
            <a:r>
              <a:rPr sz="2000" b="0" dirty="0">
                <a:solidFill>
                  <a:srgbClr val="1F4E79"/>
                </a:solidFill>
                <a:latin typeface="Cambria"/>
                <a:cs typeface="Cambria"/>
              </a:rPr>
              <a:t>The </a:t>
            </a:r>
            <a:r>
              <a:rPr sz="2000" b="0" spc="-5" dirty="0">
                <a:solidFill>
                  <a:srgbClr val="1F4E79"/>
                </a:solidFill>
                <a:latin typeface="Cambria"/>
                <a:cs typeface="Cambria"/>
              </a:rPr>
              <a:t>compensation </a:t>
            </a:r>
            <a:r>
              <a:rPr sz="2000" b="0" spc="-15" dirty="0">
                <a:solidFill>
                  <a:srgbClr val="1F4E79"/>
                </a:solidFill>
                <a:latin typeface="Cambria"/>
                <a:cs typeface="Cambria"/>
              </a:rPr>
              <a:t>value </a:t>
            </a:r>
            <a:r>
              <a:rPr sz="2000" b="0" spc="-5" dirty="0">
                <a:solidFill>
                  <a:srgbClr val="1F4E79"/>
                </a:solidFill>
                <a:latin typeface="Cambria"/>
                <a:cs typeface="Cambria"/>
              </a:rPr>
              <a:t>of </a:t>
            </a:r>
            <a:r>
              <a:rPr sz="2000" b="0" dirty="0">
                <a:solidFill>
                  <a:srgbClr val="1F4E79"/>
                </a:solidFill>
                <a:latin typeface="Cambria"/>
                <a:cs typeface="Cambria"/>
              </a:rPr>
              <a:t>the </a:t>
            </a:r>
            <a:r>
              <a:rPr sz="2000" b="0" spc="-10" dirty="0">
                <a:solidFill>
                  <a:srgbClr val="1F4E79"/>
                </a:solidFill>
                <a:latin typeface="Cambria"/>
                <a:cs typeface="Cambria"/>
              </a:rPr>
              <a:t>property </a:t>
            </a:r>
            <a:r>
              <a:rPr sz="2000" b="0" spc="-5" dirty="0">
                <a:solidFill>
                  <a:srgbClr val="1F4E79"/>
                </a:solidFill>
                <a:latin typeface="Cambria"/>
                <a:cs typeface="Cambria"/>
              </a:rPr>
              <a:t>can  be claimed </a:t>
            </a:r>
            <a:r>
              <a:rPr sz="2000" b="0" spc="-10" dirty="0">
                <a:solidFill>
                  <a:srgbClr val="1F4E79"/>
                </a:solidFill>
                <a:latin typeface="Cambria"/>
                <a:cs typeface="Cambria"/>
              </a:rPr>
              <a:t>in </a:t>
            </a:r>
            <a:r>
              <a:rPr sz="2000" b="0" spc="-35" dirty="0">
                <a:solidFill>
                  <a:srgbClr val="1F4E79"/>
                </a:solidFill>
                <a:latin typeface="Cambria"/>
                <a:cs typeface="Cambria"/>
              </a:rPr>
              <a:t>manner, </a:t>
            </a:r>
            <a:r>
              <a:rPr sz="2000" b="0" spc="-5" dirty="0">
                <a:solidFill>
                  <a:srgbClr val="1F4E79"/>
                </a:solidFill>
                <a:latin typeface="Cambria"/>
                <a:cs typeface="Cambria"/>
              </a:rPr>
              <a:t>established </a:t>
            </a:r>
            <a:r>
              <a:rPr sz="2000" b="0" spc="-15" dirty="0">
                <a:solidFill>
                  <a:srgbClr val="1F4E79"/>
                </a:solidFill>
                <a:latin typeface="Cambria"/>
                <a:cs typeface="Cambria"/>
              </a:rPr>
              <a:t>by </a:t>
            </a:r>
            <a:r>
              <a:rPr sz="2000" b="0" dirty="0">
                <a:solidFill>
                  <a:srgbClr val="1F4E79"/>
                </a:solidFill>
                <a:latin typeface="Cambria"/>
                <a:cs typeface="Cambria"/>
              </a:rPr>
              <a:t>the  </a:t>
            </a:r>
            <a:r>
              <a:rPr sz="2000" b="0" spc="-10" dirty="0">
                <a:solidFill>
                  <a:srgbClr val="1F4E79"/>
                </a:solidFill>
                <a:latin typeface="Cambria"/>
                <a:cs typeface="Cambria"/>
              </a:rPr>
              <a:t>laws. </a:t>
            </a:r>
            <a:r>
              <a:rPr sz="2000" b="0" dirty="0">
                <a:solidFill>
                  <a:srgbClr val="1F4E79"/>
                </a:solidFill>
                <a:latin typeface="Cambria"/>
                <a:cs typeface="Cambria"/>
              </a:rPr>
              <a:t>Upon </a:t>
            </a:r>
            <a:r>
              <a:rPr sz="2000" b="0" spc="-10" dirty="0">
                <a:solidFill>
                  <a:srgbClr val="1F4E79"/>
                </a:solidFill>
                <a:latin typeface="Cambria"/>
                <a:cs typeface="Cambria"/>
              </a:rPr>
              <a:t>termination </a:t>
            </a:r>
            <a:r>
              <a:rPr sz="2000" b="0" spc="-5" dirty="0">
                <a:solidFill>
                  <a:srgbClr val="1F4E79"/>
                </a:solidFill>
                <a:latin typeface="Cambria"/>
                <a:cs typeface="Cambria"/>
              </a:rPr>
              <a:t>of circumstances, that  </a:t>
            </a:r>
            <a:r>
              <a:rPr sz="2000" b="0" spc="-10" dirty="0">
                <a:solidFill>
                  <a:srgbClr val="1F4E79"/>
                </a:solidFill>
                <a:latin typeface="Cambria"/>
                <a:cs typeface="Cambria"/>
              </a:rPr>
              <a:t>triggered </a:t>
            </a:r>
            <a:r>
              <a:rPr sz="2000" b="0" spc="-5" dirty="0">
                <a:solidFill>
                  <a:srgbClr val="1F4E79"/>
                </a:solidFill>
                <a:latin typeface="Cambria"/>
                <a:cs typeface="Cambria"/>
              </a:rPr>
              <a:t>requisition </a:t>
            </a:r>
            <a:r>
              <a:rPr sz="2000" b="0" spc="-15" dirty="0">
                <a:solidFill>
                  <a:srgbClr val="1F4E79"/>
                </a:solidFill>
                <a:latin typeface="Cambria"/>
                <a:cs typeface="Cambria"/>
              </a:rPr>
              <a:t>was </a:t>
            </a:r>
            <a:r>
              <a:rPr sz="2000" b="0" spc="-5" dirty="0">
                <a:solidFill>
                  <a:srgbClr val="1F4E79"/>
                </a:solidFill>
                <a:latin typeface="Cambria"/>
                <a:cs typeface="Cambria"/>
              </a:rPr>
              <a:t>made, an </a:t>
            </a:r>
            <a:r>
              <a:rPr sz="2000" b="0" spc="-15" dirty="0">
                <a:solidFill>
                  <a:srgbClr val="1F4E79"/>
                </a:solidFill>
                <a:latin typeface="Cambria"/>
                <a:cs typeface="Cambria"/>
              </a:rPr>
              <a:t>investor  may </a:t>
            </a:r>
            <a:r>
              <a:rPr sz="2000" b="0" spc="-5" dirty="0">
                <a:solidFill>
                  <a:srgbClr val="1F4E79"/>
                </a:solidFill>
                <a:latin typeface="Cambria"/>
                <a:cs typeface="Cambria"/>
              </a:rPr>
              <a:t>demand </a:t>
            </a:r>
            <a:r>
              <a:rPr sz="2000" b="0" spc="-10" dirty="0">
                <a:solidFill>
                  <a:srgbClr val="1F4E79"/>
                </a:solidFill>
                <a:latin typeface="Cambria"/>
                <a:cs typeface="Cambria"/>
              </a:rPr>
              <a:t>to return </a:t>
            </a:r>
            <a:r>
              <a:rPr sz="2000" b="0" dirty="0">
                <a:solidFill>
                  <a:srgbClr val="1F4E79"/>
                </a:solidFill>
                <a:latin typeface="Cambria"/>
                <a:cs typeface="Cambria"/>
              </a:rPr>
              <a:t>the </a:t>
            </a:r>
            <a:r>
              <a:rPr sz="2000" b="0" spc="-5" dirty="0">
                <a:solidFill>
                  <a:srgbClr val="1F4E79"/>
                </a:solidFill>
                <a:latin typeface="Cambria"/>
                <a:cs typeface="Cambria"/>
              </a:rPr>
              <a:t>remained </a:t>
            </a:r>
            <a:r>
              <a:rPr sz="2000" b="0" spc="-25" dirty="0">
                <a:solidFill>
                  <a:srgbClr val="1F4E79"/>
                </a:solidFill>
                <a:latin typeface="Cambria"/>
                <a:cs typeface="Cambria"/>
              </a:rPr>
              <a:t>property,  </a:t>
            </a:r>
            <a:r>
              <a:rPr sz="2000" b="0" spc="-5" dirty="0">
                <a:solidFill>
                  <a:srgbClr val="1F4E79"/>
                </a:solidFill>
                <a:latin typeface="Cambria"/>
                <a:cs typeface="Cambria"/>
              </a:rPr>
              <a:t>but has to </a:t>
            </a:r>
            <a:r>
              <a:rPr sz="2000" b="0" spc="-15" dirty="0">
                <a:solidFill>
                  <a:srgbClr val="1F4E79"/>
                </a:solidFill>
                <a:latin typeface="Cambria"/>
                <a:cs typeface="Cambria"/>
              </a:rPr>
              <a:t>pay </a:t>
            </a:r>
            <a:r>
              <a:rPr sz="2000" b="0" spc="-5" dirty="0">
                <a:solidFill>
                  <a:srgbClr val="1F4E79"/>
                </a:solidFill>
                <a:latin typeface="Cambria"/>
                <a:cs typeface="Cambria"/>
              </a:rPr>
              <a:t>back </a:t>
            </a:r>
            <a:r>
              <a:rPr sz="2000" b="0" dirty="0">
                <a:solidFill>
                  <a:srgbClr val="1F4E79"/>
                </a:solidFill>
                <a:latin typeface="Cambria"/>
                <a:cs typeface="Cambria"/>
              </a:rPr>
              <a:t>the </a:t>
            </a:r>
            <a:r>
              <a:rPr sz="2000" b="0" spc="-5" dirty="0">
                <a:solidFill>
                  <a:srgbClr val="1F4E79"/>
                </a:solidFill>
                <a:latin typeface="Cambria"/>
                <a:cs typeface="Cambria"/>
              </a:rPr>
              <a:t>compensation  </a:t>
            </a:r>
            <a:r>
              <a:rPr sz="2000" b="0" dirty="0">
                <a:solidFill>
                  <a:srgbClr val="1F4E79"/>
                </a:solidFill>
                <a:latin typeface="Cambria"/>
                <a:cs typeface="Cambria"/>
              </a:rPr>
              <a:t>amount, </a:t>
            </a:r>
            <a:r>
              <a:rPr sz="2000" b="0" spc="-5" dirty="0">
                <a:solidFill>
                  <a:srgbClr val="1F4E79"/>
                </a:solidFill>
                <a:latin typeface="Cambria"/>
                <a:cs typeface="Cambria"/>
              </a:rPr>
              <a:t>taking </a:t>
            </a:r>
            <a:r>
              <a:rPr sz="2000" b="0" spc="-10" dirty="0">
                <a:solidFill>
                  <a:srgbClr val="1F4E79"/>
                </a:solidFill>
                <a:latin typeface="Cambria"/>
                <a:cs typeface="Cambria"/>
              </a:rPr>
              <a:t>into </a:t>
            </a:r>
            <a:r>
              <a:rPr sz="2000" b="0" dirty="0">
                <a:solidFill>
                  <a:srgbClr val="1F4E79"/>
                </a:solidFill>
                <a:latin typeface="Cambria"/>
                <a:cs typeface="Cambria"/>
              </a:rPr>
              <a:t>account </a:t>
            </a:r>
            <a:r>
              <a:rPr sz="2000" b="0" spc="-5" dirty="0">
                <a:solidFill>
                  <a:srgbClr val="1F4E79"/>
                </a:solidFill>
                <a:latin typeface="Cambria"/>
                <a:cs typeface="Cambria"/>
              </a:rPr>
              <a:t>losses due </a:t>
            </a:r>
            <a:r>
              <a:rPr sz="2000" b="0" spc="-20" dirty="0">
                <a:solidFill>
                  <a:srgbClr val="1F4E79"/>
                </a:solidFill>
                <a:latin typeface="Cambria"/>
                <a:cs typeface="Cambria"/>
              </a:rPr>
              <a:t>to  </a:t>
            </a:r>
            <a:r>
              <a:rPr sz="2000" b="0" spc="-5" dirty="0">
                <a:solidFill>
                  <a:srgbClr val="1F4E79"/>
                </a:solidFill>
                <a:latin typeface="Cambria"/>
                <a:cs typeface="Cambria"/>
              </a:rPr>
              <a:t>property </a:t>
            </a:r>
            <a:r>
              <a:rPr sz="2000" b="0" dirty="0">
                <a:solidFill>
                  <a:srgbClr val="1F4E79"/>
                </a:solidFill>
                <a:latin typeface="Cambria"/>
                <a:cs typeface="Cambria"/>
              </a:rPr>
              <a:t>cost</a:t>
            </a:r>
            <a:r>
              <a:rPr sz="2000" b="0" spc="-50" dirty="0">
                <a:solidFill>
                  <a:srgbClr val="1F4E79"/>
                </a:solidFill>
                <a:latin typeface="Cambria"/>
                <a:cs typeface="Cambria"/>
              </a:rPr>
              <a:t> </a:t>
            </a:r>
            <a:r>
              <a:rPr sz="2000" b="0" spc="-5" dirty="0">
                <a:solidFill>
                  <a:srgbClr val="1F4E79"/>
                </a:solidFill>
                <a:latin typeface="Cambria"/>
                <a:cs typeface="Cambria"/>
              </a:rPr>
              <a:t>reduction.</a:t>
            </a:r>
            <a:endParaRPr sz="2000">
              <a:latin typeface="Cambria"/>
              <a:cs typeface="Cambria"/>
            </a:endParaRPr>
          </a:p>
        </p:txBody>
      </p:sp>
      <p:sp>
        <p:nvSpPr>
          <p:cNvPr id="4" name="object 4"/>
          <p:cNvSpPr txBox="1"/>
          <p:nvPr/>
        </p:nvSpPr>
        <p:spPr>
          <a:xfrm>
            <a:off x="7672196" y="1569211"/>
            <a:ext cx="2188210"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001F5F"/>
                </a:solidFill>
                <a:latin typeface="Cambria"/>
                <a:cs typeface="Cambria"/>
              </a:rPr>
              <a:t>Nationalization</a:t>
            </a:r>
            <a:endParaRPr sz="2400">
              <a:latin typeface="Cambria"/>
              <a:cs typeface="Cambria"/>
            </a:endParaRPr>
          </a:p>
        </p:txBody>
      </p:sp>
      <p:sp>
        <p:nvSpPr>
          <p:cNvPr id="5" name="object 5"/>
          <p:cNvSpPr txBox="1"/>
          <p:nvPr/>
        </p:nvSpPr>
        <p:spPr>
          <a:xfrm>
            <a:off x="6428994" y="2138552"/>
            <a:ext cx="5026025" cy="330835"/>
          </a:xfrm>
          <a:prstGeom prst="rect">
            <a:avLst/>
          </a:prstGeom>
        </p:spPr>
        <p:txBody>
          <a:bodyPr vert="horz" wrap="square" lIns="0" tIns="13335" rIns="0" bIns="0" rtlCol="0">
            <a:spAutoFit/>
          </a:bodyPr>
          <a:lstStyle/>
          <a:p>
            <a:pPr marL="241300" indent="-228600">
              <a:lnSpc>
                <a:spcPct val="100000"/>
              </a:lnSpc>
              <a:spcBef>
                <a:spcPts val="105"/>
              </a:spcBef>
              <a:buFont typeface="Arial"/>
              <a:buChar char="•"/>
              <a:tabLst>
                <a:tab pos="240665" algn="l"/>
                <a:tab pos="241300" algn="l"/>
                <a:tab pos="2141855" algn="l"/>
                <a:tab pos="2595880" algn="l"/>
                <a:tab pos="3970654" algn="l"/>
              </a:tabLst>
            </a:pPr>
            <a:r>
              <a:rPr sz="2000" spc="-5" dirty="0">
                <a:solidFill>
                  <a:srgbClr val="1F4E79"/>
                </a:solidFill>
                <a:latin typeface="Cambria"/>
                <a:cs typeface="Cambria"/>
              </a:rPr>
              <a:t>Nationalisation	of	</a:t>
            </a:r>
            <a:r>
              <a:rPr sz="2000" b="1" spc="-20" dirty="0">
                <a:solidFill>
                  <a:srgbClr val="1F4E79"/>
                </a:solidFill>
                <a:latin typeface="Cambria"/>
                <a:cs typeface="Cambria"/>
              </a:rPr>
              <a:t>investors’	</a:t>
            </a:r>
            <a:r>
              <a:rPr sz="2000" b="1" spc="-10" dirty="0">
                <a:solidFill>
                  <a:srgbClr val="1F4E79"/>
                </a:solidFill>
                <a:latin typeface="Cambria"/>
                <a:cs typeface="Cambria"/>
              </a:rPr>
              <a:t>property</a:t>
            </a:r>
            <a:endParaRPr sz="2000">
              <a:latin typeface="Cambria"/>
              <a:cs typeface="Cambria"/>
            </a:endParaRPr>
          </a:p>
        </p:txBody>
      </p:sp>
      <p:sp>
        <p:nvSpPr>
          <p:cNvPr id="6" name="object 6"/>
          <p:cNvSpPr txBox="1"/>
          <p:nvPr/>
        </p:nvSpPr>
        <p:spPr>
          <a:xfrm>
            <a:off x="6657593" y="2351913"/>
            <a:ext cx="4797425" cy="330835"/>
          </a:xfrm>
          <a:prstGeom prst="rect">
            <a:avLst/>
          </a:prstGeom>
        </p:spPr>
        <p:txBody>
          <a:bodyPr vert="horz" wrap="square" lIns="0" tIns="13335" rIns="0" bIns="0" rtlCol="0">
            <a:spAutoFit/>
          </a:bodyPr>
          <a:lstStyle/>
          <a:p>
            <a:pPr marL="12700">
              <a:lnSpc>
                <a:spcPct val="100000"/>
              </a:lnSpc>
              <a:spcBef>
                <a:spcPts val="105"/>
              </a:spcBef>
              <a:tabLst>
                <a:tab pos="895985" algn="l"/>
                <a:tab pos="1503045" algn="l"/>
                <a:tab pos="2684145" algn="l"/>
                <a:tab pos="3848735" algn="l"/>
                <a:tab pos="4406265" algn="l"/>
              </a:tabLst>
            </a:pPr>
            <a:r>
              <a:rPr sz="2000" b="1" spc="-10" dirty="0">
                <a:solidFill>
                  <a:srgbClr val="1F4E79"/>
                </a:solidFill>
                <a:latin typeface="Cambria"/>
                <a:cs typeface="Cambria"/>
              </a:rPr>
              <a:t>s</a:t>
            </a:r>
            <a:r>
              <a:rPr sz="2000" b="1" dirty="0">
                <a:solidFill>
                  <a:srgbClr val="1F4E79"/>
                </a:solidFill>
                <a:latin typeface="Cambria"/>
                <a:cs typeface="Cambria"/>
              </a:rPr>
              <a:t>hall	</a:t>
            </a:r>
            <a:r>
              <a:rPr sz="2000" b="1" spc="-10" dirty="0">
                <a:solidFill>
                  <a:srgbClr val="1F4E79"/>
                </a:solidFill>
                <a:latin typeface="Cambria"/>
                <a:cs typeface="Cambria"/>
              </a:rPr>
              <a:t>b</a:t>
            </a:r>
            <a:r>
              <a:rPr sz="2000" b="1" dirty="0">
                <a:solidFill>
                  <a:srgbClr val="1F4E79"/>
                </a:solidFill>
                <a:latin typeface="Cambria"/>
                <a:cs typeface="Cambria"/>
              </a:rPr>
              <a:t>e	c</a:t>
            </a:r>
            <a:r>
              <a:rPr sz="2000" b="1" spc="-10" dirty="0">
                <a:solidFill>
                  <a:srgbClr val="1F4E79"/>
                </a:solidFill>
                <a:latin typeface="Cambria"/>
                <a:cs typeface="Cambria"/>
              </a:rPr>
              <a:t>a</a:t>
            </a:r>
            <a:r>
              <a:rPr sz="2000" b="1" spc="-5" dirty="0">
                <a:solidFill>
                  <a:srgbClr val="1F4E79"/>
                </a:solidFill>
                <a:latin typeface="Cambria"/>
                <a:cs typeface="Cambria"/>
              </a:rPr>
              <a:t>rr</a:t>
            </a:r>
            <a:r>
              <a:rPr sz="2000" b="1" spc="5" dirty="0">
                <a:solidFill>
                  <a:srgbClr val="1F4E79"/>
                </a:solidFill>
                <a:latin typeface="Cambria"/>
                <a:cs typeface="Cambria"/>
              </a:rPr>
              <a:t>i</a:t>
            </a:r>
            <a:r>
              <a:rPr sz="2000" b="1" dirty="0">
                <a:solidFill>
                  <a:srgbClr val="1F4E79"/>
                </a:solidFill>
                <a:latin typeface="Cambria"/>
                <a:cs typeface="Cambria"/>
              </a:rPr>
              <a:t>ed	subject	</a:t>
            </a:r>
            <a:r>
              <a:rPr sz="2000" b="1" spc="-25" dirty="0">
                <a:solidFill>
                  <a:srgbClr val="1F4E79"/>
                </a:solidFill>
                <a:latin typeface="Cambria"/>
                <a:cs typeface="Cambria"/>
              </a:rPr>
              <a:t>t</a:t>
            </a:r>
            <a:r>
              <a:rPr sz="2000" b="1" dirty="0">
                <a:solidFill>
                  <a:srgbClr val="1F4E79"/>
                </a:solidFill>
                <a:latin typeface="Cambria"/>
                <a:cs typeface="Cambria"/>
              </a:rPr>
              <a:t>o	</a:t>
            </a:r>
            <a:r>
              <a:rPr sz="2000" b="1" spc="-15" dirty="0">
                <a:solidFill>
                  <a:srgbClr val="1F4E79"/>
                </a:solidFill>
                <a:latin typeface="Cambria"/>
                <a:cs typeface="Cambria"/>
              </a:rPr>
              <a:t>t</a:t>
            </a:r>
            <a:r>
              <a:rPr sz="2000" b="1" spc="-10" dirty="0">
                <a:solidFill>
                  <a:srgbClr val="1F4E79"/>
                </a:solidFill>
                <a:latin typeface="Cambria"/>
                <a:cs typeface="Cambria"/>
              </a:rPr>
              <a:t>h</a:t>
            </a:r>
            <a:r>
              <a:rPr sz="2000" b="1" dirty="0">
                <a:solidFill>
                  <a:srgbClr val="1F4E79"/>
                </a:solidFill>
                <a:latin typeface="Cambria"/>
                <a:cs typeface="Cambria"/>
              </a:rPr>
              <a:t>e</a:t>
            </a:r>
            <a:endParaRPr sz="2000">
              <a:latin typeface="Cambria"/>
              <a:cs typeface="Cambria"/>
            </a:endParaRPr>
          </a:p>
        </p:txBody>
      </p:sp>
      <p:sp>
        <p:nvSpPr>
          <p:cNvPr id="7" name="object 7"/>
          <p:cNvSpPr txBox="1"/>
          <p:nvPr/>
        </p:nvSpPr>
        <p:spPr>
          <a:xfrm>
            <a:off x="6657593" y="2565273"/>
            <a:ext cx="4798695" cy="330835"/>
          </a:xfrm>
          <a:prstGeom prst="rect">
            <a:avLst/>
          </a:prstGeom>
        </p:spPr>
        <p:txBody>
          <a:bodyPr vert="horz" wrap="square" lIns="0" tIns="13335" rIns="0" bIns="0" rtlCol="0">
            <a:spAutoFit/>
          </a:bodyPr>
          <a:lstStyle/>
          <a:p>
            <a:pPr marL="12700">
              <a:lnSpc>
                <a:spcPct val="100000"/>
              </a:lnSpc>
              <a:spcBef>
                <a:spcPts val="105"/>
              </a:spcBef>
              <a:tabLst>
                <a:tab pos="2101850" algn="l"/>
                <a:tab pos="2637155" algn="l"/>
                <a:tab pos="3270885" algn="l"/>
                <a:tab pos="4557395" algn="l"/>
              </a:tabLst>
            </a:pPr>
            <a:r>
              <a:rPr sz="2000" b="1" spc="-25" dirty="0">
                <a:solidFill>
                  <a:srgbClr val="1F4E79"/>
                </a:solidFill>
                <a:latin typeface="Cambria"/>
                <a:cs typeface="Cambria"/>
              </a:rPr>
              <a:t>r</a:t>
            </a:r>
            <a:r>
              <a:rPr sz="2000" b="1" spc="-10" dirty="0">
                <a:solidFill>
                  <a:srgbClr val="1F4E79"/>
                </a:solidFill>
                <a:latin typeface="Cambria"/>
                <a:cs typeface="Cambria"/>
              </a:rPr>
              <a:t>e</a:t>
            </a:r>
            <a:r>
              <a:rPr sz="2000" b="1" spc="-5" dirty="0">
                <a:solidFill>
                  <a:srgbClr val="1F4E79"/>
                </a:solidFill>
                <a:latin typeface="Cambria"/>
                <a:cs typeface="Cambria"/>
              </a:rPr>
              <a:t>imb</a:t>
            </a:r>
            <a:r>
              <a:rPr sz="2000" b="1" dirty="0">
                <a:solidFill>
                  <a:srgbClr val="1F4E79"/>
                </a:solidFill>
                <a:latin typeface="Cambria"/>
                <a:cs typeface="Cambria"/>
              </a:rPr>
              <a:t>u</a:t>
            </a:r>
            <a:r>
              <a:rPr sz="2000" b="1" spc="-15" dirty="0">
                <a:solidFill>
                  <a:srgbClr val="1F4E79"/>
                </a:solidFill>
                <a:latin typeface="Cambria"/>
                <a:cs typeface="Cambria"/>
              </a:rPr>
              <a:t>r</a:t>
            </a:r>
            <a:r>
              <a:rPr sz="2000" b="1" dirty="0">
                <a:solidFill>
                  <a:srgbClr val="1F4E79"/>
                </a:solidFill>
                <a:latin typeface="Cambria"/>
                <a:cs typeface="Cambria"/>
              </a:rPr>
              <a:t>se</a:t>
            </a:r>
            <a:r>
              <a:rPr sz="2000" b="1" spc="-15" dirty="0">
                <a:solidFill>
                  <a:srgbClr val="1F4E79"/>
                </a:solidFill>
                <a:latin typeface="Cambria"/>
                <a:cs typeface="Cambria"/>
              </a:rPr>
              <a:t>m</a:t>
            </a:r>
            <a:r>
              <a:rPr sz="2000" b="1" dirty="0">
                <a:solidFill>
                  <a:srgbClr val="1F4E79"/>
                </a:solidFill>
                <a:latin typeface="Cambria"/>
                <a:cs typeface="Cambria"/>
              </a:rPr>
              <a:t>ent	</a:t>
            </a:r>
            <a:r>
              <a:rPr sz="2000" b="1" spc="-45" dirty="0">
                <a:solidFill>
                  <a:srgbClr val="1F4E79"/>
                </a:solidFill>
                <a:latin typeface="Cambria"/>
                <a:cs typeface="Cambria"/>
              </a:rPr>
              <a:t>b</a:t>
            </a:r>
            <a:r>
              <a:rPr sz="2000" b="1" dirty="0">
                <a:solidFill>
                  <a:srgbClr val="1F4E79"/>
                </a:solidFill>
                <a:latin typeface="Cambria"/>
                <a:cs typeface="Cambria"/>
              </a:rPr>
              <a:t>y	</a:t>
            </a:r>
            <a:r>
              <a:rPr sz="2000" b="1" spc="-15" dirty="0">
                <a:solidFill>
                  <a:srgbClr val="1F4E79"/>
                </a:solidFill>
                <a:latin typeface="Cambria"/>
                <a:cs typeface="Cambria"/>
              </a:rPr>
              <a:t>t</a:t>
            </a:r>
            <a:r>
              <a:rPr sz="2000" b="1" dirty="0">
                <a:solidFill>
                  <a:srgbClr val="1F4E79"/>
                </a:solidFill>
                <a:latin typeface="Cambria"/>
                <a:cs typeface="Cambria"/>
              </a:rPr>
              <a:t>he	</a:t>
            </a:r>
            <a:r>
              <a:rPr sz="2000" b="1" spc="-45" dirty="0">
                <a:solidFill>
                  <a:srgbClr val="1F4E79"/>
                </a:solidFill>
                <a:latin typeface="Cambria"/>
                <a:cs typeface="Cambria"/>
              </a:rPr>
              <a:t>R</a:t>
            </a:r>
            <a:r>
              <a:rPr sz="2000" b="1" dirty="0">
                <a:solidFill>
                  <a:srgbClr val="1F4E79"/>
                </a:solidFill>
                <a:latin typeface="Cambria"/>
                <a:cs typeface="Cambria"/>
              </a:rPr>
              <a:t>e</a:t>
            </a:r>
            <a:r>
              <a:rPr sz="2000" b="1" spc="5" dirty="0">
                <a:solidFill>
                  <a:srgbClr val="1F4E79"/>
                </a:solidFill>
                <a:latin typeface="Cambria"/>
                <a:cs typeface="Cambria"/>
              </a:rPr>
              <a:t>p</a:t>
            </a:r>
            <a:r>
              <a:rPr sz="2000" b="1" spc="-5" dirty="0">
                <a:solidFill>
                  <a:srgbClr val="1F4E79"/>
                </a:solidFill>
                <a:latin typeface="Cambria"/>
                <a:cs typeface="Cambria"/>
              </a:rPr>
              <a:t>u</a:t>
            </a:r>
            <a:r>
              <a:rPr sz="2000" b="1" spc="5" dirty="0">
                <a:solidFill>
                  <a:srgbClr val="1F4E79"/>
                </a:solidFill>
                <a:latin typeface="Cambria"/>
                <a:cs typeface="Cambria"/>
              </a:rPr>
              <a:t>b</a:t>
            </a:r>
            <a:r>
              <a:rPr sz="2000" b="1" spc="-5" dirty="0">
                <a:solidFill>
                  <a:srgbClr val="1F4E79"/>
                </a:solidFill>
                <a:latin typeface="Cambria"/>
                <a:cs typeface="Cambria"/>
              </a:rPr>
              <a:t>li</a:t>
            </a:r>
            <a:r>
              <a:rPr sz="2000" b="1" dirty="0">
                <a:solidFill>
                  <a:srgbClr val="1F4E79"/>
                </a:solidFill>
                <a:latin typeface="Cambria"/>
                <a:cs typeface="Cambria"/>
              </a:rPr>
              <a:t>c	</a:t>
            </a:r>
            <a:r>
              <a:rPr sz="2000" b="1" spc="-5" dirty="0">
                <a:solidFill>
                  <a:srgbClr val="1F4E79"/>
                </a:solidFill>
                <a:latin typeface="Cambria"/>
                <a:cs typeface="Cambria"/>
              </a:rPr>
              <a:t>of</a:t>
            </a:r>
            <a:endParaRPr sz="2000">
              <a:latin typeface="Cambria"/>
              <a:cs typeface="Cambria"/>
            </a:endParaRPr>
          </a:p>
        </p:txBody>
      </p:sp>
      <p:sp>
        <p:nvSpPr>
          <p:cNvPr id="8" name="object 8"/>
          <p:cNvSpPr txBox="1"/>
          <p:nvPr/>
        </p:nvSpPr>
        <p:spPr>
          <a:xfrm>
            <a:off x="6657593" y="2778328"/>
            <a:ext cx="4797425" cy="331470"/>
          </a:xfrm>
          <a:prstGeom prst="rect">
            <a:avLst/>
          </a:prstGeom>
        </p:spPr>
        <p:txBody>
          <a:bodyPr vert="horz" wrap="square" lIns="0" tIns="13335" rIns="0" bIns="0" rtlCol="0">
            <a:spAutoFit/>
          </a:bodyPr>
          <a:lstStyle/>
          <a:p>
            <a:pPr marL="12700">
              <a:lnSpc>
                <a:spcPct val="100000"/>
              </a:lnSpc>
              <a:spcBef>
                <a:spcPts val="105"/>
              </a:spcBef>
              <a:tabLst>
                <a:tab pos="1626235" algn="l"/>
                <a:tab pos="2103755" algn="l"/>
                <a:tab pos="2723515" algn="l"/>
                <a:tab pos="3923665" algn="l"/>
                <a:tab pos="4392930" algn="l"/>
              </a:tabLst>
            </a:pPr>
            <a:r>
              <a:rPr sz="2000" b="1" spc="10" dirty="0">
                <a:solidFill>
                  <a:srgbClr val="1F4E79"/>
                </a:solidFill>
                <a:latin typeface="Cambria"/>
                <a:cs typeface="Cambria"/>
              </a:rPr>
              <a:t>K</a:t>
            </a:r>
            <a:r>
              <a:rPr sz="2000" b="1" spc="-5" dirty="0">
                <a:solidFill>
                  <a:srgbClr val="1F4E79"/>
                </a:solidFill>
                <a:latin typeface="Cambria"/>
                <a:cs typeface="Cambria"/>
              </a:rPr>
              <a:t>a</a:t>
            </a:r>
            <a:r>
              <a:rPr sz="2000" b="1" spc="-10" dirty="0">
                <a:solidFill>
                  <a:srgbClr val="1F4E79"/>
                </a:solidFill>
                <a:latin typeface="Cambria"/>
                <a:cs typeface="Cambria"/>
              </a:rPr>
              <a:t>z</a:t>
            </a:r>
            <a:r>
              <a:rPr sz="2000" b="1" spc="-5" dirty="0">
                <a:solidFill>
                  <a:srgbClr val="1F4E79"/>
                </a:solidFill>
                <a:latin typeface="Cambria"/>
                <a:cs typeface="Cambria"/>
              </a:rPr>
              <a:t>akh</a:t>
            </a:r>
            <a:r>
              <a:rPr sz="2000" b="1" spc="-15" dirty="0">
                <a:solidFill>
                  <a:srgbClr val="1F4E79"/>
                </a:solidFill>
                <a:latin typeface="Cambria"/>
                <a:cs typeface="Cambria"/>
              </a:rPr>
              <a:t>s</a:t>
            </a:r>
            <a:r>
              <a:rPr sz="2000" b="1" spc="-5" dirty="0">
                <a:solidFill>
                  <a:srgbClr val="1F4E79"/>
                </a:solidFill>
                <a:latin typeface="Cambria"/>
                <a:cs typeface="Cambria"/>
              </a:rPr>
              <a:t>ta</a:t>
            </a:r>
            <a:r>
              <a:rPr sz="2000" b="1" dirty="0">
                <a:solidFill>
                  <a:srgbClr val="1F4E79"/>
                </a:solidFill>
                <a:latin typeface="Cambria"/>
                <a:cs typeface="Cambria"/>
              </a:rPr>
              <a:t>n	</a:t>
            </a:r>
            <a:r>
              <a:rPr sz="2000" b="1" spc="-25" dirty="0">
                <a:solidFill>
                  <a:srgbClr val="1F4E79"/>
                </a:solidFill>
                <a:latin typeface="Cambria"/>
                <a:cs typeface="Cambria"/>
              </a:rPr>
              <a:t>t</a:t>
            </a:r>
            <a:r>
              <a:rPr sz="2000" b="1" dirty="0">
                <a:solidFill>
                  <a:srgbClr val="1F4E79"/>
                </a:solidFill>
                <a:latin typeface="Cambria"/>
                <a:cs typeface="Cambria"/>
              </a:rPr>
              <a:t>o	</a:t>
            </a:r>
            <a:r>
              <a:rPr sz="2000" b="1" spc="-15" dirty="0">
                <a:solidFill>
                  <a:srgbClr val="1F4E79"/>
                </a:solidFill>
                <a:latin typeface="Cambria"/>
                <a:cs typeface="Cambria"/>
              </a:rPr>
              <a:t>t</a:t>
            </a:r>
            <a:r>
              <a:rPr sz="2000" b="1" spc="-10" dirty="0">
                <a:solidFill>
                  <a:srgbClr val="1F4E79"/>
                </a:solidFill>
                <a:latin typeface="Cambria"/>
                <a:cs typeface="Cambria"/>
              </a:rPr>
              <a:t>h</a:t>
            </a:r>
            <a:r>
              <a:rPr sz="2000" b="1" dirty="0">
                <a:solidFill>
                  <a:srgbClr val="1F4E79"/>
                </a:solidFill>
                <a:latin typeface="Cambria"/>
                <a:cs typeface="Cambria"/>
              </a:rPr>
              <a:t>e	</a:t>
            </a:r>
            <a:r>
              <a:rPr sz="2000" b="1" spc="-5" dirty="0">
                <a:solidFill>
                  <a:srgbClr val="1F4E79"/>
                </a:solidFill>
                <a:latin typeface="Cambria"/>
                <a:cs typeface="Cambria"/>
              </a:rPr>
              <a:t>i</a:t>
            </a:r>
            <a:r>
              <a:rPr sz="2000" b="1" spc="-70" dirty="0">
                <a:solidFill>
                  <a:srgbClr val="1F4E79"/>
                </a:solidFill>
                <a:latin typeface="Cambria"/>
                <a:cs typeface="Cambria"/>
              </a:rPr>
              <a:t>n</a:t>
            </a:r>
            <a:r>
              <a:rPr sz="2000" b="1" spc="-60" dirty="0">
                <a:solidFill>
                  <a:srgbClr val="1F4E79"/>
                </a:solidFill>
                <a:latin typeface="Cambria"/>
                <a:cs typeface="Cambria"/>
              </a:rPr>
              <a:t>v</a:t>
            </a:r>
            <a:r>
              <a:rPr sz="2000" b="1" spc="-10" dirty="0">
                <a:solidFill>
                  <a:srgbClr val="1F4E79"/>
                </a:solidFill>
                <a:latin typeface="Cambria"/>
                <a:cs typeface="Cambria"/>
              </a:rPr>
              <a:t>es</a:t>
            </a:r>
            <a:r>
              <a:rPr sz="2000" b="1" spc="-25" dirty="0">
                <a:solidFill>
                  <a:srgbClr val="1F4E79"/>
                </a:solidFill>
                <a:latin typeface="Cambria"/>
                <a:cs typeface="Cambria"/>
              </a:rPr>
              <a:t>t</a:t>
            </a:r>
            <a:r>
              <a:rPr sz="2000" b="1" spc="-5" dirty="0">
                <a:solidFill>
                  <a:srgbClr val="1F4E79"/>
                </a:solidFill>
                <a:latin typeface="Cambria"/>
                <a:cs typeface="Cambria"/>
              </a:rPr>
              <a:t>o</a:t>
            </a:r>
            <a:r>
              <a:rPr sz="2000" b="1" dirty="0">
                <a:solidFill>
                  <a:srgbClr val="1F4E79"/>
                </a:solidFill>
                <a:latin typeface="Cambria"/>
                <a:cs typeface="Cambria"/>
              </a:rPr>
              <a:t>r	</a:t>
            </a:r>
            <a:r>
              <a:rPr sz="2000" b="1" spc="-5" dirty="0">
                <a:solidFill>
                  <a:srgbClr val="1F4E79"/>
                </a:solidFill>
                <a:latin typeface="Cambria"/>
                <a:cs typeface="Cambria"/>
              </a:rPr>
              <a:t>o</a:t>
            </a:r>
            <a:r>
              <a:rPr sz="2000" b="1" dirty="0">
                <a:solidFill>
                  <a:srgbClr val="1F4E79"/>
                </a:solidFill>
                <a:latin typeface="Cambria"/>
                <a:cs typeface="Cambria"/>
              </a:rPr>
              <a:t>f	</a:t>
            </a:r>
            <a:r>
              <a:rPr sz="2000" b="1" spc="-10" dirty="0">
                <a:solidFill>
                  <a:srgbClr val="1F4E79"/>
                </a:solidFill>
                <a:latin typeface="Cambria"/>
                <a:cs typeface="Cambria"/>
              </a:rPr>
              <a:t>f</a:t>
            </a:r>
            <a:r>
              <a:rPr sz="2000" b="1" spc="-5" dirty="0">
                <a:solidFill>
                  <a:srgbClr val="1F4E79"/>
                </a:solidFill>
                <a:latin typeface="Cambria"/>
                <a:cs typeface="Cambria"/>
              </a:rPr>
              <a:t>ull</a:t>
            </a:r>
            <a:endParaRPr sz="2000">
              <a:latin typeface="Cambria"/>
              <a:cs typeface="Cambria"/>
            </a:endParaRPr>
          </a:p>
        </p:txBody>
      </p:sp>
      <p:sp>
        <p:nvSpPr>
          <p:cNvPr id="9" name="object 9"/>
          <p:cNvSpPr txBox="1"/>
          <p:nvPr/>
        </p:nvSpPr>
        <p:spPr>
          <a:xfrm>
            <a:off x="6657593" y="2991688"/>
            <a:ext cx="4798060" cy="2561590"/>
          </a:xfrm>
          <a:prstGeom prst="rect">
            <a:avLst/>
          </a:prstGeom>
        </p:spPr>
        <p:txBody>
          <a:bodyPr vert="horz" wrap="square" lIns="0" tIns="13335" rIns="0" bIns="0" rtlCol="0">
            <a:spAutoFit/>
          </a:bodyPr>
          <a:lstStyle/>
          <a:p>
            <a:pPr marL="12700">
              <a:lnSpc>
                <a:spcPts val="2039"/>
              </a:lnSpc>
              <a:spcBef>
                <a:spcPts val="105"/>
              </a:spcBef>
              <a:tabLst>
                <a:tab pos="1400810" algn="l"/>
                <a:tab pos="1819910" algn="l"/>
                <a:tab pos="3918585" algn="l"/>
              </a:tabLst>
            </a:pPr>
            <a:r>
              <a:rPr sz="2000" b="1" spc="-5" dirty="0">
                <a:solidFill>
                  <a:srgbClr val="1F4E79"/>
                </a:solidFill>
                <a:latin typeface="Cambria"/>
                <a:cs typeface="Cambria"/>
              </a:rPr>
              <a:t>amoun</a:t>
            </a:r>
            <a:r>
              <a:rPr sz="2000" b="1" dirty="0">
                <a:solidFill>
                  <a:srgbClr val="1F4E79"/>
                </a:solidFill>
                <a:latin typeface="Cambria"/>
                <a:cs typeface="Cambria"/>
              </a:rPr>
              <a:t>t </a:t>
            </a:r>
            <a:r>
              <a:rPr sz="2000" b="1" spc="110" dirty="0">
                <a:solidFill>
                  <a:srgbClr val="1F4E79"/>
                </a:solidFill>
                <a:latin typeface="Cambria"/>
                <a:cs typeface="Cambria"/>
              </a:rPr>
              <a:t> </a:t>
            </a:r>
            <a:r>
              <a:rPr sz="2000" b="1" spc="-5" dirty="0">
                <a:solidFill>
                  <a:srgbClr val="1F4E79"/>
                </a:solidFill>
                <a:latin typeface="Cambria"/>
                <a:cs typeface="Cambria"/>
              </a:rPr>
              <a:t>o</a:t>
            </a:r>
            <a:r>
              <a:rPr sz="2000" b="1" dirty="0">
                <a:solidFill>
                  <a:srgbClr val="1F4E79"/>
                </a:solidFill>
                <a:latin typeface="Cambria"/>
                <a:cs typeface="Cambria"/>
              </a:rPr>
              <a:t>f	</a:t>
            </a:r>
            <a:r>
              <a:rPr sz="2000" b="1" spc="-10" dirty="0">
                <a:solidFill>
                  <a:srgbClr val="1F4E79"/>
                </a:solidFill>
                <a:latin typeface="Cambria"/>
                <a:cs typeface="Cambria"/>
              </a:rPr>
              <a:t>al</a:t>
            </a:r>
            <a:r>
              <a:rPr sz="2000" b="1" dirty="0">
                <a:solidFill>
                  <a:srgbClr val="1F4E79"/>
                </a:solidFill>
                <a:latin typeface="Cambria"/>
                <a:cs typeface="Cambria"/>
              </a:rPr>
              <a:t>l	</a:t>
            </a:r>
            <a:r>
              <a:rPr sz="2000" b="1" spc="-5" dirty="0">
                <a:solidFill>
                  <a:srgbClr val="1F4E79"/>
                </a:solidFill>
                <a:latin typeface="Cambria"/>
                <a:cs typeface="Cambria"/>
              </a:rPr>
              <a:t>dam</a:t>
            </a:r>
            <a:r>
              <a:rPr sz="2000" b="1" spc="-10" dirty="0">
                <a:solidFill>
                  <a:srgbClr val="1F4E79"/>
                </a:solidFill>
                <a:latin typeface="Cambria"/>
                <a:cs typeface="Cambria"/>
              </a:rPr>
              <a:t>a</a:t>
            </a:r>
            <a:r>
              <a:rPr sz="2000" b="1" dirty="0">
                <a:solidFill>
                  <a:srgbClr val="1F4E79"/>
                </a:solidFill>
                <a:latin typeface="Cambria"/>
                <a:cs typeface="Cambria"/>
              </a:rPr>
              <a:t>g</a:t>
            </a:r>
            <a:r>
              <a:rPr sz="2000" b="1" spc="-10" dirty="0">
                <a:solidFill>
                  <a:srgbClr val="1F4E79"/>
                </a:solidFill>
                <a:latin typeface="Cambria"/>
                <a:cs typeface="Cambria"/>
              </a:rPr>
              <a:t>e</a:t>
            </a:r>
            <a:r>
              <a:rPr sz="2000" b="1" dirty="0">
                <a:solidFill>
                  <a:srgbClr val="1F4E79"/>
                </a:solidFill>
                <a:latin typeface="Cambria"/>
                <a:cs typeface="Cambria"/>
              </a:rPr>
              <a:t>s, </a:t>
            </a:r>
            <a:r>
              <a:rPr sz="2000" b="1" spc="105" dirty="0">
                <a:solidFill>
                  <a:srgbClr val="1F4E79"/>
                </a:solidFill>
                <a:latin typeface="Cambria"/>
                <a:cs typeface="Cambria"/>
              </a:rPr>
              <a:t> </a:t>
            </a:r>
            <a:r>
              <a:rPr sz="2000" dirty="0">
                <a:solidFill>
                  <a:srgbClr val="1F4E79"/>
                </a:solidFill>
                <a:latin typeface="Cambria"/>
                <a:cs typeface="Cambria"/>
              </a:rPr>
              <a:t>c</a:t>
            </a:r>
            <a:r>
              <a:rPr sz="2000" spc="5" dirty="0">
                <a:solidFill>
                  <a:srgbClr val="1F4E79"/>
                </a:solidFill>
                <a:latin typeface="Cambria"/>
                <a:cs typeface="Cambria"/>
              </a:rPr>
              <a:t>a</a:t>
            </a:r>
            <a:r>
              <a:rPr sz="2000" spc="-5" dirty="0">
                <a:solidFill>
                  <a:srgbClr val="1F4E79"/>
                </a:solidFill>
                <a:latin typeface="Cambria"/>
                <a:cs typeface="Cambria"/>
              </a:rPr>
              <a:t>us</a:t>
            </a:r>
            <a:r>
              <a:rPr sz="2000" spc="-15" dirty="0">
                <a:solidFill>
                  <a:srgbClr val="1F4E79"/>
                </a:solidFill>
                <a:latin typeface="Cambria"/>
                <a:cs typeface="Cambria"/>
              </a:rPr>
              <a:t>e</a:t>
            </a:r>
            <a:r>
              <a:rPr sz="2000" dirty="0">
                <a:solidFill>
                  <a:srgbClr val="1F4E79"/>
                </a:solidFill>
                <a:latin typeface="Cambria"/>
                <a:cs typeface="Cambria"/>
              </a:rPr>
              <a:t>d	</a:t>
            </a:r>
            <a:r>
              <a:rPr sz="2000" spc="-10" dirty="0">
                <a:solidFill>
                  <a:srgbClr val="1F4E79"/>
                </a:solidFill>
                <a:latin typeface="Cambria"/>
                <a:cs typeface="Cambria"/>
              </a:rPr>
              <a:t>t</a:t>
            </a:r>
            <a:r>
              <a:rPr sz="2000" dirty="0">
                <a:solidFill>
                  <a:srgbClr val="1F4E79"/>
                </a:solidFill>
                <a:latin typeface="Cambria"/>
                <a:cs typeface="Cambria"/>
              </a:rPr>
              <a:t>h</a:t>
            </a:r>
            <a:r>
              <a:rPr sz="2000" spc="-45" dirty="0">
                <a:solidFill>
                  <a:srgbClr val="1F4E79"/>
                </a:solidFill>
                <a:latin typeface="Cambria"/>
                <a:cs typeface="Cambria"/>
              </a:rPr>
              <a:t>r</a:t>
            </a:r>
            <a:r>
              <a:rPr sz="2000" dirty="0">
                <a:solidFill>
                  <a:srgbClr val="1F4E79"/>
                </a:solidFill>
                <a:latin typeface="Cambria"/>
                <a:cs typeface="Cambria"/>
              </a:rPr>
              <a:t>o</a:t>
            </a:r>
            <a:r>
              <a:rPr sz="2000" spc="-15" dirty="0">
                <a:solidFill>
                  <a:srgbClr val="1F4E79"/>
                </a:solidFill>
                <a:latin typeface="Cambria"/>
                <a:cs typeface="Cambria"/>
              </a:rPr>
              <a:t>u</a:t>
            </a:r>
            <a:r>
              <a:rPr sz="2000" spc="-10" dirty="0">
                <a:solidFill>
                  <a:srgbClr val="1F4E79"/>
                </a:solidFill>
                <a:latin typeface="Cambria"/>
                <a:cs typeface="Cambria"/>
              </a:rPr>
              <a:t>g</a:t>
            </a:r>
            <a:r>
              <a:rPr sz="2000" dirty="0">
                <a:solidFill>
                  <a:srgbClr val="1F4E79"/>
                </a:solidFill>
                <a:latin typeface="Cambria"/>
                <a:cs typeface="Cambria"/>
              </a:rPr>
              <a:t>h</a:t>
            </a:r>
            <a:endParaRPr sz="2000">
              <a:latin typeface="Cambria"/>
              <a:cs typeface="Cambria"/>
            </a:endParaRPr>
          </a:p>
          <a:p>
            <a:pPr marL="12700">
              <a:lnSpc>
                <a:spcPts val="1680"/>
              </a:lnSpc>
            </a:pPr>
            <a:r>
              <a:rPr sz="2000" dirty="0">
                <a:solidFill>
                  <a:srgbClr val="1F4E79"/>
                </a:solidFill>
                <a:latin typeface="Cambria"/>
                <a:cs typeface="Cambria"/>
              </a:rPr>
              <a:t>the adoption of </a:t>
            </a:r>
            <a:r>
              <a:rPr sz="2000" spc="-10" dirty="0">
                <a:solidFill>
                  <a:srgbClr val="1F4E79"/>
                </a:solidFill>
                <a:latin typeface="Cambria"/>
                <a:cs typeface="Cambria"/>
              </a:rPr>
              <a:t>nationalization  legal </a:t>
            </a:r>
            <a:r>
              <a:rPr sz="2000" dirty="0">
                <a:solidFill>
                  <a:srgbClr val="1F4E79"/>
                </a:solidFill>
                <a:latin typeface="Cambria"/>
                <a:cs typeface="Cambria"/>
              </a:rPr>
              <a:t>acts </a:t>
            </a:r>
            <a:r>
              <a:rPr sz="2000" spc="25" dirty="0">
                <a:solidFill>
                  <a:srgbClr val="1F4E79"/>
                </a:solidFill>
                <a:latin typeface="Cambria"/>
                <a:cs typeface="Cambria"/>
              </a:rPr>
              <a:t> </a:t>
            </a:r>
            <a:r>
              <a:rPr sz="2000" spc="-10" dirty="0">
                <a:solidFill>
                  <a:srgbClr val="1F4E79"/>
                </a:solidFill>
                <a:latin typeface="Cambria"/>
                <a:cs typeface="Cambria"/>
              </a:rPr>
              <a:t>of</a:t>
            </a:r>
            <a:endParaRPr sz="2000">
              <a:latin typeface="Cambria"/>
              <a:cs typeface="Cambria"/>
            </a:endParaRPr>
          </a:p>
          <a:p>
            <a:pPr marL="12700">
              <a:lnSpc>
                <a:spcPts val="1680"/>
              </a:lnSpc>
              <a:tabLst>
                <a:tab pos="507365" algn="l"/>
                <a:tab pos="1602105" algn="l"/>
                <a:tab pos="1960245" algn="l"/>
                <a:tab pos="3362325" algn="l"/>
                <a:tab pos="4129404" algn="l"/>
              </a:tabLst>
            </a:pPr>
            <a:r>
              <a:rPr sz="2000" dirty="0">
                <a:solidFill>
                  <a:srgbClr val="1F4E79"/>
                </a:solidFill>
                <a:latin typeface="Cambria"/>
                <a:cs typeface="Cambria"/>
              </a:rPr>
              <a:t>the	</a:t>
            </a:r>
            <a:r>
              <a:rPr sz="2000" spc="-35" dirty="0">
                <a:solidFill>
                  <a:srgbClr val="1F4E79"/>
                </a:solidFill>
                <a:latin typeface="Cambria"/>
                <a:cs typeface="Cambria"/>
              </a:rPr>
              <a:t>R</a:t>
            </a:r>
            <a:r>
              <a:rPr sz="2000" dirty="0">
                <a:solidFill>
                  <a:srgbClr val="1F4E79"/>
                </a:solidFill>
                <a:latin typeface="Cambria"/>
                <a:cs typeface="Cambria"/>
              </a:rPr>
              <a:t>ep</a:t>
            </a:r>
            <a:r>
              <a:rPr sz="2000" spc="-10" dirty="0">
                <a:solidFill>
                  <a:srgbClr val="1F4E79"/>
                </a:solidFill>
                <a:latin typeface="Cambria"/>
                <a:cs typeface="Cambria"/>
              </a:rPr>
              <a:t>u</a:t>
            </a:r>
            <a:r>
              <a:rPr sz="2000" spc="-5" dirty="0">
                <a:solidFill>
                  <a:srgbClr val="1F4E79"/>
                </a:solidFill>
                <a:latin typeface="Cambria"/>
                <a:cs typeface="Cambria"/>
              </a:rPr>
              <a:t>b</a:t>
            </a:r>
            <a:r>
              <a:rPr sz="2000" spc="-10" dirty="0">
                <a:solidFill>
                  <a:srgbClr val="1F4E79"/>
                </a:solidFill>
                <a:latin typeface="Cambria"/>
                <a:cs typeface="Cambria"/>
              </a:rPr>
              <a:t>l</a:t>
            </a:r>
            <a:r>
              <a:rPr sz="2000" dirty="0">
                <a:solidFill>
                  <a:srgbClr val="1F4E79"/>
                </a:solidFill>
                <a:latin typeface="Cambria"/>
                <a:cs typeface="Cambria"/>
              </a:rPr>
              <a:t>ic	</a:t>
            </a:r>
            <a:r>
              <a:rPr sz="2000" spc="-10" dirty="0">
                <a:solidFill>
                  <a:srgbClr val="1F4E79"/>
                </a:solidFill>
                <a:latin typeface="Cambria"/>
                <a:cs typeface="Cambria"/>
              </a:rPr>
              <a:t>o</a:t>
            </a:r>
            <a:r>
              <a:rPr sz="2000" dirty="0">
                <a:solidFill>
                  <a:srgbClr val="1F4E79"/>
                </a:solidFill>
                <a:latin typeface="Cambria"/>
                <a:cs typeface="Cambria"/>
              </a:rPr>
              <a:t>f	</a:t>
            </a:r>
            <a:r>
              <a:rPr sz="2000" spc="-5" dirty="0">
                <a:solidFill>
                  <a:srgbClr val="1F4E79"/>
                </a:solidFill>
                <a:latin typeface="Cambria"/>
                <a:cs typeface="Cambria"/>
              </a:rPr>
              <a:t>Ka</a:t>
            </a:r>
            <a:r>
              <a:rPr sz="2000" spc="-10" dirty="0">
                <a:solidFill>
                  <a:srgbClr val="1F4E79"/>
                </a:solidFill>
                <a:latin typeface="Cambria"/>
                <a:cs typeface="Cambria"/>
              </a:rPr>
              <a:t>z</a:t>
            </a:r>
            <a:r>
              <a:rPr sz="2000" spc="-5" dirty="0">
                <a:solidFill>
                  <a:srgbClr val="1F4E79"/>
                </a:solidFill>
                <a:latin typeface="Cambria"/>
                <a:cs typeface="Cambria"/>
              </a:rPr>
              <a:t>akh</a:t>
            </a:r>
            <a:r>
              <a:rPr sz="2000" spc="-15" dirty="0">
                <a:solidFill>
                  <a:srgbClr val="1F4E79"/>
                </a:solidFill>
                <a:latin typeface="Cambria"/>
                <a:cs typeface="Cambria"/>
              </a:rPr>
              <a:t>s</a:t>
            </a:r>
            <a:r>
              <a:rPr sz="2000" spc="-5" dirty="0">
                <a:solidFill>
                  <a:srgbClr val="1F4E79"/>
                </a:solidFill>
                <a:latin typeface="Cambria"/>
                <a:cs typeface="Cambria"/>
              </a:rPr>
              <a:t>ta</a:t>
            </a:r>
            <a:r>
              <a:rPr sz="2000" dirty="0">
                <a:solidFill>
                  <a:srgbClr val="1F4E79"/>
                </a:solidFill>
                <a:latin typeface="Cambria"/>
                <a:cs typeface="Cambria"/>
              </a:rPr>
              <a:t>n	(</a:t>
            </a:r>
            <a:r>
              <a:rPr sz="2000" spc="-5" dirty="0">
                <a:solidFill>
                  <a:srgbClr val="1F4E79"/>
                </a:solidFill>
                <a:latin typeface="Cambria"/>
                <a:cs typeface="Cambria"/>
              </a:rPr>
              <a:t>*</a:t>
            </a:r>
            <a:r>
              <a:rPr sz="2000" dirty="0">
                <a:solidFill>
                  <a:srgbClr val="1F4E79"/>
                </a:solidFill>
                <a:latin typeface="Cambria"/>
                <a:cs typeface="Cambria"/>
              </a:rPr>
              <a:t>The	</a:t>
            </a:r>
            <a:r>
              <a:rPr sz="2000" spc="-20" dirty="0">
                <a:solidFill>
                  <a:srgbClr val="1F4E79"/>
                </a:solidFill>
                <a:latin typeface="Cambria"/>
                <a:cs typeface="Cambria"/>
              </a:rPr>
              <a:t>l</a:t>
            </a:r>
            <a:r>
              <a:rPr sz="2000" dirty="0">
                <a:solidFill>
                  <a:srgbClr val="1F4E79"/>
                </a:solidFill>
                <a:latin typeface="Cambria"/>
                <a:cs typeface="Cambria"/>
              </a:rPr>
              <a:t>oss</a:t>
            </a:r>
            <a:r>
              <a:rPr sz="2000" spc="-10" dirty="0">
                <a:solidFill>
                  <a:srgbClr val="1F4E79"/>
                </a:solidFill>
                <a:latin typeface="Cambria"/>
                <a:cs typeface="Cambria"/>
              </a:rPr>
              <a:t>e</a:t>
            </a:r>
            <a:r>
              <a:rPr sz="2000" dirty="0">
                <a:solidFill>
                  <a:srgbClr val="1F4E79"/>
                </a:solidFill>
                <a:latin typeface="Cambria"/>
                <a:cs typeface="Cambria"/>
              </a:rPr>
              <a:t>s</a:t>
            </a:r>
            <a:endParaRPr sz="2000">
              <a:latin typeface="Cambria"/>
              <a:cs typeface="Cambria"/>
            </a:endParaRPr>
          </a:p>
          <a:p>
            <a:pPr marL="12700">
              <a:lnSpc>
                <a:spcPts val="1680"/>
              </a:lnSpc>
              <a:tabLst>
                <a:tab pos="673735" algn="l"/>
                <a:tab pos="1425575" algn="l"/>
                <a:tab pos="2926715" algn="l"/>
                <a:tab pos="3519170" algn="l"/>
                <a:tab pos="4170045" algn="l"/>
                <a:tab pos="4534535" algn="l"/>
              </a:tabLst>
            </a:pPr>
            <a:r>
              <a:rPr sz="2000" dirty="0">
                <a:solidFill>
                  <a:srgbClr val="1F4E79"/>
                </a:solidFill>
                <a:latin typeface="Cambria"/>
                <a:cs typeface="Cambria"/>
              </a:rPr>
              <a:t>sha</a:t>
            </a:r>
            <a:r>
              <a:rPr sz="2000" spc="-20" dirty="0">
                <a:solidFill>
                  <a:srgbClr val="1F4E79"/>
                </a:solidFill>
                <a:latin typeface="Cambria"/>
                <a:cs typeface="Cambria"/>
              </a:rPr>
              <a:t>l</a:t>
            </a:r>
            <a:r>
              <a:rPr sz="2000" dirty="0">
                <a:solidFill>
                  <a:srgbClr val="1F4E79"/>
                </a:solidFill>
                <a:latin typeface="Cambria"/>
                <a:cs typeface="Cambria"/>
              </a:rPr>
              <a:t>l	</a:t>
            </a:r>
            <a:r>
              <a:rPr sz="2000" spc="-5" dirty="0">
                <a:solidFill>
                  <a:srgbClr val="1F4E79"/>
                </a:solidFill>
                <a:latin typeface="Cambria"/>
                <a:cs typeface="Cambria"/>
              </a:rPr>
              <a:t>me</a:t>
            </a:r>
            <a:r>
              <a:rPr sz="2000" spc="-15" dirty="0">
                <a:solidFill>
                  <a:srgbClr val="1F4E79"/>
                </a:solidFill>
                <a:latin typeface="Cambria"/>
                <a:cs typeface="Cambria"/>
              </a:rPr>
              <a:t>a</a:t>
            </a:r>
            <a:r>
              <a:rPr sz="2000" dirty="0">
                <a:solidFill>
                  <a:srgbClr val="1F4E79"/>
                </a:solidFill>
                <a:latin typeface="Cambria"/>
                <a:cs typeface="Cambria"/>
              </a:rPr>
              <a:t>n	</a:t>
            </a:r>
            <a:r>
              <a:rPr sz="2000" i="1" spc="-30" dirty="0">
                <a:solidFill>
                  <a:srgbClr val="1F4E79"/>
                </a:solidFill>
                <a:latin typeface="Cambria"/>
                <a:cs typeface="Cambria"/>
              </a:rPr>
              <a:t>e</a:t>
            </a:r>
            <a:r>
              <a:rPr sz="2000" i="1" spc="-5" dirty="0">
                <a:solidFill>
                  <a:srgbClr val="1F4E79"/>
                </a:solidFill>
                <a:latin typeface="Cambria"/>
                <a:cs typeface="Cambria"/>
              </a:rPr>
              <a:t>xpe</a:t>
            </a:r>
            <a:r>
              <a:rPr sz="2000" i="1" spc="-10" dirty="0">
                <a:solidFill>
                  <a:srgbClr val="1F4E79"/>
                </a:solidFill>
                <a:latin typeface="Cambria"/>
                <a:cs typeface="Cambria"/>
              </a:rPr>
              <a:t>nd</a:t>
            </a:r>
            <a:r>
              <a:rPr sz="2000" i="1" dirty="0">
                <a:solidFill>
                  <a:srgbClr val="1F4E79"/>
                </a:solidFill>
                <a:latin typeface="Cambria"/>
                <a:cs typeface="Cambria"/>
              </a:rPr>
              <a:t>itu</a:t>
            </a:r>
            <a:r>
              <a:rPr sz="2000" i="1" spc="-30" dirty="0">
                <a:solidFill>
                  <a:srgbClr val="1F4E79"/>
                </a:solidFill>
                <a:latin typeface="Cambria"/>
                <a:cs typeface="Cambria"/>
              </a:rPr>
              <a:t>r</a:t>
            </a:r>
            <a:r>
              <a:rPr sz="2000" i="1" spc="-20" dirty="0">
                <a:solidFill>
                  <a:srgbClr val="1F4E79"/>
                </a:solidFill>
                <a:latin typeface="Cambria"/>
                <a:cs typeface="Cambria"/>
              </a:rPr>
              <a:t>e</a:t>
            </a:r>
            <a:r>
              <a:rPr sz="2000" i="1" dirty="0">
                <a:solidFill>
                  <a:srgbClr val="1F4E79"/>
                </a:solidFill>
                <a:latin typeface="Cambria"/>
                <a:cs typeface="Cambria"/>
              </a:rPr>
              <a:t>s	</a:t>
            </a:r>
            <a:r>
              <a:rPr sz="2000" i="1" spc="-25" dirty="0">
                <a:solidFill>
                  <a:srgbClr val="1F4E79"/>
                </a:solidFill>
                <a:latin typeface="Cambria"/>
                <a:cs typeface="Cambria"/>
              </a:rPr>
              <a:t>t</a:t>
            </a:r>
            <a:r>
              <a:rPr sz="2000" i="1" spc="-5" dirty="0">
                <a:solidFill>
                  <a:srgbClr val="1F4E79"/>
                </a:solidFill>
                <a:latin typeface="Cambria"/>
                <a:cs typeface="Cambria"/>
              </a:rPr>
              <a:t>ha</a:t>
            </a:r>
            <a:r>
              <a:rPr sz="2000" i="1" dirty="0">
                <a:solidFill>
                  <a:srgbClr val="1F4E79"/>
                </a:solidFill>
                <a:latin typeface="Cambria"/>
                <a:cs typeface="Cambria"/>
              </a:rPr>
              <a:t>t	</a:t>
            </a:r>
            <a:r>
              <a:rPr sz="2000" i="1" spc="-5" dirty="0">
                <a:solidFill>
                  <a:srgbClr val="1F4E79"/>
                </a:solidFill>
                <a:latin typeface="Cambria"/>
                <a:cs typeface="Cambria"/>
              </a:rPr>
              <a:t>ha</a:t>
            </a:r>
            <a:r>
              <a:rPr sz="2000" i="1" spc="-10" dirty="0">
                <a:solidFill>
                  <a:srgbClr val="1F4E79"/>
                </a:solidFill>
                <a:latin typeface="Cambria"/>
                <a:cs typeface="Cambria"/>
              </a:rPr>
              <a:t>v</a:t>
            </a:r>
            <a:r>
              <a:rPr sz="2000" i="1" dirty="0">
                <a:solidFill>
                  <a:srgbClr val="1F4E79"/>
                </a:solidFill>
                <a:latin typeface="Cambria"/>
                <a:cs typeface="Cambria"/>
              </a:rPr>
              <a:t>e	</a:t>
            </a:r>
            <a:r>
              <a:rPr sz="2000" i="1" spc="-20" dirty="0">
                <a:solidFill>
                  <a:srgbClr val="1F4E79"/>
                </a:solidFill>
                <a:latin typeface="Cambria"/>
                <a:cs typeface="Cambria"/>
              </a:rPr>
              <a:t>t</a:t>
            </a:r>
            <a:r>
              <a:rPr sz="2000" i="1" dirty="0">
                <a:solidFill>
                  <a:srgbClr val="1F4E79"/>
                </a:solidFill>
                <a:latin typeface="Cambria"/>
                <a:cs typeface="Cambria"/>
              </a:rPr>
              <a:t>o	</a:t>
            </a:r>
            <a:r>
              <a:rPr sz="2000" i="1" spc="-5" dirty="0">
                <a:solidFill>
                  <a:srgbClr val="1F4E79"/>
                </a:solidFill>
                <a:latin typeface="Cambria"/>
                <a:cs typeface="Cambria"/>
              </a:rPr>
              <a:t>be</a:t>
            </a:r>
            <a:endParaRPr sz="2000">
              <a:latin typeface="Cambria"/>
              <a:cs typeface="Cambria"/>
            </a:endParaRPr>
          </a:p>
          <a:p>
            <a:pPr marL="12700">
              <a:lnSpc>
                <a:spcPts val="1680"/>
              </a:lnSpc>
            </a:pPr>
            <a:r>
              <a:rPr sz="2000" i="1" spc="-5" dirty="0">
                <a:solidFill>
                  <a:srgbClr val="1F4E79"/>
                </a:solidFill>
                <a:latin typeface="Cambria"/>
                <a:cs typeface="Cambria"/>
              </a:rPr>
              <a:t>made  </a:t>
            </a:r>
            <a:r>
              <a:rPr sz="2000" i="1" spc="-10" dirty="0">
                <a:solidFill>
                  <a:srgbClr val="1F4E79"/>
                </a:solidFill>
                <a:latin typeface="Cambria"/>
                <a:cs typeface="Cambria"/>
              </a:rPr>
              <a:t>by  </a:t>
            </a:r>
            <a:r>
              <a:rPr sz="2000" i="1" dirty="0">
                <a:solidFill>
                  <a:srgbClr val="1F4E79"/>
                </a:solidFill>
                <a:latin typeface="Cambria"/>
                <a:cs typeface="Cambria"/>
              </a:rPr>
              <a:t>a  </a:t>
            </a:r>
            <a:r>
              <a:rPr sz="2000" i="1" spc="-5" dirty="0">
                <a:solidFill>
                  <a:srgbClr val="1F4E79"/>
                </a:solidFill>
                <a:latin typeface="Cambria"/>
                <a:cs typeface="Cambria"/>
              </a:rPr>
              <a:t>person  </a:t>
            </a:r>
            <a:r>
              <a:rPr sz="2000" i="1" dirty="0">
                <a:solidFill>
                  <a:srgbClr val="1F4E79"/>
                </a:solidFill>
                <a:latin typeface="Cambria"/>
                <a:cs typeface="Cambria"/>
              </a:rPr>
              <a:t>or  </a:t>
            </a:r>
            <a:r>
              <a:rPr sz="2000" i="1" spc="-15" dirty="0">
                <a:solidFill>
                  <a:srgbClr val="1F4E79"/>
                </a:solidFill>
                <a:latin typeface="Cambria"/>
                <a:cs typeface="Cambria"/>
              </a:rPr>
              <a:t>entity,  </a:t>
            </a:r>
            <a:r>
              <a:rPr sz="2000" i="1" spc="-5" dirty="0">
                <a:solidFill>
                  <a:srgbClr val="1F4E79"/>
                </a:solidFill>
                <a:latin typeface="Cambria"/>
                <a:cs typeface="Cambria"/>
              </a:rPr>
              <a:t>whose  right</a:t>
            </a:r>
            <a:r>
              <a:rPr sz="2000" i="1" spc="120" dirty="0">
                <a:solidFill>
                  <a:srgbClr val="1F4E79"/>
                </a:solidFill>
                <a:latin typeface="Cambria"/>
                <a:cs typeface="Cambria"/>
              </a:rPr>
              <a:t> </a:t>
            </a:r>
            <a:r>
              <a:rPr sz="2000" i="1" spc="-5" dirty="0">
                <a:solidFill>
                  <a:srgbClr val="1F4E79"/>
                </a:solidFill>
                <a:latin typeface="Cambria"/>
                <a:cs typeface="Cambria"/>
              </a:rPr>
              <a:t>is</a:t>
            </a:r>
            <a:endParaRPr sz="2000">
              <a:latin typeface="Cambria"/>
              <a:cs typeface="Cambria"/>
            </a:endParaRPr>
          </a:p>
          <a:p>
            <a:pPr marL="12700">
              <a:lnSpc>
                <a:spcPts val="1680"/>
              </a:lnSpc>
            </a:pPr>
            <a:r>
              <a:rPr sz="2000" i="1" spc="-5" dirty="0">
                <a:solidFill>
                  <a:srgbClr val="1F4E79"/>
                </a:solidFill>
                <a:latin typeface="Cambria"/>
                <a:cs typeface="Cambria"/>
              </a:rPr>
              <a:t>violated</a:t>
            </a:r>
            <a:r>
              <a:rPr sz="2000" i="1" spc="290" dirty="0">
                <a:solidFill>
                  <a:srgbClr val="1F4E79"/>
                </a:solidFill>
                <a:latin typeface="Cambria"/>
                <a:cs typeface="Cambria"/>
              </a:rPr>
              <a:t> </a:t>
            </a:r>
            <a:r>
              <a:rPr sz="2000" i="1" dirty="0">
                <a:solidFill>
                  <a:srgbClr val="1F4E79"/>
                </a:solidFill>
                <a:latin typeface="Cambria"/>
                <a:cs typeface="Cambria"/>
              </a:rPr>
              <a:t>and</a:t>
            </a:r>
            <a:r>
              <a:rPr sz="2000" i="1" spc="305" dirty="0">
                <a:solidFill>
                  <a:srgbClr val="1F4E79"/>
                </a:solidFill>
                <a:latin typeface="Cambria"/>
                <a:cs typeface="Cambria"/>
              </a:rPr>
              <a:t> </a:t>
            </a:r>
            <a:r>
              <a:rPr sz="2000" i="1" spc="-5" dirty="0">
                <a:solidFill>
                  <a:srgbClr val="1F4E79"/>
                </a:solidFill>
                <a:latin typeface="Cambria"/>
                <a:cs typeface="Cambria"/>
              </a:rPr>
              <a:t>loss</a:t>
            </a:r>
            <a:r>
              <a:rPr sz="2000" i="1" spc="300" dirty="0">
                <a:solidFill>
                  <a:srgbClr val="1F4E79"/>
                </a:solidFill>
                <a:latin typeface="Cambria"/>
                <a:cs typeface="Cambria"/>
              </a:rPr>
              <a:t> </a:t>
            </a:r>
            <a:r>
              <a:rPr sz="2000" i="1" dirty="0">
                <a:solidFill>
                  <a:srgbClr val="1F4E79"/>
                </a:solidFill>
                <a:latin typeface="Cambria"/>
                <a:cs typeface="Cambria"/>
              </a:rPr>
              <a:t>or</a:t>
            </a:r>
            <a:r>
              <a:rPr sz="2000" i="1" spc="300" dirty="0">
                <a:solidFill>
                  <a:srgbClr val="1F4E79"/>
                </a:solidFill>
                <a:latin typeface="Cambria"/>
                <a:cs typeface="Cambria"/>
              </a:rPr>
              <a:t> </a:t>
            </a:r>
            <a:r>
              <a:rPr sz="2000" i="1" spc="-5" dirty="0">
                <a:solidFill>
                  <a:srgbClr val="1F4E79"/>
                </a:solidFill>
                <a:latin typeface="Cambria"/>
                <a:cs typeface="Cambria"/>
              </a:rPr>
              <a:t>damage</a:t>
            </a:r>
            <a:r>
              <a:rPr sz="2000" i="1" spc="305" dirty="0">
                <a:solidFill>
                  <a:srgbClr val="1F4E79"/>
                </a:solidFill>
                <a:latin typeface="Cambria"/>
                <a:cs typeface="Cambria"/>
              </a:rPr>
              <a:t> </a:t>
            </a:r>
            <a:r>
              <a:rPr sz="2000" i="1" dirty="0">
                <a:solidFill>
                  <a:srgbClr val="1F4E79"/>
                </a:solidFill>
                <a:latin typeface="Cambria"/>
                <a:cs typeface="Cambria"/>
              </a:rPr>
              <a:t>of</a:t>
            </a:r>
            <a:r>
              <a:rPr sz="2000" i="1" spc="305" dirty="0">
                <a:solidFill>
                  <a:srgbClr val="1F4E79"/>
                </a:solidFill>
                <a:latin typeface="Cambria"/>
                <a:cs typeface="Cambria"/>
              </a:rPr>
              <a:t> </a:t>
            </a:r>
            <a:r>
              <a:rPr sz="2000" i="1" spc="-5" dirty="0">
                <a:solidFill>
                  <a:srgbClr val="1F4E79"/>
                </a:solidFill>
                <a:latin typeface="Cambria"/>
                <a:cs typeface="Cambria"/>
              </a:rPr>
              <a:t>its</a:t>
            </a:r>
            <a:r>
              <a:rPr sz="2000" i="1" spc="295" dirty="0">
                <a:solidFill>
                  <a:srgbClr val="1F4E79"/>
                </a:solidFill>
                <a:latin typeface="Cambria"/>
                <a:cs typeface="Cambria"/>
              </a:rPr>
              <a:t> </a:t>
            </a:r>
            <a:r>
              <a:rPr sz="2000" i="1" spc="-5" dirty="0">
                <a:solidFill>
                  <a:srgbClr val="1F4E79"/>
                </a:solidFill>
                <a:latin typeface="Cambria"/>
                <a:cs typeface="Cambria"/>
              </a:rPr>
              <a:t>property</a:t>
            </a:r>
            <a:endParaRPr sz="2000">
              <a:latin typeface="Cambria"/>
              <a:cs typeface="Cambria"/>
            </a:endParaRPr>
          </a:p>
          <a:p>
            <a:pPr marL="12700">
              <a:lnSpc>
                <a:spcPts val="1680"/>
              </a:lnSpc>
              <a:tabLst>
                <a:tab pos="960119" algn="l"/>
                <a:tab pos="2138680" algn="l"/>
                <a:tab pos="2751455" algn="l"/>
                <a:tab pos="4133850" algn="l"/>
              </a:tabLst>
            </a:pPr>
            <a:r>
              <a:rPr sz="2000" i="1" dirty="0">
                <a:solidFill>
                  <a:srgbClr val="1F4E79"/>
                </a:solidFill>
                <a:latin typeface="Cambria"/>
                <a:cs typeface="Cambria"/>
              </a:rPr>
              <a:t>(a</a:t>
            </a:r>
            <a:r>
              <a:rPr sz="2000" i="1" spc="-20" dirty="0">
                <a:solidFill>
                  <a:srgbClr val="1F4E79"/>
                </a:solidFill>
                <a:latin typeface="Cambria"/>
                <a:cs typeface="Cambria"/>
              </a:rPr>
              <a:t>c</a:t>
            </a:r>
            <a:r>
              <a:rPr sz="2000" i="1" spc="-5" dirty="0">
                <a:solidFill>
                  <a:srgbClr val="1F4E79"/>
                </a:solidFill>
                <a:latin typeface="Cambria"/>
                <a:cs typeface="Cambria"/>
              </a:rPr>
              <a:t>tua</a:t>
            </a:r>
            <a:r>
              <a:rPr sz="2000" i="1" dirty="0">
                <a:solidFill>
                  <a:srgbClr val="1F4E79"/>
                </a:solidFill>
                <a:latin typeface="Cambria"/>
                <a:cs typeface="Cambria"/>
              </a:rPr>
              <a:t>l	da</a:t>
            </a:r>
            <a:r>
              <a:rPr sz="2000" i="1" spc="-10" dirty="0">
                <a:solidFill>
                  <a:srgbClr val="1F4E79"/>
                </a:solidFill>
                <a:latin typeface="Cambria"/>
                <a:cs typeface="Cambria"/>
              </a:rPr>
              <a:t>ma</a:t>
            </a:r>
            <a:r>
              <a:rPr sz="2000" i="1" spc="-15" dirty="0">
                <a:solidFill>
                  <a:srgbClr val="1F4E79"/>
                </a:solidFill>
                <a:latin typeface="Cambria"/>
                <a:cs typeface="Cambria"/>
              </a:rPr>
              <a:t>g</a:t>
            </a:r>
            <a:r>
              <a:rPr sz="2000" i="1" spc="-5" dirty="0">
                <a:solidFill>
                  <a:srgbClr val="1F4E79"/>
                </a:solidFill>
                <a:latin typeface="Cambria"/>
                <a:cs typeface="Cambria"/>
              </a:rPr>
              <a:t>e)</a:t>
            </a:r>
            <a:r>
              <a:rPr sz="2000" i="1" dirty="0">
                <a:solidFill>
                  <a:srgbClr val="1F4E79"/>
                </a:solidFill>
                <a:latin typeface="Cambria"/>
                <a:cs typeface="Cambria"/>
              </a:rPr>
              <a:t>,	also	</a:t>
            </a:r>
            <a:r>
              <a:rPr sz="2000" i="1" spc="-5" dirty="0">
                <a:solidFill>
                  <a:srgbClr val="1F4E79"/>
                </a:solidFill>
                <a:latin typeface="Cambria"/>
                <a:cs typeface="Cambria"/>
              </a:rPr>
              <a:t>n</a:t>
            </a:r>
            <a:r>
              <a:rPr sz="2000" i="1" spc="-15" dirty="0">
                <a:solidFill>
                  <a:srgbClr val="1F4E79"/>
                </a:solidFill>
                <a:latin typeface="Cambria"/>
                <a:cs typeface="Cambria"/>
              </a:rPr>
              <a:t>o</a:t>
            </a:r>
            <a:r>
              <a:rPr sz="2000" i="1" spc="-10" dirty="0">
                <a:solidFill>
                  <a:srgbClr val="1F4E79"/>
                </a:solidFill>
                <a:latin typeface="Cambria"/>
                <a:cs typeface="Cambria"/>
              </a:rPr>
              <a:t>n</a:t>
            </a:r>
            <a:r>
              <a:rPr sz="2000" i="1" spc="-5" dirty="0">
                <a:solidFill>
                  <a:srgbClr val="1F4E79"/>
                </a:solidFill>
                <a:latin typeface="Cambria"/>
                <a:cs typeface="Cambria"/>
              </a:rPr>
              <a:t>-</a:t>
            </a:r>
            <a:r>
              <a:rPr sz="2000" i="1" spc="-20" dirty="0">
                <a:solidFill>
                  <a:srgbClr val="1F4E79"/>
                </a:solidFill>
                <a:latin typeface="Cambria"/>
                <a:cs typeface="Cambria"/>
              </a:rPr>
              <a:t>g</a:t>
            </a:r>
            <a:r>
              <a:rPr sz="2000" i="1" dirty="0">
                <a:solidFill>
                  <a:srgbClr val="1F4E79"/>
                </a:solidFill>
                <a:latin typeface="Cambria"/>
                <a:cs typeface="Cambria"/>
              </a:rPr>
              <a:t>ai</a:t>
            </a:r>
            <a:r>
              <a:rPr sz="2000" i="1" spc="-10" dirty="0">
                <a:solidFill>
                  <a:srgbClr val="1F4E79"/>
                </a:solidFill>
                <a:latin typeface="Cambria"/>
                <a:cs typeface="Cambria"/>
              </a:rPr>
              <a:t>n</a:t>
            </a:r>
            <a:r>
              <a:rPr sz="2000" i="1" spc="-5" dirty="0">
                <a:solidFill>
                  <a:srgbClr val="1F4E79"/>
                </a:solidFill>
                <a:latin typeface="Cambria"/>
                <a:cs typeface="Cambria"/>
              </a:rPr>
              <a:t>e</a:t>
            </a:r>
            <a:r>
              <a:rPr sz="2000" i="1" dirty="0">
                <a:solidFill>
                  <a:srgbClr val="1F4E79"/>
                </a:solidFill>
                <a:latin typeface="Cambria"/>
                <a:cs typeface="Cambria"/>
              </a:rPr>
              <a:t>d	p</a:t>
            </a:r>
            <a:r>
              <a:rPr sz="2000" i="1" spc="-30" dirty="0">
                <a:solidFill>
                  <a:srgbClr val="1F4E79"/>
                </a:solidFill>
                <a:latin typeface="Cambria"/>
                <a:cs typeface="Cambria"/>
              </a:rPr>
              <a:t>r</a:t>
            </a:r>
            <a:r>
              <a:rPr sz="2000" i="1" dirty="0">
                <a:solidFill>
                  <a:srgbClr val="1F4E79"/>
                </a:solidFill>
                <a:latin typeface="Cambria"/>
                <a:cs typeface="Cambria"/>
              </a:rPr>
              <a:t>ofi</a:t>
            </a:r>
            <a:r>
              <a:rPr sz="2000" i="1" spc="35" dirty="0">
                <a:solidFill>
                  <a:srgbClr val="1F4E79"/>
                </a:solidFill>
                <a:latin typeface="Cambria"/>
                <a:cs typeface="Cambria"/>
              </a:rPr>
              <a:t>t</a:t>
            </a:r>
            <a:r>
              <a:rPr sz="2000" i="1" dirty="0">
                <a:solidFill>
                  <a:srgbClr val="1F4E79"/>
                </a:solidFill>
                <a:latin typeface="Cambria"/>
                <a:cs typeface="Cambria"/>
              </a:rPr>
              <a:t>,</a:t>
            </a:r>
            <a:endParaRPr sz="2000">
              <a:latin typeface="Cambria"/>
              <a:cs typeface="Cambria"/>
            </a:endParaRPr>
          </a:p>
          <a:p>
            <a:pPr marL="12700">
              <a:lnSpc>
                <a:spcPts val="1680"/>
              </a:lnSpc>
              <a:tabLst>
                <a:tab pos="922019" algn="l"/>
                <a:tab pos="1776095" algn="l"/>
                <a:tab pos="2306320" algn="l"/>
                <a:tab pos="3304540" algn="l"/>
                <a:tab pos="4210050" algn="l"/>
              </a:tabLst>
            </a:pPr>
            <a:r>
              <a:rPr sz="2000" i="1" spc="-15" dirty="0">
                <a:solidFill>
                  <a:srgbClr val="1F4E79"/>
                </a:solidFill>
                <a:latin typeface="Cambria"/>
                <a:cs typeface="Cambria"/>
              </a:rPr>
              <a:t>which	</a:t>
            </a:r>
            <a:r>
              <a:rPr sz="2000" i="1" spc="-10" dirty="0">
                <a:solidFill>
                  <a:srgbClr val="1F4E79"/>
                </a:solidFill>
                <a:latin typeface="Cambria"/>
                <a:cs typeface="Cambria"/>
              </a:rPr>
              <a:t>could	</a:t>
            </a:r>
            <a:r>
              <a:rPr sz="2000" i="1" dirty="0">
                <a:solidFill>
                  <a:srgbClr val="1F4E79"/>
                </a:solidFill>
                <a:latin typeface="Cambria"/>
                <a:cs typeface="Cambria"/>
              </a:rPr>
              <a:t>be	</a:t>
            </a:r>
            <a:r>
              <a:rPr sz="2000" i="1" spc="-5" dirty="0">
                <a:solidFill>
                  <a:srgbClr val="1F4E79"/>
                </a:solidFill>
                <a:latin typeface="Cambria"/>
                <a:cs typeface="Cambria"/>
              </a:rPr>
              <a:t>gained	under	usual</a:t>
            </a:r>
            <a:endParaRPr sz="2000">
              <a:latin typeface="Cambria"/>
              <a:cs typeface="Cambria"/>
            </a:endParaRPr>
          </a:p>
          <a:p>
            <a:pPr marL="12700" marR="5715">
              <a:lnSpc>
                <a:spcPct val="70000"/>
              </a:lnSpc>
              <a:spcBef>
                <a:spcPts val="360"/>
              </a:spcBef>
              <a:tabLst>
                <a:tab pos="1702435" algn="l"/>
                <a:tab pos="1987550" algn="l"/>
                <a:tab pos="2382520" algn="l"/>
                <a:tab pos="3147695" algn="l"/>
                <a:tab pos="3790950" algn="l"/>
                <a:tab pos="4284345" algn="l"/>
              </a:tabLst>
            </a:pPr>
            <a:r>
              <a:rPr sz="2000" i="1" spc="-5" dirty="0">
                <a:solidFill>
                  <a:srgbClr val="1F4E79"/>
                </a:solidFill>
                <a:latin typeface="Cambria"/>
                <a:cs typeface="Cambria"/>
              </a:rPr>
              <a:t>c</a:t>
            </a:r>
            <a:r>
              <a:rPr sz="2000" i="1" spc="-10" dirty="0">
                <a:solidFill>
                  <a:srgbClr val="1F4E79"/>
                </a:solidFill>
                <a:latin typeface="Cambria"/>
                <a:cs typeface="Cambria"/>
              </a:rPr>
              <a:t>i</a:t>
            </a:r>
            <a:r>
              <a:rPr sz="2000" i="1" spc="-25" dirty="0">
                <a:solidFill>
                  <a:srgbClr val="1F4E79"/>
                </a:solidFill>
                <a:latin typeface="Cambria"/>
                <a:cs typeface="Cambria"/>
              </a:rPr>
              <a:t>r</a:t>
            </a:r>
            <a:r>
              <a:rPr sz="2000" i="1" spc="-5" dirty="0">
                <a:solidFill>
                  <a:srgbClr val="1F4E79"/>
                </a:solidFill>
                <a:latin typeface="Cambria"/>
                <a:cs typeface="Cambria"/>
              </a:rPr>
              <a:t>c</a:t>
            </a:r>
            <a:r>
              <a:rPr sz="2000" i="1" spc="-10" dirty="0">
                <a:solidFill>
                  <a:srgbClr val="1F4E79"/>
                </a:solidFill>
                <a:latin typeface="Cambria"/>
                <a:cs typeface="Cambria"/>
              </a:rPr>
              <a:t>u</a:t>
            </a:r>
            <a:r>
              <a:rPr sz="2000" i="1" dirty="0">
                <a:solidFill>
                  <a:srgbClr val="1F4E79"/>
                </a:solidFill>
                <a:latin typeface="Cambria"/>
                <a:cs typeface="Cambria"/>
              </a:rPr>
              <a:t>ms</a:t>
            </a:r>
            <a:r>
              <a:rPr sz="2000" i="1" spc="-10" dirty="0">
                <a:solidFill>
                  <a:srgbClr val="1F4E79"/>
                </a:solidFill>
                <a:latin typeface="Cambria"/>
                <a:cs typeface="Cambria"/>
              </a:rPr>
              <a:t>t</a:t>
            </a:r>
            <a:r>
              <a:rPr sz="2000" i="1" dirty="0">
                <a:solidFill>
                  <a:srgbClr val="1F4E79"/>
                </a:solidFill>
                <a:latin typeface="Cambria"/>
                <a:cs typeface="Cambria"/>
              </a:rPr>
              <a:t>an</a:t>
            </a:r>
            <a:r>
              <a:rPr sz="2000" i="1" spc="-30" dirty="0">
                <a:solidFill>
                  <a:srgbClr val="1F4E79"/>
                </a:solidFill>
                <a:latin typeface="Cambria"/>
                <a:cs typeface="Cambria"/>
              </a:rPr>
              <a:t>c</a:t>
            </a:r>
            <a:r>
              <a:rPr sz="2000" i="1" spc="-20" dirty="0">
                <a:solidFill>
                  <a:srgbClr val="1F4E79"/>
                </a:solidFill>
                <a:latin typeface="Cambria"/>
                <a:cs typeface="Cambria"/>
              </a:rPr>
              <a:t>e</a:t>
            </a:r>
            <a:r>
              <a:rPr sz="2000" i="1" dirty="0">
                <a:solidFill>
                  <a:srgbClr val="1F4E79"/>
                </a:solidFill>
                <a:latin typeface="Cambria"/>
                <a:cs typeface="Cambria"/>
              </a:rPr>
              <a:t>s,	</a:t>
            </a:r>
            <a:r>
              <a:rPr sz="2000" i="1" spc="-5" dirty="0">
                <a:solidFill>
                  <a:srgbClr val="1F4E79"/>
                </a:solidFill>
                <a:latin typeface="Cambria"/>
                <a:cs typeface="Cambria"/>
              </a:rPr>
              <a:t>i</a:t>
            </a:r>
            <a:r>
              <a:rPr sz="2000" i="1" dirty="0">
                <a:solidFill>
                  <a:srgbClr val="1F4E79"/>
                </a:solidFill>
                <a:latin typeface="Cambria"/>
                <a:cs typeface="Cambria"/>
              </a:rPr>
              <a:t>f	i</a:t>
            </a:r>
            <a:r>
              <a:rPr sz="2000" i="1" spc="-10" dirty="0">
                <a:solidFill>
                  <a:srgbClr val="1F4E79"/>
                </a:solidFill>
                <a:latin typeface="Cambria"/>
                <a:cs typeface="Cambria"/>
              </a:rPr>
              <a:t>t</a:t>
            </a:r>
            <a:r>
              <a:rPr sz="2000" i="1" dirty="0">
                <a:solidFill>
                  <a:srgbClr val="1F4E79"/>
                </a:solidFill>
                <a:latin typeface="Cambria"/>
                <a:cs typeface="Cambria"/>
              </a:rPr>
              <a:t>s	</a:t>
            </a:r>
            <a:r>
              <a:rPr sz="2000" i="1" spc="-5" dirty="0">
                <a:solidFill>
                  <a:srgbClr val="1F4E79"/>
                </a:solidFill>
                <a:latin typeface="Cambria"/>
                <a:cs typeface="Cambria"/>
              </a:rPr>
              <a:t>rig</a:t>
            </a:r>
            <a:r>
              <a:rPr sz="2000" i="1" spc="-15" dirty="0">
                <a:solidFill>
                  <a:srgbClr val="1F4E79"/>
                </a:solidFill>
                <a:latin typeface="Cambria"/>
                <a:cs typeface="Cambria"/>
              </a:rPr>
              <a:t>h</a:t>
            </a:r>
            <a:r>
              <a:rPr sz="2000" i="1" spc="-5" dirty="0">
                <a:solidFill>
                  <a:srgbClr val="1F4E79"/>
                </a:solidFill>
                <a:latin typeface="Cambria"/>
                <a:cs typeface="Cambria"/>
              </a:rPr>
              <a:t>t</a:t>
            </a:r>
            <a:r>
              <a:rPr sz="2000" i="1" dirty="0">
                <a:solidFill>
                  <a:srgbClr val="1F4E79"/>
                </a:solidFill>
                <a:latin typeface="Cambria"/>
                <a:cs typeface="Cambria"/>
              </a:rPr>
              <a:t>s	</a:t>
            </a:r>
            <a:r>
              <a:rPr sz="2000" i="1" spc="-5" dirty="0">
                <a:solidFill>
                  <a:srgbClr val="1F4E79"/>
                </a:solidFill>
                <a:latin typeface="Cambria"/>
                <a:cs typeface="Cambria"/>
              </a:rPr>
              <a:t>h</a:t>
            </a:r>
            <a:r>
              <a:rPr sz="2000" i="1" spc="5" dirty="0">
                <a:solidFill>
                  <a:srgbClr val="1F4E79"/>
                </a:solidFill>
                <a:latin typeface="Cambria"/>
                <a:cs typeface="Cambria"/>
              </a:rPr>
              <a:t>a</a:t>
            </a:r>
            <a:r>
              <a:rPr sz="2000" i="1" spc="-10" dirty="0">
                <a:solidFill>
                  <a:srgbClr val="1F4E79"/>
                </a:solidFill>
                <a:latin typeface="Cambria"/>
                <a:cs typeface="Cambria"/>
              </a:rPr>
              <a:t>v</a:t>
            </a:r>
            <a:r>
              <a:rPr sz="2000" i="1" dirty="0">
                <a:solidFill>
                  <a:srgbClr val="1F4E79"/>
                </a:solidFill>
                <a:latin typeface="Cambria"/>
                <a:cs typeface="Cambria"/>
              </a:rPr>
              <a:t>e	</a:t>
            </a:r>
            <a:r>
              <a:rPr sz="2000" i="1" spc="-5" dirty="0">
                <a:solidFill>
                  <a:srgbClr val="1F4E79"/>
                </a:solidFill>
                <a:latin typeface="Cambria"/>
                <a:cs typeface="Cambria"/>
              </a:rPr>
              <a:t>n</a:t>
            </a:r>
            <a:r>
              <a:rPr sz="2000" i="1" spc="-15" dirty="0">
                <a:solidFill>
                  <a:srgbClr val="1F4E79"/>
                </a:solidFill>
                <a:latin typeface="Cambria"/>
                <a:cs typeface="Cambria"/>
              </a:rPr>
              <a:t>o</a:t>
            </a:r>
            <a:r>
              <a:rPr sz="2000" i="1" dirty="0">
                <a:solidFill>
                  <a:srgbClr val="1F4E79"/>
                </a:solidFill>
                <a:latin typeface="Cambria"/>
                <a:cs typeface="Cambria"/>
              </a:rPr>
              <a:t>t	b</a:t>
            </a:r>
            <a:r>
              <a:rPr sz="2000" i="1" spc="-20" dirty="0">
                <a:solidFill>
                  <a:srgbClr val="1F4E79"/>
                </a:solidFill>
                <a:latin typeface="Cambria"/>
                <a:cs typeface="Cambria"/>
              </a:rPr>
              <a:t>e</a:t>
            </a:r>
            <a:r>
              <a:rPr sz="2000" i="1" spc="-5" dirty="0">
                <a:solidFill>
                  <a:srgbClr val="1F4E79"/>
                </a:solidFill>
                <a:latin typeface="Cambria"/>
                <a:cs typeface="Cambria"/>
              </a:rPr>
              <a:t>en  </a:t>
            </a:r>
            <a:r>
              <a:rPr sz="2000" i="1" dirty="0">
                <a:solidFill>
                  <a:srgbClr val="1F4E79"/>
                </a:solidFill>
                <a:latin typeface="Cambria"/>
                <a:cs typeface="Cambria"/>
              </a:rPr>
              <a:t>violated </a:t>
            </a:r>
            <a:r>
              <a:rPr sz="2000" i="1" spc="-5" dirty="0">
                <a:solidFill>
                  <a:srgbClr val="1F4E79"/>
                </a:solidFill>
                <a:latin typeface="Cambria"/>
                <a:cs typeface="Cambria"/>
              </a:rPr>
              <a:t>(expected profit</a:t>
            </a:r>
            <a:r>
              <a:rPr sz="2000" i="1" spc="-110" dirty="0">
                <a:solidFill>
                  <a:srgbClr val="1F4E79"/>
                </a:solidFill>
                <a:latin typeface="Cambria"/>
                <a:cs typeface="Cambria"/>
              </a:rPr>
              <a:t> </a:t>
            </a:r>
            <a:r>
              <a:rPr sz="2000" i="1" dirty="0">
                <a:solidFill>
                  <a:srgbClr val="1F4E79"/>
                </a:solidFill>
                <a:latin typeface="Cambria"/>
                <a:cs typeface="Cambria"/>
              </a:rPr>
              <a:t>loss).</a:t>
            </a:r>
            <a:endParaRPr sz="2000">
              <a:latin typeface="Cambria"/>
              <a:cs typeface="Cambria"/>
            </a:endParaRPr>
          </a:p>
          <a:p>
            <a:pPr marL="698500">
              <a:lnSpc>
                <a:spcPct val="100000"/>
              </a:lnSpc>
              <a:spcBef>
                <a:spcPts val="1475"/>
              </a:spcBef>
            </a:pPr>
            <a:r>
              <a:rPr sz="800" i="1" spc="-5" dirty="0">
                <a:solidFill>
                  <a:srgbClr val="1F4E79"/>
                </a:solidFill>
                <a:latin typeface="Calibri"/>
                <a:cs typeface="Calibri"/>
              </a:rPr>
              <a:t>(clause </a:t>
            </a:r>
            <a:r>
              <a:rPr sz="800" i="1" dirty="0">
                <a:solidFill>
                  <a:srgbClr val="1F4E79"/>
                </a:solidFill>
                <a:latin typeface="Calibri"/>
                <a:cs typeface="Calibri"/>
              </a:rPr>
              <a:t>4 </a:t>
            </a:r>
            <a:r>
              <a:rPr sz="800" i="1" spc="-5" dirty="0">
                <a:solidFill>
                  <a:srgbClr val="1F4E79"/>
                </a:solidFill>
                <a:latin typeface="Calibri"/>
                <a:cs typeface="Calibri"/>
              </a:rPr>
              <a:t>article </a:t>
            </a:r>
            <a:r>
              <a:rPr sz="800" i="1" dirty="0">
                <a:solidFill>
                  <a:srgbClr val="1F4E79"/>
                </a:solidFill>
                <a:latin typeface="Calibri"/>
                <a:cs typeface="Calibri"/>
              </a:rPr>
              <a:t>9 </a:t>
            </a:r>
            <a:r>
              <a:rPr sz="800" i="1" spc="-5" dirty="0">
                <a:solidFill>
                  <a:srgbClr val="1F4E79"/>
                </a:solidFill>
                <a:latin typeface="Calibri"/>
                <a:cs typeface="Calibri"/>
              </a:rPr>
              <a:t>Civil Code of the Republic of </a:t>
            </a:r>
            <a:r>
              <a:rPr sz="800" i="1" spc="-10" dirty="0">
                <a:solidFill>
                  <a:srgbClr val="1F4E79"/>
                </a:solidFill>
                <a:latin typeface="Calibri"/>
                <a:cs typeface="Calibri"/>
              </a:rPr>
              <a:t>Kazakhstan </a:t>
            </a:r>
            <a:r>
              <a:rPr sz="800" i="1" spc="-5" dirty="0">
                <a:solidFill>
                  <a:srgbClr val="1F4E79"/>
                </a:solidFill>
                <a:latin typeface="Calibri"/>
                <a:cs typeface="Calibri"/>
              </a:rPr>
              <a:t>(General</a:t>
            </a:r>
            <a:r>
              <a:rPr sz="800" i="1" spc="100" dirty="0">
                <a:solidFill>
                  <a:srgbClr val="1F4E79"/>
                </a:solidFill>
                <a:latin typeface="Calibri"/>
                <a:cs typeface="Calibri"/>
              </a:rPr>
              <a:t> </a:t>
            </a:r>
            <a:r>
              <a:rPr sz="800" i="1" spc="-5" dirty="0">
                <a:solidFill>
                  <a:srgbClr val="1F4E79"/>
                </a:solidFill>
                <a:latin typeface="Calibri"/>
                <a:cs typeface="Calibri"/>
              </a:rPr>
              <a:t>part).</a:t>
            </a:r>
            <a:endParaRPr sz="800">
              <a:latin typeface="Calibri"/>
              <a:cs typeface="Calibri"/>
            </a:endParaRPr>
          </a:p>
        </p:txBody>
      </p:sp>
      <p:sp>
        <p:nvSpPr>
          <p:cNvPr id="10" name="object 10"/>
          <p:cNvSpPr txBox="1"/>
          <p:nvPr/>
        </p:nvSpPr>
        <p:spPr>
          <a:xfrm>
            <a:off x="6271005" y="6439611"/>
            <a:ext cx="784860" cy="147955"/>
          </a:xfrm>
          <a:prstGeom prst="rect">
            <a:avLst/>
          </a:prstGeom>
        </p:spPr>
        <p:txBody>
          <a:bodyPr vert="horz" wrap="square" lIns="0" tIns="12700" rIns="0" bIns="0" rtlCol="0">
            <a:spAutoFit/>
          </a:bodyPr>
          <a:lstStyle/>
          <a:p>
            <a:pPr marL="12700">
              <a:lnSpc>
                <a:spcPct val="100000"/>
              </a:lnSpc>
              <a:spcBef>
                <a:spcPts val="100"/>
              </a:spcBef>
            </a:pPr>
            <a:r>
              <a:rPr sz="800" i="1" spc="-5" dirty="0">
                <a:solidFill>
                  <a:srgbClr val="1F4E79"/>
                </a:solidFill>
                <a:latin typeface="Calibri"/>
                <a:cs typeface="Calibri"/>
              </a:rPr>
              <a:t>(Article </a:t>
            </a:r>
            <a:r>
              <a:rPr sz="800" i="1" dirty="0">
                <a:solidFill>
                  <a:srgbClr val="1F4E79"/>
                </a:solidFill>
                <a:latin typeface="Calibri"/>
                <a:cs typeface="Calibri"/>
              </a:rPr>
              <a:t>279 PC</a:t>
            </a:r>
            <a:r>
              <a:rPr sz="800" i="1" spc="-105" dirty="0">
                <a:solidFill>
                  <a:srgbClr val="1F4E79"/>
                </a:solidFill>
                <a:latin typeface="Calibri"/>
                <a:cs typeface="Calibri"/>
              </a:rPr>
              <a:t> </a:t>
            </a:r>
            <a:r>
              <a:rPr sz="800" i="1" dirty="0">
                <a:solidFill>
                  <a:srgbClr val="1F4E79"/>
                </a:solidFill>
                <a:latin typeface="Calibri"/>
                <a:cs typeface="Calibri"/>
              </a:rPr>
              <a:t>RK)</a:t>
            </a:r>
            <a:endParaRPr sz="800">
              <a:latin typeface="Calibri"/>
              <a:cs typeface="Calibri"/>
            </a:endParaRPr>
          </a:p>
        </p:txBody>
      </p:sp>
      <p:sp>
        <p:nvSpPr>
          <p:cNvPr id="11" name="object 11"/>
          <p:cNvSpPr txBox="1"/>
          <p:nvPr/>
        </p:nvSpPr>
        <p:spPr>
          <a:xfrm>
            <a:off x="11944857" y="6614464"/>
            <a:ext cx="155575" cy="152400"/>
          </a:xfrm>
          <a:prstGeom prst="rect">
            <a:avLst/>
          </a:prstGeom>
        </p:spPr>
        <p:txBody>
          <a:bodyPr vert="horz" wrap="square" lIns="0" tIns="0" rIns="0" bIns="0" rtlCol="0">
            <a:spAutoFit/>
          </a:bodyPr>
          <a:lstStyle/>
          <a:p>
            <a:pPr>
              <a:lnSpc>
                <a:spcPts val="1140"/>
              </a:lnSpc>
            </a:pPr>
            <a:r>
              <a:rPr sz="1200" dirty="0">
                <a:solidFill>
                  <a:srgbClr val="888888"/>
                </a:solidFill>
                <a:latin typeface="Calibri"/>
                <a:cs typeface="Calibri"/>
              </a:rPr>
              <a:t>59</a:t>
            </a:r>
            <a:endParaRPr sz="1200">
              <a:latin typeface="Calibri"/>
              <a:cs typeface="Calibri"/>
            </a:endParaRPr>
          </a:p>
        </p:txBody>
      </p:sp>
      <p:sp>
        <p:nvSpPr>
          <p:cNvPr id="12" name="object 12"/>
          <p:cNvSpPr/>
          <p:nvPr/>
        </p:nvSpPr>
        <p:spPr>
          <a:xfrm>
            <a:off x="12191" y="0"/>
            <a:ext cx="12179935" cy="248920"/>
          </a:xfrm>
          <a:custGeom>
            <a:avLst/>
            <a:gdLst/>
            <a:ahLst/>
            <a:cxnLst/>
            <a:rect l="l" t="t" r="r" b="b"/>
            <a:pathLst>
              <a:path w="12179935" h="248920">
                <a:moveTo>
                  <a:pt x="0" y="248411"/>
                </a:moveTo>
                <a:lnTo>
                  <a:pt x="12179807" y="248411"/>
                </a:lnTo>
                <a:lnTo>
                  <a:pt x="12179808" y="0"/>
                </a:lnTo>
                <a:lnTo>
                  <a:pt x="0" y="0"/>
                </a:lnTo>
                <a:lnTo>
                  <a:pt x="0" y="248411"/>
                </a:lnTo>
                <a:close/>
              </a:path>
            </a:pathLst>
          </a:custGeom>
          <a:solidFill>
            <a:srgbClr val="243470">
              <a:alpha val="79998"/>
            </a:srgbClr>
          </a:solidFill>
        </p:spPr>
        <p:txBody>
          <a:bodyPr wrap="square" lIns="0" tIns="0" rIns="0" bIns="0" rtlCol="0"/>
          <a:lstStyle/>
          <a:p>
            <a:endParaRPr/>
          </a:p>
        </p:txBody>
      </p:sp>
      <p:sp>
        <p:nvSpPr>
          <p:cNvPr id="13" name="object 13"/>
          <p:cNvSpPr/>
          <p:nvPr/>
        </p:nvSpPr>
        <p:spPr>
          <a:xfrm>
            <a:off x="12191" y="6623303"/>
            <a:ext cx="12179935" cy="234950"/>
          </a:xfrm>
          <a:custGeom>
            <a:avLst/>
            <a:gdLst/>
            <a:ahLst/>
            <a:cxnLst/>
            <a:rect l="l" t="t" r="r" b="b"/>
            <a:pathLst>
              <a:path w="12179935" h="234950">
                <a:moveTo>
                  <a:pt x="12179808" y="234695"/>
                </a:moveTo>
                <a:lnTo>
                  <a:pt x="12179808" y="0"/>
                </a:lnTo>
                <a:lnTo>
                  <a:pt x="0" y="0"/>
                </a:lnTo>
                <a:lnTo>
                  <a:pt x="0" y="234695"/>
                </a:lnTo>
                <a:lnTo>
                  <a:pt x="12179808" y="234695"/>
                </a:lnTo>
                <a:close/>
              </a:path>
            </a:pathLst>
          </a:custGeom>
          <a:solidFill>
            <a:srgbClr val="243470">
              <a:alpha val="79998"/>
            </a:srgbClr>
          </a:solidFill>
        </p:spPr>
        <p:txBody>
          <a:bodyPr wrap="square" lIns="0" tIns="0" rIns="0" bIns="0" rtlCol="0"/>
          <a:lstStyle/>
          <a:p>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86257" y="1981657"/>
            <a:ext cx="3894454" cy="3044190"/>
          </a:xfrm>
          <a:prstGeom prst="rect">
            <a:avLst/>
          </a:prstGeom>
        </p:spPr>
        <p:txBody>
          <a:bodyPr vert="horz" wrap="square" lIns="0" tIns="74930" rIns="0" bIns="0" rtlCol="0">
            <a:spAutoFit/>
          </a:bodyPr>
          <a:lstStyle/>
          <a:p>
            <a:pPr marL="12700" marR="977265">
              <a:lnSpc>
                <a:spcPts val="3890"/>
              </a:lnSpc>
              <a:spcBef>
                <a:spcPts val="590"/>
              </a:spcBef>
            </a:pPr>
            <a:r>
              <a:rPr sz="3600" b="1" spc="160" dirty="0">
                <a:solidFill>
                  <a:srgbClr val="001F5F"/>
                </a:solidFill>
                <a:latin typeface="Calibri"/>
                <a:cs typeface="Calibri"/>
              </a:rPr>
              <a:t>Statutory </a:t>
            </a:r>
            <a:r>
              <a:rPr sz="3600" b="1" spc="130" dirty="0">
                <a:solidFill>
                  <a:srgbClr val="001F5F"/>
                </a:solidFill>
                <a:latin typeface="Calibri"/>
                <a:cs typeface="Calibri"/>
              </a:rPr>
              <a:t>and  </a:t>
            </a:r>
            <a:r>
              <a:rPr sz="3600" b="1" spc="165" dirty="0">
                <a:solidFill>
                  <a:srgbClr val="001F5F"/>
                </a:solidFill>
                <a:latin typeface="Calibri"/>
                <a:cs typeface="Calibri"/>
              </a:rPr>
              <a:t>regulatory</a:t>
            </a:r>
            <a:endParaRPr sz="3600">
              <a:latin typeface="Calibri"/>
              <a:cs typeface="Calibri"/>
            </a:endParaRPr>
          </a:p>
          <a:p>
            <a:pPr marL="12700">
              <a:lnSpc>
                <a:spcPts val="3615"/>
              </a:lnSpc>
              <a:tabLst>
                <a:tab pos="2632075" algn="l"/>
              </a:tabLst>
            </a:pPr>
            <a:r>
              <a:rPr sz="3600" b="1" spc="170" dirty="0">
                <a:solidFill>
                  <a:srgbClr val="001F5F"/>
                </a:solidFill>
                <a:latin typeface="Calibri"/>
                <a:cs typeface="Calibri"/>
              </a:rPr>
              <a:t>enactments	</a:t>
            </a:r>
            <a:r>
              <a:rPr sz="3600" b="1" spc="80" dirty="0">
                <a:solidFill>
                  <a:srgbClr val="001F5F"/>
                </a:solidFill>
                <a:latin typeface="Calibri"/>
                <a:cs typeface="Calibri"/>
              </a:rPr>
              <a:t>to</a:t>
            </a:r>
            <a:endParaRPr sz="3600">
              <a:latin typeface="Calibri"/>
              <a:cs typeface="Calibri"/>
            </a:endParaRPr>
          </a:p>
          <a:p>
            <a:pPr marL="12700" marR="5080">
              <a:lnSpc>
                <a:spcPts val="3890"/>
              </a:lnSpc>
              <a:spcBef>
                <a:spcPts val="270"/>
              </a:spcBef>
            </a:pPr>
            <a:r>
              <a:rPr sz="3600" b="1" spc="170" dirty="0">
                <a:solidFill>
                  <a:srgbClr val="001F5F"/>
                </a:solidFill>
                <a:latin typeface="Calibri"/>
                <a:cs typeface="Calibri"/>
              </a:rPr>
              <a:t>conclude </a:t>
            </a:r>
            <a:r>
              <a:rPr sz="3600" b="1" dirty="0">
                <a:solidFill>
                  <a:srgbClr val="001F5F"/>
                </a:solidFill>
                <a:latin typeface="Calibri"/>
                <a:cs typeface="Calibri"/>
              </a:rPr>
              <a:t>a </a:t>
            </a:r>
            <a:r>
              <a:rPr sz="3600" b="1" spc="170" dirty="0">
                <a:solidFill>
                  <a:srgbClr val="001F5F"/>
                </a:solidFill>
                <a:latin typeface="Calibri"/>
                <a:cs typeface="Calibri"/>
              </a:rPr>
              <a:t>special  </a:t>
            </a:r>
            <a:r>
              <a:rPr sz="3600" b="1" spc="160" dirty="0">
                <a:solidFill>
                  <a:srgbClr val="001F5F"/>
                </a:solidFill>
                <a:latin typeface="Calibri"/>
                <a:cs typeface="Calibri"/>
              </a:rPr>
              <a:t>investment  </a:t>
            </a:r>
            <a:r>
              <a:rPr sz="3600" b="1" spc="155" dirty="0">
                <a:solidFill>
                  <a:srgbClr val="001F5F"/>
                </a:solidFill>
                <a:latin typeface="Calibri"/>
                <a:cs typeface="Calibri"/>
              </a:rPr>
              <a:t>contract</a:t>
            </a:r>
            <a:endParaRPr sz="3600">
              <a:latin typeface="Calibri"/>
              <a:cs typeface="Calibri"/>
            </a:endParaRPr>
          </a:p>
        </p:txBody>
      </p:sp>
      <p:sp>
        <p:nvSpPr>
          <p:cNvPr id="3" name="object 3"/>
          <p:cNvSpPr txBox="1"/>
          <p:nvPr/>
        </p:nvSpPr>
        <p:spPr>
          <a:xfrm>
            <a:off x="5258815" y="1297685"/>
            <a:ext cx="6016625" cy="4505325"/>
          </a:xfrm>
          <a:prstGeom prst="rect">
            <a:avLst/>
          </a:prstGeom>
        </p:spPr>
        <p:txBody>
          <a:bodyPr vert="horz" wrap="square" lIns="0" tIns="67310" rIns="0" bIns="0" rtlCol="0">
            <a:spAutoFit/>
          </a:bodyPr>
          <a:lstStyle/>
          <a:p>
            <a:pPr marL="241300" marR="7620" indent="-228600" algn="just">
              <a:lnSpc>
                <a:spcPct val="80000"/>
              </a:lnSpc>
              <a:spcBef>
                <a:spcPts val="530"/>
              </a:spcBef>
              <a:buFont typeface="Arial"/>
              <a:buChar char="•"/>
              <a:tabLst>
                <a:tab pos="241300" algn="l"/>
              </a:tabLst>
            </a:pPr>
            <a:r>
              <a:rPr sz="1800" spc="-5" dirty="0">
                <a:solidFill>
                  <a:srgbClr val="1F4E79"/>
                </a:solidFill>
                <a:latin typeface="Calibri"/>
                <a:cs typeface="Calibri"/>
              </a:rPr>
              <a:t>On </a:t>
            </a:r>
            <a:r>
              <a:rPr sz="1800" dirty="0">
                <a:solidFill>
                  <a:srgbClr val="1F4E79"/>
                </a:solidFill>
                <a:latin typeface="Calibri"/>
                <a:cs typeface="Calibri"/>
              </a:rPr>
              <a:t>the </a:t>
            </a:r>
            <a:r>
              <a:rPr sz="1800" spc="-10" dirty="0">
                <a:solidFill>
                  <a:srgbClr val="1F4E79"/>
                </a:solidFill>
                <a:latin typeface="Calibri"/>
                <a:cs typeface="Calibri"/>
              </a:rPr>
              <a:t>approval </a:t>
            </a:r>
            <a:r>
              <a:rPr sz="1800" spc="-5" dirty="0">
                <a:solidFill>
                  <a:srgbClr val="1F4E79"/>
                </a:solidFill>
                <a:latin typeface="Calibri"/>
                <a:cs typeface="Calibri"/>
              </a:rPr>
              <a:t>of </a:t>
            </a:r>
            <a:r>
              <a:rPr sz="1800" dirty="0">
                <a:solidFill>
                  <a:srgbClr val="1F4E79"/>
                </a:solidFill>
                <a:latin typeface="Calibri"/>
                <a:cs typeface="Calibri"/>
              </a:rPr>
              <a:t>a model special </a:t>
            </a:r>
            <a:r>
              <a:rPr sz="1800" spc="-10" dirty="0">
                <a:solidFill>
                  <a:srgbClr val="1F4E79"/>
                </a:solidFill>
                <a:latin typeface="Calibri"/>
                <a:cs typeface="Calibri"/>
              </a:rPr>
              <a:t>investment contract. </a:t>
            </a:r>
            <a:r>
              <a:rPr sz="1800" spc="-5" dirty="0">
                <a:solidFill>
                  <a:srgbClr val="1F4E79"/>
                </a:solidFill>
                <a:latin typeface="Calibri"/>
                <a:cs typeface="Calibri"/>
              </a:rPr>
              <a:t>The  </a:t>
            </a:r>
            <a:r>
              <a:rPr sz="1800" spc="-10" dirty="0">
                <a:solidFill>
                  <a:srgbClr val="1F4E79"/>
                </a:solidFill>
                <a:latin typeface="Calibri"/>
                <a:cs typeface="Calibri"/>
              </a:rPr>
              <a:t>Order </a:t>
            </a:r>
            <a:r>
              <a:rPr sz="1800" spc="-5" dirty="0">
                <a:solidFill>
                  <a:srgbClr val="1F4E79"/>
                </a:solidFill>
                <a:latin typeface="Calibri"/>
                <a:cs typeface="Calibri"/>
              </a:rPr>
              <a:t>of </a:t>
            </a:r>
            <a:r>
              <a:rPr sz="1800" dirty="0">
                <a:solidFill>
                  <a:srgbClr val="1F4E79"/>
                </a:solidFill>
                <a:latin typeface="Calibri"/>
                <a:cs typeface="Calibri"/>
              </a:rPr>
              <a:t>the </a:t>
            </a:r>
            <a:r>
              <a:rPr sz="1800" spc="-10" dirty="0">
                <a:solidFill>
                  <a:srgbClr val="1F4E79"/>
                </a:solidFill>
                <a:latin typeface="Calibri"/>
                <a:cs typeface="Calibri"/>
              </a:rPr>
              <a:t>Minister </a:t>
            </a:r>
            <a:r>
              <a:rPr sz="1800" spc="-15" dirty="0">
                <a:solidFill>
                  <a:srgbClr val="1F4E79"/>
                </a:solidFill>
                <a:latin typeface="Calibri"/>
                <a:cs typeface="Calibri"/>
              </a:rPr>
              <a:t>for </a:t>
            </a:r>
            <a:r>
              <a:rPr sz="1800" spc="-10" dirty="0">
                <a:solidFill>
                  <a:srgbClr val="1F4E79"/>
                </a:solidFill>
                <a:latin typeface="Calibri"/>
                <a:cs typeface="Calibri"/>
              </a:rPr>
              <a:t>Investment </a:t>
            </a:r>
            <a:r>
              <a:rPr sz="1800" dirty="0">
                <a:solidFill>
                  <a:srgbClr val="1F4E79"/>
                </a:solidFill>
                <a:latin typeface="Calibri"/>
                <a:cs typeface="Calibri"/>
              </a:rPr>
              <a:t>and </a:t>
            </a:r>
            <a:r>
              <a:rPr sz="1800" spc="-5" dirty="0">
                <a:solidFill>
                  <a:srgbClr val="1F4E79"/>
                </a:solidFill>
                <a:latin typeface="Calibri"/>
                <a:cs typeface="Calibri"/>
              </a:rPr>
              <a:t>Development of </a:t>
            </a:r>
            <a:r>
              <a:rPr sz="1800" dirty="0">
                <a:solidFill>
                  <a:srgbClr val="1F4E79"/>
                </a:solidFill>
                <a:latin typeface="Calibri"/>
                <a:cs typeface="Calibri"/>
              </a:rPr>
              <a:t>the  </a:t>
            </a:r>
            <a:r>
              <a:rPr sz="1800" spc="-10" dirty="0">
                <a:solidFill>
                  <a:srgbClr val="1F4E79"/>
                </a:solidFill>
                <a:latin typeface="Calibri"/>
                <a:cs typeface="Calibri"/>
              </a:rPr>
              <a:t>Republic </a:t>
            </a:r>
            <a:r>
              <a:rPr sz="1800" spc="-5" dirty="0">
                <a:solidFill>
                  <a:srgbClr val="1F4E79"/>
                </a:solidFill>
                <a:latin typeface="Calibri"/>
                <a:cs typeface="Calibri"/>
              </a:rPr>
              <a:t>of </a:t>
            </a:r>
            <a:r>
              <a:rPr sz="1800" spc="-15" dirty="0">
                <a:solidFill>
                  <a:srgbClr val="1F4E79"/>
                </a:solidFill>
                <a:latin typeface="Calibri"/>
                <a:cs typeface="Calibri"/>
              </a:rPr>
              <a:t>Kazakhstan </a:t>
            </a:r>
            <a:r>
              <a:rPr sz="1800" spc="-10" dirty="0">
                <a:solidFill>
                  <a:srgbClr val="1F4E79"/>
                </a:solidFill>
                <a:latin typeface="Calibri"/>
                <a:cs typeface="Calibri"/>
              </a:rPr>
              <a:t>dated </a:t>
            </a:r>
            <a:r>
              <a:rPr sz="1800" spc="-5" dirty="0">
                <a:solidFill>
                  <a:srgbClr val="1F4E79"/>
                </a:solidFill>
                <a:latin typeface="Calibri"/>
                <a:cs typeface="Calibri"/>
              </a:rPr>
              <a:t>February 7, </a:t>
            </a:r>
            <a:r>
              <a:rPr sz="1800" dirty="0">
                <a:solidFill>
                  <a:srgbClr val="1F4E79"/>
                </a:solidFill>
                <a:latin typeface="Calibri"/>
                <a:cs typeface="Calibri"/>
              </a:rPr>
              <a:t>2017 </a:t>
            </a:r>
            <a:r>
              <a:rPr sz="1800" spc="-5" dirty="0">
                <a:solidFill>
                  <a:srgbClr val="1F4E79"/>
                </a:solidFill>
                <a:latin typeface="Calibri"/>
                <a:cs typeface="Calibri"/>
              </a:rPr>
              <a:t>No. </a:t>
            </a:r>
            <a:r>
              <a:rPr sz="1800" dirty="0">
                <a:solidFill>
                  <a:srgbClr val="1F4E79"/>
                </a:solidFill>
                <a:latin typeface="Calibri"/>
                <a:cs typeface="Calibri"/>
              </a:rPr>
              <a:t>75.  </a:t>
            </a:r>
            <a:r>
              <a:rPr sz="1800" spc="-15" dirty="0">
                <a:solidFill>
                  <a:srgbClr val="1F4E79"/>
                </a:solidFill>
                <a:latin typeface="Calibri"/>
                <a:cs typeface="Calibri"/>
              </a:rPr>
              <a:t>Registered </a:t>
            </a:r>
            <a:r>
              <a:rPr sz="1800" dirty="0">
                <a:solidFill>
                  <a:srgbClr val="1F4E79"/>
                </a:solidFill>
                <a:latin typeface="Calibri"/>
                <a:cs typeface="Calibri"/>
              </a:rPr>
              <a:t>with the </a:t>
            </a:r>
            <a:r>
              <a:rPr sz="1800" spc="-5" dirty="0">
                <a:solidFill>
                  <a:srgbClr val="1F4E79"/>
                </a:solidFill>
                <a:latin typeface="Calibri"/>
                <a:cs typeface="Calibri"/>
              </a:rPr>
              <a:t>Ministry </a:t>
            </a:r>
            <a:r>
              <a:rPr sz="1800" spc="5" dirty="0">
                <a:solidFill>
                  <a:srgbClr val="1F4E79"/>
                </a:solidFill>
                <a:latin typeface="Calibri"/>
                <a:cs typeface="Calibri"/>
              </a:rPr>
              <a:t>of </a:t>
            </a:r>
            <a:r>
              <a:rPr sz="1800" spc="-5" dirty="0">
                <a:solidFill>
                  <a:srgbClr val="1F4E79"/>
                </a:solidFill>
                <a:latin typeface="Calibri"/>
                <a:cs typeface="Calibri"/>
              </a:rPr>
              <a:t>Justice of </a:t>
            </a:r>
            <a:r>
              <a:rPr sz="1800" dirty="0">
                <a:solidFill>
                  <a:srgbClr val="1F4E79"/>
                </a:solidFill>
                <a:latin typeface="Calibri"/>
                <a:cs typeface="Calibri"/>
              </a:rPr>
              <a:t>the </a:t>
            </a:r>
            <a:r>
              <a:rPr sz="1800" spc="-5" dirty="0">
                <a:solidFill>
                  <a:srgbClr val="1F4E79"/>
                </a:solidFill>
                <a:latin typeface="Calibri"/>
                <a:cs typeface="Calibri"/>
              </a:rPr>
              <a:t>Republic of  </a:t>
            </a:r>
            <a:r>
              <a:rPr sz="1800" spc="-10" dirty="0">
                <a:solidFill>
                  <a:srgbClr val="1F4E79"/>
                </a:solidFill>
                <a:latin typeface="Calibri"/>
                <a:cs typeface="Calibri"/>
              </a:rPr>
              <a:t>Kazakhstan </a:t>
            </a:r>
            <a:r>
              <a:rPr sz="1800" spc="-5" dirty="0">
                <a:solidFill>
                  <a:srgbClr val="1F4E79"/>
                </a:solidFill>
                <a:latin typeface="Calibri"/>
                <a:cs typeface="Calibri"/>
              </a:rPr>
              <a:t>on February 15, 2017 No.</a:t>
            </a:r>
            <a:r>
              <a:rPr sz="1800" spc="20" dirty="0">
                <a:solidFill>
                  <a:srgbClr val="1F4E79"/>
                </a:solidFill>
                <a:latin typeface="Calibri"/>
                <a:cs typeface="Calibri"/>
              </a:rPr>
              <a:t> </a:t>
            </a:r>
            <a:r>
              <a:rPr sz="1800" spc="-5" dirty="0">
                <a:solidFill>
                  <a:srgbClr val="1F4E79"/>
                </a:solidFill>
                <a:latin typeface="Calibri"/>
                <a:cs typeface="Calibri"/>
              </a:rPr>
              <a:t>14806.</a:t>
            </a:r>
            <a:endParaRPr sz="1800">
              <a:latin typeface="Calibri"/>
              <a:cs typeface="Calibri"/>
            </a:endParaRPr>
          </a:p>
          <a:p>
            <a:pPr marL="241300" marR="7620" indent="-228600" algn="just">
              <a:lnSpc>
                <a:spcPts val="1730"/>
              </a:lnSpc>
              <a:spcBef>
                <a:spcPts val="985"/>
              </a:spcBef>
              <a:buFont typeface="Arial"/>
              <a:buChar char="•"/>
              <a:tabLst>
                <a:tab pos="241300" algn="l"/>
              </a:tabLst>
            </a:pPr>
            <a:r>
              <a:rPr sz="1800" spc="-5" dirty="0">
                <a:solidFill>
                  <a:srgbClr val="1F4E79"/>
                </a:solidFill>
                <a:latin typeface="Calibri"/>
                <a:cs typeface="Calibri"/>
              </a:rPr>
              <a:t>On </a:t>
            </a:r>
            <a:r>
              <a:rPr sz="1800" dirty="0">
                <a:solidFill>
                  <a:srgbClr val="1F4E79"/>
                </a:solidFill>
                <a:latin typeface="Calibri"/>
                <a:cs typeface="Calibri"/>
              </a:rPr>
              <a:t>the </a:t>
            </a:r>
            <a:r>
              <a:rPr sz="1800" spc="-10" dirty="0">
                <a:solidFill>
                  <a:srgbClr val="1F4E79"/>
                </a:solidFill>
                <a:latin typeface="Calibri"/>
                <a:cs typeface="Calibri"/>
              </a:rPr>
              <a:t>approval </a:t>
            </a:r>
            <a:r>
              <a:rPr sz="1800" spc="-5" dirty="0">
                <a:solidFill>
                  <a:srgbClr val="1F4E79"/>
                </a:solidFill>
                <a:latin typeface="Calibri"/>
                <a:cs typeface="Calibri"/>
              </a:rPr>
              <a:t>of </a:t>
            </a:r>
            <a:r>
              <a:rPr sz="1800" dirty="0">
                <a:solidFill>
                  <a:srgbClr val="1F4E79"/>
                </a:solidFill>
                <a:latin typeface="Calibri"/>
                <a:cs typeface="Calibri"/>
              </a:rPr>
              <a:t>the Rules and </a:t>
            </a:r>
            <a:r>
              <a:rPr sz="1800" spc="-5" dirty="0">
                <a:solidFill>
                  <a:srgbClr val="1F4E79"/>
                </a:solidFill>
                <a:latin typeface="Calibri"/>
                <a:cs typeface="Calibri"/>
              </a:rPr>
              <a:t>conditions of </a:t>
            </a:r>
            <a:r>
              <a:rPr sz="1800" dirty="0">
                <a:solidFill>
                  <a:srgbClr val="1F4E79"/>
                </a:solidFill>
                <a:latin typeface="Calibri"/>
                <a:cs typeface="Calibri"/>
              </a:rPr>
              <a:t>the </a:t>
            </a:r>
            <a:r>
              <a:rPr sz="1800" spc="-5" dirty="0">
                <a:solidFill>
                  <a:srgbClr val="1F4E79"/>
                </a:solidFill>
                <a:latin typeface="Calibri"/>
                <a:cs typeface="Calibri"/>
              </a:rPr>
              <a:t>conclusion  </a:t>
            </a:r>
            <a:r>
              <a:rPr sz="1800" dirty="0">
                <a:solidFill>
                  <a:srgbClr val="1F4E79"/>
                </a:solidFill>
                <a:latin typeface="Calibri"/>
                <a:cs typeface="Calibri"/>
              </a:rPr>
              <a:t>and </a:t>
            </a:r>
            <a:r>
              <a:rPr sz="1800" spc="-5" dirty="0">
                <a:solidFill>
                  <a:srgbClr val="1F4E79"/>
                </a:solidFill>
                <a:latin typeface="Calibri"/>
                <a:cs typeface="Calibri"/>
              </a:rPr>
              <a:t>termination of </a:t>
            </a:r>
            <a:r>
              <a:rPr sz="1800" dirty="0">
                <a:solidFill>
                  <a:srgbClr val="1F4E79"/>
                </a:solidFill>
                <a:latin typeface="Calibri"/>
                <a:cs typeface="Calibri"/>
              </a:rPr>
              <a:t>a special </a:t>
            </a:r>
            <a:r>
              <a:rPr sz="1800" spc="-10" dirty="0">
                <a:solidFill>
                  <a:srgbClr val="1F4E79"/>
                </a:solidFill>
                <a:latin typeface="Calibri"/>
                <a:cs typeface="Calibri"/>
              </a:rPr>
              <a:t>investment contract. </a:t>
            </a:r>
            <a:r>
              <a:rPr sz="1800" spc="-5" dirty="0">
                <a:solidFill>
                  <a:srgbClr val="1F4E79"/>
                </a:solidFill>
                <a:latin typeface="Calibri"/>
                <a:cs typeface="Calibri"/>
              </a:rPr>
              <a:t>The </a:t>
            </a:r>
            <a:r>
              <a:rPr sz="1800" spc="-10" dirty="0">
                <a:solidFill>
                  <a:srgbClr val="1F4E79"/>
                </a:solidFill>
                <a:latin typeface="Calibri"/>
                <a:cs typeface="Calibri"/>
              </a:rPr>
              <a:t>order  </a:t>
            </a:r>
            <a:r>
              <a:rPr sz="1800" spc="-5" dirty="0">
                <a:solidFill>
                  <a:srgbClr val="1F4E79"/>
                </a:solidFill>
                <a:latin typeface="Calibri"/>
                <a:cs typeface="Calibri"/>
              </a:rPr>
              <a:t>of </a:t>
            </a:r>
            <a:r>
              <a:rPr sz="1800" dirty="0">
                <a:solidFill>
                  <a:srgbClr val="1F4E79"/>
                </a:solidFill>
                <a:latin typeface="Calibri"/>
                <a:cs typeface="Calibri"/>
              </a:rPr>
              <a:t>the </a:t>
            </a:r>
            <a:r>
              <a:rPr sz="1800" spc="-5" dirty="0">
                <a:solidFill>
                  <a:srgbClr val="1F4E79"/>
                </a:solidFill>
                <a:latin typeface="Calibri"/>
                <a:cs typeface="Calibri"/>
              </a:rPr>
              <a:t>Acting </a:t>
            </a:r>
            <a:r>
              <a:rPr sz="1800" spc="-10" dirty="0">
                <a:solidFill>
                  <a:srgbClr val="1F4E79"/>
                </a:solidFill>
                <a:latin typeface="Calibri"/>
                <a:cs typeface="Calibri"/>
              </a:rPr>
              <a:t>Minister </a:t>
            </a:r>
            <a:r>
              <a:rPr sz="1800" spc="-15" dirty="0">
                <a:solidFill>
                  <a:srgbClr val="1F4E79"/>
                </a:solidFill>
                <a:latin typeface="Calibri"/>
                <a:cs typeface="Calibri"/>
              </a:rPr>
              <a:t>for </a:t>
            </a:r>
            <a:r>
              <a:rPr sz="1800" spc="-10" dirty="0">
                <a:solidFill>
                  <a:srgbClr val="1F4E79"/>
                </a:solidFill>
                <a:latin typeface="Calibri"/>
                <a:cs typeface="Calibri"/>
              </a:rPr>
              <a:t>Investment </a:t>
            </a:r>
            <a:r>
              <a:rPr sz="1800" dirty="0">
                <a:solidFill>
                  <a:srgbClr val="1F4E79"/>
                </a:solidFill>
                <a:latin typeface="Calibri"/>
                <a:cs typeface="Calibri"/>
              </a:rPr>
              <a:t>and </a:t>
            </a:r>
            <a:r>
              <a:rPr sz="1800" spc="-5" dirty="0">
                <a:solidFill>
                  <a:srgbClr val="1F4E79"/>
                </a:solidFill>
                <a:latin typeface="Calibri"/>
                <a:cs typeface="Calibri"/>
              </a:rPr>
              <a:t>Development of </a:t>
            </a:r>
            <a:r>
              <a:rPr sz="1800" dirty="0">
                <a:solidFill>
                  <a:srgbClr val="1F4E79"/>
                </a:solidFill>
                <a:latin typeface="Calibri"/>
                <a:cs typeface="Calibri"/>
              </a:rPr>
              <a:t>the  </a:t>
            </a:r>
            <a:r>
              <a:rPr sz="1800" spc="-10" dirty="0">
                <a:solidFill>
                  <a:srgbClr val="1F4E79"/>
                </a:solidFill>
                <a:latin typeface="Calibri"/>
                <a:cs typeface="Calibri"/>
              </a:rPr>
              <a:t>Republic </a:t>
            </a:r>
            <a:r>
              <a:rPr sz="1800" spc="-5" dirty="0">
                <a:solidFill>
                  <a:srgbClr val="1F4E79"/>
                </a:solidFill>
                <a:latin typeface="Calibri"/>
                <a:cs typeface="Calibri"/>
              </a:rPr>
              <a:t>of </a:t>
            </a:r>
            <a:r>
              <a:rPr sz="1800" spc="-15" dirty="0">
                <a:solidFill>
                  <a:srgbClr val="1F4E79"/>
                </a:solidFill>
                <a:latin typeface="Calibri"/>
                <a:cs typeface="Calibri"/>
              </a:rPr>
              <a:t>Kazakhstan </a:t>
            </a:r>
            <a:r>
              <a:rPr sz="1800" spc="-10" dirty="0">
                <a:solidFill>
                  <a:srgbClr val="1F4E79"/>
                </a:solidFill>
                <a:latin typeface="Calibri"/>
                <a:cs typeface="Calibri"/>
              </a:rPr>
              <a:t>dated </a:t>
            </a:r>
            <a:r>
              <a:rPr sz="1800" spc="-5" dirty="0">
                <a:solidFill>
                  <a:srgbClr val="1F4E79"/>
                </a:solidFill>
                <a:latin typeface="Calibri"/>
                <a:cs typeface="Calibri"/>
              </a:rPr>
              <a:t>February 8, </a:t>
            </a:r>
            <a:r>
              <a:rPr sz="1800" dirty="0">
                <a:solidFill>
                  <a:srgbClr val="1F4E79"/>
                </a:solidFill>
                <a:latin typeface="Calibri"/>
                <a:cs typeface="Calibri"/>
              </a:rPr>
              <a:t>2017 </a:t>
            </a:r>
            <a:r>
              <a:rPr sz="1800" spc="-5" dirty="0">
                <a:solidFill>
                  <a:srgbClr val="1F4E79"/>
                </a:solidFill>
                <a:latin typeface="Calibri"/>
                <a:cs typeface="Calibri"/>
              </a:rPr>
              <a:t>No. </a:t>
            </a:r>
            <a:r>
              <a:rPr sz="1800" dirty="0">
                <a:solidFill>
                  <a:srgbClr val="1F4E79"/>
                </a:solidFill>
                <a:latin typeface="Calibri"/>
                <a:cs typeface="Calibri"/>
              </a:rPr>
              <a:t>85.  </a:t>
            </a:r>
            <a:r>
              <a:rPr sz="1800" spc="-15" dirty="0">
                <a:solidFill>
                  <a:srgbClr val="1F4E79"/>
                </a:solidFill>
                <a:latin typeface="Calibri"/>
                <a:cs typeface="Calibri"/>
              </a:rPr>
              <a:t>Registered </a:t>
            </a:r>
            <a:r>
              <a:rPr sz="1800" dirty="0">
                <a:solidFill>
                  <a:srgbClr val="1F4E79"/>
                </a:solidFill>
                <a:latin typeface="Calibri"/>
                <a:cs typeface="Calibri"/>
              </a:rPr>
              <a:t>with the </a:t>
            </a:r>
            <a:r>
              <a:rPr sz="1800" spc="-5" dirty="0">
                <a:solidFill>
                  <a:srgbClr val="1F4E79"/>
                </a:solidFill>
                <a:latin typeface="Calibri"/>
                <a:cs typeface="Calibri"/>
              </a:rPr>
              <a:t>Ministry </a:t>
            </a:r>
            <a:r>
              <a:rPr sz="1800" spc="5" dirty="0">
                <a:solidFill>
                  <a:srgbClr val="1F4E79"/>
                </a:solidFill>
                <a:latin typeface="Calibri"/>
                <a:cs typeface="Calibri"/>
              </a:rPr>
              <a:t>of </a:t>
            </a:r>
            <a:r>
              <a:rPr sz="1800" spc="-5" dirty="0">
                <a:solidFill>
                  <a:srgbClr val="1F4E79"/>
                </a:solidFill>
                <a:latin typeface="Calibri"/>
                <a:cs typeface="Calibri"/>
              </a:rPr>
              <a:t>Justice of </a:t>
            </a:r>
            <a:r>
              <a:rPr sz="1800" dirty="0">
                <a:solidFill>
                  <a:srgbClr val="1F4E79"/>
                </a:solidFill>
                <a:latin typeface="Calibri"/>
                <a:cs typeface="Calibri"/>
              </a:rPr>
              <a:t>the </a:t>
            </a:r>
            <a:r>
              <a:rPr sz="1800" spc="-5" dirty="0">
                <a:solidFill>
                  <a:srgbClr val="1F4E79"/>
                </a:solidFill>
                <a:latin typeface="Calibri"/>
                <a:cs typeface="Calibri"/>
              </a:rPr>
              <a:t>Republic of  </a:t>
            </a:r>
            <a:r>
              <a:rPr sz="1800" spc="-10" dirty="0">
                <a:solidFill>
                  <a:srgbClr val="1F4E79"/>
                </a:solidFill>
                <a:latin typeface="Calibri"/>
                <a:cs typeface="Calibri"/>
              </a:rPr>
              <a:t>Kazakhstan </a:t>
            </a:r>
            <a:r>
              <a:rPr sz="1800" spc="-5" dirty="0">
                <a:solidFill>
                  <a:srgbClr val="1F4E79"/>
                </a:solidFill>
                <a:latin typeface="Calibri"/>
                <a:cs typeface="Calibri"/>
              </a:rPr>
              <a:t>on February 14, 2017 No.</a:t>
            </a:r>
            <a:r>
              <a:rPr sz="1800" spc="20" dirty="0">
                <a:solidFill>
                  <a:srgbClr val="1F4E79"/>
                </a:solidFill>
                <a:latin typeface="Calibri"/>
                <a:cs typeface="Calibri"/>
              </a:rPr>
              <a:t> </a:t>
            </a:r>
            <a:r>
              <a:rPr sz="1800" spc="-5" dirty="0">
                <a:solidFill>
                  <a:srgbClr val="1F4E79"/>
                </a:solidFill>
                <a:latin typeface="Calibri"/>
                <a:cs typeface="Calibri"/>
              </a:rPr>
              <a:t>14801.</a:t>
            </a:r>
            <a:endParaRPr sz="1800">
              <a:latin typeface="Calibri"/>
              <a:cs typeface="Calibri"/>
            </a:endParaRPr>
          </a:p>
          <a:p>
            <a:pPr marL="241300" marR="5080" indent="-228600" algn="just">
              <a:lnSpc>
                <a:spcPct val="80000"/>
              </a:lnSpc>
              <a:spcBef>
                <a:spcPts val="1010"/>
              </a:spcBef>
              <a:buFont typeface="Arial"/>
              <a:buChar char="•"/>
              <a:tabLst>
                <a:tab pos="241300" algn="l"/>
              </a:tabLst>
            </a:pPr>
            <a:r>
              <a:rPr sz="1800" spc="-5" dirty="0">
                <a:solidFill>
                  <a:srgbClr val="1F4E79"/>
                </a:solidFill>
                <a:latin typeface="Calibri"/>
                <a:cs typeface="Calibri"/>
              </a:rPr>
              <a:t>On </a:t>
            </a:r>
            <a:r>
              <a:rPr sz="1800" dirty="0">
                <a:solidFill>
                  <a:srgbClr val="1F4E79"/>
                </a:solidFill>
                <a:latin typeface="Calibri"/>
                <a:cs typeface="Calibri"/>
              </a:rPr>
              <a:t>the </a:t>
            </a:r>
            <a:r>
              <a:rPr sz="1800" spc="-10" dirty="0">
                <a:solidFill>
                  <a:srgbClr val="1F4E79"/>
                </a:solidFill>
                <a:latin typeface="Calibri"/>
                <a:cs typeface="Calibri"/>
              </a:rPr>
              <a:t>approval </a:t>
            </a:r>
            <a:r>
              <a:rPr sz="1800" spc="-5" dirty="0">
                <a:solidFill>
                  <a:srgbClr val="1F4E79"/>
                </a:solidFill>
                <a:latin typeface="Calibri"/>
                <a:cs typeface="Calibri"/>
              </a:rPr>
              <a:t>of </a:t>
            </a:r>
            <a:r>
              <a:rPr sz="1800" dirty="0">
                <a:solidFill>
                  <a:srgbClr val="1F4E79"/>
                </a:solidFill>
                <a:latin typeface="Calibri"/>
                <a:cs typeface="Calibri"/>
              </a:rPr>
              <a:t>the </a:t>
            </a:r>
            <a:r>
              <a:rPr sz="1800" spc="-5" dirty="0">
                <a:solidFill>
                  <a:srgbClr val="1F4E79"/>
                </a:solidFill>
                <a:latin typeface="Calibri"/>
                <a:cs typeface="Calibri"/>
              </a:rPr>
              <a:t>application </a:t>
            </a:r>
            <a:r>
              <a:rPr sz="1800" spc="-15" dirty="0">
                <a:solidFill>
                  <a:srgbClr val="1F4E79"/>
                </a:solidFill>
                <a:latin typeface="Calibri"/>
                <a:cs typeface="Calibri"/>
              </a:rPr>
              <a:t>form for </a:t>
            </a:r>
            <a:r>
              <a:rPr sz="1800" dirty="0">
                <a:solidFill>
                  <a:srgbClr val="1F4E79"/>
                </a:solidFill>
                <a:latin typeface="Calibri"/>
                <a:cs typeface="Calibri"/>
              </a:rPr>
              <a:t>the </a:t>
            </a:r>
            <a:r>
              <a:rPr sz="1800" spc="-10" dirty="0">
                <a:solidFill>
                  <a:srgbClr val="1F4E79"/>
                </a:solidFill>
                <a:latin typeface="Calibri"/>
                <a:cs typeface="Calibri"/>
              </a:rPr>
              <a:t>provision </a:t>
            </a:r>
            <a:r>
              <a:rPr sz="1800" spc="-5" dirty="0">
                <a:solidFill>
                  <a:srgbClr val="1F4E79"/>
                </a:solidFill>
                <a:latin typeface="Calibri"/>
                <a:cs typeface="Calibri"/>
              </a:rPr>
              <a:t>of  </a:t>
            </a:r>
            <a:r>
              <a:rPr sz="1800" spc="-10" dirty="0">
                <a:solidFill>
                  <a:srgbClr val="1F4E79"/>
                </a:solidFill>
                <a:latin typeface="Calibri"/>
                <a:cs typeface="Calibri"/>
              </a:rPr>
              <a:t>investment </a:t>
            </a:r>
            <a:r>
              <a:rPr sz="1800" spc="-15" dirty="0">
                <a:solidFill>
                  <a:srgbClr val="1F4E79"/>
                </a:solidFill>
                <a:latin typeface="Calibri"/>
                <a:cs typeface="Calibri"/>
              </a:rPr>
              <a:t>preferences </a:t>
            </a:r>
            <a:r>
              <a:rPr sz="1800" dirty="0">
                <a:solidFill>
                  <a:srgbClr val="1F4E79"/>
                </a:solidFill>
                <a:latin typeface="Calibri"/>
                <a:cs typeface="Calibri"/>
              </a:rPr>
              <a:t>within the </a:t>
            </a:r>
            <a:r>
              <a:rPr sz="1800" spc="-10" dirty="0">
                <a:solidFill>
                  <a:srgbClr val="1F4E79"/>
                </a:solidFill>
                <a:latin typeface="Calibri"/>
                <a:cs typeface="Calibri"/>
              </a:rPr>
              <a:t>framework </a:t>
            </a:r>
            <a:r>
              <a:rPr sz="1800" spc="-5" dirty="0">
                <a:solidFill>
                  <a:srgbClr val="1F4E79"/>
                </a:solidFill>
                <a:latin typeface="Calibri"/>
                <a:cs typeface="Calibri"/>
              </a:rPr>
              <a:t>of </a:t>
            </a:r>
            <a:r>
              <a:rPr sz="1800" dirty="0">
                <a:solidFill>
                  <a:srgbClr val="1F4E79"/>
                </a:solidFill>
                <a:latin typeface="Calibri"/>
                <a:cs typeface="Calibri"/>
              </a:rPr>
              <a:t>the  </a:t>
            </a:r>
            <a:r>
              <a:rPr sz="1800" spc="-5" dirty="0">
                <a:solidFill>
                  <a:srgbClr val="1F4E79"/>
                </a:solidFill>
                <a:latin typeface="Calibri"/>
                <a:cs typeface="Calibri"/>
              </a:rPr>
              <a:t>implementation of </a:t>
            </a:r>
            <a:r>
              <a:rPr sz="1800" dirty="0">
                <a:solidFill>
                  <a:srgbClr val="1F4E79"/>
                </a:solidFill>
                <a:latin typeface="Calibri"/>
                <a:cs typeface="Calibri"/>
              </a:rPr>
              <a:t>a special </a:t>
            </a:r>
            <a:r>
              <a:rPr sz="1800" spc="-10" dirty="0">
                <a:solidFill>
                  <a:srgbClr val="1F4E79"/>
                </a:solidFill>
                <a:latin typeface="Calibri"/>
                <a:cs typeface="Calibri"/>
              </a:rPr>
              <a:t>investment project </a:t>
            </a:r>
            <a:r>
              <a:rPr sz="1800" dirty="0">
                <a:solidFill>
                  <a:srgbClr val="1F4E79"/>
                </a:solidFill>
                <a:latin typeface="Calibri"/>
                <a:cs typeface="Calibri"/>
              </a:rPr>
              <a:t>and the rules  </a:t>
            </a:r>
            <a:r>
              <a:rPr sz="1800" spc="-5" dirty="0">
                <a:solidFill>
                  <a:srgbClr val="1F4E79"/>
                </a:solidFill>
                <a:latin typeface="Calibri"/>
                <a:cs typeface="Calibri"/>
              </a:rPr>
              <a:t>of its reception </a:t>
            </a:r>
            <a:r>
              <a:rPr sz="1800" dirty="0">
                <a:solidFill>
                  <a:srgbClr val="1F4E79"/>
                </a:solidFill>
                <a:latin typeface="Calibri"/>
                <a:cs typeface="Calibri"/>
              </a:rPr>
              <a:t>and </a:t>
            </a:r>
            <a:r>
              <a:rPr sz="1800" spc="-10" dirty="0">
                <a:solidFill>
                  <a:srgbClr val="1F4E79"/>
                </a:solidFill>
                <a:latin typeface="Calibri"/>
                <a:cs typeface="Calibri"/>
              </a:rPr>
              <a:t>registration. </a:t>
            </a:r>
            <a:r>
              <a:rPr sz="1800" spc="-5" dirty="0">
                <a:solidFill>
                  <a:srgbClr val="1F4E79"/>
                </a:solidFill>
                <a:latin typeface="Calibri"/>
                <a:cs typeface="Calibri"/>
              </a:rPr>
              <a:t>The </a:t>
            </a:r>
            <a:r>
              <a:rPr sz="1800" spc="-10" dirty="0">
                <a:solidFill>
                  <a:srgbClr val="1F4E79"/>
                </a:solidFill>
                <a:latin typeface="Calibri"/>
                <a:cs typeface="Calibri"/>
              </a:rPr>
              <a:t>Order </a:t>
            </a:r>
            <a:r>
              <a:rPr sz="1800" spc="-5" dirty="0">
                <a:solidFill>
                  <a:srgbClr val="1F4E79"/>
                </a:solidFill>
                <a:latin typeface="Calibri"/>
                <a:cs typeface="Calibri"/>
              </a:rPr>
              <a:t>of </a:t>
            </a:r>
            <a:r>
              <a:rPr sz="1800" dirty="0">
                <a:solidFill>
                  <a:srgbClr val="1F4E79"/>
                </a:solidFill>
                <a:latin typeface="Calibri"/>
                <a:cs typeface="Calibri"/>
              </a:rPr>
              <a:t>the </a:t>
            </a:r>
            <a:r>
              <a:rPr sz="1800" spc="-10" dirty="0">
                <a:solidFill>
                  <a:srgbClr val="1F4E79"/>
                </a:solidFill>
                <a:latin typeface="Calibri"/>
                <a:cs typeface="Calibri"/>
              </a:rPr>
              <a:t>Minister </a:t>
            </a:r>
            <a:r>
              <a:rPr sz="1800" spc="-15" dirty="0">
                <a:solidFill>
                  <a:srgbClr val="1F4E79"/>
                </a:solidFill>
                <a:latin typeface="Calibri"/>
                <a:cs typeface="Calibri"/>
              </a:rPr>
              <a:t>for  </a:t>
            </a:r>
            <a:r>
              <a:rPr sz="1800" spc="-10" dirty="0">
                <a:solidFill>
                  <a:srgbClr val="1F4E79"/>
                </a:solidFill>
                <a:latin typeface="Calibri"/>
                <a:cs typeface="Calibri"/>
              </a:rPr>
              <a:t>Investment </a:t>
            </a:r>
            <a:r>
              <a:rPr sz="1800" dirty="0">
                <a:solidFill>
                  <a:srgbClr val="1F4E79"/>
                </a:solidFill>
                <a:latin typeface="Calibri"/>
                <a:cs typeface="Calibri"/>
              </a:rPr>
              <a:t>and </a:t>
            </a:r>
            <a:r>
              <a:rPr sz="1800" spc="-5" dirty="0">
                <a:solidFill>
                  <a:srgbClr val="1F4E79"/>
                </a:solidFill>
                <a:latin typeface="Calibri"/>
                <a:cs typeface="Calibri"/>
              </a:rPr>
              <a:t>Development </a:t>
            </a:r>
            <a:r>
              <a:rPr sz="1800" spc="5" dirty="0">
                <a:solidFill>
                  <a:srgbClr val="1F4E79"/>
                </a:solidFill>
                <a:latin typeface="Calibri"/>
                <a:cs typeface="Calibri"/>
              </a:rPr>
              <a:t>of </a:t>
            </a:r>
            <a:r>
              <a:rPr sz="1800" dirty="0">
                <a:solidFill>
                  <a:srgbClr val="1F4E79"/>
                </a:solidFill>
                <a:latin typeface="Calibri"/>
                <a:cs typeface="Calibri"/>
              </a:rPr>
              <a:t>the </a:t>
            </a:r>
            <a:r>
              <a:rPr sz="1800" spc="-5" dirty="0">
                <a:solidFill>
                  <a:srgbClr val="1F4E79"/>
                </a:solidFill>
                <a:latin typeface="Calibri"/>
                <a:cs typeface="Calibri"/>
              </a:rPr>
              <a:t>Republic </a:t>
            </a:r>
            <a:r>
              <a:rPr sz="1800" spc="5" dirty="0">
                <a:solidFill>
                  <a:srgbClr val="1F4E79"/>
                </a:solidFill>
                <a:latin typeface="Calibri"/>
                <a:cs typeface="Calibri"/>
              </a:rPr>
              <a:t>of </a:t>
            </a:r>
            <a:r>
              <a:rPr sz="1800" spc="-10" dirty="0">
                <a:solidFill>
                  <a:srgbClr val="1F4E79"/>
                </a:solidFill>
                <a:latin typeface="Calibri"/>
                <a:cs typeface="Calibri"/>
              </a:rPr>
              <a:t>Kazakhstan  dated </a:t>
            </a:r>
            <a:r>
              <a:rPr sz="1800" spc="-5" dirty="0">
                <a:solidFill>
                  <a:srgbClr val="1F4E79"/>
                </a:solidFill>
                <a:latin typeface="Calibri"/>
                <a:cs typeface="Calibri"/>
              </a:rPr>
              <a:t>February 6, 2017 No. 74. </a:t>
            </a:r>
            <a:r>
              <a:rPr sz="1800" spc="-15" dirty="0">
                <a:solidFill>
                  <a:srgbClr val="1F4E79"/>
                </a:solidFill>
                <a:latin typeface="Calibri"/>
                <a:cs typeface="Calibri"/>
              </a:rPr>
              <a:t>Registered </a:t>
            </a:r>
            <a:r>
              <a:rPr sz="1800" spc="-5" dirty="0">
                <a:solidFill>
                  <a:srgbClr val="1F4E79"/>
                </a:solidFill>
                <a:latin typeface="Calibri"/>
                <a:cs typeface="Calibri"/>
              </a:rPr>
              <a:t>with </a:t>
            </a:r>
            <a:r>
              <a:rPr sz="1800" dirty="0">
                <a:solidFill>
                  <a:srgbClr val="1F4E79"/>
                </a:solidFill>
                <a:latin typeface="Calibri"/>
                <a:cs typeface="Calibri"/>
              </a:rPr>
              <a:t>the </a:t>
            </a:r>
            <a:r>
              <a:rPr sz="1800" spc="-10" dirty="0">
                <a:solidFill>
                  <a:srgbClr val="1F4E79"/>
                </a:solidFill>
                <a:latin typeface="Calibri"/>
                <a:cs typeface="Calibri"/>
              </a:rPr>
              <a:t>Ministry  </a:t>
            </a:r>
            <a:r>
              <a:rPr sz="1800" spc="-5" dirty="0">
                <a:solidFill>
                  <a:srgbClr val="1F4E79"/>
                </a:solidFill>
                <a:latin typeface="Calibri"/>
                <a:cs typeface="Calibri"/>
              </a:rPr>
              <a:t>of Justice of </a:t>
            </a:r>
            <a:r>
              <a:rPr sz="1800" dirty="0">
                <a:solidFill>
                  <a:srgbClr val="1F4E79"/>
                </a:solidFill>
                <a:latin typeface="Calibri"/>
                <a:cs typeface="Calibri"/>
              </a:rPr>
              <a:t>the </a:t>
            </a:r>
            <a:r>
              <a:rPr sz="1800" spc="-10" dirty="0">
                <a:solidFill>
                  <a:srgbClr val="1F4E79"/>
                </a:solidFill>
                <a:latin typeface="Calibri"/>
                <a:cs typeface="Calibri"/>
              </a:rPr>
              <a:t>Republic </a:t>
            </a:r>
            <a:r>
              <a:rPr sz="1800" spc="-5" dirty="0">
                <a:solidFill>
                  <a:srgbClr val="1F4E79"/>
                </a:solidFill>
                <a:latin typeface="Calibri"/>
                <a:cs typeface="Calibri"/>
              </a:rPr>
              <a:t>of </a:t>
            </a:r>
            <a:r>
              <a:rPr sz="1800" spc="-10" dirty="0">
                <a:solidFill>
                  <a:srgbClr val="1F4E79"/>
                </a:solidFill>
                <a:latin typeface="Calibri"/>
                <a:cs typeface="Calibri"/>
              </a:rPr>
              <a:t>Kazakhstan </a:t>
            </a:r>
            <a:r>
              <a:rPr sz="1800" spc="-5" dirty="0">
                <a:solidFill>
                  <a:srgbClr val="1F4E79"/>
                </a:solidFill>
                <a:latin typeface="Calibri"/>
                <a:cs typeface="Calibri"/>
              </a:rPr>
              <a:t>on February 14, 2017  No. 14800.</a:t>
            </a:r>
            <a:endParaRPr sz="1800">
              <a:latin typeface="Calibri"/>
              <a:cs typeface="Calibri"/>
            </a:endParaRPr>
          </a:p>
        </p:txBody>
      </p:sp>
      <p:sp>
        <p:nvSpPr>
          <p:cNvPr id="4" name="object 4"/>
          <p:cNvSpPr/>
          <p:nvPr/>
        </p:nvSpPr>
        <p:spPr>
          <a:xfrm>
            <a:off x="0" y="505968"/>
            <a:ext cx="12192000" cy="563880"/>
          </a:xfrm>
          <a:custGeom>
            <a:avLst/>
            <a:gdLst/>
            <a:ahLst/>
            <a:cxnLst/>
            <a:rect l="l" t="t" r="r" b="b"/>
            <a:pathLst>
              <a:path w="12192000" h="563880">
                <a:moveTo>
                  <a:pt x="0" y="563879"/>
                </a:moveTo>
                <a:lnTo>
                  <a:pt x="12192000" y="563879"/>
                </a:lnTo>
                <a:lnTo>
                  <a:pt x="12192000" y="0"/>
                </a:lnTo>
                <a:lnTo>
                  <a:pt x="0" y="0"/>
                </a:lnTo>
                <a:lnTo>
                  <a:pt x="0" y="563879"/>
                </a:lnTo>
                <a:close/>
              </a:path>
            </a:pathLst>
          </a:custGeom>
          <a:solidFill>
            <a:srgbClr val="DEEBF7"/>
          </a:solidFill>
        </p:spPr>
        <p:txBody>
          <a:bodyPr wrap="square" lIns="0" tIns="0" rIns="0" bIns="0" rtlCol="0"/>
          <a:lstStyle/>
          <a:p>
            <a:endParaRPr/>
          </a:p>
        </p:txBody>
      </p:sp>
      <p:sp>
        <p:nvSpPr>
          <p:cNvPr id="5" name="object 5"/>
          <p:cNvSpPr txBox="1">
            <a:spLocks noGrp="1"/>
          </p:cNvSpPr>
          <p:nvPr>
            <p:ph type="title"/>
          </p:nvPr>
        </p:nvSpPr>
        <p:spPr>
          <a:xfrm>
            <a:off x="3612641" y="403605"/>
            <a:ext cx="4935220" cy="574040"/>
          </a:xfrm>
          <a:prstGeom prst="rect">
            <a:avLst/>
          </a:prstGeom>
        </p:spPr>
        <p:txBody>
          <a:bodyPr vert="horz" wrap="square" lIns="0" tIns="12700" rIns="0" bIns="0" rtlCol="0">
            <a:spAutoFit/>
          </a:bodyPr>
          <a:lstStyle/>
          <a:p>
            <a:pPr marL="12700">
              <a:lnSpc>
                <a:spcPct val="100000"/>
              </a:lnSpc>
              <a:spcBef>
                <a:spcPts val="100"/>
              </a:spcBef>
            </a:pPr>
            <a:r>
              <a:rPr sz="3600" u="none" spc="170" dirty="0">
                <a:solidFill>
                  <a:srgbClr val="001F5F"/>
                </a:solidFill>
                <a:latin typeface="Calibri"/>
                <a:cs typeface="Calibri"/>
              </a:rPr>
              <a:t>INVESTMENT</a:t>
            </a:r>
            <a:r>
              <a:rPr sz="3600" u="none" spc="285" dirty="0">
                <a:solidFill>
                  <a:srgbClr val="001F5F"/>
                </a:solidFill>
                <a:latin typeface="Calibri"/>
                <a:cs typeface="Calibri"/>
              </a:rPr>
              <a:t> </a:t>
            </a:r>
            <a:r>
              <a:rPr sz="3600" u="none" spc="155" dirty="0">
                <a:solidFill>
                  <a:srgbClr val="001F5F"/>
                </a:solidFill>
                <a:latin typeface="Calibri"/>
                <a:cs typeface="Calibri"/>
              </a:rPr>
              <a:t>PROJECTS</a:t>
            </a:r>
            <a:endParaRPr sz="3600">
              <a:latin typeface="Calibri"/>
              <a:cs typeface="Calibri"/>
            </a:endParaRPr>
          </a:p>
        </p:txBody>
      </p:sp>
      <p:sp>
        <p:nvSpPr>
          <p:cNvPr id="6" name="object 6"/>
          <p:cNvSpPr/>
          <p:nvPr/>
        </p:nvSpPr>
        <p:spPr>
          <a:xfrm>
            <a:off x="12191" y="70103"/>
            <a:ext cx="12179935" cy="370840"/>
          </a:xfrm>
          <a:custGeom>
            <a:avLst/>
            <a:gdLst/>
            <a:ahLst/>
            <a:cxnLst/>
            <a:rect l="l" t="t" r="r" b="b"/>
            <a:pathLst>
              <a:path w="12179935" h="370840">
                <a:moveTo>
                  <a:pt x="0" y="370332"/>
                </a:moveTo>
                <a:lnTo>
                  <a:pt x="12179807" y="370332"/>
                </a:lnTo>
                <a:lnTo>
                  <a:pt x="12179808" y="0"/>
                </a:lnTo>
                <a:lnTo>
                  <a:pt x="0" y="0"/>
                </a:lnTo>
                <a:lnTo>
                  <a:pt x="0" y="370332"/>
                </a:lnTo>
                <a:close/>
              </a:path>
            </a:pathLst>
          </a:custGeom>
          <a:solidFill>
            <a:srgbClr val="243470">
              <a:alpha val="79998"/>
            </a:srgbClr>
          </a:solidFill>
        </p:spPr>
        <p:txBody>
          <a:bodyPr wrap="square" lIns="0" tIns="0" rIns="0" bIns="0" rtlCol="0"/>
          <a:lstStyle/>
          <a:p>
            <a:endParaRPr/>
          </a:p>
        </p:txBody>
      </p:sp>
      <p:sp>
        <p:nvSpPr>
          <p:cNvPr id="7" name="object 7"/>
          <p:cNvSpPr txBox="1"/>
          <p:nvPr/>
        </p:nvSpPr>
        <p:spPr>
          <a:xfrm>
            <a:off x="11093957" y="6427114"/>
            <a:ext cx="180975"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888888"/>
                </a:solidFill>
                <a:latin typeface="Calibri"/>
                <a:cs typeface="Calibri"/>
              </a:rPr>
              <a:t>60</a:t>
            </a:r>
            <a:endParaRPr sz="1200">
              <a:latin typeface="Calibri"/>
              <a:cs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0557" y="303098"/>
            <a:ext cx="11412220" cy="757555"/>
          </a:xfrm>
          <a:prstGeom prst="rect">
            <a:avLst/>
          </a:prstGeom>
        </p:spPr>
        <p:txBody>
          <a:bodyPr vert="horz" wrap="square" lIns="0" tIns="12700" rIns="0" bIns="0" rtlCol="0">
            <a:spAutoFit/>
          </a:bodyPr>
          <a:lstStyle/>
          <a:p>
            <a:pPr algn="ctr">
              <a:lnSpc>
                <a:spcPct val="100000"/>
              </a:lnSpc>
              <a:spcBef>
                <a:spcPts val="100"/>
              </a:spcBef>
            </a:pPr>
            <a:r>
              <a:rPr sz="2400" u="heavy" spc="-5" dirty="0">
                <a:uFill>
                  <a:solidFill>
                    <a:srgbClr val="000000"/>
                  </a:solidFill>
                </a:uFill>
              </a:rPr>
              <a:t>Evaluation criteria for applications of potential suppliers of DP with </a:t>
            </a:r>
            <a:r>
              <a:rPr sz="2400" u="heavy" dirty="0">
                <a:uFill>
                  <a:solidFill>
                    <a:srgbClr val="000000"/>
                  </a:solidFill>
                </a:uFill>
              </a:rPr>
              <a:t>intention</a:t>
            </a:r>
            <a:r>
              <a:rPr sz="2400" u="heavy" spc="90" dirty="0">
                <a:uFill>
                  <a:solidFill>
                    <a:srgbClr val="000000"/>
                  </a:solidFill>
                </a:uFill>
              </a:rPr>
              <a:t> </a:t>
            </a:r>
            <a:r>
              <a:rPr sz="2400" u="heavy" spc="-5" dirty="0">
                <a:uFill>
                  <a:solidFill>
                    <a:srgbClr val="000000"/>
                  </a:solidFill>
                </a:uFill>
              </a:rPr>
              <a:t>to</a:t>
            </a:r>
            <a:endParaRPr sz="2400"/>
          </a:p>
          <a:p>
            <a:pPr marL="2540" algn="ctr">
              <a:lnSpc>
                <a:spcPct val="100000"/>
              </a:lnSpc>
              <a:spcBef>
                <a:spcPts val="5"/>
              </a:spcBef>
            </a:pPr>
            <a:r>
              <a:rPr sz="2400" u="heavy" dirty="0">
                <a:uFill>
                  <a:solidFill>
                    <a:srgbClr val="000000"/>
                  </a:solidFill>
                </a:uFill>
              </a:rPr>
              <a:t>modernize the </a:t>
            </a:r>
            <a:r>
              <a:rPr sz="2400" u="heavy" spc="-5" dirty="0">
                <a:uFill>
                  <a:solidFill>
                    <a:srgbClr val="000000"/>
                  </a:solidFill>
                </a:uFill>
              </a:rPr>
              <a:t>production of </a:t>
            </a:r>
            <a:r>
              <a:rPr sz="2400" u="heavy" dirty="0">
                <a:uFill>
                  <a:solidFill>
                    <a:srgbClr val="000000"/>
                  </a:solidFill>
                </a:uFill>
              </a:rPr>
              <a:t>medicines </a:t>
            </a:r>
            <a:r>
              <a:rPr sz="2400" u="heavy" spc="-5" dirty="0">
                <a:uFill>
                  <a:solidFill>
                    <a:srgbClr val="000000"/>
                  </a:solidFill>
                </a:uFill>
              </a:rPr>
              <a:t>and </a:t>
            </a:r>
            <a:r>
              <a:rPr sz="2400" u="heavy" dirty="0">
                <a:uFill>
                  <a:solidFill>
                    <a:srgbClr val="000000"/>
                  </a:solidFill>
                </a:uFill>
              </a:rPr>
              <a:t>(or) medical</a:t>
            </a:r>
            <a:r>
              <a:rPr sz="2400" u="heavy" spc="-25" dirty="0">
                <a:uFill>
                  <a:solidFill>
                    <a:srgbClr val="000000"/>
                  </a:solidFill>
                </a:uFill>
              </a:rPr>
              <a:t> </a:t>
            </a:r>
            <a:r>
              <a:rPr sz="2400" u="heavy" spc="-5" dirty="0">
                <a:uFill>
                  <a:solidFill>
                    <a:srgbClr val="000000"/>
                  </a:solidFill>
                </a:uFill>
              </a:rPr>
              <a:t>devices</a:t>
            </a:r>
            <a:endParaRPr sz="2400"/>
          </a:p>
        </p:txBody>
      </p:sp>
      <p:sp>
        <p:nvSpPr>
          <p:cNvPr id="3" name="object 3"/>
          <p:cNvSpPr txBox="1"/>
          <p:nvPr/>
        </p:nvSpPr>
        <p:spPr>
          <a:xfrm>
            <a:off x="373379" y="1421891"/>
            <a:ext cx="1259205" cy="3733800"/>
          </a:xfrm>
          <a:prstGeom prst="rect">
            <a:avLst/>
          </a:prstGeom>
          <a:ln w="12191">
            <a:solidFill>
              <a:srgbClr val="9CAED2"/>
            </a:solidFill>
          </a:ln>
        </p:spPr>
        <p:txBody>
          <a:bodyPr vert="horz" wrap="square" lIns="0" tIns="0" rIns="0" bIns="0" rtlCol="0">
            <a:spAutoFit/>
          </a:bodyPr>
          <a:lstStyle/>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spcBef>
                <a:spcPts val="15"/>
              </a:spcBef>
            </a:pPr>
            <a:endParaRPr sz="2050">
              <a:latin typeface="Times New Roman"/>
              <a:cs typeface="Times New Roman"/>
            </a:endParaRPr>
          </a:p>
          <a:p>
            <a:pPr marL="100330" marR="191135">
              <a:lnSpc>
                <a:spcPct val="100000"/>
              </a:lnSpc>
            </a:pPr>
            <a:r>
              <a:rPr sz="1400" spc="-5" dirty="0">
                <a:solidFill>
                  <a:srgbClr val="44536A"/>
                </a:solidFill>
                <a:latin typeface="Century Gothic"/>
                <a:cs typeface="Century Gothic"/>
              </a:rPr>
              <a:t>Availability  </a:t>
            </a:r>
            <a:r>
              <a:rPr sz="1400" dirty="0">
                <a:solidFill>
                  <a:srgbClr val="44536A"/>
                </a:solidFill>
                <a:latin typeface="Century Gothic"/>
                <a:cs typeface="Century Gothic"/>
              </a:rPr>
              <a:t>of</a:t>
            </a:r>
            <a:r>
              <a:rPr sz="1400" spc="-75" dirty="0">
                <a:solidFill>
                  <a:srgbClr val="44536A"/>
                </a:solidFill>
                <a:latin typeface="Century Gothic"/>
                <a:cs typeface="Century Gothic"/>
              </a:rPr>
              <a:t> </a:t>
            </a:r>
            <a:r>
              <a:rPr sz="1400" spc="-5" dirty="0">
                <a:solidFill>
                  <a:srgbClr val="44536A"/>
                </a:solidFill>
                <a:latin typeface="Century Gothic"/>
                <a:cs typeface="Century Gothic"/>
              </a:rPr>
              <a:t>financial  </a:t>
            </a:r>
            <a:r>
              <a:rPr sz="1400" dirty="0">
                <a:solidFill>
                  <a:srgbClr val="44536A"/>
                </a:solidFill>
                <a:latin typeface="Century Gothic"/>
                <a:cs typeface="Century Gothic"/>
              </a:rPr>
              <a:t>resources  (own </a:t>
            </a:r>
            <a:r>
              <a:rPr sz="1400" spc="-5" dirty="0">
                <a:solidFill>
                  <a:srgbClr val="44536A"/>
                </a:solidFill>
                <a:latin typeface="Century Gothic"/>
                <a:cs typeface="Century Gothic"/>
              </a:rPr>
              <a:t>and  attracted)</a:t>
            </a:r>
            <a:endParaRPr sz="1400">
              <a:latin typeface="Century Gothic"/>
              <a:cs typeface="Century Gothic"/>
            </a:endParaRPr>
          </a:p>
        </p:txBody>
      </p:sp>
      <p:sp>
        <p:nvSpPr>
          <p:cNvPr id="4" name="object 4"/>
          <p:cNvSpPr/>
          <p:nvPr/>
        </p:nvSpPr>
        <p:spPr>
          <a:xfrm>
            <a:off x="430154" y="1788059"/>
            <a:ext cx="1140703" cy="1079700"/>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3223641" y="3360801"/>
            <a:ext cx="954405" cy="879475"/>
          </a:xfrm>
          <a:prstGeom prst="rect">
            <a:avLst/>
          </a:prstGeom>
        </p:spPr>
        <p:txBody>
          <a:bodyPr vert="horz" wrap="square" lIns="0" tIns="13335" rIns="0" bIns="0" rtlCol="0">
            <a:spAutoFit/>
          </a:bodyPr>
          <a:lstStyle/>
          <a:p>
            <a:pPr marL="12700" marR="5080">
              <a:lnSpc>
                <a:spcPct val="100000"/>
              </a:lnSpc>
              <a:spcBef>
                <a:spcPts val="105"/>
              </a:spcBef>
            </a:pPr>
            <a:r>
              <a:rPr sz="1400" spc="15" dirty="0">
                <a:solidFill>
                  <a:srgbClr val="44536A"/>
                </a:solidFill>
                <a:latin typeface="Century Gothic"/>
                <a:cs typeface="Century Gothic"/>
              </a:rPr>
              <a:t>A</a:t>
            </a:r>
            <a:r>
              <a:rPr sz="1400" spc="10" dirty="0">
                <a:solidFill>
                  <a:srgbClr val="44536A"/>
                </a:solidFill>
                <a:latin typeface="Century Gothic"/>
                <a:cs typeface="Century Gothic"/>
              </a:rPr>
              <a:t>v</a:t>
            </a:r>
            <a:r>
              <a:rPr sz="1400" spc="-15" dirty="0">
                <a:solidFill>
                  <a:srgbClr val="44536A"/>
                </a:solidFill>
                <a:latin typeface="Century Gothic"/>
                <a:cs typeface="Century Gothic"/>
              </a:rPr>
              <a:t>a</a:t>
            </a:r>
            <a:r>
              <a:rPr sz="1400" spc="5" dirty="0">
                <a:solidFill>
                  <a:srgbClr val="44536A"/>
                </a:solidFill>
                <a:latin typeface="Century Gothic"/>
                <a:cs typeface="Century Gothic"/>
              </a:rPr>
              <a:t>i</a:t>
            </a:r>
            <a:r>
              <a:rPr sz="1400" spc="-5" dirty="0">
                <a:solidFill>
                  <a:srgbClr val="44536A"/>
                </a:solidFill>
                <a:latin typeface="Century Gothic"/>
                <a:cs typeface="Century Gothic"/>
              </a:rPr>
              <a:t>la</a:t>
            </a:r>
            <a:r>
              <a:rPr sz="1400" spc="-10" dirty="0">
                <a:solidFill>
                  <a:srgbClr val="44536A"/>
                </a:solidFill>
                <a:latin typeface="Century Gothic"/>
                <a:cs typeface="Century Gothic"/>
              </a:rPr>
              <a:t>b</a:t>
            </a:r>
            <a:r>
              <a:rPr sz="1400" spc="-5" dirty="0">
                <a:solidFill>
                  <a:srgbClr val="44536A"/>
                </a:solidFill>
                <a:latin typeface="Century Gothic"/>
                <a:cs typeface="Century Gothic"/>
              </a:rPr>
              <a:t>ili</a:t>
            </a:r>
            <a:r>
              <a:rPr sz="1400" spc="-10" dirty="0">
                <a:solidFill>
                  <a:srgbClr val="44536A"/>
                </a:solidFill>
                <a:latin typeface="Century Gothic"/>
                <a:cs typeface="Century Gothic"/>
              </a:rPr>
              <a:t>t</a:t>
            </a:r>
            <a:r>
              <a:rPr sz="1400" dirty="0">
                <a:solidFill>
                  <a:srgbClr val="44536A"/>
                </a:solidFill>
                <a:latin typeface="Century Gothic"/>
                <a:cs typeface="Century Gothic"/>
              </a:rPr>
              <a:t>y  of a valid  </a:t>
            </a:r>
            <a:r>
              <a:rPr sz="1400" spc="-5" dirty="0">
                <a:solidFill>
                  <a:srgbClr val="44536A"/>
                </a:solidFill>
                <a:latin typeface="Century Gothic"/>
                <a:cs typeface="Century Gothic"/>
              </a:rPr>
              <a:t>industrial  certificate</a:t>
            </a:r>
            <a:endParaRPr sz="1400">
              <a:latin typeface="Century Gothic"/>
              <a:cs typeface="Century Gothic"/>
            </a:endParaRPr>
          </a:p>
        </p:txBody>
      </p:sp>
      <p:sp>
        <p:nvSpPr>
          <p:cNvPr id="6" name="object 6"/>
          <p:cNvSpPr/>
          <p:nvPr/>
        </p:nvSpPr>
        <p:spPr>
          <a:xfrm>
            <a:off x="3947175" y="1473723"/>
            <a:ext cx="449549" cy="426687"/>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3121151" y="1426463"/>
            <a:ext cx="1309370" cy="3733800"/>
          </a:xfrm>
          <a:custGeom>
            <a:avLst/>
            <a:gdLst/>
            <a:ahLst/>
            <a:cxnLst/>
            <a:rect l="l" t="t" r="r" b="b"/>
            <a:pathLst>
              <a:path w="1309370" h="3733800">
                <a:moveTo>
                  <a:pt x="0" y="3733800"/>
                </a:moveTo>
                <a:lnTo>
                  <a:pt x="1309115" y="3733800"/>
                </a:lnTo>
                <a:lnTo>
                  <a:pt x="1309115" y="0"/>
                </a:lnTo>
                <a:lnTo>
                  <a:pt x="0" y="0"/>
                </a:lnTo>
                <a:lnTo>
                  <a:pt x="0" y="3733800"/>
                </a:lnTo>
                <a:close/>
              </a:path>
            </a:pathLst>
          </a:custGeom>
          <a:ln w="12192">
            <a:solidFill>
              <a:srgbClr val="9CAED2"/>
            </a:solidFill>
            <a:prstDash val="sysDot"/>
          </a:ln>
        </p:spPr>
        <p:txBody>
          <a:bodyPr wrap="square" lIns="0" tIns="0" rIns="0" bIns="0" rtlCol="0"/>
          <a:lstStyle/>
          <a:p>
            <a:endParaRPr/>
          </a:p>
        </p:txBody>
      </p:sp>
      <p:sp>
        <p:nvSpPr>
          <p:cNvPr id="8" name="object 8"/>
          <p:cNvSpPr txBox="1"/>
          <p:nvPr/>
        </p:nvSpPr>
        <p:spPr>
          <a:xfrm>
            <a:off x="381000" y="5265420"/>
            <a:ext cx="1251585" cy="1085215"/>
          </a:xfrm>
          <a:prstGeom prst="rect">
            <a:avLst/>
          </a:prstGeom>
          <a:solidFill>
            <a:srgbClr val="FAE4D5"/>
          </a:solidFill>
          <a:ln w="12191">
            <a:solidFill>
              <a:srgbClr val="9CAED2"/>
            </a:solidFill>
          </a:ln>
        </p:spPr>
        <p:txBody>
          <a:bodyPr vert="horz" wrap="square" lIns="0" tIns="6985" rIns="0" bIns="0" rtlCol="0">
            <a:spAutoFit/>
          </a:bodyPr>
          <a:lstStyle/>
          <a:p>
            <a:pPr>
              <a:lnSpc>
                <a:spcPct val="100000"/>
              </a:lnSpc>
              <a:spcBef>
                <a:spcPts val="55"/>
              </a:spcBef>
            </a:pPr>
            <a:endParaRPr sz="1650">
              <a:latin typeface="Times New Roman"/>
              <a:cs typeface="Times New Roman"/>
            </a:endParaRPr>
          </a:p>
          <a:p>
            <a:pPr marL="24765" algn="ctr">
              <a:lnSpc>
                <a:spcPct val="100000"/>
              </a:lnSpc>
            </a:pPr>
            <a:r>
              <a:rPr sz="1100" b="1" dirty="0">
                <a:latin typeface="Century Gothic"/>
                <a:cs typeface="Century Gothic"/>
              </a:rPr>
              <a:t>2 points</a:t>
            </a:r>
            <a:r>
              <a:rPr sz="1100" b="1" spc="-60" dirty="0">
                <a:latin typeface="Century Gothic"/>
                <a:cs typeface="Century Gothic"/>
              </a:rPr>
              <a:t> </a:t>
            </a:r>
            <a:r>
              <a:rPr sz="1100" b="1" dirty="0">
                <a:latin typeface="Century Gothic"/>
                <a:cs typeface="Century Gothic"/>
              </a:rPr>
              <a:t>(own)/</a:t>
            </a:r>
            <a:endParaRPr sz="1100">
              <a:latin typeface="Century Gothic"/>
              <a:cs typeface="Century Gothic"/>
            </a:endParaRPr>
          </a:p>
          <a:p>
            <a:pPr marL="271145" marR="238760" indent="-1905" algn="ctr">
              <a:lnSpc>
                <a:spcPct val="100000"/>
              </a:lnSpc>
            </a:pPr>
            <a:r>
              <a:rPr sz="1100" b="1" dirty="0">
                <a:latin typeface="Century Gothic"/>
                <a:cs typeface="Century Gothic"/>
              </a:rPr>
              <a:t>1 </a:t>
            </a:r>
            <a:r>
              <a:rPr sz="1100" b="1" spc="-5" dirty="0">
                <a:latin typeface="Century Gothic"/>
                <a:cs typeface="Century Gothic"/>
              </a:rPr>
              <a:t>point  </a:t>
            </a:r>
            <a:r>
              <a:rPr sz="1100" b="1" dirty="0">
                <a:latin typeface="Century Gothic"/>
                <a:cs typeface="Century Gothic"/>
              </a:rPr>
              <a:t>(att</a:t>
            </a:r>
            <a:r>
              <a:rPr sz="1100" b="1" spc="-10" dirty="0">
                <a:latin typeface="Century Gothic"/>
                <a:cs typeface="Century Gothic"/>
              </a:rPr>
              <a:t>r</a:t>
            </a:r>
            <a:r>
              <a:rPr sz="1100" b="1" dirty="0">
                <a:latin typeface="Century Gothic"/>
                <a:cs typeface="Century Gothic"/>
              </a:rPr>
              <a:t>a</a:t>
            </a:r>
            <a:r>
              <a:rPr sz="1100" b="1" spc="-15" dirty="0">
                <a:latin typeface="Century Gothic"/>
                <a:cs typeface="Century Gothic"/>
              </a:rPr>
              <a:t>c</a:t>
            </a:r>
            <a:r>
              <a:rPr sz="1100" b="1" spc="-10" dirty="0">
                <a:latin typeface="Century Gothic"/>
                <a:cs typeface="Century Gothic"/>
              </a:rPr>
              <a:t>t</a:t>
            </a:r>
            <a:r>
              <a:rPr sz="1100" b="1" spc="-15" dirty="0">
                <a:latin typeface="Century Gothic"/>
                <a:cs typeface="Century Gothic"/>
              </a:rPr>
              <a:t>e</a:t>
            </a:r>
            <a:r>
              <a:rPr sz="1100" b="1" spc="5" dirty="0">
                <a:latin typeface="Century Gothic"/>
                <a:cs typeface="Century Gothic"/>
              </a:rPr>
              <a:t>d</a:t>
            </a:r>
            <a:r>
              <a:rPr sz="1100" b="1" dirty="0">
                <a:latin typeface="Century Gothic"/>
                <a:cs typeface="Century Gothic"/>
              </a:rPr>
              <a:t>)</a:t>
            </a:r>
            <a:endParaRPr sz="1100">
              <a:latin typeface="Century Gothic"/>
              <a:cs typeface="Century Gothic"/>
            </a:endParaRPr>
          </a:p>
        </p:txBody>
      </p:sp>
      <p:sp>
        <p:nvSpPr>
          <p:cNvPr id="9" name="object 9"/>
          <p:cNvSpPr txBox="1"/>
          <p:nvPr/>
        </p:nvSpPr>
        <p:spPr>
          <a:xfrm>
            <a:off x="3112007" y="5282184"/>
            <a:ext cx="1313815" cy="1099185"/>
          </a:xfrm>
          <a:prstGeom prst="rect">
            <a:avLst/>
          </a:prstGeom>
          <a:solidFill>
            <a:srgbClr val="FAE4D5"/>
          </a:solidFill>
          <a:ln w="12192">
            <a:solidFill>
              <a:srgbClr val="9CAED2"/>
            </a:solidFill>
          </a:ln>
        </p:spPr>
        <p:txBody>
          <a:bodyPr vert="horz" wrap="square" lIns="0" tIns="214630" rIns="0" bIns="0" rtlCol="0">
            <a:spAutoFit/>
          </a:bodyPr>
          <a:lstStyle/>
          <a:p>
            <a:pPr marL="24130" algn="ctr">
              <a:lnSpc>
                <a:spcPct val="100000"/>
              </a:lnSpc>
              <a:spcBef>
                <a:spcPts val="1690"/>
              </a:spcBef>
            </a:pPr>
            <a:r>
              <a:rPr sz="1800" b="1" spc="-5" dirty="0">
                <a:latin typeface="Century Gothic"/>
                <a:cs typeface="Century Gothic"/>
              </a:rPr>
              <a:t>0,5</a:t>
            </a:r>
            <a:endParaRPr sz="1800">
              <a:latin typeface="Century Gothic"/>
              <a:cs typeface="Century Gothic"/>
            </a:endParaRPr>
          </a:p>
          <a:p>
            <a:pPr marL="24130" algn="ctr">
              <a:lnSpc>
                <a:spcPct val="100000"/>
              </a:lnSpc>
            </a:pPr>
            <a:r>
              <a:rPr sz="1800" b="1" spc="-5" dirty="0">
                <a:latin typeface="Century Gothic"/>
                <a:cs typeface="Century Gothic"/>
              </a:rPr>
              <a:t>points</a:t>
            </a:r>
            <a:endParaRPr sz="1800">
              <a:latin typeface="Century Gothic"/>
              <a:cs typeface="Century Gothic"/>
            </a:endParaRPr>
          </a:p>
        </p:txBody>
      </p:sp>
      <p:sp>
        <p:nvSpPr>
          <p:cNvPr id="10" name="object 10"/>
          <p:cNvSpPr txBox="1"/>
          <p:nvPr/>
        </p:nvSpPr>
        <p:spPr>
          <a:xfrm>
            <a:off x="1693164" y="5265420"/>
            <a:ext cx="1327785" cy="1099185"/>
          </a:xfrm>
          <a:prstGeom prst="rect">
            <a:avLst/>
          </a:prstGeom>
          <a:solidFill>
            <a:srgbClr val="FAE4D5"/>
          </a:solidFill>
          <a:ln w="12191">
            <a:solidFill>
              <a:srgbClr val="9CAED2"/>
            </a:solidFill>
          </a:ln>
        </p:spPr>
        <p:txBody>
          <a:bodyPr vert="horz" wrap="square" lIns="0" tIns="232410" rIns="0" bIns="0" rtlCol="0">
            <a:spAutoFit/>
          </a:bodyPr>
          <a:lstStyle/>
          <a:p>
            <a:pPr marR="18415" algn="ctr">
              <a:lnSpc>
                <a:spcPct val="100000"/>
              </a:lnSpc>
              <a:spcBef>
                <a:spcPts val="1830"/>
              </a:spcBef>
            </a:pPr>
            <a:r>
              <a:rPr sz="1800" b="1" dirty="0">
                <a:latin typeface="Century Gothic"/>
                <a:cs typeface="Century Gothic"/>
              </a:rPr>
              <a:t>1</a:t>
            </a:r>
            <a:endParaRPr sz="1800">
              <a:latin typeface="Century Gothic"/>
              <a:cs typeface="Century Gothic"/>
            </a:endParaRPr>
          </a:p>
          <a:p>
            <a:pPr marR="17780" algn="ctr">
              <a:lnSpc>
                <a:spcPct val="100000"/>
              </a:lnSpc>
            </a:pPr>
            <a:r>
              <a:rPr sz="1800" b="1" spc="-5" dirty="0">
                <a:latin typeface="Century Gothic"/>
                <a:cs typeface="Century Gothic"/>
              </a:rPr>
              <a:t>point</a:t>
            </a:r>
            <a:endParaRPr sz="1800">
              <a:latin typeface="Century Gothic"/>
              <a:cs typeface="Century Gothic"/>
            </a:endParaRPr>
          </a:p>
        </p:txBody>
      </p:sp>
      <p:sp>
        <p:nvSpPr>
          <p:cNvPr id="11" name="object 11"/>
          <p:cNvSpPr txBox="1"/>
          <p:nvPr/>
        </p:nvSpPr>
        <p:spPr>
          <a:xfrm>
            <a:off x="4543171" y="3070047"/>
            <a:ext cx="1185545" cy="1489075"/>
          </a:xfrm>
          <a:prstGeom prst="rect">
            <a:avLst/>
          </a:prstGeom>
        </p:spPr>
        <p:txBody>
          <a:bodyPr vert="horz" wrap="square" lIns="0" tIns="12700" rIns="0" bIns="0" rtlCol="0">
            <a:spAutoFit/>
          </a:bodyPr>
          <a:lstStyle/>
          <a:p>
            <a:pPr marL="12700" marR="6985">
              <a:lnSpc>
                <a:spcPct val="100000"/>
              </a:lnSpc>
              <a:spcBef>
                <a:spcPts val="100"/>
              </a:spcBef>
            </a:pPr>
            <a:r>
              <a:rPr sz="1200" spc="-5" dirty="0">
                <a:solidFill>
                  <a:srgbClr val="44536A"/>
                </a:solidFill>
                <a:latin typeface="Century Gothic"/>
                <a:cs typeface="Century Gothic"/>
              </a:rPr>
              <a:t>Availability of  </a:t>
            </a:r>
            <a:r>
              <a:rPr sz="1200" dirty="0">
                <a:solidFill>
                  <a:srgbClr val="44536A"/>
                </a:solidFill>
                <a:latin typeface="Century Gothic"/>
                <a:cs typeface="Century Gothic"/>
              </a:rPr>
              <a:t>GMP</a:t>
            </a:r>
            <a:r>
              <a:rPr sz="1200" spc="-55" dirty="0">
                <a:solidFill>
                  <a:srgbClr val="44536A"/>
                </a:solidFill>
                <a:latin typeface="Century Gothic"/>
                <a:cs typeface="Century Gothic"/>
              </a:rPr>
              <a:t> </a:t>
            </a:r>
            <a:r>
              <a:rPr sz="1200" spc="-10" dirty="0">
                <a:solidFill>
                  <a:srgbClr val="44536A"/>
                </a:solidFill>
                <a:latin typeface="Century Gothic"/>
                <a:cs typeface="Century Gothic"/>
              </a:rPr>
              <a:t>certificate  (for </a:t>
            </a:r>
            <a:r>
              <a:rPr sz="1200" spc="-5" dirty="0">
                <a:solidFill>
                  <a:srgbClr val="44536A"/>
                </a:solidFill>
                <a:latin typeface="Century Gothic"/>
                <a:cs typeface="Century Gothic"/>
              </a:rPr>
              <a:t>medicines),  </a:t>
            </a:r>
            <a:r>
              <a:rPr sz="1200" spc="5" dirty="0">
                <a:solidFill>
                  <a:srgbClr val="44536A"/>
                </a:solidFill>
                <a:latin typeface="Century Gothic"/>
                <a:cs typeface="Century Gothic"/>
              </a:rPr>
              <a:t>ISO </a:t>
            </a:r>
            <a:r>
              <a:rPr sz="1200" spc="-5" dirty="0">
                <a:solidFill>
                  <a:srgbClr val="44536A"/>
                </a:solidFill>
                <a:latin typeface="Century Gothic"/>
                <a:cs typeface="Century Gothic"/>
              </a:rPr>
              <a:t>13485</a:t>
            </a:r>
            <a:r>
              <a:rPr sz="1200" spc="-45" dirty="0">
                <a:solidFill>
                  <a:srgbClr val="44536A"/>
                </a:solidFill>
                <a:latin typeface="Century Gothic"/>
                <a:cs typeface="Century Gothic"/>
              </a:rPr>
              <a:t> </a:t>
            </a:r>
            <a:r>
              <a:rPr sz="1200" spc="-10" dirty="0">
                <a:solidFill>
                  <a:srgbClr val="44536A"/>
                </a:solidFill>
                <a:latin typeface="Century Gothic"/>
                <a:cs typeface="Century Gothic"/>
              </a:rPr>
              <a:t>(for</a:t>
            </a:r>
            <a:endParaRPr sz="1200">
              <a:latin typeface="Century Gothic"/>
              <a:cs typeface="Century Gothic"/>
            </a:endParaRPr>
          </a:p>
          <a:p>
            <a:pPr marL="12700" marR="5080">
              <a:lnSpc>
                <a:spcPct val="100000"/>
              </a:lnSpc>
              <a:spcBef>
                <a:spcPts val="5"/>
              </a:spcBef>
            </a:pPr>
            <a:r>
              <a:rPr sz="1200" dirty="0">
                <a:solidFill>
                  <a:srgbClr val="44536A"/>
                </a:solidFill>
                <a:latin typeface="Century Gothic"/>
                <a:cs typeface="Century Gothic"/>
              </a:rPr>
              <a:t>medical  </a:t>
            </a:r>
            <a:r>
              <a:rPr sz="1200" spc="-5" dirty="0">
                <a:solidFill>
                  <a:srgbClr val="44536A"/>
                </a:solidFill>
                <a:latin typeface="Century Gothic"/>
                <a:cs typeface="Century Gothic"/>
              </a:rPr>
              <a:t>devices of</a:t>
            </a:r>
            <a:r>
              <a:rPr sz="1200" spc="-75" dirty="0">
                <a:solidFill>
                  <a:srgbClr val="44536A"/>
                </a:solidFill>
                <a:latin typeface="Century Gothic"/>
                <a:cs typeface="Century Gothic"/>
              </a:rPr>
              <a:t> </a:t>
            </a:r>
            <a:r>
              <a:rPr sz="1200" dirty="0">
                <a:solidFill>
                  <a:srgbClr val="44536A"/>
                </a:solidFill>
                <a:latin typeface="Century Gothic"/>
                <a:cs typeface="Century Gothic"/>
              </a:rPr>
              <a:t>class  </a:t>
            </a:r>
            <a:r>
              <a:rPr sz="1200" spc="-5" dirty="0">
                <a:solidFill>
                  <a:srgbClr val="44536A"/>
                </a:solidFill>
                <a:latin typeface="Century Gothic"/>
                <a:cs typeface="Century Gothic"/>
              </a:rPr>
              <a:t>1-2a, non-  sterile)</a:t>
            </a:r>
            <a:endParaRPr sz="1200">
              <a:latin typeface="Century Gothic"/>
              <a:cs typeface="Century Gothic"/>
            </a:endParaRPr>
          </a:p>
        </p:txBody>
      </p:sp>
      <p:sp>
        <p:nvSpPr>
          <p:cNvPr id="12" name="object 12"/>
          <p:cNvSpPr/>
          <p:nvPr/>
        </p:nvSpPr>
        <p:spPr>
          <a:xfrm>
            <a:off x="4507991" y="1437132"/>
            <a:ext cx="1384300" cy="3733800"/>
          </a:xfrm>
          <a:custGeom>
            <a:avLst/>
            <a:gdLst/>
            <a:ahLst/>
            <a:cxnLst/>
            <a:rect l="l" t="t" r="r" b="b"/>
            <a:pathLst>
              <a:path w="1384300" h="3733800">
                <a:moveTo>
                  <a:pt x="0" y="3733800"/>
                </a:moveTo>
                <a:lnTo>
                  <a:pt x="1383791" y="3733800"/>
                </a:lnTo>
                <a:lnTo>
                  <a:pt x="1383791" y="0"/>
                </a:lnTo>
                <a:lnTo>
                  <a:pt x="0" y="0"/>
                </a:lnTo>
                <a:lnTo>
                  <a:pt x="0" y="3733800"/>
                </a:lnTo>
                <a:close/>
              </a:path>
            </a:pathLst>
          </a:custGeom>
          <a:ln w="12192">
            <a:solidFill>
              <a:srgbClr val="9CAED2"/>
            </a:solidFill>
            <a:prstDash val="sysDot"/>
          </a:ln>
        </p:spPr>
        <p:txBody>
          <a:bodyPr wrap="square" lIns="0" tIns="0" rIns="0" bIns="0" rtlCol="0"/>
          <a:lstStyle/>
          <a:p>
            <a:endParaRPr/>
          </a:p>
        </p:txBody>
      </p:sp>
      <p:sp>
        <p:nvSpPr>
          <p:cNvPr id="13" name="object 13"/>
          <p:cNvSpPr/>
          <p:nvPr/>
        </p:nvSpPr>
        <p:spPr>
          <a:xfrm>
            <a:off x="4421123" y="1708404"/>
            <a:ext cx="1124712" cy="1124712"/>
          </a:xfrm>
          <a:prstGeom prst="rect">
            <a:avLst/>
          </a:prstGeom>
          <a:blipFill>
            <a:blip r:embed="rId4" cstate="print"/>
            <a:stretch>
              <a:fillRect/>
            </a:stretch>
          </a:blipFill>
        </p:spPr>
        <p:txBody>
          <a:bodyPr wrap="square" lIns="0" tIns="0" rIns="0" bIns="0" rtlCol="0"/>
          <a:lstStyle/>
          <a:p>
            <a:endParaRPr/>
          </a:p>
        </p:txBody>
      </p:sp>
      <p:sp>
        <p:nvSpPr>
          <p:cNvPr id="14" name="object 14"/>
          <p:cNvSpPr txBox="1"/>
          <p:nvPr/>
        </p:nvSpPr>
        <p:spPr>
          <a:xfrm>
            <a:off x="4515611" y="5282184"/>
            <a:ext cx="1376680" cy="1099185"/>
          </a:xfrm>
          <a:prstGeom prst="rect">
            <a:avLst/>
          </a:prstGeom>
          <a:solidFill>
            <a:srgbClr val="FAE4D5"/>
          </a:solidFill>
          <a:ln w="12192">
            <a:solidFill>
              <a:srgbClr val="9CAED2"/>
            </a:solidFill>
          </a:ln>
        </p:spPr>
        <p:txBody>
          <a:bodyPr vert="horz" wrap="square" lIns="0" tIns="222885" rIns="0" bIns="0" rtlCol="0">
            <a:spAutoFit/>
          </a:bodyPr>
          <a:lstStyle/>
          <a:p>
            <a:pPr marL="17780" algn="ctr">
              <a:lnSpc>
                <a:spcPct val="100000"/>
              </a:lnSpc>
              <a:spcBef>
                <a:spcPts val="1755"/>
              </a:spcBef>
            </a:pPr>
            <a:r>
              <a:rPr sz="1800" b="1" spc="-5" dirty="0">
                <a:latin typeface="Century Gothic"/>
                <a:cs typeface="Century Gothic"/>
              </a:rPr>
              <a:t>0,5</a:t>
            </a:r>
            <a:endParaRPr sz="1800">
              <a:latin typeface="Century Gothic"/>
              <a:cs typeface="Century Gothic"/>
            </a:endParaRPr>
          </a:p>
          <a:p>
            <a:pPr marR="32384" algn="ctr">
              <a:lnSpc>
                <a:spcPct val="100000"/>
              </a:lnSpc>
            </a:pPr>
            <a:r>
              <a:rPr sz="1800" b="1" spc="-5" dirty="0">
                <a:latin typeface="Century Gothic"/>
                <a:cs typeface="Century Gothic"/>
              </a:rPr>
              <a:t>points</a:t>
            </a:r>
            <a:endParaRPr sz="1800">
              <a:latin typeface="Century Gothic"/>
              <a:cs typeface="Century Gothic"/>
            </a:endParaRPr>
          </a:p>
        </p:txBody>
      </p:sp>
      <p:sp>
        <p:nvSpPr>
          <p:cNvPr id="15" name="object 15"/>
          <p:cNvSpPr/>
          <p:nvPr/>
        </p:nvSpPr>
        <p:spPr>
          <a:xfrm>
            <a:off x="5375147" y="1466088"/>
            <a:ext cx="460248" cy="435863"/>
          </a:xfrm>
          <a:prstGeom prst="rect">
            <a:avLst/>
          </a:prstGeom>
          <a:blipFill>
            <a:blip r:embed="rId5" cstate="print"/>
            <a:stretch>
              <a:fillRect/>
            </a:stretch>
          </a:blipFill>
        </p:spPr>
        <p:txBody>
          <a:bodyPr wrap="square" lIns="0" tIns="0" rIns="0" bIns="0" rtlCol="0"/>
          <a:lstStyle/>
          <a:p>
            <a:endParaRPr/>
          </a:p>
        </p:txBody>
      </p:sp>
      <p:sp>
        <p:nvSpPr>
          <p:cNvPr id="16" name="object 16"/>
          <p:cNvSpPr txBox="1"/>
          <p:nvPr/>
        </p:nvSpPr>
        <p:spPr>
          <a:xfrm>
            <a:off x="1711451" y="1426463"/>
            <a:ext cx="1309370" cy="3733800"/>
          </a:xfrm>
          <a:prstGeom prst="rect">
            <a:avLst/>
          </a:prstGeom>
          <a:ln w="12191">
            <a:solidFill>
              <a:srgbClr val="9CAED2"/>
            </a:solidFill>
          </a:ln>
        </p:spPr>
        <p:txBody>
          <a:bodyPr vert="horz" wrap="square" lIns="0" tIns="0" rIns="0" bIns="0" rtlCol="0">
            <a:spAutoFit/>
          </a:bodyPr>
          <a:lstStyle/>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marL="39370" marR="46990">
              <a:lnSpc>
                <a:spcPct val="100000"/>
              </a:lnSpc>
              <a:spcBef>
                <a:spcPts val="1130"/>
              </a:spcBef>
            </a:pPr>
            <a:r>
              <a:rPr sz="1350" dirty="0">
                <a:solidFill>
                  <a:srgbClr val="44536A"/>
                </a:solidFill>
                <a:latin typeface="Century Gothic"/>
                <a:cs typeface="Century Gothic"/>
              </a:rPr>
              <a:t>Experience of  pharmaceutic  al production  </a:t>
            </a:r>
            <a:r>
              <a:rPr sz="1350" spc="10" dirty="0">
                <a:solidFill>
                  <a:srgbClr val="44536A"/>
                </a:solidFill>
                <a:latin typeface="Century Gothic"/>
                <a:cs typeface="Century Gothic"/>
              </a:rPr>
              <a:t>in </a:t>
            </a:r>
            <a:r>
              <a:rPr sz="1350" dirty="0">
                <a:solidFill>
                  <a:srgbClr val="44536A"/>
                </a:solidFill>
                <a:latin typeface="Century Gothic"/>
                <a:cs typeface="Century Gothic"/>
              </a:rPr>
              <a:t>the territory  of </a:t>
            </a:r>
            <a:r>
              <a:rPr sz="1350" spc="5" dirty="0">
                <a:solidFill>
                  <a:srgbClr val="44536A"/>
                </a:solidFill>
                <a:latin typeface="Century Gothic"/>
                <a:cs typeface="Century Gothic"/>
              </a:rPr>
              <a:t>the  Republic </a:t>
            </a:r>
            <a:r>
              <a:rPr sz="1350" dirty="0">
                <a:solidFill>
                  <a:srgbClr val="44536A"/>
                </a:solidFill>
                <a:latin typeface="Century Gothic"/>
                <a:cs typeface="Century Gothic"/>
              </a:rPr>
              <a:t>of  Kazakhstan</a:t>
            </a:r>
            <a:r>
              <a:rPr sz="1350" spc="-85" dirty="0">
                <a:solidFill>
                  <a:srgbClr val="44536A"/>
                </a:solidFill>
                <a:latin typeface="Century Gothic"/>
                <a:cs typeface="Century Gothic"/>
              </a:rPr>
              <a:t> </a:t>
            </a:r>
            <a:r>
              <a:rPr sz="1350" spc="-5" dirty="0">
                <a:solidFill>
                  <a:srgbClr val="44536A"/>
                </a:solidFill>
                <a:latin typeface="Century Gothic"/>
                <a:cs typeface="Century Gothic"/>
              </a:rPr>
              <a:t>for  </a:t>
            </a:r>
            <a:r>
              <a:rPr sz="1350" dirty="0">
                <a:solidFill>
                  <a:srgbClr val="44536A"/>
                </a:solidFill>
                <a:latin typeface="Century Gothic"/>
                <a:cs typeface="Century Gothic"/>
              </a:rPr>
              <a:t>more than 5  years</a:t>
            </a:r>
            <a:endParaRPr sz="1350">
              <a:latin typeface="Century Gothic"/>
              <a:cs typeface="Century Gothic"/>
            </a:endParaRPr>
          </a:p>
        </p:txBody>
      </p:sp>
      <p:sp>
        <p:nvSpPr>
          <p:cNvPr id="17" name="object 17"/>
          <p:cNvSpPr/>
          <p:nvPr/>
        </p:nvSpPr>
        <p:spPr>
          <a:xfrm>
            <a:off x="3078479" y="1735835"/>
            <a:ext cx="1124712" cy="1124712"/>
          </a:xfrm>
          <a:prstGeom prst="rect">
            <a:avLst/>
          </a:prstGeom>
          <a:blipFill>
            <a:blip r:embed="rId4" cstate="print"/>
            <a:stretch>
              <a:fillRect/>
            </a:stretch>
          </a:blipFill>
        </p:spPr>
        <p:txBody>
          <a:bodyPr wrap="square" lIns="0" tIns="0" rIns="0" bIns="0" rtlCol="0"/>
          <a:lstStyle/>
          <a:p>
            <a:endParaRPr/>
          </a:p>
        </p:txBody>
      </p:sp>
      <p:sp>
        <p:nvSpPr>
          <p:cNvPr id="18" name="object 18"/>
          <p:cNvSpPr/>
          <p:nvPr/>
        </p:nvSpPr>
        <p:spPr>
          <a:xfrm>
            <a:off x="5989320" y="1434083"/>
            <a:ext cx="1367155" cy="3733800"/>
          </a:xfrm>
          <a:custGeom>
            <a:avLst/>
            <a:gdLst/>
            <a:ahLst/>
            <a:cxnLst/>
            <a:rect l="l" t="t" r="r" b="b"/>
            <a:pathLst>
              <a:path w="1367154" h="3733800">
                <a:moveTo>
                  <a:pt x="0" y="3733800"/>
                </a:moveTo>
                <a:lnTo>
                  <a:pt x="1367027" y="3733800"/>
                </a:lnTo>
                <a:lnTo>
                  <a:pt x="1367027" y="0"/>
                </a:lnTo>
                <a:lnTo>
                  <a:pt x="0" y="0"/>
                </a:lnTo>
                <a:lnTo>
                  <a:pt x="0" y="3733800"/>
                </a:lnTo>
                <a:close/>
              </a:path>
            </a:pathLst>
          </a:custGeom>
          <a:ln w="12192">
            <a:solidFill>
              <a:srgbClr val="9CAED2"/>
            </a:solidFill>
            <a:prstDash val="sysDot"/>
          </a:ln>
        </p:spPr>
        <p:txBody>
          <a:bodyPr wrap="square" lIns="0" tIns="0" rIns="0" bIns="0" rtlCol="0"/>
          <a:lstStyle/>
          <a:p>
            <a:endParaRPr/>
          </a:p>
        </p:txBody>
      </p:sp>
      <p:sp>
        <p:nvSpPr>
          <p:cNvPr id="19" name="object 19"/>
          <p:cNvSpPr txBox="1"/>
          <p:nvPr/>
        </p:nvSpPr>
        <p:spPr>
          <a:xfrm>
            <a:off x="6049771" y="3588511"/>
            <a:ext cx="1174750" cy="666750"/>
          </a:xfrm>
          <a:prstGeom prst="rect">
            <a:avLst/>
          </a:prstGeom>
        </p:spPr>
        <p:txBody>
          <a:bodyPr vert="horz" wrap="square" lIns="0" tIns="13335" rIns="0" bIns="0" rtlCol="0">
            <a:spAutoFit/>
          </a:bodyPr>
          <a:lstStyle/>
          <a:p>
            <a:pPr marL="12700" marR="5080" algn="just">
              <a:lnSpc>
                <a:spcPct val="100000"/>
              </a:lnSpc>
              <a:spcBef>
                <a:spcPts val="105"/>
              </a:spcBef>
            </a:pPr>
            <a:r>
              <a:rPr sz="1400" spc="-5" dirty="0">
                <a:solidFill>
                  <a:srgbClr val="44536A"/>
                </a:solidFill>
                <a:latin typeface="Century Gothic"/>
                <a:cs typeface="Century Gothic"/>
              </a:rPr>
              <a:t>Availability</a:t>
            </a:r>
            <a:r>
              <a:rPr sz="1400" spc="-65" dirty="0">
                <a:solidFill>
                  <a:srgbClr val="44536A"/>
                </a:solidFill>
                <a:latin typeface="Century Gothic"/>
                <a:cs typeface="Century Gothic"/>
              </a:rPr>
              <a:t> </a:t>
            </a:r>
            <a:r>
              <a:rPr sz="1400" dirty="0">
                <a:solidFill>
                  <a:srgbClr val="44536A"/>
                </a:solidFill>
                <a:latin typeface="Century Gothic"/>
                <a:cs typeface="Century Gothic"/>
              </a:rPr>
              <a:t>of  a registration  </a:t>
            </a:r>
            <a:r>
              <a:rPr sz="1400" spc="-5" dirty="0">
                <a:solidFill>
                  <a:srgbClr val="44536A"/>
                </a:solidFill>
                <a:latin typeface="Century Gothic"/>
                <a:cs typeface="Century Gothic"/>
              </a:rPr>
              <a:t>certificate</a:t>
            </a:r>
            <a:endParaRPr sz="1400">
              <a:latin typeface="Century Gothic"/>
              <a:cs typeface="Century Gothic"/>
            </a:endParaRPr>
          </a:p>
        </p:txBody>
      </p:sp>
      <p:sp>
        <p:nvSpPr>
          <p:cNvPr id="20" name="object 20"/>
          <p:cNvSpPr txBox="1"/>
          <p:nvPr/>
        </p:nvSpPr>
        <p:spPr>
          <a:xfrm>
            <a:off x="5989320" y="5266944"/>
            <a:ext cx="1367155" cy="1099185"/>
          </a:xfrm>
          <a:prstGeom prst="rect">
            <a:avLst/>
          </a:prstGeom>
          <a:solidFill>
            <a:srgbClr val="FAE4D5"/>
          </a:solidFill>
          <a:ln w="12192">
            <a:solidFill>
              <a:srgbClr val="9CAED2"/>
            </a:solidFill>
          </a:ln>
        </p:spPr>
        <p:txBody>
          <a:bodyPr vert="horz" wrap="square" lIns="0" tIns="217804" rIns="0" bIns="0" rtlCol="0">
            <a:spAutoFit/>
          </a:bodyPr>
          <a:lstStyle/>
          <a:p>
            <a:pPr marR="63500" algn="ctr">
              <a:lnSpc>
                <a:spcPct val="100000"/>
              </a:lnSpc>
              <a:spcBef>
                <a:spcPts val="1714"/>
              </a:spcBef>
            </a:pPr>
            <a:r>
              <a:rPr sz="1800" b="1" dirty="0">
                <a:latin typeface="Century Gothic"/>
                <a:cs typeface="Century Gothic"/>
              </a:rPr>
              <a:t>1</a:t>
            </a:r>
            <a:endParaRPr sz="1800">
              <a:latin typeface="Century Gothic"/>
              <a:cs typeface="Century Gothic"/>
            </a:endParaRPr>
          </a:p>
          <a:p>
            <a:pPr algn="ctr">
              <a:lnSpc>
                <a:spcPct val="100000"/>
              </a:lnSpc>
            </a:pPr>
            <a:r>
              <a:rPr sz="1800" b="1" spc="-5" dirty="0">
                <a:latin typeface="Century Gothic"/>
                <a:cs typeface="Century Gothic"/>
              </a:rPr>
              <a:t>point</a:t>
            </a:r>
            <a:endParaRPr sz="1800">
              <a:latin typeface="Century Gothic"/>
              <a:cs typeface="Century Gothic"/>
            </a:endParaRPr>
          </a:p>
        </p:txBody>
      </p:sp>
      <p:sp>
        <p:nvSpPr>
          <p:cNvPr id="21" name="object 21"/>
          <p:cNvSpPr/>
          <p:nvPr/>
        </p:nvSpPr>
        <p:spPr>
          <a:xfrm>
            <a:off x="5887211" y="1720595"/>
            <a:ext cx="1124712" cy="1124712"/>
          </a:xfrm>
          <a:prstGeom prst="rect">
            <a:avLst/>
          </a:prstGeom>
          <a:blipFill>
            <a:blip r:embed="rId4" cstate="print"/>
            <a:stretch>
              <a:fillRect/>
            </a:stretch>
          </a:blipFill>
        </p:spPr>
        <p:txBody>
          <a:bodyPr wrap="square" lIns="0" tIns="0" rIns="0" bIns="0" rtlCol="0"/>
          <a:lstStyle/>
          <a:p>
            <a:endParaRPr/>
          </a:p>
        </p:txBody>
      </p:sp>
      <p:sp>
        <p:nvSpPr>
          <p:cNvPr id="22" name="object 22"/>
          <p:cNvSpPr/>
          <p:nvPr/>
        </p:nvSpPr>
        <p:spPr>
          <a:xfrm>
            <a:off x="6876288" y="1458467"/>
            <a:ext cx="458724" cy="435863"/>
          </a:xfrm>
          <a:prstGeom prst="rect">
            <a:avLst/>
          </a:prstGeom>
          <a:blipFill>
            <a:blip r:embed="rId6" cstate="print"/>
            <a:stretch>
              <a:fillRect/>
            </a:stretch>
          </a:blipFill>
        </p:spPr>
        <p:txBody>
          <a:bodyPr wrap="square" lIns="0" tIns="0" rIns="0" bIns="0" rtlCol="0"/>
          <a:lstStyle/>
          <a:p>
            <a:endParaRPr/>
          </a:p>
        </p:txBody>
      </p:sp>
      <p:sp>
        <p:nvSpPr>
          <p:cNvPr id="23" name="object 23"/>
          <p:cNvSpPr/>
          <p:nvPr/>
        </p:nvSpPr>
        <p:spPr>
          <a:xfrm>
            <a:off x="8860535" y="1441703"/>
            <a:ext cx="1346200" cy="3733800"/>
          </a:xfrm>
          <a:custGeom>
            <a:avLst/>
            <a:gdLst/>
            <a:ahLst/>
            <a:cxnLst/>
            <a:rect l="l" t="t" r="r" b="b"/>
            <a:pathLst>
              <a:path w="1346200" h="3733800">
                <a:moveTo>
                  <a:pt x="0" y="3733800"/>
                </a:moveTo>
                <a:lnTo>
                  <a:pt x="1345692" y="3733800"/>
                </a:lnTo>
                <a:lnTo>
                  <a:pt x="1345692" y="0"/>
                </a:lnTo>
                <a:lnTo>
                  <a:pt x="0" y="0"/>
                </a:lnTo>
                <a:lnTo>
                  <a:pt x="0" y="3733800"/>
                </a:lnTo>
                <a:close/>
              </a:path>
            </a:pathLst>
          </a:custGeom>
          <a:ln w="12192">
            <a:solidFill>
              <a:srgbClr val="9CAED2"/>
            </a:solidFill>
            <a:prstDash val="sysDot"/>
          </a:ln>
        </p:spPr>
        <p:txBody>
          <a:bodyPr wrap="square" lIns="0" tIns="0" rIns="0" bIns="0" rtlCol="0"/>
          <a:lstStyle/>
          <a:p>
            <a:endParaRPr/>
          </a:p>
        </p:txBody>
      </p:sp>
      <p:sp>
        <p:nvSpPr>
          <p:cNvPr id="24" name="object 24"/>
          <p:cNvSpPr txBox="1"/>
          <p:nvPr/>
        </p:nvSpPr>
        <p:spPr>
          <a:xfrm>
            <a:off x="7443216" y="1449324"/>
            <a:ext cx="1346200" cy="3733800"/>
          </a:xfrm>
          <a:prstGeom prst="rect">
            <a:avLst/>
          </a:prstGeom>
          <a:ln w="12192">
            <a:solidFill>
              <a:srgbClr val="9CAED2"/>
            </a:solidFill>
          </a:ln>
        </p:spPr>
        <p:txBody>
          <a:bodyPr vert="horz" wrap="square" lIns="0" tIns="0" rIns="0" bIns="0" rtlCol="0">
            <a:spAutoFit/>
          </a:bodyPr>
          <a:lstStyle/>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spcBef>
                <a:spcPts val="10"/>
              </a:spcBef>
            </a:pPr>
            <a:endParaRPr sz="2450">
              <a:latin typeface="Times New Roman"/>
              <a:cs typeface="Times New Roman"/>
            </a:endParaRPr>
          </a:p>
          <a:p>
            <a:pPr marL="88900" marR="99695">
              <a:lnSpc>
                <a:spcPct val="100000"/>
              </a:lnSpc>
              <a:spcBef>
                <a:spcPts val="5"/>
              </a:spcBef>
            </a:pPr>
            <a:r>
              <a:rPr sz="1400" dirty="0">
                <a:solidFill>
                  <a:srgbClr val="44536A"/>
                </a:solidFill>
                <a:latin typeface="Century Gothic"/>
                <a:cs typeface="Century Gothic"/>
              </a:rPr>
              <a:t>Availability</a:t>
            </a:r>
            <a:r>
              <a:rPr sz="1400" spc="-120" dirty="0">
                <a:solidFill>
                  <a:srgbClr val="44536A"/>
                </a:solidFill>
                <a:latin typeface="Century Gothic"/>
                <a:cs typeface="Century Gothic"/>
              </a:rPr>
              <a:t> </a:t>
            </a:r>
            <a:r>
              <a:rPr sz="1400" dirty="0">
                <a:solidFill>
                  <a:srgbClr val="44536A"/>
                </a:solidFill>
                <a:latin typeface="Century Gothic"/>
                <a:cs typeface="Century Gothic"/>
              </a:rPr>
              <a:t>of  executed  contracts for  the export of  medicines  </a:t>
            </a:r>
            <a:r>
              <a:rPr sz="1400" spc="-5" dirty="0">
                <a:solidFill>
                  <a:srgbClr val="44536A"/>
                </a:solidFill>
                <a:latin typeface="Century Gothic"/>
                <a:cs typeface="Century Gothic"/>
              </a:rPr>
              <a:t>and (or)  </a:t>
            </a:r>
            <a:r>
              <a:rPr sz="1400" dirty="0">
                <a:solidFill>
                  <a:srgbClr val="44536A"/>
                </a:solidFill>
                <a:latin typeface="Century Gothic"/>
                <a:cs typeface="Century Gothic"/>
              </a:rPr>
              <a:t>medical  devices</a:t>
            </a:r>
            <a:endParaRPr sz="1400">
              <a:latin typeface="Century Gothic"/>
              <a:cs typeface="Century Gothic"/>
            </a:endParaRPr>
          </a:p>
        </p:txBody>
      </p:sp>
      <p:sp>
        <p:nvSpPr>
          <p:cNvPr id="25" name="object 25"/>
          <p:cNvSpPr txBox="1"/>
          <p:nvPr/>
        </p:nvSpPr>
        <p:spPr>
          <a:xfrm>
            <a:off x="8908542" y="3082544"/>
            <a:ext cx="1260475" cy="1854835"/>
          </a:xfrm>
          <a:prstGeom prst="rect">
            <a:avLst/>
          </a:prstGeom>
        </p:spPr>
        <p:txBody>
          <a:bodyPr vert="horz" wrap="square" lIns="0" tIns="12700" rIns="0" bIns="0" rtlCol="0">
            <a:spAutoFit/>
          </a:bodyPr>
          <a:lstStyle/>
          <a:p>
            <a:pPr marL="12700" marR="5080">
              <a:lnSpc>
                <a:spcPct val="100000"/>
              </a:lnSpc>
              <a:spcBef>
                <a:spcPts val="100"/>
              </a:spcBef>
            </a:pPr>
            <a:r>
              <a:rPr sz="1200" spc="-5" dirty="0">
                <a:solidFill>
                  <a:srgbClr val="44536A"/>
                </a:solidFill>
                <a:latin typeface="Century Gothic"/>
                <a:cs typeface="Century Gothic"/>
              </a:rPr>
              <a:t>Availability </a:t>
            </a:r>
            <a:r>
              <a:rPr sz="1200" dirty="0">
                <a:solidFill>
                  <a:srgbClr val="44536A"/>
                </a:solidFill>
                <a:latin typeface="Century Gothic"/>
                <a:cs typeface="Century Gothic"/>
              </a:rPr>
              <a:t>of a  </a:t>
            </a:r>
            <a:r>
              <a:rPr sz="1200" spc="-5" dirty="0">
                <a:solidFill>
                  <a:srgbClr val="44536A"/>
                </a:solidFill>
                <a:latin typeface="Century Gothic"/>
                <a:cs typeface="Century Gothic"/>
              </a:rPr>
              <a:t>scientific and  technological  </a:t>
            </a:r>
            <a:r>
              <a:rPr sz="1200" spc="-10" dirty="0">
                <a:solidFill>
                  <a:srgbClr val="44536A"/>
                </a:solidFill>
                <a:latin typeface="Century Gothic"/>
                <a:cs typeface="Century Gothic"/>
              </a:rPr>
              <a:t>initiative  </a:t>
            </a:r>
            <a:r>
              <a:rPr sz="1200" spc="-5" dirty="0">
                <a:solidFill>
                  <a:srgbClr val="44536A"/>
                </a:solidFill>
                <a:latin typeface="Century Gothic"/>
                <a:cs typeface="Century Gothic"/>
              </a:rPr>
              <a:t>(technology  transfer for </a:t>
            </a:r>
            <a:r>
              <a:rPr sz="1200" dirty="0">
                <a:solidFill>
                  <a:srgbClr val="44536A"/>
                </a:solidFill>
                <a:latin typeface="Century Gothic"/>
                <a:cs typeface="Century Gothic"/>
              </a:rPr>
              <a:t>drugs  </a:t>
            </a:r>
            <a:r>
              <a:rPr sz="1200" spc="-5" dirty="0">
                <a:solidFill>
                  <a:srgbClr val="44536A"/>
                </a:solidFill>
                <a:latin typeface="Century Gothic"/>
                <a:cs typeface="Century Gothic"/>
              </a:rPr>
              <a:t>and </a:t>
            </a:r>
            <a:r>
              <a:rPr sz="1200" dirty="0">
                <a:solidFill>
                  <a:srgbClr val="44536A"/>
                </a:solidFill>
                <a:latin typeface="Century Gothic"/>
                <a:cs typeface="Century Gothic"/>
              </a:rPr>
              <a:t>MD/ own  </a:t>
            </a:r>
            <a:r>
              <a:rPr sz="1200" spc="-5" dirty="0">
                <a:solidFill>
                  <a:srgbClr val="44536A"/>
                </a:solidFill>
                <a:latin typeface="Century Gothic"/>
                <a:cs typeface="Century Gothic"/>
              </a:rPr>
              <a:t>developments  </a:t>
            </a:r>
            <a:r>
              <a:rPr sz="1200" dirty="0">
                <a:solidFill>
                  <a:srgbClr val="44536A"/>
                </a:solidFill>
                <a:latin typeface="Century Gothic"/>
                <a:cs typeface="Century Gothic"/>
              </a:rPr>
              <a:t>of drugs </a:t>
            </a:r>
            <a:r>
              <a:rPr sz="1200" spc="-5" dirty="0">
                <a:solidFill>
                  <a:srgbClr val="44536A"/>
                </a:solidFill>
                <a:latin typeface="Century Gothic"/>
                <a:cs typeface="Century Gothic"/>
              </a:rPr>
              <a:t>and  </a:t>
            </a:r>
            <a:r>
              <a:rPr sz="1200" dirty="0">
                <a:solidFill>
                  <a:srgbClr val="44536A"/>
                </a:solidFill>
                <a:latin typeface="Century Gothic"/>
                <a:cs typeface="Century Gothic"/>
              </a:rPr>
              <a:t>MD)</a:t>
            </a:r>
            <a:endParaRPr sz="1200">
              <a:latin typeface="Century Gothic"/>
              <a:cs typeface="Century Gothic"/>
            </a:endParaRPr>
          </a:p>
        </p:txBody>
      </p:sp>
      <p:sp>
        <p:nvSpPr>
          <p:cNvPr id="26" name="object 26"/>
          <p:cNvSpPr txBox="1"/>
          <p:nvPr/>
        </p:nvSpPr>
        <p:spPr>
          <a:xfrm>
            <a:off x="10319004" y="1458467"/>
            <a:ext cx="1545590" cy="3733800"/>
          </a:xfrm>
          <a:prstGeom prst="rect">
            <a:avLst/>
          </a:prstGeom>
          <a:ln w="12192">
            <a:solidFill>
              <a:srgbClr val="9CAED2"/>
            </a:solidFill>
          </a:ln>
        </p:spPr>
        <p:txBody>
          <a:bodyPr vert="horz" wrap="square" lIns="0" tIns="0" rIns="0" bIns="0" rtlCol="0">
            <a:spAutoFit/>
          </a:bodyPr>
          <a:lstStyle/>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spcBef>
                <a:spcPts val="35"/>
              </a:spcBef>
            </a:pPr>
            <a:endParaRPr sz="1650">
              <a:latin typeface="Times New Roman"/>
              <a:cs typeface="Times New Roman"/>
            </a:endParaRPr>
          </a:p>
          <a:p>
            <a:pPr marL="19685" marR="36830">
              <a:lnSpc>
                <a:spcPct val="100000"/>
              </a:lnSpc>
            </a:pPr>
            <a:r>
              <a:rPr sz="1200" spc="-5" dirty="0">
                <a:solidFill>
                  <a:srgbClr val="44536A"/>
                </a:solidFill>
                <a:latin typeface="Century Gothic"/>
                <a:cs typeface="Century Gothic"/>
              </a:rPr>
              <a:t>Availability of an  </a:t>
            </a:r>
            <a:r>
              <a:rPr sz="1200" dirty="0">
                <a:solidFill>
                  <a:srgbClr val="44536A"/>
                </a:solidFill>
                <a:latin typeface="Century Gothic"/>
                <a:cs typeface="Century Gothic"/>
              </a:rPr>
              <a:t>agreement </a:t>
            </a:r>
            <a:r>
              <a:rPr sz="1200" spc="-5" dirty="0">
                <a:solidFill>
                  <a:srgbClr val="44536A"/>
                </a:solidFill>
                <a:latin typeface="Century Gothic"/>
                <a:cs typeface="Century Gothic"/>
              </a:rPr>
              <a:t>and</a:t>
            </a:r>
            <a:r>
              <a:rPr sz="1200" spc="-70" dirty="0">
                <a:solidFill>
                  <a:srgbClr val="44536A"/>
                </a:solidFill>
                <a:latin typeface="Century Gothic"/>
                <a:cs typeface="Century Gothic"/>
              </a:rPr>
              <a:t> </a:t>
            </a:r>
            <a:r>
              <a:rPr sz="1200" spc="-10" dirty="0">
                <a:solidFill>
                  <a:srgbClr val="44536A"/>
                </a:solidFill>
                <a:latin typeface="Century Gothic"/>
                <a:cs typeface="Century Gothic"/>
              </a:rPr>
              <a:t>(or)  </a:t>
            </a:r>
            <a:r>
              <a:rPr sz="1200" dirty="0">
                <a:solidFill>
                  <a:srgbClr val="44536A"/>
                </a:solidFill>
                <a:latin typeface="Century Gothic"/>
                <a:cs typeface="Century Gothic"/>
              </a:rPr>
              <a:t>memorandum </a:t>
            </a:r>
            <a:r>
              <a:rPr sz="1200" spc="-10" dirty="0">
                <a:solidFill>
                  <a:srgbClr val="44536A"/>
                </a:solidFill>
                <a:latin typeface="Century Gothic"/>
                <a:cs typeface="Century Gothic"/>
              </a:rPr>
              <a:t>with  </a:t>
            </a:r>
            <a:r>
              <a:rPr sz="1200" spc="-5" dirty="0">
                <a:solidFill>
                  <a:srgbClr val="44536A"/>
                </a:solidFill>
                <a:latin typeface="Century Gothic"/>
                <a:cs typeface="Century Gothic"/>
              </a:rPr>
              <a:t>research </a:t>
            </a:r>
            <a:r>
              <a:rPr sz="1200" spc="-10" dirty="0">
                <a:solidFill>
                  <a:srgbClr val="44536A"/>
                </a:solidFill>
                <a:latin typeface="Century Gothic"/>
                <a:cs typeface="Century Gothic"/>
              </a:rPr>
              <a:t>institutes,  </a:t>
            </a:r>
            <a:r>
              <a:rPr sz="1200" spc="-5" dirty="0">
                <a:solidFill>
                  <a:srgbClr val="44536A"/>
                </a:solidFill>
                <a:latin typeface="Century Gothic"/>
                <a:cs typeface="Century Gothic"/>
              </a:rPr>
              <a:t>laboratories,  "Science  </a:t>
            </a:r>
            <a:r>
              <a:rPr sz="1200" spc="-10" dirty="0">
                <a:solidFill>
                  <a:srgbClr val="44536A"/>
                </a:solidFill>
                <a:latin typeface="Century Gothic"/>
                <a:cs typeface="Century Gothic"/>
              </a:rPr>
              <a:t>Foundation" </a:t>
            </a:r>
            <a:r>
              <a:rPr sz="1200" dirty="0">
                <a:solidFill>
                  <a:srgbClr val="44536A"/>
                </a:solidFill>
                <a:latin typeface="Century Gothic"/>
                <a:cs typeface="Century Gothic"/>
              </a:rPr>
              <a:t>JSC </a:t>
            </a:r>
            <a:r>
              <a:rPr sz="1200" spc="-5" dirty="0">
                <a:solidFill>
                  <a:srgbClr val="44536A"/>
                </a:solidFill>
                <a:latin typeface="Century Gothic"/>
                <a:cs typeface="Century Gothic"/>
              </a:rPr>
              <a:t>for  joint development  and </a:t>
            </a:r>
            <a:r>
              <a:rPr sz="1200" spc="-10" dirty="0">
                <a:solidFill>
                  <a:srgbClr val="44536A"/>
                </a:solidFill>
                <a:latin typeface="Century Gothic"/>
                <a:cs typeface="Century Gothic"/>
              </a:rPr>
              <a:t>(or) training </a:t>
            </a:r>
            <a:r>
              <a:rPr sz="1200" spc="-5" dirty="0">
                <a:solidFill>
                  <a:srgbClr val="44536A"/>
                </a:solidFill>
                <a:latin typeface="Century Gothic"/>
                <a:cs typeface="Century Gothic"/>
              </a:rPr>
              <a:t>of  personnel</a:t>
            </a:r>
            <a:endParaRPr sz="1200">
              <a:latin typeface="Century Gothic"/>
              <a:cs typeface="Century Gothic"/>
            </a:endParaRPr>
          </a:p>
        </p:txBody>
      </p:sp>
      <p:sp>
        <p:nvSpPr>
          <p:cNvPr id="27" name="object 27"/>
          <p:cNvSpPr txBox="1"/>
          <p:nvPr/>
        </p:nvSpPr>
        <p:spPr>
          <a:xfrm>
            <a:off x="7443216" y="5268467"/>
            <a:ext cx="1346200" cy="1097280"/>
          </a:xfrm>
          <a:prstGeom prst="rect">
            <a:avLst/>
          </a:prstGeom>
          <a:solidFill>
            <a:srgbClr val="FAE4D5"/>
          </a:solidFill>
          <a:ln w="12192">
            <a:solidFill>
              <a:srgbClr val="9CAED2"/>
            </a:solidFill>
          </a:ln>
        </p:spPr>
        <p:txBody>
          <a:bodyPr vert="horz" wrap="square" lIns="0" tIns="229235" rIns="0" bIns="0" rtlCol="0">
            <a:spAutoFit/>
          </a:bodyPr>
          <a:lstStyle/>
          <a:p>
            <a:pPr algn="ctr">
              <a:lnSpc>
                <a:spcPct val="100000"/>
              </a:lnSpc>
              <a:spcBef>
                <a:spcPts val="1805"/>
              </a:spcBef>
            </a:pPr>
            <a:r>
              <a:rPr sz="1800" b="1" dirty="0">
                <a:latin typeface="Century Gothic"/>
                <a:cs typeface="Century Gothic"/>
              </a:rPr>
              <a:t>1</a:t>
            </a:r>
            <a:endParaRPr sz="1800">
              <a:latin typeface="Century Gothic"/>
              <a:cs typeface="Century Gothic"/>
            </a:endParaRPr>
          </a:p>
          <a:p>
            <a:pPr marL="59690" algn="ctr">
              <a:lnSpc>
                <a:spcPct val="100000"/>
              </a:lnSpc>
            </a:pPr>
            <a:r>
              <a:rPr sz="1800" b="1" spc="-5" dirty="0">
                <a:latin typeface="Century Gothic"/>
                <a:cs typeface="Century Gothic"/>
              </a:rPr>
              <a:t>point</a:t>
            </a:r>
            <a:endParaRPr sz="1800">
              <a:latin typeface="Century Gothic"/>
              <a:cs typeface="Century Gothic"/>
            </a:endParaRPr>
          </a:p>
        </p:txBody>
      </p:sp>
      <p:sp>
        <p:nvSpPr>
          <p:cNvPr id="28" name="object 28"/>
          <p:cNvSpPr txBox="1"/>
          <p:nvPr/>
        </p:nvSpPr>
        <p:spPr>
          <a:xfrm>
            <a:off x="8860535" y="5260847"/>
            <a:ext cx="1346200" cy="1099185"/>
          </a:xfrm>
          <a:prstGeom prst="rect">
            <a:avLst/>
          </a:prstGeom>
          <a:solidFill>
            <a:srgbClr val="FAE4D5"/>
          </a:solidFill>
          <a:ln w="12192">
            <a:solidFill>
              <a:srgbClr val="9CAED2"/>
            </a:solidFill>
          </a:ln>
        </p:spPr>
        <p:txBody>
          <a:bodyPr vert="horz" wrap="square" lIns="0" tIns="6350" rIns="0" bIns="0" rtlCol="0">
            <a:spAutoFit/>
          </a:bodyPr>
          <a:lstStyle/>
          <a:p>
            <a:pPr marL="213995" marR="220345" indent="-1270" algn="ctr">
              <a:lnSpc>
                <a:spcPct val="100000"/>
              </a:lnSpc>
              <a:spcBef>
                <a:spcPts val="50"/>
              </a:spcBef>
            </a:pPr>
            <a:r>
              <a:rPr sz="1200" b="1" dirty="0">
                <a:latin typeface="Century Gothic"/>
                <a:cs typeface="Century Gothic"/>
              </a:rPr>
              <a:t>2 </a:t>
            </a:r>
            <a:r>
              <a:rPr sz="1200" b="1" spc="-5" dirty="0">
                <a:latin typeface="Century Gothic"/>
                <a:cs typeface="Century Gothic"/>
              </a:rPr>
              <a:t>points  (technology  transfer)/</a:t>
            </a:r>
            <a:endParaRPr sz="1200">
              <a:latin typeface="Century Gothic"/>
              <a:cs typeface="Century Gothic"/>
            </a:endParaRPr>
          </a:p>
          <a:p>
            <a:pPr marL="106045" marR="113030" indent="-635" algn="ctr">
              <a:lnSpc>
                <a:spcPct val="100000"/>
              </a:lnSpc>
              <a:spcBef>
                <a:spcPts val="5"/>
              </a:spcBef>
            </a:pPr>
            <a:r>
              <a:rPr sz="1200" b="1" dirty="0">
                <a:latin typeface="Century Gothic"/>
                <a:cs typeface="Century Gothic"/>
              </a:rPr>
              <a:t>3 </a:t>
            </a:r>
            <a:r>
              <a:rPr sz="1200" b="1" spc="-5" dirty="0">
                <a:latin typeface="Century Gothic"/>
                <a:cs typeface="Century Gothic"/>
              </a:rPr>
              <a:t>points (own  development</a:t>
            </a:r>
            <a:r>
              <a:rPr sz="1200" b="1" dirty="0">
                <a:latin typeface="Century Gothic"/>
                <a:cs typeface="Century Gothic"/>
              </a:rPr>
              <a:t>s)</a:t>
            </a:r>
            <a:endParaRPr sz="1200">
              <a:latin typeface="Century Gothic"/>
              <a:cs typeface="Century Gothic"/>
            </a:endParaRPr>
          </a:p>
        </p:txBody>
      </p:sp>
      <p:sp>
        <p:nvSpPr>
          <p:cNvPr id="29" name="object 29"/>
          <p:cNvSpPr txBox="1"/>
          <p:nvPr/>
        </p:nvSpPr>
        <p:spPr>
          <a:xfrm>
            <a:off x="10319004" y="5277611"/>
            <a:ext cx="1545590" cy="1097280"/>
          </a:xfrm>
          <a:prstGeom prst="rect">
            <a:avLst/>
          </a:prstGeom>
          <a:solidFill>
            <a:srgbClr val="FAE4D5"/>
          </a:solidFill>
          <a:ln w="12192">
            <a:solidFill>
              <a:srgbClr val="9CAED2"/>
            </a:solidFill>
          </a:ln>
        </p:spPr>
        <p:txBody>
          <a:bodyPr vert="horz" wrap="square" lIns="0" tIns="243204" rIns="0" bIns="0" rtlCol="0">
            <a:spAutoFit/>
          </a:bodyPr>
          <a:lstStyle/>
          <a:p>
            <a:pPr marR="38735" algn="ctr">
              <a:lnSpc>
                <a:spcPct val="100000"/>
              </a:lnSpc>
              <a:spcBef>
                <a:spcPts val="1914"/>
              </a:spcBef>
            </a:pPr>
            <a:r>
              <a:rPr sz="1800" b="1" dirty="0">
                <a:latin typeface="Century Gothic"/>
                <a:cs typeface="Century Gothic"/>
              </a:rPr>
              <a:t>1</a:t>
            </a:r>
            <a:endParaRPr sz="1800">
              <a:latin typeface="Century Gothic"/>
              <a:cs typeface="Century Gothic"/>
            </a:endParaRPr>
          </a:p>
          <a:p>
            <a:pPr marL="16510" algn="ctr">
              <a:lnSpc>
                <a:spcPct val="100000"/>
              </a:lnSpc>
            </a:pPr>
            <a:r>
              <a:rPr sz="1800" b="1" spc="-5" dirty="0">
                <a:latin typeface="Century Gothic"/>
                <a:cs typeface="Century Gothic"/>
              </a:rPr>
              <a:t>point</a:t>
            </a:r>
            <a:endParaRPr sz="1800">
              <a:latin typeface="Century Gothic"/>
              <a:cs typeface="Century Gothic"/>
            </a:endParaRPr>
          </a:p>
        </p:txBody>
      </p:sp>
      <p:sp>
        <p:nvSpPr>
          <p:cNvPr id="30" name="object 30"/>
          <p:cNvSpPr/>
          <p:nvPr/>
        </p:nvSpPr>
        <p:spPr>
          <a:xfrm>
            <a:off x="1752600" y="2151888"/>
            <a:ext cx="1223772" cy="629412"/>
          </a:xfrm>
          <a:prstGeom prst="rect">
            <a:avLst/>
          </a:prstGeom>
          <a:blipFill>
            <a:blip r:embed="rId7" cstate="print"/>
            <a:stretch>
              <a:fillRect/>
            </a:stretch>
          </a:blipFill>
        </p:spPr>
        <p:txBody>
          <a:bodyPr wrap="square" lIns="0" tIns="0" rIns="0" bIns="0" rtlCol="0"/>
          <a:lstStyle/>
          <a:p>
            <a:endParaRPr/>
          </a:p>
        </p:txBody>
      </p:sp>
      <p:sp>
        <p:nvSpPr>
          <p:cNvPr id="31" name="object 31"/>
          <p:cNvSpPr/>
          <p:nvPr/>
        </p:nvSpPr>
        <p:spPr>
          <a:xfrm>
            <a:off x="2494818" y="1517920"/>
            <a:ext cx="451043" cy="426687"/>
          </a:xfrm>
          <a:prstGeom prst="rect">
            <a:avLst/>
          </a:prstGeom>
          <a:blipFill>
            <a:blip r:embed="rId8" cstate="print"/>
            <a:stretch>
              <a:fillRect/>
            </a:stretch>
          </a:blipFill>
        </p:spPr>
        <p:txBody>
          <a:bodyPr wrap="square" lIns="0" tIns="0" rIns="0" bIns="0" rtlCol="0"/>
          <a:lstStyle/>
          <a:p>
            <a:endParaRPr/>
          </a:p>
        </p:txBody>
      </p:sp>
      <p:sp>
        <p:nvSpPr>
          <p:cNvPr id="32" name="object 32"/>
          <p:cNvSpPr/>
          <p:nvPr/>
        </p:nvSpPr>
        <p:spPr>
          <a:xfrm>
            <a:off x="8788907" y="1776983"/>
            <a:ext cx="1124711" cy="1124712"/>
          </a:xfrm>
          <a:prstGeom prst="rect">
            <a:avLst/>
          </a:prstGeom>
          <a:blipFill>
            <a:blip r:embed="rId4" cstate="print"/>
            <a:stretch>
              <a:fillRect/>
            </a:stretch>
          </a:blipFill>
        </p:spPr>
        <p:txBody>
          <a:bodyPr wrap="square" lIns="0" tIns="0" rIns="0" bIns="0" rtlCol="0"/>
          <a:lstStyle/>
          <a:p>
            <a:endParaRPr/>
          </a:p>
        </p:txBody>
      </p:sp>
      <p:sp>
        <p:nvSpPr>
          <p:cNvPr id="33" name="object 33"/>
          <p:cNvSpPr/>
          <p:nvPr/>
        </p:nvSpPr>
        <p:spPr>
          <a:xfrm>
            <a:off x="9715500" y="1490472"/>
            <a:ext cx="460248" cy="435863"/>
          </a:xfrm>
          <a:prstGeom prst="rect">
            <a:avLst/>
          </a:prstGeom>
          <a:blipFill>
            <a:blip r:embed="rId5" cstate="print"/>
            <a:stretch>
              <a:fillRect/>
            </a:stretch>
          </a:blipFill>
        </p:spPr>
        <p:txBody>
          <a:bodyPr wrap="square" lIns="0" tIns="0" rIns="0" bIns="0" rtlCol="0"/>
          <a:lstStyle/>
          <a:p>
            <a:endParaRPr/>
          </a:p>
        </p:txBody>
      </p:sp>
      <p:sp>
        <p:nvSpPr>
          <p:cNvPr id="34" name="object 34"/>
          <p:cNvSpPr/>
          <p:nvPr/>
        </p:nvSpPr>
        <p:spPr>
          <a:xfrm>
            <a:off x="11353830" y="1485916"/>
            <a:ext cx="451043" cy="426687"/>
          </a:xfrm>
          <a:prstGeom prst="rect">
            <a:avLst/>
          </a:prstGeom>
          <a:blipFill>
            <a:blip r:embed="rId8" cstate="print"/>
            <a:stretch>
              <a:fillRect/>
            </a:stretch>
          </a:blipFill>
        </p:spPr>
        <p:txBody>
          <a:bodyPr wrap="square" lIns="0" tIns="0" rIns="0" bIns="0" rtlCol="0"/>
          <a:lstStyle/>
          <a:p>
            <a:endParaRPr/>
          </a:p>
        </p:txBody>
      </p:sp>
      <p:sp>
        <p:nvSpPr>
          <p:cNvPr id="35" name="object 35"/>
          <p:cNvSpPr/>
          <p:nvPr/>
        </p:nvSpPr>
        <p:spPr>
          <a:xfrm>
            <a:off x="10303764" y="1764792"/>
            <a:ext cx="1179576" cy="1178052"/>
          </a:xfrm>
          <a:prstGeom prst="rect">
            <a:avLst/>
          </a:prstGeom>
          <a:blipFill>
            <a:blip r:embed="rId9" cstate="print"/>
            <a:stretch>
              <a:fillRect/>
            </a:stretch>
          </a:blipFill>
        </p:spPr>
        <p:txBody>
          <a:bodyPr wrap="square" lIns="0" tIns="0" rIns="0" bIns="0" rtlCol="0"/>
          <a:lstStyle/>
          <a:p>
            <a:endParaRPr/>
          </a:p>
        </p:txBody>
      </p:sp>
      <p:sp>
        <p:nvSpPr>
          <p:cNvPr id="36" name="object 36"/>
          <p:cNvSpPr/>
          <p:nvPr/>
        </p:nvSpPr>
        <p:spPr>
          <a:xfrm>
            <a:off x="7581912" y="1726738"/>
            <a:ext cx="1095705" cy="1127607"/>
          </a:xfrm>
          <a:prstGeom prst="rect">
            <a:avLst/>
          </a:prstGeom>
          <a:blipFill>
            <a:blip r:embed="rId10" cstate="print"/>
            <a:stretch>
              <a:fillRect/>
            </a:stretch>
          </a:blipFill>
        </p:spPr>
        <p:txBody>
          <a:bodyPr wrap="square" lIns="0" tIns="0" rIns="0" bIns="0" rtlCol="0"/>
          <a:lstStyle/>
          <a:p>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80942" y="301244"/>
            <a:ext cx="5243195" cy="574040"/>
          </a:xfrm>
          <a:prstGeom prst="rect">
            <a:avLst/>
          </a:prstGeom>
        </p:spPr>
        <p:txBody>
          <a:bodyPr vert="horz" wrap="square" lIns="0" tIns="12700" rIns="0" bIns="0" rtlCol="0">
            <a:spAutoFit/>
          </a:bodyPr>
          <a:lstStyle/>
          <a:p>
            <a:pPr marL="12700">
              <a:lnSpc>
                <a:spcPct val="100000"/>
              </a:lnSpc>
              <a:spcBef>
                <a:spcPts val="100"/>
              </a:spcBef>
            </a:pPr>
            <a:r>
              <a:rPr sz="3600" u="none" spc="-10" dirty="0">
                <a:solidFill>
                  <a:srgbClr val="001F5F"/>
                </a:solidFill>
                <a:latin typeface="Calibri"/>
                <a:cs typeface="Calibri"/>
              </a:rPr>
              <a:t>INVESTMENT</a:t>
            </a:r>
            <a:r>
              <a:rPr sz="3600" u="none" spc="-75" dirty="0">
                <a:solidFill>
                  <a:srgbClr val="001F5F"/>
                </a:solidFill>
                <a:latin typeface="Calibri"/>
                <a:cs typeface="Calibri"/>
              </a:rPr>
              <a:t> </a:t>
            </a:r>
            <a:r>
              <a:rPr sz="3600" u="none" spc="-5" dirty="0">
                <a:solidFill>
                  <a:srgbClr val="001F5F"/>
                </a:solidFill>
                <a:latin typeface="Calibri"/>
                <a:cs typeface="Calibri"/>
              </a:rPr>
              <a:t>PREFERENCES</a:t>
            </a:r>
            <a:endParaRPr sz="3600">
              <a:latin typeface="Calibri"/>
              <a:cs typeface="Calibri"/>
            </a:endParaRPr>
          </a:p>
        </p:txBody>
      </p:sp>
      <p:sp>
        <p:nvSpPr>
          <p:cNvPr id="3" name="object 3"/>
          <p:cNvSpPr txBox="1">
            <a:spLocks noGrp="1"/>
          </p:cNvSpPr>
          <p:nvPr>
            <p:ph type="body" idx="1"/>
          </p:nvPr>
        </p:nvSpPr>
        <p:spPr>
          <a:xfrm>
            <a:off x="838200" y="1825625"/>
            <a:ext cx="10515600" cy="2561599"/>
          </a:xfrm>
          <a:prstGeom prst="rect">
            <a:avLst/>
          </a:prstGeom>
        </p:spPr>
        <p:txBody>
          <a:bodyPr vert="horz" wrap="square" lIns="0" tIns="12065" rIns="0" bIns="0" rtlCol="0">
            <a:spAutoFit/>
          </a:bodyPr>
          <a:lstStyle/>
          <a:p>
            <a:pPr marL="12700">
              <a:lnSpc>
                <a:spcPct val="100000"/>
              </a:lnSpc>
              <a:spcBef>
                <a:spcPts val="95"/>
              </a:spcBef>
            </a:pPr>
            <a:r>
              <a:rPr spc="-10" dirty="0"/>
              <a:t>Recipient</a:t>
            </a:r>
            <a:r>
              <a:rPr b="0" spc="-10" dirty="0">
                <a:latin typeface="Calibri"/>
                <a:cs typeface="Calibri"/>
              </a:rPr>
              <a:t>:</a:t>
            </a:r>
          </a:p>
          <a:p>
            <a:pPr marL="12700" marR="5080">
              <a:lnSpc>
                <a:spcPct val="100000"/>
              </a:lnSpc>
            </a:pPr>
            <a:r>
              <a:rPr sz="1600" b="0" spc="-5" dirty="0">
                <a:solidFill>
                  <a:srgbClr val="1F4E79"/>
                </a:solidFill>
                <a:latin typeface="Calibri"/>
                <a:cs typeface="Calibri"/>
              </a:rPr>
              <a:t>1) A </a:t>
            </a:r>
            <a:r>
              <a:rPr sz="1600" b="0" spc="-10" dirty="0">
                <a:solidFill>
                  <a:srgbClr val="1F4E79"/>
                </a:solidFill>
                <a:latin typeface="Calibri"/>
                <a:cs typeface="Calibri"/>
              </a:rPr>
              <a:t>legal entity </a:t>
            </a:r>
            <a:r>
              <a:rPr sz="1600" b="0" spc="-5" dirty="0">
                <a:solidFill>
                  <a:srgbClr val="1F4E79"/>
                </a:solidFill>
                <a:latin typeface="Calibri"/>
                <a:cs typeface="Calibri"/>
              </a:rPr>
              <a:t>of the Republic of </a:t>
            </a:r>
            <a:r>
              <a:rPr sz="1600" b="0" spc="-15" dirty="0">
                <a:solidFill>
                  <a:srgbClr val="1F4E79"/>
                </a:solidFill>
                <a:latin typeface="Calibri"/>
                <a:cs typeface="Calibri"/>
              </a:rPr>
              <a:t>Kazakhstan </a:t>
            </a:r>
            <a:r>
              <a:rPr sz="1600" b="0" spc="-10" dirty="0">
                <a:solidFill>
                  <a:srgbClr val="1F4E79"/>
                </a:solidFill>
                <a:latin typeface="Calibri"/>
                <a:cs typeface="Calibri"/>
              </a:rPr>
              <a:t>implementing </a:t>
            </a:r>
            <a:r>
              <a:rPr sz="1600" b="0" spc="-5" dirty="0">
                <a:solidFill>
                  <a:srgbClr val="1F4E79"/>
                </a:solidFill>
                <a:latin typeface="Calibri"/>
                <a:cs typeface="Calibri"/>
              </a:rPr>
              <a:t>an </a:t>
            </a:r>
            <a:r>
              <a:rPr sz="1600" b="0" spc="-15" dirty="0">
                <a:solidFill>
                  <a:srgbClr val="1F4E79"/>
                </a:solidFill>
                <a:latin typeface="Calibri"/>
                <a:cs typeface="Calibri"/>
              </a:rPr>
              <a:t>investment  </a:t>
            </a:r>
            <a:r>
              <a:rPr sz="1600" b="0" spc="-10" dirty="0">
                <a:solidFill>
                  <a:srgbClr val="1F4E79"/>
                </a:solidFill>
                <a:latin typeface="Calibri"/>
                <a:cs typeface="Calibri"/>
              </a:rPr>
              <a:t>project </a:t>
            </a:r>
            <a:r>
              <a:rPr sz="1600" b="0" spc="-5" dirty="0">
                <a:solidFill>
                  <a:srgbClr val="1F4E79"/>
                </a:solidFill>
                <a:latin typeface="Calibri"/>
                <a:cs typeface="Calibri"/>
              </a:rPr>
              <a:t>within the </a:t>
            </a:r>
            <a:r>
              <a:rPr sz="1600" b="0" spc="-15" dirty="0">
                <a:solidFill>
                  <a:srgbClr val="1F4E79"/>
                </a:solidFill>
                <a:latin typeface="Calibri"/>
                <a:cs typeface="Calibri"/>
              </a:rPr>
              <a:t>framework</a:t>
            </a:r>
            <a:r>
              <a:rPr sz="1600" b="0" spc="90" dirty="0">
                <a:solidFill>
                  <a:srgbClr val="1F4E79"/>
                </a:solidFill>
                <a:latin typeface="Calibri"/>
                <a:cs typeface="Calibri"/>
              </a:rPr>
              <a:t> </a:t>
            </a:r>
            <a:r>
              <a:rPr sz="1600" b="0" spc="-5" dirty="0">
                <a:solidFill>
                  <a:srgbClr val="1F4E79"/>
                </a:solidFill>
                <a:latin typeface="Calibri"/>
                <a:cs typeface="Calibri"/>
              </a:rPr>
              <a:t>of:</a:t>
            </a:r>
          </a:p>
          <a:p>
            <a:pPr marL="12700">
              <a:lnSpc>
                <a:spcPct val="100000"/>
              </a:lnSpc>
            </a:pPr>
            <a:r>
              <a:rPr sz="1600" b="0" i="1" spc="-10" dirty="0">
                <a:solidFill>
                  <a:srgbClr val="1F4E79"/>
                </a:solidFill>
                <a:latin typeface="Calibri"/>
                <a:cs typeface="Calibri"/>
              </a:rPr>
              <a:t>investment contract</a:t>
            </a:r>
          </a:p>
          <a:p>
            <a:pPr marL="241300" indent="-228600">
              <a:lnSpc>
                <a:spcPct val="100000"/>
              </a:lnSpc>
              <a:buFont typeface="Arial"/>
              <a:buChar char="•"/>
              <a:tabLst>
                <a:tab pos="240665" algn="l"/>
                <a:tab pos="241300" algn="l"/>
              </a:tabLst>
            </a:pPr>
            <a:r>
              <a:rPr sz="1600" b="0" i="1" spc="-10" dirty="0">
                <a:solidFill>
                  <a:srgbClr val="1F4E79"/>
                </a:solidFill>
                <a:latin typeface="Calibri"/>
                <a:cs typeface="Calibri"/>
              </a:rPr>
              <a:t>investment </a:t>
            </a:r>
            <a:r>
              <a:rPr sz="1600" b="0" i="1" spc="-5" dirty="0">
                <a:solidFill>
                  <a:srgbClr val="1F4E79"/>
                </a:solidFill>
                <a:latin typeface="Calibri"/>
                <a:cs typeface="Calibri"/>
              </a:rPr>
              <a:t>priority</a:t>
            </a:r>
            <a:r>
              <a:rPr sz="1600" b="0" i="1" dirty="0">
                <a:solidFill>
                  <a:srgbClr val="1F4E79"/>
                </a:solidFill>
                <a:latin typeface="Calibri"/>
                <a:cs typeface="Calibri"/>
              </a:rPr>
              <a:t> </a:t>
            </a:r>
            <a:r>
              <a:rPr sz="1600" b="0" i="1" spc="-10" dirty="0">
                <a:solidFill>
                  <a:srgbClr val="1F4E79"/>
                </a:solidFill>
                <a:latin typeface="Calibri"/>
                <a:cs typeface="Calibri"/>
              </a:rPr>
              <a:t>contract</a:t>
            </a:r>
          </a:p>
          <a:p>
            <a:pPr marL="12700" marR="5080" algn="just">
              <a:lnSpc>
                <a:spcPct val="100000"/>
              </a:lnSpc>
            </a:pPr>
            <a:r>
              <a:rPr sz="1600" b="0" spc="-5" dirty="0">
                <a:solidFill>
                  <a:srgbClr val="1F4E79"/>
                </a:solidFill>
                <a:latin typeface="Calibri"/>
                <a:cs typeface="Calibri"/>
              </a:rPr>
              <a:t>when importing </a:t>
            </a:r>
            <a:r>
              <a:rPr sz="1600" spc="-5" dirty="0">
                <a:solidFill>
                  <a:srgbClr val="1F4E79"/>
                </a:solidFill>
              </a:rPr>
              <a:t>technological </a:t>
            </a:r>
            <a:r>
              <a:rPr sz="1600" spc="-10" dirty="0">
                <a:solidFill>
                  <a:srgbClr val="1F4E79"/>
                </a:solidFill>
              </a:rPr>
              <a:t>equipment, </a:t>
            </a:r>
            <a:r>
              <a:rPr sz="1600" spc="-5" dirty="0">
                <a:solidFill>
                  <a:srgbClr val="1F4E79"/>
                </a:solidFill>
              </a:rPr>
              <a:t>components </a:t>
            </a:r>
            <a:r>
              <a:rPr sz="1600" dirty="0">
                <a:solidFill>
                  <a:srgbClr val="1F4E79"/>
                </a:solidFill>
              </a:rPr>
              <a:t>and </a:t>
            </a:r>
            <a:r>
              <a:rPr sz="1600" spc="-5" dirty="0">
                <a:solidFill>
                  <a:srgbClr val="1F4E79"/>
                </a:solidFill>
              </a:rPr>
              <a:t>spare parts </a:t>
            </a:r>
            <a:r>
              <a:rPr sz="1600" spc="-20" dirty="0">
                <a:solidFill>
                  <a:srgbClr val="1F4E79"/>
                </a:solidFill>
              </a:rPr>
              <a:t>to  </a:t>
            </a:r>
            <a:r>
              <a:rPr sz="1600" spc="-5" dirty="0">
                <a:solidFill>
                  <a:srgbClr val="1F4E79"/>
                </a:solidFill>
              </a:rPr>
              <a:t>it, </a:t>
            </a:r>
            <a:r>
              <a:rPr sz="1600" spc="-20" dirty="0">
                <a:solidFill>
                  <a:srgbClr val="1F4E79"/>
                </a:solidFill>
              </a:rPr>
              <a:t>raw </a:t>
            </a:r>
            <a:r>
              <a:rPr sz="1600" spc="-10" dirty="0">
                <a:solidFill>
                  <a:srgbClr val="1F4E79"/>
                </a:solidFill>
              </a:rPr>
              <a:t>materials and/or materials </a:t>
            </a:r>
            <a:r>
              <a:rPr sz="1600" b="0" spc="-10" dirty="0">
                <a:solidFill>
                  <a:srgbClr val="1F4E79"/>
                </a:solidFill>
                <a:latin typeface="Calibri"/>
                <a:cs typeface="Calibri"/>
              </a:rPr>
              <a:t>in accordance </a:t>
            </a:r>
            <a:r>
              <a:rPr sz="1600" b="0" spc="-5" dirty="0">
                <a:solidFill>
                  <a:srgbClr val="1F4E79"/>
                </a:solidFill>
                <a:latin typeface="Calibri"/>
                <a:cs typeface="Calibri"/>
              </a:rPr>
              <a:t>with the </a:t>
            </a:r>
            <a:r>
              <a:rPr sz="1600" b="0" spc="-10" dirty="0">
                <a:solidFill>
                  <a:srgbClr val="1F4E79"/>
                </a:solidFill>
                <a:latin typeface="Calibri"/>
                <a:cs typeface="Calibri"/>
              </a:rPr>
              <a:t>legislation </a:t>
            </a:r>
            <a:r>
              <a:rPr sz="1600" b="0" spc="-5" dirty="0">
                <a:solidFill>
                  <a:srgbClr val="1F4E79"/>
                </a:solidFill>
                <a:latin typeface="Calibri"/>
                <a:cs typeface="Calibri"/>
              </a:rPr>
              <a:t>of </a:t>
            </a:r>
            <a:r>
              <a:rPr sz="1600" b="0" spc="-10" dirty="0">
                <a:solidFill>
                  <a:srgbClr val="1F4E79"/>
                </a:solidFill>
                <a:latin typeface="Calibri"/>
                <a:cs typeface="Calibri"/>
              </a:rPr>
              <a:t>the  Customs </a:t>
            </a:r>
            <a:r>
              <a:rPr sz="1600" b="0" spc="-5" dirty="0">
                <a:solidFill>
                  <a:srgbClr val="1F4E79"/>
                </a:solidFill>
                <a:latin typeface="Calibri"/>
                <a:cs typeface="Calibri"/>
              </a:rPr>
              <a:t>Union </a:t>
            </a:r>
            <a:r>
              <a:rPr sz="1600" b="0" spc="-10" dirty="0">
                <a:solidFill>
                  <a:srgbClr val="1F4E79"/>
                </a:solidFill>
                <a:latin typeface="Calibri"/>
                <a:cs typeface="Calibri"/>
              </a:rPr>
              <a:t>and/or </a:t>
            </a:r>
            <a:r>
              <a:rPr sz="1600" b="0" spc="-5" dirty="0">
                <a:solidFill>
                  <a:srgbClr val="1F4E79"/>
                </a:solidFill>
                <a:latin typeface="Calibri"/>
                <a:cs typeface="Calibri"/>
              </a:rPr>
              <a:t>the legislation of the Republic of</a:t>
            </a:r>
            <a:r>
              <a:rPr sz="1600" b="0" spc="30" dirty="0">
                <a:solidFill>
                  <a:srgbClr val="1F4E79"/>
                </a:solidFill>
                <a:latin typeface="Calibri"/>
                <a:cs typeface="Calibri"/>
              </a:rPr>
              <a:t> </a:t>
            </a:r>
            <a:r>
              <a:rPr sz="1600" b="0" spc="-10" dirty="0">
                <a:solidFill>
                  <a:srgbClr val="1F4E79"/>
                </a:solidFill>
                <a:latin typeface="Calibri"/>
                <a:cs typeface="Calibri"/>
              </a:rPr>
              <a:t>Kazakhstan.</a:t>
            </a:r>
          </a:p>
          <a:p>
            <a:pPr marL="12700" algn="just">
              <a:lnSpc>
                <a:spcPct val="100000"/>
              </a:lnSpc>
            </a:pPr>
            <a:r>
              <a:rPr sz="1600" b="0" spc="-5" dirty="0">
                <a:solidFill>
                  <a:srgbClr val="1F4E79"/>
                </a:solidFill>
                <a:latin typeface="Calibri"/>
                <a:cs typeface="Calibri"/>
              </a:rPr>
              <a:t>2) Under a </a:t>
            </a:r>
            <a:r>
              <a:rPr sz="1600" b="0" spc="-10" dirty="0">
                <a:solidFill>
                  <a:srgbClr val="1F4E79"/>
                </a:solidFill>
                <a:latin typeface="Calibri"/>
                <a:cs typeface="Calibri"/>
              </a:rPr>
              <a:t>special investment</a:t>
            </a:r>
            <a:r>
              <a:rPr sz="1600" b="0" spc="25" dirty="0">
                <a:solidFill>
                  <a:srgbClr val="1F4E79"/>
                </a:solidFill>
                <a:latin typeface="Calibri"/>
                <a:cs typeface="Calibri"/>
              </a:rPr>
              <a:t> </a:t>
            </a:r>
            <a:r>
              <a:rPr sz="1600" b="0" spc="-15" dirty="0">
                <a:solidFill>
                  <a:srgbClr val="1F4E79"/>
                </a:solidFill>
                <a:latin typeface="Calibri"/>
                <a:cs typeface="Calibri"/>
              </a:rPr>
              <a:t>contract</a:t>
            </a:r>
          </a:p>
        </p:txBody>
      </p:sp>
      <p:sp>
        <p:nvSpPr>
          <p:cNvPr id="4" name="object 4"/>
          <p:cNvSpPr txBox="1"/>
          <p:nvPr/>
        </p:nvSpPr>
        <p:spPr>
          <a:xfrm>
            <a:off x="5631560" y="3429127"/>
            <a:ext cx="6340475" cy="1976120"/>
          </a:xfrm>
          <a:prstGeom prst="rect">
            <a:avLst/>
          </a:prstGeom>
        </p:spPr>
        <p:txBody>
          <a:bodyPr vert="horz" wrap="square" lIns="0" tIns="12065" rIns="0" bIns="0" rtlCol="0">
            <a:spAutoFit/>
          </a:bodyPr>
          <a:lstStyle/>
          <a:p>
            <a:pPr marL="241300" marR="6350" indent="-228600" algn="just">
              <a:lnSpc>
                <a:spcPct val="100000"/>
              </a:lnSpc>
              <a:spcBef>
                <a:spcPts val="95"/>
              </a:spcBef>
              <a:buFont typeface="Arial"/>
              <a:buChar char="•"/>
              <a:tabLst>
                <a:tab pos="241300" algn="l"/>
              </a:tabLst>
            </a:pPr>
            <a:r>
              <a:rPr sz="1600" spc="-10" dirty="0">
                <a:solidFill>
                  <a:srgbClr val="1F4E79"/>
                </a:solidFill>
                <a:latin typeface="Calibri"/>
                <a:cs typeface="Calibri"/>
              </a:rPr>
              <a:t>participants </a:t>
            </a:r>
            <a:r>
              <a:rPr sz="1600" dirty="0">
                <a:solidFill>
                  <a:srgbClr val="1F4E79"/>
                </a:solidFill>
                <a:latin typeface="Calibri"/>
                <a:cs typeface="Calibri"/>
              </a:rPr>
              <a:t>in </a:t>
            </a:r>
            <a:r>
              <a:rPr sz="1600" spc="-10" dirty="0">
                <a:solidFill>
                  <a:srgbClr val="1F4E79"/>
                </a:solidFill>
                <a:latin typeface="Calibri"/>
                <a:cs typeface="Calibri"/>
              </a:rPr>
              <a:t>special economic zones for </a:t>
            </a:r>
            <a:r>
              <a:rPr sz="1600" spc="-5" dirty="0">
                <a:solidFill>
                  <a:srgbClr val="1F4E79"/>
                </a:solidFill>
                <a:latin typeface="Calibri"/>
                <a:cs typeface="Calibri"/>
              </a:rPr>
              <a:t>fifteen </a:t>
            </a:r>
            <a:r>
              <a:rPr sz="1600" spc="-10" dirty="0">
                <a:solidFill>
                  <a:srgbClr val="1F4E79"/>
                </a:solidFill>
                <a:latin typeface="Calibri"/>
                <a:cs typeface="Calibri"/>
              </a:rPr>
              <a:t>years, </a:t>
            </a:r>
            <a:r>
              <a:rPr sz="1600" spc="-5" dirty="0">
                <a:solidFill>
                  <a:srgbClr val="1F4E79"/>
                </a:solidFill>
                <a:latin typeface="Calibri"/>
                <a:cs typeface="Calibri"/>
              </a:rPr>
              <a:t>but </a:t>
            </a:r>
            <a:r>
              <a:rPr sz="1600" dirty="0">
                <a:solidFill>
                  <a:srgbClr val="1F4E79"/>
                </a:solidFill>
                <a:latin typeface="Calibri"/>
                <a:cs typeface="Calibri"/>
              </a:rPr>
              <a:t>no </a:t>
            </a:r>
            <a:r>
              <a:rPr sz="1600" spc="-5" dirty="0">
                <a:solidFill>
                  <a:srgbClr val="1F4E79"/>
                </a:solidFill>
                <a:latin typeface="Calibri"/>
                <a:cs typeface="Calibri"/>
              </a:rPr>
              <a:t>longer  than the </a:t>
            </a:r>
            <a:r>
              <a:rPr sz="1600" spc="-10" dirty="0">
                <a:solidFill>
                  <a:srgbClr val="1F4E79"/>
                </a:solidFill>
                <a:latin typeface="Calibri"/>
                <a:cs typeface="Calibri"/>
              </a:rPr>
              <a:t>duration </a:t>
            </a:r>
            <a:r>
              <a:rPr sz="1600" spc="-5" dirty="0">
                <a:solidFill>
                  <a:srgbClr val="1F4E79"/>
                </a:solidFill>
                <a:latin typeface="Calibri"/>
                <a:cs typeface="Calibri"/>
              </a:rPr>
              <a:t>of </a:t>
            </a:r>
            <a:r>
              <a:rPr sz="1600" spc="-10" dirty="0">
                <a:solidFill>
                  <a:srgbClr val="1F4E79"/>
                </a:solidFill>
                <a:latin typeface="Calibri"/>
                <a:cs typeface="Calibri"/>
              </a:rPr>
              <a:t>special economic</a:t>
            </a:r>
            <a:r>
              <a:rPr sz="1600" spc="50" dirty="0">
                <a:solidFill>
                  <a:srgbClr val="1F4E79"/>
                </a:solidFill>
                <a:latin typeface="Calibri"/>
                <a:cs typeface="Calibri"/>
              </a:rPr>
              <a:t> </a:t>
            </a:r>
            <a:r>
              <a:rPr sz="1600" spc="-15" dirty="0">
                <a:solidFill>
                  <a:srgbClr val="1F4E79"/>
                </a:solidFill>
                <a:latin typeface="Calibri"/>
                <a:cs typeface="Calibri"/>
              </a:rPr>
              <a:t>zones;</a:t>
            </a:r>
            <a:endParaRPr sz="1600">
              <a:latin typeface="Calibri"/>
              <a:cs typeface="Calibri"/>
            </a:endParaRPr>
          </a:p>
          <a:p>
            <a:pPr marL="241300" marR="7620" indent="-228600" algn="just">
              <a:lnSpc>
                <a:spcPct val="100000"/>
              </a:lnSpc>
              <a:buFont typeface="Arial"/>
              <a:buChar char="•"/>
              <a:tabLst>
                <a:tab pos="241300" algn="l"/>
              </a:tabLst>
            </a:pPr>
            <a:r>
              <a:rPr sz="1600" spc="-10" dirty="0">
                <a:solidFill>
                  <a:srgbClr val="1F4E79"/>
                </a:solidFill>
                <a:latin typeface="Calibri"/>
                <a:cs typeface="Calibri"/>
              </a:rPr>
              <a:t>Owners </a:t>
            </a:r>
            <a:r>
              <a:rPr sz="1600" spc="-5" dirty="0">
                <a:solidFill>
                  <a:srgbClr val="1F4E79"/>
                </a:solidFill>
                <a:latin typeface="Calibri"/>
                <a:cs typeface="Calibri"/>
              </a:rPr>
              <a:t>of </a:t>
            </a:r>
            <a:r>
              <a:rPr sz="1600" spc="-15" dirty="0">
                <a:solidFill>
                  <a:srgbClr val="1F4E79"/>
                </a:solidFill>
                <a:latin typeface="Calibri"/>
                <a:cs typeface="Calibri"/>
              </a:rPr>
              <a:t>vacant </a:t>
            </a:r>
            <a:r>
              <a:rPr sz="1600" spc="-5" dirty="0">
                <a:solidFill>
                  <a:srgbClr val="1F4E79"/>
                </a:solidFill>
                <a:latin typeface="Calibri"/>
                <a:cs typeface="Calibri"/>
              </a:rPr>
              <a:t>warehouses </a:t>
            </a:r>
            <a:r>
              <a:rPr sz="1600" spc="-15" dirty="0">
                <a:solidFill>
                  <a:srgbClr val="1F4E79"/>
                </a:solidFill>
                <a:latin typeface="Calibri"/>
                <a:cs typeface="Calibri"/>
              </a:rPr>
              <a:t>for </a:t>
            </a:r>
            <a:r>
              <a:rPr sz="1600" spc="-5" dirty="0">
                <a:solidFill>
                  <a:srgbClr val="1F4E79"/>
                </a:solidFill>
                <a:latin typeface="Calibri"/>
                <a:cs typeface="Calibri"/>
              </a:rPr>
              <a:t>a </a:t>
            </a:r>
            <a:r>
              <a:rPr sz="1600" spc="-10" dirty="0">
                <a:solidFill>
                  <a:srgbClr val="1F4E79"/>
                </a:solidFill>
                <a:latin typeface="Calibri"/>
                <a:cs typeface="Calibri"/>
              </a:rPr>
              <a:t>period </a:t>
            </a:r>
            <a:r>
              <a:rPr sz="1600" spc="-5" dirty="0">
                <a:solidFill>
                  <a:srgbClr val="1F4E79"/>
                </a:solidFill>
                <a:latin typeface="Calibri"/>
                <a:cs typeface="Calibri"/>
              </a:rPr>
              <a:t>of no </a:t>
            </a:r>
            <a:r>
              <a:rPr sz="1600" spc="-10" dirty="0">
                <a:solidFill>
                  <a:srgbClr val="1F4E79"/>
                </a:solidFill>
                <a:latin typeface="Calibri"/>
                <a:cs typeface="Calibri"/>
              </a:rPr>
              <a:t>more </a:t>
            </a:r>
            <a:r>
              <a:rPr sz="1600" spc="-5" dirty="0">
                <a:solidFill>
                  <a:srgbClr val="1F4E79"/>
                </a:solidFill>
                <a:latin typeface="Calibri"/>
                <a:cs typeface="Calibri"/>
              </a:rPr>
              <a:t>than </a:t>
            </a:r>
            <a:r>
              <a:rPr sz="1600" spc="-10" dirty="0">
                <a:solidFill>
                  <a:srgbClr val="1F4E79"/>
                </a:solidFill>
                <a:latin typeface="Calibri"/>
                <a:cs typeface="Calibri"/>
              </a:rPr>
              <a:t>fifteen </a:t>
            </a:r>
            <a:r>
              <a:rPr sz="1600" spc="-15" dirty="0">
                <a:solidFill>
                  <a:srgbClr val="1F4E79"/>
                </a:solidFill>
                <a:latin typeface="Calibri"/>
                <a:cs typeface="Calibri"/>
              </a:rPr>
              <a:t>years  from </a:t>
            </a:r>
            <a:r>
              <a:rPr sz="1600" spc="-5" dirty="0">
                <a:solidFill>
                  <a:srgbClr val="1F4E79"/>
                </a:solidFill>
                <a:latin typeface="Calibri"/>
                <a:cs typeface="Calibri"/>
              </a:rPr>
              <a:t>the </a:t>
            </a:r>
            <a:r>
              <a:rPr sz="1600" spc="-10" dirty="0">
                <a:solidFill>
                  <a:srgbClr val="1F4E79"/>
                </a:solidFill>
                <a:latin typeface="Calibri"/>
                <a:cs typeface="Calibri"/>
              </a:rPr>
              <a:t>date </a:t>
            </a:r>
            <a:r>
              <a:rPr sz="1600" spc="-5" dirty="0">
                <a:solidFill>
                  <a:srgbClr val="1F4E79"/>
                </a:solidFill>
                <a:latin typeface="Calibri"/>
                <a:cs typeface="Calibri"/>
              </a:rPr>
              <a:t>of </a:t>
            </a:r>
            <a:r>
              <a:rPr sz="1600" spc="-10" dirty="0">
                <a:solidFill>
                  <a:srgbClr val="1F4E79"/>
                </a:solidFill>
                <a:latin typeface="Calibri"/>
                <a:cs typeface="Calibri"/>
              </a:rPr>
              <a:t>registration </a:t>
            </a:r>
            <a:r>
              <a:rPr sz="1600" spc="-5" dirty="0">
                <a:solidFill>
                  <a:srgbClr val="1F4E79"/>
                </a:solidFill>
                <a:latin typeface="Calibri"/>
                <a:cs typeface="Calibri"/>
              </a:rPr>
              <a:t>of a </a:t>
            </a:r>
            <a:r>
              <a:rPr sz="1600" spc="-10" dirty="0">
                <a:solidFill>
                  <a:srgbClr val="1F4E79"/>
                </a:solidFill>
                <a:latin typeface="Calibri"/>
                <a:cs typeface="Calibri"/>
              </a:rPr>
              <a:t>special investment</a:t>
            </a:r>
            <a:r>
              <a:rPr sz="1600" spc="80" dirty="0">
                <a:solidFill>
                  <a:srgbClr val="1F4E79"/>
                </a:solidFill>
                <a:latin typeface="Calibri"/>
                <a:cs typeface="Calibri"/>
              </a:rPr>
              <a:t> </a:t>
            </a:r>
            <a:r>
              <a:rPr sz="1600" spc="-10" dirty="0">
                <a:solidFill>
                  <a:srgbClr val="1F4E79"/>
                </a:solidFill>
                <a:latin typeface="Calibri"/>
                <a:cs typeface="Calibri"/>
              </a:rPr>
              <a:t>contract;</a:t>
            </a:r>
            <a:endParaRPr sz="1600">
              <a:latin typeface="Calibri"/>
              <a:cs typeface="Calibri"/>
            </a:endParaRPr>
          </a:p>
          <a:p>
            <a:pPr marL="241300" marR="5080" indent="-228600" algn="just">
              <a:lnSpc>
                <a:spcPct val="100000"/>
              </a:lnSpc>
              <a:buFont typeface="Arial"/>
              <a:buChar char="•"/>
              <a:tabLst>
                <a:tab pos="241300" algn="l"/>
              </a:tabLst>
            </a:pPr>
            <a:r>
              <a:rPr sz="1600" spc="-10" dirty="0">
                <a:solidFill>
                  <a:srgbClr val="1F4E79"/>
                </a:solidFill>
                <a:latin typeface="Calibri"/>
                <a:cs typeface="Calibri"/>
              </a:rPr>
              <a:t>legal entities </a:t>
            </a:r>
            <a:r>
              <a:rPr sz="1600" spc="-5" dirty="0">
                <a:solidFill>
                  <a:srgbClr val="1F4E79"/>
                </a:solidFill>
                <a:latin typeface="Calibri"/>
                <a:cs typeface="Calibri"/>
              </a:rPr>
              <a:t>of </a:t>
            </a:r>
            <a:r>
              <a:rPr sz="1600" dirty="0">
                <a:solidFill>
                  <a:srgbClr val="1F4E79"/>
                </a:solidFill>
                <a:latin typeface="Calibri"/>
                <a:cs typeface="Calibri"/>
              </a:rPr>
              <a:t>the </a:t>
            </a:r>
            <a:r>
              <a:rPr sz="1600" spc="-5" dirty="0">
                <a:solidFill>
                  <a:srgbClr val="1F4E79"/>
                </a:solidFill>
                <a:latin typeface="Calibri"/>
                <a:cs typeface="Calibri"/>
              </a:rPr>
              <a:t>Republic of </a:t>
            </a:r>
            <a:r>
              <a:rPr sz="1600" spc="-10" dirty="0">
                <a:solidFill>
                  <a:srgbClr val="1F4E79"/>
                </a:solidFill>
                <a:latin typeface="Calibri"/>
                <a:cs typeface="Calibri"/>
              </a:rPr>
              <a:t>Kazakhstan, </a:t>
            </a:r>
            <a:r>
              <a:rPr sz="1600" spc="-5" dirty="0">
                <a:solidFill>
                  <a:srgbClr val="1F4E79"/>
                </a:solidFill>
                <a:latin typeface="Calibri"/>
                <a:cs typeface="Calibri"/>
              </a:rPr>
              <a:t>who </a:t>
            </a:r>
            <a:r>
              <a:rPr sz="1600" spc="-15" dirty="0">
                <a:solidFill>
                  <a:srgbClr val="1F4E79"/>
                </a:solidFill>
                <a:latin typeface="Calibri"/>
                <a:cs typeface="Calibri"/>
              </a:rPr>
              <a:t>have </a:t>
            </a:r>
            <a:r>
              <a:rPr sz="1600" spc="-10" dirty="0">
                <a:solidFill>
                  <a:srgbClr val="1F4E79"/>
                </a:solidFill>
                <a:latin typeface="Calibri"/>
                <a:cs typeface="Calibri"/>
              </a:rPr>
              <a:t>entered into </a:t>
            </a:r>
            <a:r>
              <a:rPr sz="1600" spc="-5" dirty="0">
                <a:solidFill>
                  <a:srgbClr val="1F4E79"/>
                </a:solidFill>
                <a:latin typeface="Calibri"/>
                <a:cs typeface="Calibri"/>
              </a:rPr>
              <a:t>an  </a:t>
            </a:r>
            <a:r>
              <a:rPr sz="1600" spc="-10" dirty="0">
                <a:solidFill>
                  <a:srgbClr val="1F4E79"/>
                </a:solidFill>
                <a:latin typeface="Calibri"/>
                <a:cs typeface="Calibri"/>
              </a:rPr>
              <a:t>agreement </a:t>
            </a:r>
            <a:r>
              <a:rPr sz="1600" spc="-5" dirty="0">
                <a:solidFill>
                  <a:srgbClr val="1F4E79"/>
                </a:solidFill>
                <a:latin typeface="Calibri"/>
                <a:cs typeface="Calibri"/>
              </a:rPr>
              <a:t>on the </a:t>
            </a:r>
            <a:r>
              <a:rPr sz="1600" spc="-10" dirty="0">
                <a:solidFill>
                  <a:srgbClr val="1F4E79"/>
                </a:solidFill>
                <a:latin typeface="Calibri"/>
                <a:cs typeface="Calibri"/>
              </a:rPr>
              <a:t>industrial </a:t>
            </a:r>
            <a:r>
              <a:rPr sz="1600" spc="-5" dirty="0">
                <a:solidFill>
                  <a:srgbClr val="1F4E79"/>
                </a:solidFill>
                <a:latin typeface="Calibri"/>
                <a:cs typeface="Calibri"/>
              </a:rPr>
              <a:t>assembly of motor vehicles, </a:t>
            </a:r>
            <a:r>
              <a:rPr sz="1600" spc="-10" dirty="0">
                <a:solidFill>
                  <a:srgbClr val="1F4E79"/>
                </a:solidFill>
                <a:latin typeface="Calibri"/>
                <a:cs typeface="Calibri"/>
              </a:rPr>
              <a:t>for </a:t>
            </a:r>
            <a:r>
              <a:rPr sz="1600" spc="-5" dirty="0">
                <a:solidFill>
                  <a:srgbClr val="1F4E79"/>
                </a:solidFill>
                <a:latin typeface="Calibri"/>
                <a:cs typeface="Calibri"/>
              </a:rPr>
              <a:t>a period </a:t>
            </a:r>
            <a:r>
              <a:rPr sz="1600" spc="-10" dirty="0">
                <a:solidFill>
                  <a:srgbClr val="1F4E79"/>
                </a:solidFill>
                <a:latin typeface="Calibri"/>
                <a:cs typeface="Calibri"/>
              </a:rPr>
              <a:t>of  </a:t>
            </a:r>
            <a:r>
              <a:rPr sz="1600" spc="-5" dirty="0">
                <a:solidFill>
                  <a:srgbClr val="1F4E79"/>
                </a:solidFill>
                <a:latin typeface="Calibri"/>
                <a:cs typeface="Calibri"/>
              </a:rPr>
              <a:t>no more than </a:t>
            </a:r>
            <a:r>
              <a:rPr sz="1600" spc="-10" dirty="0">
                <a:solidFill>
                  <a:srgbClr val="1F4E79"/>
                </a:solidFill>
                <a:latin typeface="Calibri"/>
                <a:cs typeface="Calibri"/>
              </a:rPr>
              <a:t>fifteen </a:t>
            </a:r>
            <a:r>
              <a:rPr sz="1600" spc="-15" dirty="0">
                <a:solidFill>
                  <a:srgbClr val="1F4E79"/>
                </a:solidFill>
                <a:latin typeface="Calibri"/>
                <a:cs typeface="Calibri"/>
              </a:rPr>
              <a:t>years </a:t>
            </a:r>
            <a:r>
              <a:rPr sz="1600" spc="-10" dirty="0">
                <a:solidFill>
                  <a:srgbClr val="1F4E79"/>
                </a:solidFill>
                <a:latin typeface="Calibri"/>
                <a:cs typeface="Calibri"/>
              </a:rPr>
              <a:t>from </a:t>
            </a:r>
            <a:r>
              <a:rPr sz="1600" dirty="0">
                <a:solidFill>
                  <a:srgbClr val="1F4E79"/>
                </a:solidFill>
                <a:latin typeface="Calibri"/>
                <a:cs typeface="Calibri"/>
              </a:rPr>
              <a:t>the </a:t>
            </a:r>
            <a:r>
              <a:rPr sz="1600" spc="-10" dirty="0">
                <a:solidFill>
                  <a:srgbClr val="1F4E79"/>
                </a:solidFill>
                <a:latin typeface="Calibri"/>
                <a:cs typeface="Calibri"/>
              </a:rPr>
              <a:t>date </a:t>
            </a:r>
            <a:r>
              <a:rPr sz="1600" spc="-5" dirty="0">
                <a:solidFill>
                  <a:srgbClr val="1F4E79"/>
                </a:solidFill>
                <a:latin typeface="Calibri"/>
                <a:cs typeface="Calibri"/>
              </a:rPr>
              <a:t>of </a:t>
            </a:r>
            <a:r>
              <a:rPr sz="1600" spc="-10" dirty="0">
                <a:solidFill>
                  <a:srgbClr val="1F4E79"/>
                </a:solidFill>
                <a:latin typeface="Calibri"/>
                <a:cs typeface="Calibri"/>
              </a:rPr>
              <a:t>registration </a:t>
            </a:r>
            <a:r>
              <a:rPr sz="1600" spc="-5" dirty="0">
                <a:solidFill>
                  <a:srgbClr val="1F4E79"/>
                </a:solidFill>
                <a:latin typeface="Calibri"/>
                <a:cs typeface="Calibri"/>
              </a:rPr>
              <a:t>of a </a:t>
            </a:r>
            <a:r>
              <a:rPr sz="1600" spc="-10" dirty="0">
                <a:solidFill>
                  <a:srgbClr val="1F4E79"/>
                </a:solidFill>
                <a:latin typeface="Calibri"/>
                <a:cs typeface="Calibri"/>
              </a:rPr>
              <a:t>special  investment</a:t>
            </a:r>
            <a:r>
              <a:rPr sz="1600" spc="-15" dirty="0">
                <a:solidFill>
                  <a:srgbClr val="1F4E79"/>
                </a:solidFill>
                <a:latin typeface="Calibri"/>
                <a:cs typeface="Calibri"/>
              </a:rPr>
              <a:t> </a:t>
            </a:r>
            <a:r>
              <a:rPr sz="1600" spc="-10" dirty="0">
                <a:solidFill>
                  <a:srgbClr val="1F4E79"/>
                </a:solidFill>
                <a:latin typeface="Calibri"/>
                <a:cs typeface="Calibri"/>
              </a:rPr>
              <a:t>contract.</a:t>
            </a:r>
            <a:endParaRPr sz="1600">
              <a:latin typeface="Calibri"/>
              <a:cs typeface="Calibri"/>
            </a:endParaRPr>
          </a:p>
        </p:txBody>
      </p:sp>
      <p:sp>
        <p:nvSpPr>
          <p:cNvPr id="5" name="object 5"/>
          <p:cNvSpPr txBox="1"/>
          <p:nvPr/>
        </p:nvSpPr>
        <p:spPr>
          <a:xfrm>
            <a:off x="5631560" y="5380126"/>
            <a:ext cx="6340475" cy="1255395"/>
          </a:xfrm>
          <a:prstGeom prst="rect">
            <a:avLst/>
          </a:prstGeom>
        </p:spPr>
        <p:txBody>
          <a:bodyPr vert="horz" wrap="square" lIns="0" tIns="12065" rIns="0" bIns="0" rtlCol="0">
            <a:spAutoFit/>
          </a:bodyPr>
          <a:lstStyle/>
          <a:p>
            <a:pPr marL="12700" marR="5080" algn="just">
              <a:lnSpc>
                <a:spcPct val="100000"/>
              </a:lnSpc>
              <a:spcBef>
                <a:spcPts val="95"/>
              </a:spcBef>
            </a:pPr>
            <a:r>
              <a:rPr sz="1600" spc="-5" dirty="0">
                <a:solidFill>
                  <a:srgbClr val="1F4E79"/>
                </a:solidFill>
                <a:latin typeface="Calibri"/>
                <a:cs typeface="Calibri"/>
              </a:rPr>
              <a:t>3) A </a:t>
            </a:r>
            <a:r>
              <a:rPr sz="1600" spc="-10" dirty="0">
                <a:solidFill>
                  <a:srgbClr val="1F4E79"/>
                </a:solidFill>
                <a:latin typeface="Calibri"/>
                <a:cs typeface="Calibri"/>
              </a:rPr>
              <a:t>legal entity </a:t>
            </a:r>
            <a:r>
              <a:rPr sz="1600" dirty="0">
                <a:solidFill>
                  <a:srgbClr val="1F4E79"/>
                </a:solidFill>
                <a:latin typeface="Calibri"/>
                <a:cs typeface="Calibri"/>
              </a:rPr>
              <a:t>is </a:t>
            </a:r>
            <a:r>
              <a:rPr sz="1600" spc="-5" dirty="0">
                <a:solidFill>
                  <a:srgbClr val="1F4E79"/>
                </a:solidFill>
                <a:latin typeface="Calibri"/>
                <a:cs typeface="Calibri"/>
              </a:rPr>
              <a:t>a leasing </a:t>
            </a:r>
            <a:r>
              <a:rPr sz="1600" spc="-15" dirty="0">
                <a:solidFill>
                  <a:srgbClr val="1F4E79"/>
                </a:solidFill>
                <a:latin typeface="Calibri"/>
                <a:cs typeface="Calibri"/>
              </a:rPr>
              <a:t>company for </a:t>
            </a:r>
            <a:r>
              <a:rPr sz="1600" spc="-5" dirty="0">
                <a:solidFill>
                  <a:srgbClr val="1F4E79"/>
                </a:solidFill>
                <a:latin typeface="Calibri"/>
                <a:cs typeface="Calibri"/>
              </a:rPr>
              <a:t>the import of </a:t>
            </a:r>
            <a:r>
              <a:rPr sz="1600" spc="-10" dirty="0">
                <a:solidFill>
                  <a:srgbClr val="1F4E79"/>
                </a:solidFill>
                <a:latin typeface="Calibri"/>
                <a:cs typeface="Calibri"/>
              </a:rPr>
              <a:t>technological  </a:t>
            </a:r>
            <a:r>
              <a:rPr sz="1600" spc="-5" dirty="0">
                <a:solidFill>
                  <a:srgbClr val="1F4E79"/>
                </a:solidFill>
                <a:latin typeface="Calibri"/>
                <a:cs typeface="Calibri"/>
              </a:rPr>
              <a:t>equipment </a:t>
            </a:r>
            <a:r>
              <a:rPr sz="1600" spc="-10" dirty="0">
                <a:solidFill>
                  <a:srgbClr val="1F4E79"/>
                </a:solidFill>
                <a:latin typeface="Calibri"/>
                <a:cs typeface="Calibri"/>
              </a:rPr>
              <a:t>supplied </a:t>
            </a:r>
            <a:r>
              <a:rPr sz="1600" spc="-5" dirty="0">
                <a:solidFill>
                  <a:srgbClr val="1F4E79"/>
                </a:solidFill>
                <a:latin typeface="Calibri"/>
                <a:cs typeface="Calibri"/>
              </a:rPr>
              <a:t>as part of the </a:t>
            </a:r>
            <a:r>
              <a:rPr sz="1600" spc="-10" dirty="0">
                <a:solidFill>
                  <a:srgbClr val="1F4E79"/>
                </a:solidFill>
                <a:latin typeface="Calibri"/>
                <a:cs typeface="Calibri"/>
              </a:rPr>
              <a:t>investment project </a:t>
            </a:r>
            <a:r>
              <a:rPr sz="1600" spc="-5" dirty="0">
                <a:solidFill>
                  <a:srgbClr val="1F4E79"/>
                </a:solidFill>
                <a:latin typeface="Calibri"/>
                <a:cs typeface="Calibri"/>
              </a:rPr>
              <a:t>under a </a:t>
            </a:r>
            <a:r>
              <a:rPr sz="1600" spc="-10" dirty="0">
                <a:solidFill>
                  <a:srgbClr val="1F4E79"/>
                </a:solidFill>
                <a:latin typeface="Calibri"/>
                <a:cs typeface="Calibri"/>
              </a:rPr>
              <a:t>financial  </a:t>
            </a:r>
            <a:r>
              <a:rPr sz="1600" spc="-5" dirty="0">
                <a:solidFill>
                  <a:srgbClr val="1F4E79"/>
                </a:solidFill>
                <a:latin typeface="Calibri"/>
                <a:cs typeface="Calibri"/>
              </a:rPr>
              <a:t>leasing </a:t>
            </a:r>
            <a:r>
              <a:rPr sz="1600" spc="-10" dirty="0">
                <a:solidFill>
                  <a:srgbClr val="1F4E79"/>
                </a:solidFill>
                <a:latin typeface="Calibri"/>
                <a:cs typeface="Calibri"/>
              </a:rPr>
              <a:t>agreement </a:t>
            </a:r>
            <a:r>
              <a:rPr sz="1600" spc="-15" dirty="0">
                <a:solidFill>
                  <a:srgbClr val="1F4E79"/>
                </a:solidFill>
                <a:latin typeface="Calibri"/>
                <a:cs typeface="Calibri"/>
              </a:rPr>
              <a:t>for </a:t>
            </a:r>
            <a:r>
              <a:rPr sz="1600" spc="-5" dirty="0">
                <a:solidFill>
                  <a:srgbClr val="1F4E79"/>
                </a:solidFill>
                <a:latin typeface="Calibri"/>
                <a:cs typeface="Calibri"/>
              </a:rPr>
              <a:t>the </a:t>
            </a:r>
            <a:r>
              <a:rPr sz="1600" spc="-10" dirty="0">
                <a:solidFill>
                  <a:srgbClr val="1F4E79"/>
                </a:solidFill>
                <a:latin typeface="Calibri"/>
                <a:cs typeface="Calibri"/>
              </a:rPr>
              <a:t>legal entity </a:t>
            </a:r>
            <a:r>
              <a:rPr sz="1600" spc="-5" dirty="0">
                <a:solidFill>
                  <a:srgbClr val="1F4E79"/>
                </a:solidFill>
                <a:latin typeface="Calibri"/>
                <a:cs typeface="Calibri"/>
              </a:rPr>
              <a:t>of the Republic of </a:t>
            </a:r>
            <a:r>
              <a:rPr sz="1600" spc="-10" dirty="0">
                <a:solidFill>
                  <a:srgbClr val="1F4E79"/>
                </a:solidFill>
                <a:latin typeface="Calibri"/>
                <a:cs typeface="Calibri"/>
              </a:rPr>
              <a:t>Kazakhstan  </a:t>
            </a:r>
            <a:r>
              <a:rPr sz="1600" spc="-5" dirty="0">
                <a:solidFill>
                  <a:srgbClr val="1F4E79"/>
                </a:solidFill>
                <a:latin typeface="Calibri"/>
                <a:cs typeface="Calibri"/>
              </a:rPr>
              <a:t>implementing the </a:t>
            </a:r>
            <a:r>
              <a:rPr sz="1600" spc="-10" dirty="0">
                <a:solidFill>
                  <a:srgbClr val="1F4E79"/>
                </a:solidFill>
                <a:latin typeface="Calibri"/>
                <a:cs typeface="Calibri"/>
              </a:rPr>
              <a:t>investment</a:t>
            </a:r>
            <a:r>
              <a:rPr sz="1600" spc="-5" dirty="0">
                <a:solidFill>
                  <a:srgbClr val="1F4E79"/>
                </a:solidFill>
                <a:latin typeface="Calibri"/>
                <a:cs typeface="Calibri"/>
              </a:rPr>
              <a:t> </a:t>
            </a:r>
            <a:r>
              <a:rPr sz="1600" spc="-10" dirty="0">
                <a:solidFill>
                  <a:srgbClr val="1F4E79"/>
                </a:solidFill>
                <a:latin typeface="Calibri"/>
                <a:cs typeface="Calibri"/>
              </a:rPr>
              <a:t>project.</a:t>
            </a:r>
            <a:endParaRPr sz="1600">
              <a:latin typeface="Calibri"/>
              <a:cs typeface="Calibri"/>
            </a:endParaRPr>
          </a:p>
          <a:p>
            <a:pPr marR="701675" algn="r">
              <a:lnSpc>
                <a:spcPct val="100000"/>
              </a:lnSpc>
              <a:spcBef>
                <a:spcPts val="565"/>
              </a:spcBef>
            </a:pPr>
            <a:r>
              <a:rPr sz="1200" dirty="0">
                <a:solidFill>
                  <a:srgbClr val="888888"/>
                </a:solidFill>
                <a:latin typeface="Calibri"/>
                <a:cs typeface="Calibri"/>
              </a:rPr>
              <a:t>61</a:t>
            </a:r>
            <a:endParaRPr sz="1200">
              <a:latin typeface="Calibri"/>
              <a:cs typeface="Calibri"/>
            </a:endParaRPr>
          </a:p>
        </p:txBody>
      </p:sp>
      <p:sp>
        <p:nvSpPr>
          <p:cNvPr id="6" name="object 6"/>
          <p:cNvSpPr txBox="1"/>
          <p:nvPr/>
        </p:nvSpPr>
        <p:spPr>
          <a:xfrm>
            <a:off x="608482" y="1250391"/>
            <a:ext cx="4578985" cy="3894454"/>
          </a:xfrm>
          <a:prstGeom prst="rect">
            <a:avLst/>
          </a:prstGeom>
        </p:spPr>
        <p:txBody>
          <a:bodyPr vert="horz" wrap="square" lIns="0" tIns="12065" rIns="0" bIns="0" rtlCol="0">
            <a:spAutoFit/>
          </a:bodyPr>
          <a:lstStyle/>
          <a:p>
            <a:pPr marL="241300" indent="-228600">
              <a:lnSpc>
                <a:spcPts val="1635"/>
              </a:lnSpc>
              <a:spcBef>
                <a:spcPts val="95"/>
              </a:spcBef>
              <a:buFont typeface="Arial"/>
              <a:buChar char="•"/>
              <a:tabLst>
                <a:tab pos="240665" algn="l"/>
                <a:tab pos="241300" algn="l"/>
              </a:tabLst>
            </a:pPr>
            <a:r>
              <a:rPr sz="1600" spc="-20" dirty="0">
                <a:solidFill>
                  <a:srgbClr val="1F4E79"/>
                </a:solidFill>
                <a:latin typeface="Calibri"/>
                <a:cs typeface="Calibri"/>
              </a:rPr>
              <a:t>Technological </a:t>
            </a:r>
            <a:r>
              <a:rPr sz="1600" spc="-10" dirty="0">
                <a:solidFill>
                  <a:srgbClr val="1F4E79"/>
                </a:solidFill>
                <a:latin typeface="Calibri"/>
                <a:cs typeface="Calibri"/>
              </a:rPr>
              <a:t>equipment </a:t>
            </a:r>
            <a:r>
              <a:rPr sz="1600" spc="-5" dirty="0">
                <a:solidFill>
                  <a:srgbClr val="1F4E79"/>
                </a:solidFill>
                <a:latin typeface="Calibri"/>
                <a:cs typeface="Calibri"/>
              </a:rPr>
              <a:t>- goods </a:t>
            </a:r>
            <a:r>
              <a:rPr sz="1600" spc="-10" dirty="0">
                <a:solidFill>
                  <a:srgbClr val="1F4E79"/>
                </a:solidFill>
                <a:latin typeface="Calibri"/>
                <a:cs typeface="Calibri"/>
              </a:rPr>
              <a:t>intended for </a:t>
            </a:r>
            <a:r>
              <a:rPr sz="1600" spc="-5" dirty="0">
                <a:solidFill>
                  <a:srgbClr val="1F4E79"/>
                </a:solidFill>
                <a:latin typeface="Calibri"/>
                <a:cs typeface="Calibri"/>
              </a:rPr>
              <a:t>use</a:t>
            </a:r>
            <a:r>
              <a:rPr sz="1600" spc="180" dirty="0">
                <a:solidFill>
                  <a:srgbClr val="1F4E79"/>
                </a:solidFill>
                <a:latin typeface="Calibri"/>
                <a:cs typeface="Calibri"/>
              </a:rPr>
              <a:t> </a:t>
            </a:r>
            <a:r>
              <a:rPr sz="1600" dirty="0">
                <a:solidFill>
                  <a:srgbClr val="1F4E79"/>
                </a:solidFill>
                <a:latin typeface="Calibri"/>
                <a:cs typeface="Calibri"/>
              </a:rPr>
              <a:t>in</a:t>
            </a:r>
            <a:endParaRPr sz="1600" dirty="0">
              <a:latin typeface="Calibri"/>
              <a:cs typeface="Calibri"/>
            </a:endParaRPr>
          </a:p>
          <a:p>
            <a:pPr marL="241300">
              <a:lnSpc>
                <a:spcPts val="1635"/>
              </a:lnSpc>
            </a:pPr>
            <a:r>
              <a:rPr sz="1600" spc="-5" dirty="0">
                <a:solidFill>
                  <a:srgbClr val="1F4E79"/>
                </a:solidFill>
                <a:latin typeface="Calibri"/>
                <a:cs typeface="Calibri"/>
              </a:rPr>
              <a:t>the </a:t>
            </a:r>
            <a:r>
              <a:rPr sz="1600" spc="-15" dirty="0">
                <a:solidFill>
                  <a:srgbClr val="1F4E79"/>
                </a:solidFill>
                <a:latin typeface="Calibri"/>
                <a:cs typeface="Calibri"/>
              </a:rPr>
              <a:t>process </a:t>
            </a:r>
            <a:r>
              <a:rPr sz="1600" spc="-5" dirty="0">
                <a:solidFill>
                  <a:srgbClr val="1F4E79"/>
                </a:solidFill>
                <a:latin typeface="Calibri"/>
                <a:cs typeface="Calibri"/>
              </a:rPr>
              <a:t>of an </a:t>
            </a:r>
            <a:r>
              <a:rPr sz="1600" spc="-10" dirty="0">
                <a:solidFill>
                  <a:srgbClr val="1F4E79"/>
                </a:solidFill>
                <a:latin typeface="Calibri"/>
                <a:cs typeface="Calibri"/>
              </a:rPr>
              <a:t>investment</a:t>
            </a:r>
            <a:r>
              <a:rPr sz="1600" spc="60" dirty="0">
                <a:solidFill>
                  <a:srgbClr val="1F4E79"/>
                </a:solidFill>
                <a:latin typeface="Calibri"/>
                <a:cs typeface="Calibri"/>
              </a:rPr>
              <a:t> </a:t>
            </a:r>
            <a:r>
              <a:rPr sz="1600" spc="-10" dirty="0">
                <a:solidFill>
                  <a:srgbClr val="1F4E79"/>
                </a:solidFill>
                <a:latin typeface="Calibri"/>
                <a:cs typeface="Calibri"/>
              </a:rPr>
              <a:t>project.</a:t>
            </a:r>
            <a:endParaRPr sz="1600" dirty="0">
              <a:latin typeface="Calibri"/>
              <a:cs typeface="Calibri"/>
            </a:endParaRPr>
          </a:p>
          <a:p>
            <a:pPr marL="241300" marR="5715" indent="-228600" algn="just">
              <a:lnSpc>
                <a:spcPct val="70000"/>
              </a:lnSpc>
              <a:spcBef>
                <a:spcPts val="1000"/>
              </a:spcBef>
              <a:buFont typeface="Arial"/>
              <a:buChar char="•"/>
              <a:tabLst>
                <a:tab pos="241300" algn="l"/>
              </a:tabLst>
            </a:pPr>
            <a:r>
              <a:rPr sz="1600" spc="-10" dirty="0">
                <a:solidFill>
                  <a:srgbClr val="1F4E79"/>
                </a:solidFill>
                <a:latin typeface="Calibri"/>
                <a:cs typeface="Calibri"/>
              </a:rPr>
              <a:t>Components are </a:t>
            </a:r>
            <a:r>
              <a:rPr sz="1600" spc="-5" dirty="0">
                <a:solidFill>
                  <a:srgbClr val="1F4E79"/>
                </a:solidFill>
                <a:latin typeface="Calibri"/>
                <a:cs typeface="Calibri"/>
              </a:rPr>
              <a:t>components </a:t>
            </a:r>
            <a:r>
              <a:rPr sz="1600" spc="-10" dirty="0">
                <a:solidFill>
                  <a:srgbClr val="1F4E79"/>
                </a:solidFill>
                <a:latin typeface="Calibri"/>
                <a:cs typeface="Calibri"/>
              </a:rPr>
              <a:t>that combine </a:t>
            </a:r>
            <a:r>
              <a:rPr sz="1600" spc="-15" dirty="0">
                <a:solidFill>
                  <a:srgbClr val="1F4E79"/>
                </a:solidFill>
                <a:latin typeface="Calibri"/>
                <a:cs typeface="Calibri"/>
              </a:rPr>
              <a:t>to  </a:t>
            </a:r>
            <a:r>
              <a:rPr sz="1600" spc="-10" dirty="0">
                <a:solidFill>
                  <a:srgbClr val="1F4E79"/>
                </a:solidFill>
                <a:latin typeface="Calibri"/>
                <a:cs typeface="Calibri"/>
              </a:rPr>
              <a:t>comprise </a:t>
            </a:r>
            <a:r>
              <a:rPr sz="1600" dirty="0">
                <a:solidFill>
                  <a:srgbClr val="1F4E79"/>
                </a:solidFill>
                <a:latin typeface="Calibri"/>
                <a:cs typeface="Calibri"/>
              </a:rPr>
              <a:t>the </a:t>
            </a:r>
            <a:r>
              <a:rPr sz="1600" spc="-5" dirty="0">
                <a:solidFill>
                  <a:srgbClr val="1F4E79"/>
                </a:solidFill>
                <a:latin typeface="Calibri"/>
                <a:cs typeface="Calibri"/>
              </a:rPr>
              <a:t>constructive integrity of </a:t>
            </a:r>
            <a:r>
              <a:rPr sz="1600" spc="-10" dirty="0">
                <a:solidFill>
                  <a:srgbClr val="1F4E79"/>
                </a:solidFill>
                <a:latin typeface="Calibri"/>
                <a:cs typeface="Calibri"/>
              </a:rPr>
              <a:t>technological  </a:t>
            </a:r>
            <a:r>
              <a:rPr sz="1600" spc="-5" dirty="0">
                <a:solidFill>
                  <a:srgbClr val="1F4E79"/>
                </a:solidFill>
                <a:latin typeface="Calibri"/>
                <a:cs typeface="Calibri"/>
              </a:rPr>
              <a:t>equipment and </a:t>
            </a:r>
            <a:r>
              <a:rPr sz="1600" spc="-15" dirty="0">
                <a:solidFill>
                  <a:srgbClr val="1F4E79"/>
                </a:solidFill>
                <a:latin typeface="Calibri"/>
                <a:cs typeface="Calibri"/>
              </a:rPr>
              <a:t>are </a:t>
            </a:r>
            <a:r>
              <a:rPr sz="1600" spc="-5" dirty="0">
                <a:solidFill>
                  <a:srgbClr val="1F4E79"/>
                </a:solidFill>
                <a:latin typeface="Calibri"/>
                <a:cs typeface="Calibri"/>
              </a:rPr>
              <a:t>included </a:t>
            </a:r>
            <a:r>
              <a:rPr sz="1600" dirty="0">
                <a:solidFill>
                  <a:srgbClr val="1F4E79"/>
                </a:solidFill>
                <a:latin typeface="Calibri"/>
                <a:cs typeface="Calibri"/>
              </a:rPr>
              <a:t>in </a:t>
            </a:r>
            <a:r>
              <a:rPr sz="1600" spc="-5" dirty="0">
                <a:solidFill>
                  <a:srgbClr val="1F4E79"/>
                </a:solidFill>
                <a:latin typeface="Calibri"/>
                <a:cs typeface="Calibri"/>
              </a:rPr>
              <a:t>the </a:t>
            </a:r>
            <a:r>
              <a:rPr sz="1600" spc="-15" dirty="0">
                <a:solidFill>
                  <a:srgbClr val="1F4E79"/>
                </a:solidFill>
                <a:latin typeface="Calibri"/>
                <a:cs typeface="Calibri"/>
              </a:rPr>
              <a:t>relevant </a:t>
            </a:r>
            <a:r>
              <a:rPr sz="1600" spc="-5" dirty="0">
                <a:solidFill>
                  <a:srgbClr val="1F4E79"/>
                </a:solidFill>
                <a:latin typeface="Calibri"/>
                <a:cs typeface="Calibri"/>
              </a:rPr>
              <a:t>list </a:t>
            </a:r>
            <a:r>
              <a:rPr sz="1600" spc="-10" dirty="0">
                <a:solidFill>
                  <a:srgbClr val="1F4E79"/>
                </a:solidFill>
                <a:latin typeface="Calibri"/>
                <a:cs typeface="Calibri"/>
              </a:rPr>
              <a:t>of  goods </a:t>
            </a:r>
            <a:r>
              <a:rPr sz="1600" spc="-15" dirty="0">
                <a:solidFill>
                  <a:srgbClr val="1F4E79"/>
                </a:solidFill>
                <a:latin typeface="Calibri"/>
                <a:cs typeface="Calibri"/>
              </a:rPr>
              <a:t>drawn </a:t>
            </a:r>
            <a:r>
              <a:rPr sz="1600" spc="-5" dirty="0">
                <a:solidFill>
                  <a:srgbClr val="1F4E79"/>
                </a:solidFill>
                <a:latin typeface="Calibri"/>
                <a:cs typeface="Calibri"/>
              </a:rPr>
              <a:t>up </a:t>
            </a:r>
            <a:r>
              <a:rPr sz="1600" spc="-10" dirty="0">
                <a:solidFill>
                  <a:srgbClr val="1F4E79"/>
                </a:solidFill>
                <a:latin typeface="Calibri"/>
                <a:cs typeface="Calibri"/>
              </a:rPr>
              <a:t>by </a:t>
            </a:r>
            <a:r>
              <a:rPr sz="1600" spc="-5" dirty="0">
                <a:solidFill>
                  <a:srgbClr val="1F4E79"/>
                </a:solidFill>
                <a:latin typeface="Calibri"/>
                <a:cs typeface="Calibri"/>
              </a:rPr>
              <a:t>the </a:t>
            </a:r>
            <a:r>
              <a:rPr sz="1600" spc="-10" dirty="0">
                <a:solidFill>
                  <a:srgbClr val="1F4E79"/>
                </a:solidFill>
                <a:latin typeface="Calibri"/>
                <a:cs typeface="Calibri"/>
              </a:rPr>
              <a:t>Customs </a:t>
            </a:r>
            <a:r>
              <a:rPr sz="1600" spc="-5" dirty="0">
                <a:solidFill>
                  <a:srgbClr val="1F4E79"/>
                </a:solidFill>
                <a:latin typeface="Calibri"/>
                <a:cs typeface="Calibri"/>
              </a:rPr>
              <a:t>Union</a:t>
            </a:r>
            <a:r>
              <a:rPr sz="1600" spc="90" dirty="0">
                <a:solidFill>
                  <a:srgbClr val="1F4E79"/>
                </a:solidFill>
                <a:latin typeface="Calibri"/>
                <a:cs typeface="Calibri"/>
              </a:rPr>
              <a:t> </a:t>
            </a:r>
            <a:r>
              <a:rPr sz="1600" spc="-10" dirty="0">
                <a:solidFill>
                  <a:srgbClr val="1F4E79"/>
                </a:solidFill>
                <a:latin typeface="Calibri"/>
                <a:cs typeface="Calibri"/>
              </a:rPr>
              <a:t>Commission.</a:t>
            </a:r>
            <a:endParaRPr sz="1600" dirty="0">
              <a:latin typeface="Calibri"/>
              <a:cs typeface="Calibri"/>
            </a:endParaRPr>
          </a:p>
          <a:p>
            <a:pPr marL="241300" marR="5080" indent="-228600" algn="just">
              <a:lnSpc>
                <a:spcPct val="70000"/>
              </a:lnSpc>
              <a:spcBef>
                <a:spcPts val="1005"/>
              </a:spcBef>
              <a:buFont typeface="Arial"/>
              <a:buChar char="•"/>
              <a:tabLst>
                <a:tab pos="241300" algn="l"/>
              </a:tabLst>
            </a:pPr>
            <a:r>
              <a:rPr sz="1600" spc="-10" dirty="0">
                <a:solidFill>
                  <a:srgbClr val="1F4E79"/>
                </a:solidFill>
                <a:latin typeface="Calibri"/>
                <a:cs typeface="Calibri"/>
              </a:rPr>
              <a:t>Raw </a:t>
            </a:r>
            <a:r>
              <a:rPr sz="1600" spc="-5" dirty="0">
                <a:solidFill>
                  <a:srgbClr val="1F4E79"/>
                </a:solidFill>
                <a:latin typeface="Calibri"/>
                <a:cs typeface="Calibri"/>
              </a:rPr>
              <a:t>materials </a:t>
            </a:r>
            <a:r>
              <a:rPr sz="1600" spc="-15" dirty="0">
                <a:solidFill>
                  <a:srgbClr val="1F4E79"/>
                </a:solidFill>
                <a:latin typeface="Calibri"/>
                <a:cs typeface="Calibri"/>
              </a:rPr>
              <a:t>and/or </a:t>
            </a:r>
            <a:r>
              <a:rPr sz="1600" spc="-5" dirty="0">
                <a:solidFill>
                  <a:srgbClr val="1F4E79"/>
                </a:solidFill>
                <a:latin typeface="Calibri"/>
                <a:cs typeface="Calibri"/>
              </a:rPr>
              <a:t>materials </a:t>
            </a:r>
            <a:r>
              <a:rPr sz="1600" spc="-15" dirty="0">
                <a:solidFill>
                  <a:srgbClr val="1F4E79"/>
                </a:solidFill>
                <a:latin typeface="Calibri"/>
                <a:cs typeface="Calibri"/>
              </a:rPr>
              <a:t>are </a:t>
            </a:r>
            <a:r>
              <a:rPr sz="1600" spc="-10" dirty="0">
                <a:solidFill>
                  <a:srgbClr val="1F4E79"/>
                </a:solidFill>
                <a:latin typeface="Calibri"/>
                <a:cs typeface="Calibri"/>
              </a:rPr>
              <a:t>any mineral,  component, </a:t>
            </a:r>
            <a:r>
              <a:rPr sz="1600" spc="-5" dirty="0">
                <a:solidFill>
                  <a:srgbClr val="1F4E79"/>
                </a:solidFill>
                <a:latin typeface="Calibri"/>
                <a:cs typeface="Calibri"/>
              </a:rPr>
              <a:t>part </a:t>
            </a:r>
            <a:r>
              <a:rPr sz="1600" dirty="0">
                <a:solidFill>
                  <a:srgbClr val="1F4E79"/>
                </a:solidFill>
                <a:latin typeface="Calibri"/>
                <a:cs typeface="Calibri"/>
              </a:rPr>
              <a:t>or </a:t>
            </a:r>
            <a:r>
              <a:rPr sz="1600" spc="-5" dirty="0">
                <a:solidFill>
                  <a:srgbClr val="1F4E79"/>
                </a:solidFill>
                <a:latin typeface="Calibri"/>
                <a:cs typeface="Calibri"/>
              </a:rPr>
              <a:t>other </a:t>
            </a:r>
            <a:r>
              <a:rPr sz="1600" spc="-10" dirty="0">
                <a:solidFill>
                  <a:srgbClr val="1F4E79"/>
                </a:solidFill>
                <a:latin typeface="Calibri"/>
                <a:cs typeface="Calibri"/>
              </a:rPr>
              <a:t>product </a:t>
            </a:r>
            <a:r>
              <a:rPr sz="1600" spc="-5" dirty="0">
                <a:solidFill>
                  <a:srgbClr val="1F4E79"/>
                </a:solidFill>
                <a:latin typeface="Calibri"/>
                <a:cs typeface="Calibri"/>
              </a:rPr>
              <a:t>used </a:t>
            </a:r>
            <a:r>
              <a:rPr sz="1600" spc="-10" dirty="0">
                <a:solidFill>
                  <a:srgbClr val="1F4E79"/>
                </a:solidFill>
                <a:latin typeface="Calibri"/>
                <a:cs typeface="Calibri"/>
              </a:rPr>
              <a:t>to produce  finished products through </a:t>
            </a:r>
            <a:r>
              <a:rPr sz="1600" spc="-5" dirty="0">
                <a:solidFill>
                  <a:srgbClr val="1F4E79"/>
                </a:solidFill>
                <a:latin typeface="Calibri"/>
                <a:cs typeface="Calibri"/>
              </a:rPr>
              <a:t>the </a:t>
            </a:r>
            <a:r>
              <a:rPr sz="1600" spc="-10" dirty="0">
                <a:solidFill>
                  <a:srgbClr val="1F4E79"/>
                </a:solidFill>
                <a:latin typeface="Calibri"/>
                <a:cs typeface="Calibri"/>
              </a:rPr>
              <a:t>process </a:t>
            </a:r>
            <a:r>
              <a:rPr sz="1600" spc="-5" dirty="0">
                <a:solidFill>
                  <a:srgbClr val="1F4E79"/>
                </a:solidFill>
                <a:latin typeface="Calibri"/>
                <a:cs typeface="Calibri"/>
              </a:rPr>
              <a:t>of an  </a:t>
            </a:r>
            <a:r>
              <a:rPr sz="1600" spc="-10" dirty="0">
                <a:solidFill>
                  <a:srgbClr val="1F4E79"/>
                </a:solidFill>
                <a:latin typeface="Calibri"/>
                <a:cs typeface="Calibri"/>
              </a:rPr>
              <a:t>investment </a:t>
            </a:r>
            <a:r>
              <a:rPr sz="1600" spc="-5" dirty="0">
                <a:solidFill>
                  <a:srgbClr val="1F4E79"/>
                </a:solidFill>
                <a:latin typeface="Calibri"/>
                <a:cs typeface="Calibri"/>
              </a:rPr>
              <a:t>project, </a:t>
            </a:r>
            <a:r>
              <a:rPr sz="1600" spc="-10" dirty="0">
                <a:solidFill>
                  <a:srgbClr val="1F4E79"/>
                </a:solidFill>
                <a:latin typeface="Calibri"/>
                <a:cs typeface="Calibri"/>
              </a:rPr>
              <a:t>provided there </a:t>
            </a:r>
            <a:r>
              <a:rPr sz="1600" dirty="0">
                <a:solidFill>
                  <a:srgbClr val="1F4E79"/>
                </a:solidFill>
                <a:latin typeface="Calibri"/>
                <a:cs typeface="Calibri"/>
              </a:rPr>
              <a:t>is </a:t>
            </a:r>
            <a:r>
              <a:rPr sz="1600" spc="-5" dirty="0">
                <a:solidFill>
                  <a:srgbClr val="1F4E79"/>
                </a:solidFill>
                <a:latin typeface="Calibri"/>
                <a:cs typeface="Calibri"/>
              </a:rPr>
              <a:t>no production  of this </a:t>
            </a:r>
            <a:r>
              <a:rPr sz="1600" spc="-20" dirty="0">
                <a:solidFill>
                  <a:srgbClr val="1F4E79"/>
                </a:solidFill>
                <a:latin typeface="Calibri"/>
                <a:cs typeface="Calibri"/>
              </a:rPr>
              <a:t>raw </a:t>
            </a:r>
            <a:r>
              <a:rPr sz="1600" spc="-5" dirty="0">
                <a:solidFill>
                  <a:srgbClr val="1F4E79"/>
                </a:solidFill>
                <a:latin typeface="Calibri"/>
                <a:cs typeface="Calibri"/>
              </a:rPr>
              <a:t>material </a:t>
            </a:r>
            <a:r>
              <a:rPr sz="1600" spc="-15" dirty="0">
                <a:solidFill>
                  <a:srgbClr val="1F4E79"/>
                </a:solidFill>
                <a:latin typeface="Calibri"/>
                <a:cs typeface="Calibri"/>
              </a:rPr>
              <a:t>and/or </a:t>
            </a:r>
            <a:r>
              <a:rPr sz="1600" spc="-5" dirty="0">
                <a:solidFill>
                  <a:srgbClr val="1F4E79"/>
                </a:solidFill>
                <a:latin typeface="Calibri"/>
                <a:cs typeface="Calibri"/>
              </a:rPr>
              <a:t>materials </a:t>
            </a:r>
            <a:r>
              <a:rPr sz="1600" dirty="0">
                <a:solidFill>
                  <a:srgbClr val="1F4E79"/>
                </a:solidFill>
                <a:latin typeface="Calibri"/>
                <a:cs typeface="Calibri"/>
              </a:rPr>
              <a:t>in </a:t>
            </a:r>
            <a:r>
              <a:rPr sz="1600" spc="-5" dirty="0">
                <a:solidFill>
                  <a:srgbClr val="1F4E79"/>
                </a:solidFill>
                <a:latin typeface="Calibri"/>
                <a:cs typeface="Calibri"/>
              </a:rPr>
              <a:t>the territory  of the Republic of</a:t>
            </a:r>
            <a:r>
              <a:rPr sz="1600" spc="15" dirty="0">
                <a:solidFill>
                  <a:srgbClr val="1F4E79"/>
                </a:solidFill>
                <a:latin typeface="Calibri"/>
                <a:cs typeface="Calibri"/>
              </a:rPr>
              <a:t> </a:t>
            </a:r>
            <a:r>
              <a:rPr sz="1600" spc="-10" dirty="0">
                <a:solidFill>
                  <a:srgbClr val="1F4E79"/>
                </a:solidFill>
                <a:latin typeface="Calibri"/>
                <a:cs typeface="Calibri"/>
              </a:rPr>
              <a:t>Kazakhstan.</a:t>
            </a:r>
            <a:endParaRPr sz="1600" dirty="0">
              <a:latin typeface="Calibri"/>
              <a:cs typeface="Calibri"/>
            </a:endParaRPr>
          </a:p>
          <a:p>
            <a:pPr marL="241300" marR="5715" indent="-228600" algn="just">
              <a:lnSpc>
                <a:spcPct val="70000"/>
              </a:lnSpc>
              <a:spcBef>
                <a:spcPts val="994"/>
              </a:spcBef>
              <a:buFont typeface="Arial"/>
              <a:buChar char="•"/>
              <a:tabLst>
                <a:tab pos="241300" algn="l"/>
              </a:tabLst>
            </a:pPr>
            <a:r>
              <a:rPr sz="1600" spc="-10" dirty="0">
                <a:solidFill>
                  <a:srgbClr val="1F4E79"/>
                </a:solidFill>
                <a:latin typeface="Calibri"/>
                <a:cs typeface="Calibri"/>
              </a:rPr>
              <a:t>Exemption </a:t>
            </a:r>
            <a:r>
              <a:rPr sz="1600" spc="-15" dirty="0">
                <a:solidFill>
                  <a:srgbClr val="1F4E79"/>
                </a:solidFill>
                <a:latin typeface="Calibri"/>
                <a:cs typeface="Calibri"/>
              </a:rPr>
              <a:t>from </a:t>
            </a:r>
            <a:r>
              <a:rPr sz="1600" spc="-10" dirty="0">
                <a:solidFill>
                  <a:srgbClr val="1F4E79"/>
                </a:solidFill>
                <a:latin typeface="Calibri"/>
                <a:cs typeface="Calibri"/>
              </a:rPr>
              <a:t>customs duties </a:t>
            </a:r>
            <a:r>
              <a:rPr sz="1600" spc="-5" dirty="0">
                <a:solidFill>
                  <a:srgbClr val="1F4E79"/>
                </a:solidFill>
                <a:latin typeface="Calibri"/>
                <a:cs typeface="Calibri"/>
              </a:rPr>
              <a:t>on the import </a:t>
            </a:r>
            <a:r>
              <a:rPr sz="1600" spc="-10" dirty="0">
                <a:solidFill>
                  <a:srgbClr val="1F4E79"/>
                </a:solidFill>
                <a:latin typeface="Calibri"/>
                <a:cs typeface="Calibri"/>
              </a:rPr>
              <a:t>of  technological equipment </a:t>
            </a:r>
            <a:r>
              <a:rPr sz="1600" spc="-5" dirty="0">
                <a:solidFill>
                  <a:srgbClr val="1F4E79"/>
                </a:solidFill>
                <a:latin typeface="Calibri"/>
                <a:cs typeface="Calibri"/>
              </a:rPr>
              <a:t>and </a:t>
            </a:r>
            <a:r>
              <a:rPr sz="1600" spc="-10" dirty="0">
                <a:solidFill>
                  <a:srgbClr val="1F4E79"/>
                </a:solidFill>
                <a:latin typeface="Calibri"/>
                <a:cs typeface="Calibri"/>
              </a:rPr>
              <a:t>components </a:t>
            </a:r>
            <a:r>
              <a:rPr sz="1600" dirty="0">
                <a:solidFill>
                  <a:srgbClr val="1F4E79"/>
                </a:solidFill>
                <a:latin typeface="Calibri"/>
                <a:cs typeface="Calibri"/>
              </a:rPr>
              <a:t>to it is  </a:t>
            </a:r>
            <a:r>
              <a:rPr sz="1600" spc="-15" dirty="0">
                <a:solidFill>
                  <a:srgbClr val="1F4E79"/>
                </a:solidFill>
                <a:latin typeface="Calibri"/>
                <a:cs typeface="Calibri"/>
              </a:rPr>
              <a:t>granted for </a:t>
            </a:r>
            <a:r>
              <a:rPr sz="1600" spc="-5" dirty="0">
                <a:solidFill>
                  <a:srgbClr val="1F4E79"/>
                </a:solidFill>
                <a:latin typeface="Calibri"/>
                <a:cs typeface="Calibri"/>
              </a:rPr>
              <a:t>the </a:t>
            </a:r>
            <a:r>
              <a:rPr sz="1600" spc="-10" dirty="0">
                <a:solidFill>
                  <a:srgbClr val="1F4E79"/>
                </a:solidFill>
                <a:latin typeface="Calibri"/>
                <a:cs typeface="Calibri"/>
              </a:rPr>
              <a:t>duration </a:t>
            </a:r>
            <a:r>
              <a:rPr sz="1600" spc="-5" dirty="0">
                <a:solidFill>
                  <a:srgbClr val="1F4E79"/>
                </a:solidFill>
                <a:latin typeface="Calibri"/>
                <a:cs typeface="Calibri"/>
              </a:rPr>
              <a:t>of the </a:t>
            </a:r>
            <a:r>
              <a:rPr sz="1600" spc="-10" dirty="0">
                <a:solidFill>
                  <a:srgbClr val="1F4E79"/>
                </a:solidFill>
                <a:latin typeface="Calibri"/>
                <a:cs typeface="Calibri"/>
              </a:rPr>
              <a:t>investment contract,  </a:t>
            </a:r>
            <a:r>
              <a:rPr sz="1600" spc="-5" dirty="0">
                <a:solidFill>
                  <a:srgbClr val="1F4E79"/>
                </a:solidFill>
                <a:latin typeface="Calibri"/>
                <a:cs typeface="Calibri"/>
              </a:rPr>
              <a:t>but not more </a:t>
            </a:r>
            <a:r>
              <a:rPr sz="1600" dirty="0">
                <a:solidFill>
                  <a:srgbClr val="1F4E79"/>
                </a:solidFill>
                <a:latin typeface="Calibri"/>
                <a:cs typeface="Calibri"/>
              </a:rPr>
              <a:t>than </a:t>
            </a:r>
            <a:r>
              <a:rPr sz="1600" spc="-10" dirty="0">
                <a:solidFill>
                  <a:srgbClr val="1F4E79"/>
                </a:solidFill>
                <a:latin typeface="Calibri"/>
                <a:cs typeface="Calibri"/>
              </a:rPr>
              <a:t>five </a:t>
            </a:r>
            <a:r>
              <a:rPr sz="1600" spc="-15" dirty="0">
                <a:solidFill>
                  <a:srgbClr val="1F4E79"/>
                </a:solidFill>
                <a:latin typeface="Calibri"/>
                <a:cs typeface="Calibri"/>
              </a:rPr>
              <a:t>years </a:t>
            </a:r>
            <a:r>
              <a:rPr sz="1600" spc="-5" dirty="0">
                <a:solidFill>
                  <a:srgbClr val="1F4E79"/>
                </a:solidFill>
                <a:latin typeface="Calibri"/>
                <a:cs typeface="Calibri"/>
              </a:rPr>
              <a:t>from the </a:t>
            </a:r>
            <a:r>
              <a:rPr sz="1600" spc="-10" dirty="0">
                <a:solidFill>
                  <a:srgbClr val="1F4E79"/>
                </a:solidFill>
                <a:latin typeface="Calibri"/>
                <a:cs typeface="Calibri"/>
              </a:rPr>
              <a:t>date of  registration </a:t>
            </a:r>
            <a:r>
              <a:rPr sz="1600" spc="-5" dirty="0">
                <a:solidFill>
                  <a:srgbClr val="1F4E79"/>
                </a:solidFill>
                <a:latin typeface="Calibri"/>
                <a:cs typeface="Calibri"/>
              </a:rPr>
              <a:t>of the </a:t>
            </a:r>
            <a:r>
              <a:rPr sz="1600" spc="-10" dirty="0">
                <a:solidFill>
                  <a:srgbClr val="1F4E79"/>
                </a:solidFill>
                <a:latin typeface="Calibri"/>
                <a:cs typeface="Calibri"/>
              </a:rPr>
              <a:t>investment contract. Notification  </a:t>
            </a:r>
            <a:r>
              <a:rPr sz="1600" spc="-5" dirty="0">
                <a:solidFill>
                  <a:srgbClr val="1F4E79"/>
                </a:solidFill>
                <a:latin typeface="Calibri"/>
                <a:cs typeface="Calibri"/>
              </a:rPr>
              <a:t>of the decision </a:t>
            </a:r>
            <a:r>
              <a:rPr sz="1600" dirty="0">
                <a:solidFill>
                  <a:srgbClr val="1F4E79"/>
                </a:solidFill>
                <a:latin typeface="Calibri"/>
                <a:cs typeface="Calibri"/>
              </a:rPr>
              <a:t>is </a:t>
            </a:r>
            <a:r>
              <a:rPr sz="1600" spc="-10" dirty="0">
                <a:solidFill>
                  <a:srgbClr val="1F4E79"/>
                </a:solidFill>
                <a:latin typeface="Calibri"/>
                <a:cs typeface="Calibri"/>
              </a:rPr>
              <a:t>sent to </a:t>
            </a:r>
            <a:r>
              <a:rPr sz="1600" spc="-5" dirty="0">
                <a:solidFill>
                  <a:srgbClr val="1F4E79"/>
                </a:solidFill>
                <a:latin typeface="Calibri"/>
                <a:cs typeface="Calibri"/>
              </a:rPr>
              <a:t>the </a:t>
            </a:r>
            <a:r>
              <a:rPr sz="1600" spc="-10" dirty="0">
                <a:solidFill>
                  <a:srgbClr val="1F4E79"/>
                </a:solidFill>
                <a:latin typeface="Calibri"/>
                <a:cs typeface="Calibri"/>
              </a:rPr>
              <a:t>investment </a:t>
            </a:r>
            <a:r>
              <a:rPr sz="1600" spc="-5" dirty="0">
                <a:solidFill>
                  <a:srgbClr val="1F4E79"/>
                </a:solidFill>
                <a:latin typeface="Calibri"/>
                <a:cs typeface="Calibri"/>
              </a:rPr>
              <a:t>authority  within </a:t>
            </a:r>
            <a:r>
              <a:rPr sz="1600" spc="-10" dirty="0">
                <a:solidFill>
                  <a:srgbClr val="1F4E79"/>
                </a:solidFill>
                <a:latin typeface="Calibri"/>
                <a:cs typeface="Calibri"/>
              </a:rPr>
              <a:t>five working </a:t>
            </a:r>
            <a:r>
              <a:rPr sz="1600" spc="-15" dirty="0">
                <a:solidFill>
                  <a:srgbClr val="1F4E79"/>
                </a:solidFill>
                <a:latin typeface="Calibri"/>
                <a:cs typeface="Calibri"/>
              </a:rPr>
              <a:t>days </a:t>
            </a:r>
            <a:r>
              <a:rPr sz="1600" spc="-10" dirty="0">
                <a:solidFill>
                  <a:srgbClr val="1F4E79"/>
                </a:solidFill>
                <a:latin typeface="Calibri"/>
                <a:cs typeface="Calibri"/>
              </a:rPr>
              <a:t>to </a:t>
            </a:r>
            <a:r>
              <a:rPr sz="1600" spc="-5" dirty="0">
                <a:solidFill>
                  <a:srgbClr val="1F4E79"/>
                </a:solidFill>
                <a:latin typeface="Calibri"/>
                <a:cs typeface="Calibri"/>
              </a:rPr>
              <a:t>the </a:t>
            </a:r>
            <a:r>
              <a:rPr sz="1600" spc="-10" dirty="0">
                <a:solidFill>
                  <a:srgbClr val="1F4E79"/>
                </a:solidFill>
                <a:latin typeface="Calibri"/>
                <a:cs typeface="Calibri"/>
              </a:rPr>
              <a:t>customs </a:t>
            </a:r>
            <a:r>
              <a:rPr sz="1600" spc="-15" dirty="0">
                <a:solidFill>
                  <a:srgbClr val="1F4E79"/>
                </a:solidFill>
                <a:latin typeface="Calibri"/>
                <a:cs typeface="Calibri"/>
              </a:rPr>
              <a:t>authority.  </a:t>
            </a:r>
            <a:r>
              <a:rPr sz="1600" spc="-5" dirty="0">
                <a:solidFill>
                  <a:srgbClr val="1F4E79"/>
                </a:solidFill>
                <a:latin typeface="Calibri"/>
                <a:cs typeface="Calibri"/>
              </a:rPr>
              <a:t>(Article </a:t>
            </a:r>
            <a:r>
              <a:rPr sz="1600" spc="-10" dirty="0">
                <a:solidFill>
                  <a:srgbClr val="1F4E79"/>
                </a:solidFill>
                <a:latin typeface="Calibri"/>
                <a:cs typeface="Calibri"/>
              </a:rPr>
              <a:t>287 </a:t>
            </a:r>
            <a:r>
              <a:rPr sz="1600" spc="-15" dirty="0">
                <a:solidFill>
                  <a:srgbClr val="1F4E79"/>
                </a:solidFill>
                <a:latin typeface="Calibri"/>
                <a:cs typeface="Calibri"/>
              </a:rPr>
              <a:t>EC</a:t>
            </a:r>
            <a:r>
              <a:rPr sz="1600" spc="50" dirty="0">
                <a:solidFill>
                  <a:srgbClr val="1F4E79"/>
                </a:solidFill>
                <a:latin typeface="Calibri"/>
                <a:cs typeface="Calibri"/>
              </a:rPr>
              <a:t> </a:t>
            </a:r>
            <a:r>
              <a:rPr sz="1600" spc="-10" dirty="0">
                <a:solidFill>
                  <a:srgbClr val="1F4E79"/>
                </a:solidFill>
                <a:latin typeface="Calibri"/>
                <a:cs typeface="Calibri"/>
              </a:rPr>
              <a:t>RK)</a:t>
            </a:r>
            <a:endParaRPr sz="1600" dirty="0">
              <a:latin typeface="Calibri"/>
              <a:cs typeface="Calibri"/>
            </a:endParaRPr>
          </a:p>
        </p:txBody>
      </p:sp>
      <p:sp>
        <p:nvSpPr>
          <p:cNvPr id="7" name="object 7"/>
          <p:cNvSpPr txBox="1"/>
          <p:nvPr/>
        </p:nvSpPr>
        <p:spPr>
          <a:xfrm>
            <a:off x="608482" y="5172836"/>
            <a:ext cx="96520" cy="269240"/>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1F4E79"/>
                </a:solidFill>
                <a:latin typeface="Arial"/>
                <a:cs typeface="Arial"/>
              </a:rPr>
              <a:t>•</a:t>
            </a:r>
            <a:endParaRPr sz="1600">
              <a:latin typeface="Arial"/>
              <a:cs typeface="Arial"/>
            </a:endParaRPr>
          </a:p>
        </p:txBody>
      </p:sp>
      <p:sp>
        <p:nvSpPr>
          <p:cNvPr id="8" name="object 8"/>
          <p:cNvSpPr txBox="1"/>
          <p:nvPr/>
        </p:nvSpPr>
        <p:spPr>
          <a:xfrm>
            <a:off x="3829050" y="783717"/>
            <a:ext cx="4590415" cy="452120"/>
          </a:xfrm>
          <a:prstGeom prst="rect">
            <a:avLst/>
          </a:prstGeom>
        </p:spPr>
        <p:txBody>
          <a:bodyPr vert="horz" wrap="square" lIns="0" tIns="12065" rIns="0" bIns="0" rtlCol="0">
            <a:spAutoFit/>
          </a:bodyPr>
          <a:lstStyle/>
          <a:p>
            <a:pPr marL="12700">
              <a:lnSpc>
                <a:spcPct val="100000"/>
              </a:lnSpc>
              <a:spcBef>
                <a:spcPts val="95"/>
              </a:spcBef>
            </a:pPr>
            <a:r>
              <a:rPr sz="2800" spc="-15" dirty="0">
                <a:solidFill>
                  <a:srgbClr val="001F5F"/>
                </a:solidFill>
                <a:latin typeface="Calibri"/>
                <a:cs typeface="Calibri"/>
              </a:rPr>
              <a:t>Exemption </a:t>
            </a:r>
            <a:r>
              <a:rPr sz="2800" spc="-20" dirty="0">
                <a:solidFill>
                  <a:srgbClr val="001F5F"/>
                </a:solidFill>
                <a:latin typeface="Calibri"/>
                <a:cs typeface="Calibri"/>
              </a:rPr>
              <a:t>from </a:t>
            </a:r>
            <a:r>
              <a:rPr sz="2800" spc="-15" dirty="0">
                <a:solidFill>
                  <a:srgbClr val="001F5F"/>
                </a:solidFill>
                <a:latin typeface="Calibri"/>
                <a:cs typeface="Calibri"/>
              </a:rPr>
              <a:t>customs</a:t>
            </a:r>
            <a:r>
              <a:rPr sz="2800" spc="15" dirty="0">
                <a:solidFill>
                  <a:srgbClr val="001F5F"/>
                </a:solidFill>
                <a:latin typeface="Calibri"/>
                <a:cs typeface="Calibri"/>
              </a:rPr>
              <a:t> </a:t>
            </a:r>
            <a:r>
              <a:rPr sz="2800" spc="-5" dirty="0">
                <a:solidFill>
                  <a:srgbClr val="001F5F"/>
                </a:solidFill>
                <a:latin typeface="Calibri"/>
                <a:cs typeface="Calibri"/>
              </a:rPr>
              <a:t>duties</a:t>
            </a:r>
            <a:endParaRPr sz="2800">
              <a:latin typeface="Calibri"/>
              <a:cs typeface="Calibri"/>
            </a:endParaRPr>
          </a:p>
        </p:txBody>
      </p:sp>
      <p:sp>
        <p:nvSpPr>
          <p:cNvPr id="9" name="object 9"/>
          <p:cNvSpPr/>
          <p:nvPr/>
        </p:nvSpPr>
        <p:spPr>
          <a:xfrm>
            <a:off x="0" y="0"/>
            <a:ext cx="12192000" cy="370840"/>
          </a:xfrm>
          <a:custGeom>
            <a:avLst/>
            <a:gdLst/>
            <a:ahLst/>
            <a:cxnLst/>
            <a:rect l="l" t="t" r="r" b="b"/>
            <a:pathLst>
              <a:path w="12192000" h="370840">
                <a:moveTo>
                  <a:pt x="0" y="370332"/>
                </a:moveTo>
                <a:lnTo>
                  <a:pt x="12192000" y="370332"/>
                </a:lnTo>
                <a:lnTo>
                  <a:pt x="12192000" y="0"/>
                </a:lnTo>
                <a:lnTo>
                  <a:pt x="0" y="0"/>
                </a:lnTo>
                <a:lnTo>
                  <a:pt x="0" y="370332"/>
                </a:lnTo>
                <a:close/>
              </a:path>
            </a:pathLst>
          </a:custGeom>
          <a:solidFill>
            <a:srgbClr val="243470">
              <a:alpha val="79998"/>
            </a:srgbClr>
          </a:solidFill>
        </p:spPr>
        <p:txBody>
          <a:bodyPr wrap="square" lIns="0" tIns="0" rIns="0" bIns="0" rtlCol="0"/>
          <a:lstStyle/>
          <a:p>
            <a:endParaRPr/>
          </a:p>
        </p:txBody>
      </p:sp>
      <p:sp>
        <p:nvSpPr>
          <p:cNvPr id="10" name="object 10"/>
          <p:cNvSpPr/>
          <p:nvPr/>
        </p:nvSpPr>
        <p:spPr>
          <a:xfrm>
            <a:off x="12191" y="6842759"/>
            <a:ext cx="12179935" cy="0"/>
          </a:xfrm>
          <a:custGeom>
            <a:avLst/>
            <a:gdLst/>
            <a:ahLst/>
            <a:cxnLst/>
            <a:rect l="l" t="t" r="r" b="b"/>
            <a:pathLst>
              <a:path w="12179935">
                <a:moveTo>
                  <a:pt x="0" y="0"/>
                </a:moveTo>
                <a:lnTo>
                  <a:pt x="12179808" y="0"/>
                </a:lnTo>
              </a:path>
            </a:pathLst>
          </a:custGeom>
          <a:ln w="30478">
            <a:solidFill>
              <a:srgbClr val="243470"/>
            </a:solidFill>
          </a:ln>
        </p:spPr>
        <p:txBody>
          <a:bodyPr wrap="square" lIns="0" tIns="0" rIns="0" bIns="0" rtlCol="0"/>
          <a:lstStyle/>
          <a:p>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693411" y="851408"/>
            <a:ext cx="2675890" cy="452120"/>
          </a:xfrm>
          <a:prstGeom prst="rect">
            <a:avLst/>
          </a:prstGeom>
        </p:spPr>
        <p:txBody>
          <a:bodyPr vert="horz" wrap="square" lIns="0" tIns="12065" rIns="0" bIns="0" rtlCol="0">
            <a:spAutoFit/>
          </a:bodyPr>
          <a:lstStyle/>
          <a:p>
            <a:pPr marL="12700">
              <a:lnSpc>
                <a:spcPct val="100000"/>
              </a:lnSpc>
              <a:spcBef>
                <a:spcPts val="95"/>
              </a:spcBef>
            </a:pPr>
            <a:r>
              <a:rPr sz="2800" spc="-25" dirty="0">
                <a:solidFill>
                  <a:srgbClr val="001F5F"/>
                </a:solidFill>
                <a:latin typeface="Calibri"/>
                <a:cs typeface="Calibri"/>
              </a:rPr>
              <a:t>State </a:t>
            </a:r>
            <a:r>
              <a:rPr sz="2800" spc="-10" dirty="0">
                <a:solidFill>
                  <a:srgbClr val="001F5F"/>
                </a:solidFill>
                <a:latin typeface="Calibri"/>
                <a:cs typeface="Calibri"/>
              </a:rPr>
              <a:t>in-kind</a:t>
            </a:r>
            <a:r>
              <a:rPr sz="2800" spc="25" dirty="0">
                <a:solidFill>
                  <a:srgbClr val="001F5F"/>
                </a:solidFill>
                <a:latin typeface="Calibri"/>
                <a:cs typeface="Calibri"/>
              </a:rPr>
              <a:t> </a:t>
            </a:r>
            <a:r>
              <a:rPr sz="2800" spc="-20" dirty="0">
                <a:solidFill>
                  <a:srgbClr val="001F5F"/>
                </a:solidFill>
                <a:latin typeface="Calibri"/>
                <a:cs typeface="Calibri"/>
              </a:rPr>
              <a:t>grant</a:t>
            </a:r>
            <a:endParaRPr sz="2800">
              <a:latin typeface="Calibri"/>
              <a:cs typeface="Calibri"/>
            </a:endParaRPr>
          </a:p>
        </p:txBody>
      </p:sp>
      <p:sp>
        <p:nvSpPr>
          <p:cNvPr id="3" name="object 3"/>
          <p:cNvSpPr txBox="1"/>
          <p:nvPr/>
        </p:nvSpPr>
        <p:spPr>
          <a:xfrm>
            <a:off x="260400" y="1471786"/>
            <a:ext cx="4194810" cy="2676525"/>
          </a:xfrm>
          <a:prstGeom prst="rect">
            <a:avLst/>
          </a:prstGeom>
        </p:spPr>
        <p:txBody>
          <a:bodyPr vert="horz" wrap="square" lIns="0" tIns="100330" rIns="0" bIns="0" rtlCol="0">
            <a:spAutoFit/>
          </a:bodyPr>
          <a:lstStyle/>
          <a:p>
            <a:pPr algn="ctr">
              <a:lnSpc>
                <a:spcPct val="100000"/>
              </a:lnSpc>
              <a:spcBef>
                <a:spcPts val="790"/>
              </a:spcBef>
            </a:pPr>
            <a:r>
              <a:rPr sz="2800" spc="-20" dirty="0">
                <a:solidFill>
                  <a:srgbClr val="0973A2"/>
                </a:solidFill>
                <a:latin typeface="Calibri"/>
                <a:cs typeface="Calibri"/>
              </a:rPr>
              <a:t>Content</a:t>
            </a:r>
            <a:endParaRPr sz="2800">
              <a:latin typeface="Calibri"/>
              <a:cs typeface="Calibri"/>
            </a:endParaRPr>
          </a:p>
          <a:p>
            <a:pPr marL="167640" marR="162560" algn="ctr">
              <a:lnSpc>
                <a:spcPct val="90000"/>
              </a:lnSpc>
              <a:spcBef>
                <a:spcPts val="665"/>
              </a:spcBef>
            </a:pPr>
            <a:r>
              <a:rPr sz="1800" b="1" i="1" spc="-5" dirty="0">
                <a:solidFill>
                  <a:srgbClr val="137596"/>
                </a:solidFill>
                <a:latin typeface="Calibri"/>
                <a:cs typeface="Calibri"/>
              </a:rPr>
              <a:t>Land, buildings, facilities, </a:t>
            </a:r>
            <a:r>
              <a:rPr sz="1800" b="1" i="1" dirty="0">
                <a:solidFill>
                  <a:srgbClr val="137596"/>
                </a:solidFill>
                <a:latin typeface="Calibri"/>
                <a:cs typeface="Calibri"/>
              </a:rPr>
              <a:t>machinery and  </a:t>
            </a:r>
            <a:r>
              <a:rPr sz="1800" b="1" i="1" spc="-5" dirty="0">
                <a:solidFill>
                  <a:srgbClr val="137596"/>
                </a:solidFill>
                <a:latin typeface="Calibri"/>
                <a:cs typeface="Calibri"/>
              </a:rPr>
              <a:t>equipment, computing equipment,  </a:t>
            </a:r>
            <a:r>
              <a:rPr sz="1800" b="1" i="1" dirty="0">
                <a:solidFill>
                  <a:srgbClr val="137596"/>
                </a:solidFill>
                <a:latin typeface="Calibri"/>
                <a:cs typeface="Calibri"/>
              </a:rPr>
              <a:t>measuring and regulating </a:t>
            </a:r>
            <a:r>
              <a:rPr sz="1800" b="1" i="1" spc="-10" dirty="0">
                <a:solidFill>
                  <a:srgbClr val="137596"/>
                </a:solidFill>
                <a:latin typeface="Calibri"/>
                <a:cs typeface="Calibri"/>
              </a:rPr>
              <a:t>devices </a:t>
            </a:r>
            <a:r>
              <a:rPr sz="1800" b="1" i="1" dirty="0">
                <a:solidFill>
                  <a:srgbClr val="137596"/>
                </a:solidFill>
                <a:latin typeface="Calibri"/>
                <a:cs typeface="Calibri"/>
              </a:rPr>
              <a:t>and  </a:t>
            </a:r>
            <a:r>
              <a:rPr sz="1800" b="1" i="1" spc="-10" dirty="0">
                <a:solidFill>
                  <a:srgbClr val="137596"/>
                </a:solidFill>
                <a:latin typeface="Calibri"/>
                <a:cs typeface="Calibri"/>
              </a:rPr>
              <a:t>devices, </a:t>
            </a:r>
            <a:r>
              <a:rPr sz="1800" b="1" i="1" spc="-5" dirty="0">
                <a:solidFill>
                  <a:srgbClr val="137596"/>
                </a:solidFill>
                <a:latin typeface="Calibri"/>
                <a:cs typeface="Calibri"/>
              </a:rPr>
              <a:t>vehicles </a:t>
            </a:r>
            <a:r>
              <a:rPr sz="1800" b="1" i="1" spc="-15" dirty="0">
                <a:solidFill>
                  <a:srgbClr val="137596"/>
                </a:solidFill>
                <a:latin typeface="Calibri"/>
                <a:cs typeface="Calibri"/>
              </a:rPr>
              <a:t>(except </a:t>
            </a:r>
            <a:r>
              <a:rPr sz="1800" b="1" i="1" spc="-5" dirty="0">
                <a:solidFill>
                  <a:srgbClr val="137596"/>
                </a:solidFill>
                <a:latin typeface="Calibri"/>
                <a:cs typeface="Calibri"/>
              </a:rPr>
              <a:t>cars), industrial  </a:t>
            </a:r>
            <a:r>
              <a:rPr sz="1800" b="1" i="1" dirty="0">
                <a:solidFill>
                  <a:srgbClr val="137596"/>
                </a:solidFill>
                <a:latin typeface="Calibri"/>
                <a:cs typeface="Calibri"/>
              </a:rPr>
              <a:t>and </a:t>
            </a:r>
            <a:r>
              <a:rPr sz="1800" b="1" i="1" spc="-5" dirty="0">
                <a:solidFill>
                  <a:srgbClr val="137596"/>
                </a:solidFill>
                <a:latin typeface="Calibri"/>
                <a:cs typeface="Calibri"/>
              </a:rPr>
              <a:t>household equipment</a:t>
            </a:r>
            <a:endParaRPr sz="1800">
              <a:latin typeface="Calibri"/>
              <a:cs typeface="Calibri"/>
            </a:endParaRPr>
          </a:p>
          <a:p>
            <a:pPr marL="12700" marR="5080" algn="just">
              <a:lnSpc>
                <a:spcPts val="1939"/>
              </a:lnSpc>
              <a:spcBef>
                <a:spcPts val="635"/>
              </a:spcBef>
            </a:pPr>
            <a:r>
              <a:rPr sz="1800" i="1" spc="-5" dirty="0">
                <a:solidFill>
                  <a:srgbClr val="232852"/>
                </a:solidFill>
                <a:latin typeface="Calibri"/>
                <a:cs typeface="Calibri"/>
              </a:rPr>
              <a:t>Assessment </a:t>
            </a:r>
            <a:r>
              <a:rPr sz="1800" i="1" dirty="0">
                <a:solidFill>
                  <a:srgbClr val="232852"/>
                </a:solidFill>
                <a:latin typeface="Calibri"/>
                <a:cs typeface="Calibri"/>
              </a:rPr>
              <a:t>of </a:t>
            </a:r>
            <a:r>
              <a:rPr sz="1800" spc="-20" dirty="0">
                <a:solidFill>
                  <a:srgbClr val="232852"/>
                </a:solidFill>
                <a:latin typeface="Calibri"/>
                <a:cs typeface="Calibri"/>
              </a:rPr>
              <a:t>state </a:t>
            </a:r>
            <a:r>
              <a:rPr sz="1800" i="1" spc="-5" dirty="0">
                <a:solidFill>
                  <a:srgbClr val="001F5F"/>
                </a:solidFill>
                <a:latin typeface="Calibri"/>
                <a:cs typeface="Calibri"/>
              </a:rPr>
              <a:t>in-kind grant </a:t>
            </a:r>
            <a:r>
              <a:rPr sz="1800" i="1" spc="-5" dirty="0">
                <a:solidFill>
                  <a:srgbClr val="232852"/>
                </a:solidFill>
                <a:latin typeface="Calibri"/>
                <a:cs typeface="Calibri"/>
              </a:rPr>
              <a:t>is </a:t>
            </a:r>
            <a:r>
              <a:rPr sz="1800" i="1" spc="-10" dirty="0">
                <a:solidFill>
                  <a:srgbClr val="232852"/>
                </a:solidFill>
                <a:latin typeface="Calibri"/>
                <a:cs typeface="Calibri"/>
              </a:rPr>
              <a:t>carried  </a:t>
            </a:r>
            <a:r>
              <a:rPr sz="1800" i="1" spc="-5" dirty="0">
                <a:solidFill>
                  <a:srgbClr val="232852"/>
                </a:solidFill>
                <a:latin typeface="Calibri"/>
                <a:cs typeface="Calibri"/>
              </a:rPr>
              <a:t>out at their </a:t>
            </a:r>
            <a:r>
              <a:rPr sz="1800" i="1" spc="-15" dirty="0">
                <a:solidFill>
                  <a:srgbClr val="232852"/>
                </a:solidFill>
                <a:latin typeface="Calibri"/>
                <a:cs typeface="Calibri"/>
              </a:rPr>
              <a:t>market </a:t>
            </a:r>
            <a:r>
              <a:rPr sz="1800" i="1" spc="-5" dirty="0">
                <a:solidFill>
                  <a:srgbClr val="232852"/>
                </a:solidFill>
                <a:latin typeface="Calibri"/>
                <a:cs typeface="Calibri"/>
              </a:rPr>
              <a:t>value in </a:t>
            </a:r>
            <a:r>
              <a:rPr sz="1800" i="1" spc="-10" dirty="0">
                <a:solidFill>
                  <a:srgbClr val="232852"/>
                </a:solidFill>
                <a:latin typeface="Calibri"/>
                <a:cs typeface="Calibri"/>
              </a:rPr>
              <a:t>accordance </a:t>
            </a:r>
            <a:r>
              <a:rPr sz="1800" i="1" dirty="0">
                <a:solidFill>
                  <a:srgbClr val="232852"/>
                </a:solidFill>
                <a:latin typeface="Calibri"/>
                <a:cs typeface="Calibri"/>
              </a:rPr>
              <a:t>with  the </a:t>
            </a:r>
            <a:r>
              <a:rPr sz="1800" i="1" spc="-5" dirty="0">
                <a:solidFill>
                  <a:srgbClr val="232852"/>
                </a:solidFill>
                <a:latin typeface="Calibri"/>
                <a:cs typeface="Calibri"/>
              </a:rPr>
              <a:t>law </a:t>
            </a:r>
            <a:r>
              <a:rPr sz="1800" i="1" dirty="0">
                <a:solidFill>
                  <a:srgbClr val="232852"/>
                </a:solidFill>
                <a:latin typeface="Calibri"/>
                <a:cs typeface="Calibri"/>
              </a:rPr>
              <a:t>of the </a:t>
            </a:r>
            <a:r>
              <a:rPr sz="1800" i="1" spc="-10" dirty="0">
                <a:solidFill>
                  <a:srgbClr val="232852"/>
                </a:solidFill>
                <a:latin typeface="Calibri"/>
                <a:cs typeface="Calibri"/>
              </a:rPr>
              <a:t>Republic </a:t>
            </a:r>
            <a:r>
              <a:rPr sz="1800" i="1" dirty="0">
                <a:solidFill>
                  <a:srgbClr val="232852"/>
                </a:solidFill>
                <a:latin typeface="Calibri"/>
                <a:cs typeface="Calibri"/>
              </a:rPr>
              <a:t>of</a:t>
            </a:r>
            <a:r>
              <a:rPr sz="1800" i="1" spc="55" dirty="0">
                <a:solidFill>
                  <a:srgbClr val="232852"/>
                </a:solidFill>
                <a:latin typeface="Calibri"/>
                <a:cs typeface="Calibri"/>
              </a:rPr>
              <a:t> </a:t>
            </a:r>
            <a:r>
              <a:rPr sz="1800" i="1" spc="-20" dirty="0">
                <a:solidFill>
                  <a:srgbClr val="232852"/>
                </a:solidFill>
                <a:latin typeface="Calibri"/>
                <a:cs typeface="Calibri"/>
              </a:rPr>
              <a:t>Kazakhstan.</a:t>
            </a:r>
            <a:endParaRPr sz="1800">
              <a:latin typeface="Calibri"/>
              <a:cs typeface="Calibri"/>
            </a:endParaRPr>
          </a:p>
        </p:txBody>
      </p:sp>
      <p:sp>
        <p:nvSpPr>
          <p:cNvPr id="4" name="object 4"/>
          <p:cNvSpPr txBox="1"/>
          <p:nvPr/>
        </p:nvSpPr>
        <p:spPr>
          <a:xfrm>
            <a:off x="5085969" y="1602993"/>
            <a:ext cx="3106420" cy="3203575"/>
          </a:xfrm>
          <a:prstGeom prst="rect">
            <a:avLst/>
          </a:prstGeom>
        </p:spPr>
        <p:txBody>
          <a:bodyPr vert="horz" wrap="square" lIns="0" tIns="12065" rIns="0" bIns="0" rtlCol="0">
            <a:spAutoFit/>
          </a:bodyPr>
          <a:lstStyle/>
          <a:p>
            <a:pPr marL="1270" algn="ctr">
              <a:lnSpc>
                <a:spcPct val="100000"/>
              </a:lnSpc>
              <a:spcBef>
                <a:spcPts val="95"/>
              </a:spcBef>
            </a:pPr>
            <a:r>
              <a:rPr sz="2800" spc="-10" dirty="0">
                <a:solidFill>
                  <a:srgbClr val="0973A2"/>
                </a:solidFill>
                <a:latin typeface="Calibri"/>
                <a:cs typeface="Calibri"/>
              </a:rPr>
              <a:t>Amount</a:t>
            </a:r>
            <a:endParaRPr sz="2800">
              <a:latin typeface="Calibri"/>
              <a:cs typeface="Calibri"/>
            </a:endParaRPr>
          </a:p>
          <a:p>
            <a:pPr marL="74930" marR="69215" indent="635" algn="ctr">
              <a:lnSpc>
                <a:spcPct val="100000"/>
              </a:lnSpc>
              <a:spcBef>
                <a:spcPts val="65"/>
              </a:spcBef>
            </a:pPr>
            <a:r>
              <a:rPr sz="1800" i="1" spc="-5" dirty="0">
                <a:solidFill>
                  <a:srgbClr val="232852"/>
                </a:solidFill>
                <a:latin typeface="Calibri"/>
                <a:cs typeface="Calibri"/>
              </a:rPr>
              <a:t>The maximum amount of </a:t>
            </a:r>
            <a:r>
              <a:rPr sz="1800" i="1" dirty="0">
                <a:solidFill>
                  <a:srgbClr val="232852"/>
                </a:solidFill>
                <a:latin typeface="Calibri"/>
                <a:cs typeface="Calibri"/>
              </a:rPr>
              <a:t>the  </a:t>
            </a:r>
            <a:r>
              <a:rPr sz="1800" i="1" spc="-20" dirty="0">
                <a:solidFill>
                  <a:srgbClr val="232852"/>
                </a:solidFill>
                <a:latin typeface="Calibri"/>
                <a:cs typeface="Calibri"/>
              </a:rPr>
              <a:t>state </a:t>
            </a:r>
            <a:r>
              <a:rPr sz="1800" i="1" spc="-5" dirty="0">
                <a:solidFill>
                  <a:srgbClr val="232852"/>
                </a:solidFill>
                <a:latin typeface="Calibri"/>
                <a:cs typeface="Calibri"/>
              </a:rPr>
              <a:t>in-kind </a:t>
            </a:r>
            <a:r>
              <a:rPr sz="1800" i="1" spc="-10" dirty="0">
                <a:solidFill>
                  <a:srgbClr val="232852"/>
                </a:solidFill>
                <a:latin typeface="Calibri"/>
                <a:cs typeface="Calibri"/>
              </a:rPr>
              <a:t>grant </a:t>
            </a:r>
            <a:r>
              <a:rPr sz="1800" i="1" spc="-5" dirty="0">
                <a:solidFill>
                  <a:srgbClr val="232852"/>
                </a:solidFill>
                <a:latin typeface="Calibri"/>
                <a:cs typeface="Calibri"/>
              </a:rPr>
              <a:t>is no more  </a:t>
            </a:r>
            <a:r>
              <a:rPr sz="1800" i="1" dirty="0">
                <a:solidFill>
                  <a:srgbClr val="232852"/>
                </a:solidFill>
                <a:latin typeface="Calibri"/>
                <a:cs typeface="Calibri"/>
              </a:rPr>
              <a:t>than 30 </a:t>
            </a:r>
            <a:r>
              <a:rPr sz="1800" i="1" spc="-5" dirty="0">
                <a:solidFill>
                  <a:srgbClr val="232852"/>
                </a:solidFill>
                <a:latin typeface="Calibri"/>
                <a:cs typeface="Calibri"/>
              </a:rPr>
              <a:t>(thirty) </a:t>
            </a:r>
            <a:r>
              <a:rPr sz="1800" i="1" spc="-10" dirty="0">
                <a:solidFill>
                  <a:srgbClr val="232852"/>
                </a:solidFill>
                <a:latin typeface="Calibri"/>
                <a:cs typeface="Calibri"/>
              </a:rPr>
              <a:t>percent </a:t>
            </a:r>
            <a:r>
              <a:rPr sz="1800" i="1" spc="-5" dirty="0">
                <a:solidFill>
                  <a:srgbClr val="232852"/>
                </a:solidFill>
                <a:latin typeface="Calibri"/>
                <a:cs typeface="Calibri"/>
              </a:rPr>
              <a:t>of </a:t>
            </a:r>
            <a:r>
              <a:rPr sz="1800" i="1" dirty="0">
                <a:solidFill>
                  <a:srgbClr val="232852"/>
                </a:solidFill>
                <a:latin typeface="Calibri"/>
                <a:cs typeface="Calibri"/>
              </a:rPr>
              <a:t>the  </a:t>
            </a:r>
            <a:r>
              <a:rPr sz="1800" i="1" spc="-10" dirty="0">
                <a:solidFill>
                  <a:srgbClr val="232852"/>
                </a:solidFill>
                <a:latin typeface="Calibri"/>
                <a:cs typeface="Calibri"/>
              </a:rPr>
              <a:t>investment </a:t>
            </a:r>
            <a:r>
              <a:rPr sz="1800" i="1" spc="-5" dirty="0">
                <a:solidFill>
                  <a:srgbClr val="232852"/>
                </a:solidFill>
                <a:latin typeface="Calibri"/>
                <a:cs typeface="Calibri"/>
              </a:rPr>
              <a:t>in </a:t>
            </a:r>
            <a:r>
              <a:rPr sz="1800" i="1" spc="-10" dirty="0">
                <a:solidFill>
                  <a:srgbClr val="232852"/>
                </a:solidFill>
                <a:latin typeface="Calibri"/>
                <a:cs typeface="Calibri"/>
              </a:rPr>
              <a:t>fixed assets </a:t>
            </a:r>
            <a:r>
              <a:rPr sz="1800" i="1" spc="-5" dirty="0">
                <a:solidFill>
                  <a:srgbClr val="232852"/>
                </a:solidFill>
                <a:latin typeface="Calibri"/>
                <a:cs typeface="Calibri"/>
              </a:rPr>
              <a:t>of </a:t>
            </a:r>
            <a:r>
              <a:rPr sz="1800" i="1" dirty="0">
                <a:solidFill>
                  <a:srgbClr val="232852"/>
                </a:solidFill>
                <a:latin typeface="Calibri"/>
                <a:cs typeface="Calibri"/>
              </a:rPr>
              <a:t>the  </a:t>
            </a:r>
            <a:r>
              <a:rPr sz="1800" i="1" spc="-5" dirty="0">
                <a:solidFill>
                  <a:srgbClr val="232852"/>
                </a:solidFill>
                <a:latin typeface="Calibri"/>
                <a:cs typeface="Calibri"/>
              </a:rPr>
              <a:t>legal entity of </a:t>
            </a:r>
            <a:r>
              <a:rPr sz="1800" i="1" dirty="0">
                <a:solidFill>
                  <a:srgbClr val="232852"/>
                </a:solidFill>
                <a:latin typeface="Calibri"/>
                <a:cs typeface="Calibri"/>
              </a:rPr>
              <a:t>the </a:t>
            </a:r>
            <a:r>
              <a:rPr sz="1800" i="1" spc="-10" dirty="0">
                <a:solidFill>
                  <a:srgbClr val="232852"/>
                </a:solidFill>
                <a:latin typeface="Calibri"/>
                <a:cs typeface="Calibri"/>
              </a:rPr>
              <a:t>Republic </a:t>
            </a:r>
            <a:r>
              <a:rPr sz="1800" i="1" spc="-5" dirty="0">
                <a:solidFill>
                  <a:srgbClr val="232852"/>
                </a:solidFill>
                <a:latin typeface="Calibri"/>
                <a:cs typeface="Calibri"/>
              </a:rPr>
              <a:t>of  </a:t>
            </a:r>
            <a:r>
              <a:rPr sz="1800" i="1" spc="-20" dirty="0">
                <a:solidFill>
                  <a:srgbClr val="232852"/>
                </a:solidFill>
                <a:latin typeface="Calibri"/>
                <a:cs typeface="Calibri"/>
              </a:rPr>
              <a:t>Kazakhstan.</a:t>
            </a:r>
            <a:endParaRPr sz="1800">
              <a:latin typeface="Calibri"/>
              <a:cs typeface="Calibri"/>
            </a:endParaRPr>
          </a:p>
          <a:p>
            <a:pPr marL="12065" marR="5080" indent="-635" algn="ctr">
              <a:lnSpc>
                <a:spcPct val="100000"/>
              </a:lnSpc>
            </a:pPr>
            <a:r>
              <a:rPr sz="1800" i="1" spc="-5" dirty="0">
                <a:solidFill>
                  <a:srgbClr val="232852"/>
                </a:solidFill>
                <a:latin typeface="Calibri"/>
                <a:cs typeface="Calibri"/>
              </a:rPr>
              <a:t>Documents confirming the  </a:t>
            </a:r>
            <a:r>
              <a:rPr sz="1800" i="1" spc="-10" dirty="0">
                <a:solidFill>
                  <a:srgbClr val="232852"/>
                </a:solidFill>
                <a:latin typeface="Calibri"/>
                <a:cs typeface="Calibri"/>
              </a:rPr>
              <a:t>amount </a:t>
            </a:r>
            <a:r>
              <a:rPr sz="1800" i="1" spc="-15" dirty="0">
                <a:solidFill>
                  <a:srgbClr val="232852"/>
                </a:solidFill>
                <a:latin typeface="Calibri"/>
                <a:cs typeface="Calibri"/>
              </a:rPr>
              <a:t>(cost) </a:t>
            </a:r>
            <a:r>
              <a:rPr sz="1800" i="1" spc="-5" dirty="0">
                <a:solidFill>
                  <a:srgbClr val="232852"/>
                </a:solidFill>
                <a:latin typeface="Calibri"/>
                <a:cs typeface="Calibri"/>
              </a:rPr>
              <a:t>of </a:t>
            </a:r>
            <a:r>
              <a:rPr sz="1800" i="1" dirty="0">
                <a:solidFill>
                  <a:srgbClr val="232852"/>
                </a:solidFill>
                <a:latin typeface="Calibri"/>
                <a:cs typeface="Calibri"/>
              </a:rPr>
              <a:t>the </a:t>
            </a:r>
            <a:r>
              <a:rPr sz="1800" i="1" spc="-20" dirty="0">
                <a:solidFill>
                  <a:srgbClr val="232852"/>
                </a:solidFill>
                <a:latin typeface="Calibri"/>
                <a:cs typeface="Calibri"/>
              </a:rPr>
              <a:t>state </a:t>
            </a:r>
            <a:r>
              <a:rPr sz="1800" i="1" spc="-5" dirty="0">
                <a:solidFill>
                  <a:srgbClr val="232852"/>
                </a:solidFill>
                <a:latin typeface="Calibri"/>
                <a:cs typeface="Calibri"/>
              </a:rPr>
              <a:t>in-kind  </a:t>
            </a:r>
            <a:r>
              <a:rPr sz="1800" i="1" spc="-10" dirty="0">
                <a:solidFill>
                  <a:srgbClr val="232852"/>
                </a:solidFill>
                <a:latin typeface="Calibri"/>
                <a:cs typeface="Calibri"/>
              </a:rPr>
              <a:t>grant must </a:t>
            </a:r>
            <a:r>
              <a:rPr sz="1800" i="1" spc="-5" dirty="0">
                <a:solidFill>
                  <a:srgbClr val="232852"/>
                </a:solidFill>
                <a:latin typeface="Calibri"/>
                <a:cs typeface="Calibri"/>
              </a:rPr>
              <a:t>be </a:t>
            </a:r>
            <a:r>
              <a:rPr sz="1800" i="1" spc="-10" dirty="0">
                <a:solidFill>
                  <a:srgbClr val="232852"/>
                </a:solidFill>
                <a:latin typeface="Calibri"/>
                <a:cs typeface="Calibri"/>
              </a:rPr>
              <a:t>attached </a:t>
            </a:r>
            <a:r>
              <a:rPr sz="1800" i="1" spc="-15" dirty="0">
                <a:solidFill>
                  <a:srgbClr val="232852"/>
                </a:solidFill>
                <a:latin typeface="Calibri"/>
                <a:cs typeface="Calibri"/>
              </a:rPr>
              <a:t>to </a:t>
            </a:r>
            <a:r>
              <a:rPr sz="1800" i="1" dirty="0">
                <a:solidFill>
                  <a:srgbClr val="232852"/>
                </a:solidFill>
                <a:latin typeface="Calibri"/>
                <a:cs typeface="Calibri"/>
              </a:rPr>
              <a:t>the  </a:t>
            </a:r>
            <a:r>
              <a:rPr sz="1800" i="1" spc="-10" dirty="0">
                <a:solidFill>
                  <a:srgbClr val="232852"/>
                </a:solidFill>
                <a:latin typeface="Calibri"/>
                <a:cs typeface="Calibri"/>
              </a:rPr>
              <a:t>application</a:t>
            </a:r>
            <a:endParaRPr sz="1800">
              <a:latin typeface="Calibri"/>
              <a:cs typeface="Calibri"/>
            </a:endParaRPr>
          </a:p>
        </p:txBody>
      </p:sp>
      <p:sp>
        <p:nvSpPr>
          <p:cNvPr id="5" name="object 5"/>
          <p:cNvSpPr txBox="1"/>
          <p:nvPr/>
        </p:nvSpPr>
        <p:spPr>
          <a:xfrm>
            <a:off x="11106657" y="6477914"/>
            <a:ext cx="155575" cy="152400"/>
          </a:xfrm>
          <a:prstGeom prst="rect">
            <a:avLst/>
          </a:prstGeom>
        </p:spPr>
        <p:txBody>
          <a:bodyPr vert="horz" wrap="square" lIns="0" tIns="0" rIns="0" bIns="0" rtlCol="0">
            <a:spAutoFit/>
          </a:bodyPr>
          <a:lstStyle/>
          <a:p>
            <a:pPr>
              <a:lnSpc>
                <a:spcPts val="1140"/>
              </a:lnSpc>
            </a:pPr>
            <a:r>
              <a:rPr sz="1200" dirty="0">
                <a:solidFill>
                  <a:srgbClr val="888888"/>
                </a:solidFill>
                <a:latin typeface="Calibri"/>
                <a:cs typeface="Calibri"/>
              </a:rPr>
              <a:t>62</a:t>
            </a:r>
            <a:endParaRPr sz="1200">
              <a:latin typeface="Calibri"/>
              <a:cs typeface="Calibri"/>
            </a:endParaRPr>
          </a:p>
        </p:txBody>
      </p:sp>
      <p:sp>
        <p:nvSpPr>
          <p:cNvPr id="6" name="object 6"/>
          <p:cNvSpPr txBox="1">
            <a:spLocks noGrp="1"/>
          </p:cNvSpPr>
          <p:nvPr>
            <p:ph type="title"/>
          </p:nvPr>
        </p:nvSpPr>
        <p:spPr>
          <a:xfrm>
            <a:off x="3403472" y="255778"/>
            <a:ext cx="5385435" cy="589280"/>
          </a:xfrm>
          <a:prstGeom prst="rect">
            <a:avLst/>
          </a:prstGeom>
        </p:spPr>
        <p:txBody>
          <a:bodyPr vert="horz" wrap="square" lIns="0" tIns="12065" rIns="0" bIns="0" rtlCol="0">
            <a:spAutoFit/>
          </a:bodyPr>
          <a:lstStyle/>
          <a:p>
            <a:pPr marL="12700">
              <a:lnSpc>
                <a:spcPct val="100000"/>
              </a:lnSpc>
              <a:spcBef>
                <a:spcPts val="95"/>
              </a:spcBef>
            </a:pPr>
            <a:r>
              <a:rPr sz="3700" u="none" spc="-15" dirty="0">
                <a:solidFill>
                  <a:srgbClr val="001F5F"/>
                </a:solidFill>
                <a:latin typeface="Calibri"/>
                <a:cs typeface="Calibri"/>
              </a:rPr>
              <a:t>INVESTMENT</a:t>
            </a:r>
            <a:r>
              <a:rPr sz="3700" u="none" spc="-25" dirty="0">
                <a:solidFill>
                  <a:srgbClr val="001F5F"/>
                </a:solidFill>
                <a:latin typeface="Calibri"/>
                <a:cs typeface="Calibri"/>
              </a:rPr>
              <a:t> </a:t>
            </a:r>
            <a:r>
              <a:rPr sz="3700" u="none" spc="-10" dirty="0">
                <a:solidFill>
                  <a:srgbClr val="001F5F"/>
                </a:solidFill>
                <a:latin typeface="Calibri"/>
                <a:cs typeface="Calibri"/>
              </a:rPr>
              <a:t>PREFERENCES</a:t>
            </a:r>
            <a:endParaRPr sz="3700">
              <a:latin typeface="Calibri"/>
              <a:cs typeface="Calibri"/>
            </a:endParaRPr>
          </a:p>
        </p:txBody>
      </p:sp>
      <p:sp>
        <p:nvSpPr>
          <p:cNvPr id="7" name="object 7"/>
          <p:cNvSpPr txBox="1"/>
          <p:nvPr/>
        </p:nvSpPr>
        <p:spPr>
          <a:xfrm>
            <a:off x="8561578" y="1542669"/>
            <a:ext cx="3322320" cy="3140075"/>
          </a:xfrm>
          <a:prstGeom prst="rect">
            <a:avLst/>
          </a:prstGeom>
        </p:spPr>
        <p:txBody>
          <a:bodyPr vert="horz" wrap="square" lIns="0" tIns="12700" rIns="0" bIns="0" rtlCol="0">
            <a:spAutoFit/>
          </a:bodyPr>
          <a:lstStyle/>
          <a:p>
            <a:pPr marL="1270" algn="ctr">
              <a:lnSpc>
                <a:spcPct val="100000"/>
              </a:lnSpc>
              <a:spcBef>
                <a:spcPts val="100"/>
              </a:spcBef>
            </a:pPr>
            <a:r>
              <a:rPr sz="2400" spc="-10" dirty="0">
                <a:solidFill>
                  <a:srgbClr val="0973A2"/>
                </a:solidFill>
                <a:latin typeface="Calibri"/>
                <a:cs typeface="Calibri"/>
              </a:rPr>
              <a:t>Pre-consent</a:t>
            </a:r>
            <a:endParaRPr sz="2400">
              <a:latin typeface="Calibri"/>
              <a:cs typeface="Calibri"/>
            </a:endParaRPr>
          </a:p>
          <a:p>
            <a:pPr marL="12700" marR="5080" algn="ctr">
              <a:lnSpc>
                <a:spcPct val="100000"/>
              </a:lnSpc>
              <a:spcBef>
                <a:spcPts val="35"/>
              </a:spcBef>
            </a:pPr>
            <a:r>
              <a:rPr sz="1800" i="1" dirty="0">
                <a:solidFill>
                  <a:srgbClr val="232852"/>
                </a:solidFill>
                <a:latin typeface="Calibri"/>
                <a:cs typeface="Calibri"/>
              </a:rPr>
              <a:t>In </a:t>
            </a:r>
            <a:r>
              <a:rPr sz="1800" i="1" spc="-10" dirty="0">
                <a:solidFill>
                  <a:srgbClr val="232852"/>
                </a:solidFill>
                <a:latin typeface="Calibri"/>
                <a:cs typeface="Calibri"/>
              </a:rPr>
              <a:t>accordance </a:t>
            </a:r>
            <a:r>
              <a:rPr sz="1800" i="1" spc="-5" dirty="0">
                <a:solidFill>
                  <a:srgbClr val="232852"/>
                </a:solidFill>
                <a:latin typeface="Calibri"/>
                <a:cs typeface="Calibri"/>
              </a:rPr>
              <a:t>with </a:t>
            </a:r>
            <a:r>
              <a:rPr sz="1800" i="1" spc="-10" dirty="0">
                <a:solidFill>
                  <a:srgbClr val="232852"/>
                </a:solidFill>
                <a:latin typeface="Calibri"/>
                <a:cs typeface="Calibri"/>
              </a:rPr>
              <a:t>paragraph </a:t>
            </a:r>
            <a:r>
              <a:rPr sz="1800" i="1" dirty="0">
                <a:solidFill>
                  <a:srgbClr val="232852"/>
                </a:solidFill>
                <a:latin typeface="Calibri"/>
                <a:cs typeface="Calibri"/>
              </a:rPr>
              <a:t>14 </a:t>
            </a:r>
            <a:r>
              <a:rPr sz="1800" i="1" spc="-5" dirty="0">
                <a:solidFill>
                  <a:srgbClr val="232852"/>
                </a:solidFill>
                <a:latin typeface="Calibri"/>
                <a:cs typeface="Calibri"/>
              </a:rPr>
              <a:t>of  </a:t>
            </a:r>
            <a:r>
              <a:rPr sz="1800" i="1" dirty="0">
                <a:solidFill>
                  <a:srgbClr val="232852"/>
                </a:solidFill>
                <a:latin typeface="Calibri"/>
                <a:cs typeface="Calibri"/>
              </a:rPr>
              <a:t>the </a:t>
            </a:r>
            <a:r>
              <a:rPr sz="1800" i="1" spc="-10" dirty="0">
                <a:solidFill>
                  <a:srgbClr val="232852"/>
                </a:solidFill>
                <a:latin typeface="Calibri"/>
                <a:cs typeface="Calibri"/>
              </a:rPr>
              <a:t>Applications for Preferences  </a:t>
            </a:r>
            <a:r>
              <a:rPr sz="1800" i="1" spc="-5" dirty="0">
                <a:solidFill>
                  <a:srgbClr val="232852"/>
                </a:solidFill>
                <a:latin typeface="Calibri"/>
                <a:cs typeface="Calibri"/>
              </a:rPr>
              <a:t>approved </a:t>
            </a:r>
            <a:r>
              <a:rPr sz="1800" i="1" spc="-10" dirty="0">
                <a:solidFill>
                  <a:srgbClr val="232852"/>
                </a:solidFill>
                <a:latin typeface="Calibri"/>
                <a:cs typeface="Calibri"/>
              </a:rPr>
              <a:t>by </a:t>
            </a:r>
            <a:r>
              <a:rPr sz="1800" i="1" dirty="0">
                <a:solidFill>
                  <a:srgbClr val="232852"/>
                </a:solidFill>
                <a:latin typeface="Calibri"/>
                <a:cs typeface="Calibri"/>
              </a:rPr>
              <a:t>the </a:t>
            </a:r>
            <a:r>
              <a:rPr sz="1800" i="1" spc="-5" dirty="0">
                <a:solidFill>
                  <a:srgbClr val="232852"/>
                </a:solidFill>
                <a:latin typeface="Calibri"/>
                <a:cs typeface="Calibri"/>
              </a:rPr>
              <a:t>Order of </a:t>
            </a:r>
            <a:r>
              <a:rPr sz="1800" i="1" dirty="0">
                <a:solidFill>
                  <a:srgbClr val="232852"/>
                </a:solidFill>
                <a:latin typeface="Calibri"/>
                <a:cs typeface="Calibri"/>
              </a:rPr>
              <a:t>the  </a:t>
            </a:r>
            <a:r>
              <a:rPr sz="1800" i="1" spc="-15" dirty="0">
                <a:solidFill>
                  <a:srgbClr val="232852"/>
                </a:solidFill>
                <a:latin typeface="Calibri"/>
                <a:cs typeface="Calibri"/>
              </a:rPr>
              <a:t>Minister </a:t>
            </a:r>
            <a:r>
              <a:rPr sz="1800" i="1" spc="-10" dirty="0">
                <a:solidFill>
                  <a:srgbClr val="232852"/>
                </a:solidFill>
                <a:latin typeface="Calibri"/>
                <a:cs typeface="Calibri"/>
              </a:rPr>
              <a:t>for Investment </a:t>
            </a:r>
            <a:r>
              <a:rPr sz="1800" i="1" spc="-5" dirty="0">
                <a:solidFill>
                  <a:srgbClr val="232852"/>
                </a:solidFill>
                <a:latin typeface="Calibri"/>
                <a:cs typeface="Calibri"/>
              </a:rPr>
              <a:t>and  Development of </a:t>
            </a:r>
            <a:r>
              <a:rPr sz="1800" i="1" dirty="0">
                <a:solidFill>
                  <a:srgbClr val="232852"/>
                </a:solidFill>
                <a:latin typeface="Calibri"/>
                <a:cs typeface="Calibri"/>
              </a:rPr>
              <a:t>the </a:t>
            </a:r>
            <a:r>
              <a:rPr sz="1800" i="1" spc="-10" dirty="0">
                <a:solidFill>
                  <a:srgbClr val="232852"/>
                </a:solidFill>
                <a:latin typeface="Calibri"/>
                <a:cs typeface="Calibri"/>
              </a:rPr>
              <a:t>Republic </a:t>
            </a:r>
            <a:r>
              <a:rPr sz="1800" i="1" spc="-5" dirty="0">
                <a:solidFill>
                  <a:srgbClr val="232852"/>
                </a:solidFill>
                <a:latin typeface="Calibri"/>
                <a:cs typeface="Calibri"/>
              </a:rPr>
              <a:t>of  </a:t>
            </a:r>
            <a:r>
              <a:rPr sz="1800" i="1" spc="-20" dirty="0">
                <a:solidFill>
                  <a:srgbClr val="232852"/>
                </a:solidFill>
                <a:latin typeface="Calibri"/>
                <a:cs typeface="Calibri"/>
              </a:rPr>
              <a:t>Kazakhstan </a:t>
            </a:r>
            <a:r>
              <a:rPr sz="1800" i="1" spc="-5" dirty="0">
                <a:solidFill>
                  <a:srgbClr val="232852"/>
                </a:solidFill>
                <a:latin typeface="Calibri"/>
                <a:cs typeface="Calibri"/>
              </a:rPr>
              <a:t>on November </a:t>
            </a:r>
            <a:r>
              <a:rPr sz="1800" i="1" dirty="0">
                <a:solidFill>
                  <a:srgbClr val="232852"/>
                </a:solidFill>
                <a:latin typeface="Calibri"/>
                <a:cs typeface="Calibri"/>
              </a:rPr>
              <a:t>30, 2015  No. 1133, a </a:t>
            </a:r>
            <a:r>
              <a:rPr sz="1800" i="1" spc="-10" dirty="0">
                <a:solidFill>
                  <a:srgbClr val="232852"/>
                </a:solidFill>
                <a:latin typeface="Calibri"/>
                <a:cs typeface="Calibri"/>
              </a:rPr>
              <a:t>document </a:t>
            </a:r>
            <a:r>
              <a:rPr sz="1800" i="1" spc="-5" dirty="0">
                <a:solidFill>
                  <a:srgbClr val="232852"/>
                </a:solidFill>
                <a:latin typeface="Calibri"/>
                <a:cs typeface="Calibri"/>
              </a:rPr>
              <a:t>confirming  </a:t>
            </a:r>
            <a:r>
              <a:rPr sz="1800" i="1" dirty="0">
                <a:solidFill>
                  <a:srgbClr val="232852"/>
                </a:solidFill>
                <a:latin typeface="Calibri"/>
                <a:cs typeface="Calibri"/>
              </a:rPr>
              <a:t>the </a:t>
            </a:r>
            <a:r>
              <a:rPr sz="1800" i="1" spc="-10" dirty="0">
                <a:solidFill>
                  <a:srgbClr val="232852"/>
                </a:solidFill>
                <a:latin typeface="Calibri"/>
                <a:cs typeface="Calibri"/>
              </a:rPr>
              <a:t>receipt </a:t>
            </a:r>
            <a:r>
              <a:rPr sz="1800" i="1" spc="-5" dirty="0">
                <a:solidFill>
                  <a:srgbClr val="232852"/>
                </a:solidFill>
                <a:latin typeface="Calibri"/>
                <a:cs typeface="Calibri"/>
              </a:rPr>
              <a:t>of </a:t>
            </a:r>
            <a:r>
              <a:rPr sz="1800" i="1" dirty="0">
                <a:solidFill>
                  <a:srgbClr val="232852"/>
                </a:solidFill>
                <a:latin typeface="Calibri"/>
                <a:cs typeface="Calibri"/>
              </a:rPr>
              <a:t>a </a:t>
            </a:r>
            <a:r>
              <a:rPr sz="1800" i="1" spc="-15" dirty="0">
                <a:solidFill>
                  <a:srgbClr val="232852"/>
                </a:solidFill>
                <a:latin typeface="Calibri"/>
                <a:cs typeface="Calibri"/>
              </a:rPr>
              <a:t>state-run </a:t>
            </a:r>
            <a:r>
              <a:rPr sz="1800" i="1" spc="-10" dirty="0">
                <a:solidFill>
                  <a:srgbClr val="232852"/>
                </a:solidFill>
                <a:latin typeface="Calibri"/>
                <a:cs typeface="Calibri"/>
              </a:rPr>
              <a:t>grant </a:t>
            </a:r>
            <a:r>
              <a:rPr sz="1800" i="1" spc="-5" dirty="0">
                <a:solidFill>
                  <a:srgbClr val="232852"/>
                </a:solidFill>
                <a:latin typeface="Calibri"/>
                <a:cs typeface="Calibri"/>
              </a:rPr>
              <a:t>is  required </a:t>
            </a:r>
            <a:r>
              <a:rPr sz="1800" b="1" i="1" dirty="0">
                <a:solidFill>
                  <a:srgbClr val="137596"/>
                </a:solidFill>
                <a:latin typeface="Calibri"/>
                <a:cs typeface="Calibri"/>
              </a:rPr>
              <a:t>prior </a:t>
            </a:r>
            <a:r>
              <a:rPr sz="1800" b="1" i="1" spc="-10" dirty="0">
                <a:solidFill>
                  <a:srgbClr val="137596"/>
                </a:solidFill>
                <a:latin typeface="Calibri"/>
                <a:cs typeface="Calibri"/>
              </a:rPr>
              <a:t>consent </a:t>
            </a:r>
            <a:r>
              <a:rPr sz="1800" b="1" i="1" spc="-5" dirty="0">
                <a:solidFill>
                  <a:srgbClr val="137596"/>
                </a:solidFill>
                <a:latin typeface="Calibri"/>
                <a:cs typeface="Calibri"/>
              </a:rPr>
              <a:t>of </a:t>
            </a:r>
            <a:r>
              <a:rPr sz="1800" b="1" i="1" dirty="0">
                <a:solidFill>
                  <a:srgbClr val="137596"/>
                </a:solidFill>
                <a:latin typeface="Calibri"/>
                <a:cs typeface="Calibri"/>
              </a:rPr>
              <a:t>the </a:t>
            </a:r>
            <a:r>
              <a:rPr sz="1800" b="1" i="1" spc="-5" dirty="0">
                <a:solidFill>
                  <a:srgbClr val="137596"/>
                </a:solidFill>
                <a:latin typeface="Calibri"/>
                <a:cs typeface="Calibri"/>
              </a:rPr>
              <a:t>local  </a:t>
            </a:r>
            <a:r>
              <a:rPr sz="1800" b="1" i="1" spc="-15" dirty="0">
                <a:solidFill>
                  <a:srgbClr val="137596"/>
                </a:solidFill>
                <a:latin typeface="Calibri"/>
                <a:cs typeface="Calibri"/>
              </a:rPr>
              <a:t>executive.</a:t>
            </a:r>
            <a:endParaRPr sz="1800">
              <a:latin typeface="Calibri"/>
              <a:cs typeface="Calibri"/>
            </a:endParaRPr>
          </a:p>
        </p:txBody>
      </p:sp>
      <p:sp>
        <p:nvSpPr>
          <p:cNvPr id="8" name="object 8"/>
          <p:cNvSpPr/>
          <p:nvPr/>
        </p:nvSpPr>
        <p:spPr>
          <a:xfrm>
            <a:off x="12191" y="0"/>
            <a:ext cx="12179935" cy="248920"/>
          </a:xfrm>
          <a:custGeom>
            <a:avLst/>
            <a:gdLst/>
            <a:ahLst/>
            <a:cxnLst/>
            <a:rect l="l" t="t" r="r" b="b"/>
            <a:pathLst>
              <a:path w="12179935" h="248920">
                <a:moveTo>
                  <a:pt x="0" y="248411"/>
                </a:moveTo>
                <a:lnTo>
                  <a:pt x="12179807" y="248411"/>
                </a:lnTo>
                <a:lnTo>
                  <a:pt x="12179808" y="0"/>
                </a:lnTo>
                <a:lnTo>
                  <a:pt x="0" y="0"/>
                </a:lnTo>
                <a:lnTo>
                  <a:pt x="0" y="248411"/>
                </a:lnTo>
                <a:close/>
              </a:path>
            </a:pathLst>
          </a:custGeom>
          <a:solidFill>
            <a:srgbClr val="243470">
              <a:alpha val="79998"/>
            </a:srgbClr>
          </a:solidFill>
        </p:spPr>
        <p:txBody>
          <a:bodyPr wrap="square" lIns="0" tIns="0" rIns="0" bIns="0" rtlCol="0"/>
          <a:lstStyle/>
          <a:p>
            <a:endParaRPr/>
          </a:p>
        </p:txBody>
      </p:sp>
      <p:sp>
        <p:nvSpPr>
          <p:cNvPr id="9" name="object 9"/>
          <p:cNvSpPr/>
          <p:nvPr/>
        </p:nvSpPr>
        <p:spPr>
          <a:xfrm>
            <a:off x="12191" y="6426708"/>
            <a:ext cx="12179935" cy="431800"/>
          </a:xfrm>
          <a:custGeom>
            <a:avLst/>
            <a:gdLst/>
            <a:ahLst/>
            <a:cxnLst/>
            <a:rect l="l" t="t" r="r" b="b"/>
            <a:pathLst>
              <a:path w="12179935" h="431800">
                <a:moveTo>
                  <a:pt x="12179808" y="431290"/>
                </a:moveTo>
                <a:lnTo>
                  <a:pt x="12179808" y="0"/>
                </a:lnTo>
                <a:lnTo>
                  <a:pt x="0" y="0"/>
                </a:lnTo>
                <a:lnTo>
                  <a:pt x="0" y="431290"/>
                </a:lnTo>
                <a:lnTo>
                  <a:pt x="12179808" y="431290"/>
                </a:lnTo>
                <a:close/>
              </a:path>
            </a:pathLst>
          </a:custGeom>
          <a:solidFill>
            <a:srgbClr val="243470">
              <a:alpha val="79998"/>
            </a:srgbClr>
          </a:solidFill>
        </p:spPr>
        <p:txBody>
          <a:bodyPr wrap="square" lIns="0" tIns="0" rIns="0" bIns="0" rtlCol="0"/>
          <a:lstStyle/>
          <a:p>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69867" y="200659"/>
            <a:ext cx="4667250" cy="984250"/>
          </a:xfrm>
          <a:prstGeom prst="rect">
            <a:avLst/>
          </a:prstGeom>
        </p:spPr>
        <p:txBody>
          <a:bodyPr vert="horz" wrap="square" lIns="0" tIns="12700" rIns="0" bIns="0" rtlCol="0">
            <a:spAutoFit/>
          </a:bodyPr>
          <a:lstStyle/>
          <a:p>
            <a:pPr marL="12700">
              <a:lnSpc>
                <a:spcPts val="3529"/>
              </a:lnSpc>
              <a:spcBef>
                <a:spcPts val="100"/>
              </a:spcBef>
            </a:pPr>
            <a:r>
              <a:rPr sz="3200" u="none" spc="-10" dirty="0">
                <a:solidFill>
                  <a:srgbClr val="001F5F"/>
                </a:solidFill>
                <a:latin typeface="Calibri"/>
                <a:cs typeface="Calibri"/>
              </a:rPr>
              <a:t>INVESTMENT PREFERENCES</a:t>
            </a:r>
            <a:endParaRPr sz="3200">
              <a:latin typeface="Calibri"/>
              <a:cs typeface="Calibri"/>
            </a:endParaRPr>
          </a:p>
          <a:p>
            <a:pPr marL="327025">
              <a:lnSpc>
                <a:spcPts val="4010"/>
              </a:lnSpc>
            </a:pPr>
            <a:r>
              <a:rPr sz="3600" u="none" spc="-20" dirty="0">
                <a:solidFill>
                  <a:srgbClr val="001F5F"/>
                </a:solidFill>
                <a:latin typeface="Calibri"/>
                <a:cs typeface="Calibri"/>
              </a:rPr>
              <a:t>Investment</a:t>
            </a:r>
            <a:r>
              <a:rPr sz="3600" u="none" spc="-10" dirty="0">
                <a:solidFill>
                  <a:srgbClr val="001F5F"/>
                </a:solidFill>
                <a:latin typeface="Calibri"/>
                <a:cs typeface="Calibri"/>
              </a:rPr>
              <a:t> </a:t>
            </a:r>
            <a:r>
              <a:rPr sz="3600" u="none" dirty="0">
                <a:solidFill>
                  <a:srgbClr val="001F5F"/>
                </a:solidFill>
                <a:latin typeface="Calibri"/>
                <a:cs typeface="Calibri"/>
              </a:rPr>
              <a:t>subsidy</a:t>
            </a:r>
            <a:endParaRPr sz="3600">
              <a:latin typeface="Calibri"/>
              <a:cs typeface="Calibri"/>
            </a:endParaRPr>
          </a:p>
        </p:txBody>
      </p:sp>
      <p:sp>
        <p:nvSpPr>
          <p:cNvPr id="3" name="object 3"/>
          <p:cNvSpPr txBox="1"/>
          <p:nvPr/>
        </p:nvSpPr>
        <p:spPr>
          <a:xfrm>
            <a:off x="2262377" y="1242821"/>
            <a:ext cx="2545080"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001F5F"/>
                </a:solidFill>
                <a:latin typeface="Calibri"/>
                <a:cs typeface="Calibri"/>
              </a:rPr>
              <a:t>AMOUNT </a:t>
            </a:r>
            <a:r>
              <a:rPr sz="1800" b="1" spc="-5" dirty="0">
                <a:solidFill>
                  <a:srgbClr val="001F5F"/>
                </a:solidFill>
                <a:latin typeface="Calibri"/>
                <a:cs typeface="Calibri"/>
              </a:rPr>
              <a:t>OF</a:t>
            </a:r>
            <a:r>
              <a:rPr sz="1800" b="1" spc="-90" dirty="0">
                <a:solidFill>
                  <a:srgbClr val="001F5F"/>
                </a:solidFill>
                <a:latin typeface="Calibri"/>
                <a:cs typeface="Calibri"/>
              </a:rPr>
              <a:t> </a:t>
            </a:r>
            <a:r>
              <a:rPr sz="1800" b="1" spc="-5" dirty="0">
                <a:solidFill>
                  <a:srgbClr val="001F5F"/>
                </a:solidFill>
                <a:latin typeface="Calibri"/>
                <a:cs typeface="Calibri"/>
              </a:rPr>
              <a:t>INVESTMENT</a:t>
            </a:r>
            <a:endParaRPr sz="1800">
              <a:latin typeface="Calibri"/>
              <a:cs typeface="Calibri"/>
            </a:endParaRPr>
          </a:p>
        </p:txBody>
      </p:sp>
      <p:sp>
        <p:nvSpPr>
          <p:cNvPr id="4" name="object 4"/>
          <p:cNvSpPr txBox="1"/>
          <p:nvPr/>
        </p:nvSpPr>
        <p:spPr>
          <a:xfrm>
            <a:off x="352755" y="1561033"/>
            <a:ext cx="6363970" cy="2283460"/>
          </a:xfrm>
          <a:prstGeom prst="rect">
            <a:avLst/>
          </a:prstGeom>
        </p:spPr>
        <p:txBody>
          <a:bodyPr vert="horz" wrap="square" lIns="0" tIns="95250" rIns="0" bIns="0" rtlCol="0">
            <a:spAutoFit/>
          </a:bodyPr>
          <a:lstStyle/>
          <a:p>
            <a:pPr marL="22860" marR="14604" indent="-1270" algn="ctr">
              <a:lnSpc>
                <a:spcPct val="70000"/>
              </a:lnSpc>
              <a:spcBef>
                <a:spcPts val="750"/>
              </a:spcBef>
            </a:pPr>
            <a:r>
              <a:rPr sz="1800" i="1" spc="-10" dirty="0">
                <a:solidFill>
                  <a:srgbClr val="1F4E79"/>
                </a:solidFill>
                <a:latin typeface="Calibri"/>
                <a:cs typeface="Calibri"/>
              </a:rPr>
              <a:t>Investment subsidy </a:t>
            </a:r>
            <a:r>
              <a:rPr sz="1800" i="1" spc="-5" dirty="0">
                <a:solidFill>
                  <a:srgbClr val="1F4E79"/>
                </a:solidFill>
                <a:latin typeface="Calibri"/>
                <a:cs typeface="Calibri"/>
              </a:rPr>
              <a:t>is </a:t>
            </a:r>
            <a:r>
              <a:rPr sz="1800" i="1" dirty="0">
                <a:solidFill>
                  <a:srgbClr val="1F4E79"/>
                </a:solidFill>
                <a:latin typeface="Calibri"/>
                <a:cs typeface="Calibri"/>
              </a:rPr>
              <a:t>a </a:t>
            </a:r>
            <a:r>
              <a:rPr sz="1800" i="1" spc="-5" dirty="0">
                <a:solidFill>
                  <a:srgbClr val="1F4E79"/>
                </a:solidFill>
                <a:latin typeface="Calibri"/>
                <a:cs typeface="Calibri"/>
              </a:rPr>
              <a:t>type of budget </a:t>
            </a:r>
            <a:r>
              <a:rPr sz="1800" i="1" spc="-10" dirty="0">
                <a:solidFill>
                  <a:srgbClr val="1F4E79"/>
                </a:solidFill>
                <a:latin typeface="Calibri"/>
                <a:cs typeface="Calibri"/>
              </a:rPr>
              <a:t>subsidy provided </a:t>
            </a:r>
            <a:r>
              <a:rPr sz="1800" i="1" spc="-5" dirty="0">
                <a:solidFill>
                  <a:srgbClr val="1F4E79"/>
                </a:solidFill>
                <a:latin typeface="Calibri"/>
                <a:cs typeface="Calibri"/>
              </a:rPr>
              <a:t>as an  </a:t>
            </a:r>
            <a:r>
              <a:rPr sz="1800" i="1" spc="-10" dirty="0">
                <a:solidFill>
                  <a:srgbClr val="1F4E79"/>
                </a:solidFill>
                <a:latin typeface="Calibri"/>
                <a:cs typeface="Calibri"/>
              </a:rPr>
              <a:t>investment preference </a:t>
            </a:r>
            <a:r>
              <a:rPr sz="1800" i="1" spc="-5" dirty="0">
                <a:solidFill>
                  <a:srgbClr val="1F4E79"/>
                </a:solidFill>
                <a:latin typeface="Calibri"/>
                <a:cs typeface="Calibri"/>
              </a:rPr>
              <a:t>on </a:t>
            </a:r>
            <a:r>
              <a:rPr sz="1800" i="1" dirty="0">
                <a:solidFill>
                  <a:srgbClr val="1F4E79"/>
                </a:solidFill>
                <a:latin typeface="Calibri"/>
                <a:cs typeface="Calibri"/>
              </a:rPr>
              <a:t>a </a:t>
            </a:r>
            <a:r>
              <a:rPr sz="1800" i="1" spc="-5" dirty="0">
                <a:solidFill>
                  <a:srgbClr val="1F4E79"/>
                </a:solidFill>
                <a:latin typeface="Calibri"/>
                <a:cs typeface="Calibri"/>
              </a:rPr>
              <a:t>non-refundable and non-repayable basis  </a:t>
            </a:r>
            <a:r>
              <a:rPr sz="1800" i="1" spc="-15" dirty="0">
                <a:solidFill>
                  <a:srgbClr val="1F4E79"/>
                </a:solidFill>
                <a:latin typeface="Calibri"/>
                <a:cs typeface="Calibri"/>
              </a:rPr>
              <a:t>to </a:t>
            </a:r>
            <a:r>
              <a:rPr sz="1800" i="1" dirty="0">
                <a:solidFill>
                  <a:srgbClr val="1F4E79"/>
                </a:solidFill>
                <a:latin typeface="Calibri"/>
                <a:cs typeface="Calibri"/>
              </a:rPr>
              <a:t>a </a:t>
            </a:r>
            <a:r>
              <a:rPr sz="1800" i="1" spc="-5" dirty="0">
                <a:solidFill>
                  <a:srgbClr val="1F4E79"/>
                </a:solidFill>
                <a:latin typeface="Calibri"/>
                <a:cs typeface="Calibri"/>
              </a:rPr>
              <a:t>legal entity of </a:t>
            </a:r>
            <a:r>
              <a:rPr sz="1800" i="1" dirty="0">
                <a:solidFill>
                  <a:srgbClr val="1F4E79"/>
                </a:solidFill>
                <a:latin typeface="Calibri"/>
                <a:cs typeface="Calibri"/>
              </a:rPr>
              <a:t>the </a:t>
            </a:r>
            <a:r>
              <a:rPr sz="1800" i="1" spc="-10" dirty="0">
                <a:solidFill>
                  <a:srgbClr val="1F4E79"/>
                </a:solidFill>
                <a:latin typeface="Calibri"/>
                <a:cs typeface="Calibri"/>
              </a:rPr>
              <a:t>Republic </a:t>
            </a:r>
            <a:r>
              <a:rPr sz="1800" i="1" spc="-5" dirty="0">
                <a:solidFill>
                  <a:srgbClr val="1F4E79"/>
                </a:solidFill>
                <a:latin typeface="Calibri"/>
                <a:cs typeface="Calibri"/>
              </a:rPr>
              <a:t>of </a:t>
            </a:r>
            <a:r>
              <a:rPr sz="1800" i="1" spc="-20" dirty="0">
                <a:solidFill>
                  <a:srgbClr val="1F4E79"/>
                </a:solidFill>
                <a:latin typeface="Calibri"/>
                <a:cs typeface="Calibri"/>
              </a:rPr>
              <a:t>Kazakhstan </a:t>
            </a:r>
            <a:r>
              <a:rPr sz="1800" i="1" dirty="0">
                <a:solidFill>
                  <a:srgbClr val="1F4E79"/>
                </a:solidFill>
                <a:latin typeface="Calibri"/>
                <a:cs typeface="Calibri"/>
              </a:rPr>
              <a:t>that </a:t>
            </a:r>
            <a:r>
              <a:rPr sz="1800" i="1" spc="-5" dirty="0">
                <a:solidFill>
                  <a:srgbClr val="1F4E79"/>
                </a:solidFill>
                <a:latin typeface="Calibri"/>
                <a:cs typeface="Calibri"/>
              </a:rPr>
              <a:t>has </a:t>
            </a:r>
            <a:r>
              <a:rPr sz="1800" i="1" spc="-10" dirty="0">
                <a:solidFill>
                  <a:srgbClr val="1F4E79"/>
                </a:solidFill>
                <a:latin typeface="Calibri"/>
                <a:cs typeface="Calibri"/>
              </a:rPr>
              <a:t>concluded </a:t>
            </a:r>
            <a:r>
              <a:rPr sz="1800" i="1" spc="-5" dirty="0">
                <a:solidFill>
                  <a:srgbClr val="1F4E79"/>
                </a:solidFill>
                <a:latin typeface="Calibri"/>
                <a:cs typeface="Calibri"/>
              </a:rPr>
              <a:t>an  </a:t>
            </a:r>
            <a:r>
              <a:rPr sz="1800" i="1" spc="-10" dirty="0">
                <a:solidFill>
                  <a:srgbClr val="1F4E79"/>
                </a:solidFill>
                <a:latin typeface="Calibri"/>
                <a:cs typeface="Calibri"/>
              </a:rPr>
              <a:t>investment contract </a:t>
            </a:r>
            <a:r>
              <a:rPr sz="1800" i="1" spc="-5" dirty="0">
                <a:solidFill>
                  <a:srgbClr val="1F4E79"/>
                </a:solidFill>
                <a:latin typeface="Calibri"/>
                <a:cs typeface="Calibri"/>
              </a:rPr>
              <a:t>providing </a:t>
            </a:r>
            <a:r>
              <a:rPr sz="1800" i="1" spc="-10" dirty="0">
                <a:solidFill>
                  <a:srgbClr val="1F4E79"/>
                </a:solidFill>
                <a:latin typeface="Calibri"/>
                <a:cs typeface="Calibri"/>
              </a:rPr>
              <a:t>for investments </a:t>
            </a:r>
            <a:r>
              <a:rPr sz="1800" i="1" spc="-5" dirty="0">
                <a:solidFill>
                  <a:srgbClr val="1F4E79"/>
                </a:solidFill>
                <a:latin typeface="Calibri"/>
                <a:cs typeface="Calibri"/>
              </a:rPr>
              <a:t>of </a:t>
            </a:r>
            <a:r>
              <a:rPr sz="1800" i="1" spc="-5" dirty="0">
                <a:solidFill>
                  <a:srgbClr val="FF0000"/>
                </a:solidFill>
                <a:latin typeface="Calibri"/>
                <a:cs typeface="Calibri"/>
              </a:rPr>
              <a:t>at </a:t>
            </a:r>
            <a:r>
              <a:rPr sz="1800" i="1" spc="-10" dirty="0">
                <a:solidFill>
                  <a:srgbClr val="FF0000"/>
                </a:solidFill>
                <a:latin typeface="Calibri"/>
                <a:cs typeface="Calibri"/>
              </a:rPr>
              <a:t>least </a:t>
            </a:r>
            <a:r>
              <a:rPr sz="1800" i="1" spc="-5" dirty="0">
                <a:solidFill>
                  <a:srgbClr val="FF0000"/>
                </a:solidFill>
                <a:latin typeface="Calibri"/>
                <a:cs typeface="Calibri"/>
              </a:rPr>
              <a:t>five million  times </a:t>
            </a:r>
            <a:r>
              <a:rPr sz="1800" i="1" dirty="0">
                <a:solidFill>
                  <a:srgbClr val="FF0000"/>
                </a:solidFill>
                <a:latin typeface="Calibri"/>
                <a:cs typeface="Calibri"/>
              </a:rPr>
              <a:t>the </a:t>
            </a:r>
            <a:r>
              <a:rPr sz="1800" i="1" spc="-10" dirty="0">
                <a:solidFill>
                  <a:srgbClr val="FF0000"/>
                </a:solidFill>
                <a:latin typeface="Calibri"/>
                <a:cs typeface="Calibri"/>
              </a:rPr>
              <a:t>amount </a:t>
            </a:r>
            <a:r>
              <a:rPr sz="1800" i="1" spc="-5" dirty="0">
                <a:solidFill>
                  <a:srgbClr val="FF0000"/>
                </a:solidFill>
                <a:latin typeface="Calibri"/>
                <a:cs typeface="Calibri"/>
              </a:rPr>
              <a:t>of </a:t>
            </a:r>
            <a:r>
              <a:rPr sz="1800" i="1" dirty="0">
                <a:solidFill>
                  <a:srgbClr val="FF0000"/>
                </a:solidFill>
                <a:latin typeface="Calibri"/>
                <a:cs typeface="Calibri"/>
              </a:rPr>
              <a:t>the </a:t>
            </a:r>
            <a:r>
              <a:rPr sz="1800" i="1" spc="-5" dirty="0">
                <a:solidFill>
                  <a:srgbClr val="FF0000"/>
                </a:solidFill>
                <a:latin typeface="Calibri"/>
                <a:cs typeface="Calibri"/>
              </a:rPr>
              <a:t>monthly </a:t>
            </a:r>
            <a:r>
              <a:rPr sz="1800" i="1" spc="-10" dirty="0">
                <a:solidFill>
                  <a:srgbClr val="FF0000"/>
                </a:solidFill>
                <a:latin typeface="Calibri"/>
                <a:cs typeface="Calibri"/>
              </a:rPr>
              <a:t>calculation</a:t>
            </a:r>
            <a:r>
              <a:rPr sz="1800" i="1" spc="55" dirty="0">
                <a:solidFill>
                  <a:srgbClr val="FF0000"/>
                </a:solidFill>
                <a:latin typeface="Calibri"/>
                <a:cs typeface="Calibri"/>
              </a:rPr>
              <a:t> </a:t>
            </a:r>
            <a:r>
              <a:rPr sz="1800" i="1" spc="-10" dirty="0">
                <a:solidFill>
                  <a:srgbClr val="FF0000"/>
                </a:solidFill>
                <a:latin typeface="Calibri"/>
                <a:cs typeface="Calibri"/>
              </a:rPr>
              <a:t>index.</a:t>
            </a:r>
            <a:endParaRPr sz="1800">
              <a:latin typeface="Calibri"/>
              <a:cs typeface="Calibri"/>
            </a:endParaRPr>
          </a:p>
          <a:p>
            <a:pPr algn="ctr">
              <a:lnSpc>
                <a:spcPct val="100000"/>
              </a:lnSpc>
              <a:spcBef>
                <a:spcPts val="345"/>
              </a:spcBef>
            </a:pPr>
            <a:r>
              <a:rPr sz="1800" b="1" spc="-10" dirty="0">
                <a:solidFill>
                  <a:srgbClr val="001F5F"/>
                </a:solidFill>
                <a:latin typeface="Calibri"/>
                <a:cs typeface="Calibri"/>
              </a:rPr>
              <a:t>GOVERNMENT</a:t>
            </a:r>
            <a:r>
              <a:rPr sz="1800" b="1" spc="5" dirty="0">
                <a:solidFill>
                  <a:srgbClr val="001F5F"/>
                </a:solidFill>
                <a:latin typeface="Calibri"/>
                <a:cs typeface="Calibri"/>
              </a:rPr>
              <a:t> </a:t>
            </a:r>
            <a:r>
              <a:rPr sz="1800" b="1" spc="-10" dirty="0">
                <a:solidFill>
                  <a:srgbClr val="001F5F"/>
                </a:solidFill>
                <a:latin typeface="Calibri"/>
                <a:cs typeface="Calibri"/>
              </a:rPr>
              <a:t>DECISION</a:t>
            </a:r>
            <a:endParaRPr sz="1800">
              <a:latin typeface="Calibri"/>
              <a:cs typeface="Calibri"/>
            </a:endParaRPr>
          </a:p>
          <a:p>
            <a:pPr marL="12065" marR="5080" indent="-3810" algn="ctr">
              <a:lnSpc>
                <a:spcPct val="70000"/>
              </a:lnSpc>
              <a:spcBef>
                <a:spcPts val="1010"/>
              </a:spcBef>
            </a:pPr>
            <a:r>
              <a:rPr sz="1800" dirty="0">
                <a:solidFill>
                  <a:srgbClr val="1F4E79"/>
                </a:solidFill>
                <a:latin typeface="Calibri"/>
                <a:cs typeface="Calibri"/>
              </a:rPr>
              <a:t>In </a:t>
            </a:r>
            <a:r>
              <a:rPr sz="1800" spc="-10" dirty="0">
                <a:solidFill>
                  <a:srgbClr val="1F4E79"/>
                </a:solidFill>
                <a:latin typeface="Calibri"/>
                <a:cs typeface="Calibri"/>
              </a:rPr>
              <a:t>order to </a:t>
            </a:r>
            <a:r>
              <a:rPr sz="1800" spc="-15" dirty="0">
                <a:solidFill>
                  <a:srgbClr val="1F4E79"/>
                </a:solidFill>
                <a:latin typeface="Calibri"/>
                <a:cs typeface="Calibri"/>
              </a:rPr>
              <a:t>promote </a:t>
            </a:r>
            <a:r>
              <a:rPr sz="1800" spc="-10" dirty="0">
                <a:solidFill>
                  <a:srgbClr val="1F4E79"/>
                </a:solidFill>
                <a:latin typeface="Calibri"/>
                <a:cs typeface="Calibri"/>
              </a:rPr>
              <a:t>regional </a:t>
            </a:r>
            <a:r>
              <a:rPr sz="1800" spc="-5" dirty="0">
                <a:solidFill>
                  <a:srgbClr val="1F4E79"/>
                </a:solidFill>
                <a:latin typeface="Calibri"/>
                <a:cs typeface="Calibri"/>
              </a:rPr>
              <a:t>development, </a:t>
            </a:r>
            <a:r>
              <a:rPr sz="1800" dirty="0">
                <a:solidFill>
                  <a:srgbClr val="1F4E79"/>
                </a:solidFill>
                <a:latin typeface="Calibri"/>
                <a:cs typeface="Calibri"/>
              </a:rPr>
              <a:t>an </a:t>
            </a:r>
            <a:r>
              <a:rPr sz="1800" spc="-10" dirty="0">
                <a:solidFill>
                  <a:srgbClr val="1F4E79"/>
                </a:solidFill>
                <a:latin typeface="Calibri"/>
                <a:cs typeface="Calibri"/>
              </a:rPr>
              <a:t>investment </a:t>
            </a:r>
            <a:r>
              <a:rPr sz="1800" spc="-5" dirty="0">
                <a:solidFill>
                  <a:srgbClr val="1F4E79"/>
                </a:solidFill>
                <a:latin typeface="Calibri"/>
                <a:cs typeface="Calibri"/>
              </a:rPr>
              <a:t>subsidy </a:t>
            </a:r>
            <a:r>
              <a:rPr sz="1800" dirty="0">
                <a:solidFill>
                  <a:srgbClr val="1F4E79"/>
                </a:solidFill>
                <a:latin typeface="Calibri"/>
                <a:cs typeface="Calibri"/>
              </a:rPr>
              <a:t>is  </a:t>
            </a:r>
            <a:r>
              <a:rPr sz="1800" spc="-10" dirty="0">
                <a:solidFill>
                  <a:srgbClr val="1F4E79"/>
                </a:solidFill>
                <a:latin typeface="Calibri"/>
                <a:cs typeface="Calibri"/>
              </a:rPr>
              <a:t>provided </a:t>
            </a:r>
            <a:r>
              <a:rPr sz="1800" spc="-5" dirty="0">
                <a:solidFill>
                  <a:srgbClr val="1F4E79"/>
                </a:solidFill>
                <a:latin typeface="Calibri"/>
                <a:cs typeface="Calibri"/>
              </a:rPr>
              <a:t>on </a:t>
            </a:r>
            <a:r>
              <a:rPr sz="1800" dirty="0">
                <a:solidFill>
                  <a:srgbClr val="1F4E79"/>
                </a:solidFill>
                <a:latin typeface="Calibri"/>
                <a:cs typeface="Calibri"/>
              </a:rPr>
              <a:t>the </a:t>
            </a:r>
            <a:r>
              <a:rPr sz="1800" spc="-5" dirty="0">
                <a:solidFill>
                  <a:srgbClr val="1F4E79"/>
                </a:solidFill>
                <a:latin typeface="Calibri"/>
                <a:cs typeface="Calibri"/>
              </a:rPr>
              <a:t>basis of </a:t>
            </a:r>
            <a:r>
              <a:rPr sz="1800" dirty="0">
                <a:solidFill>
                  <a:srgbClr val="1F4E79"/>
                </a:solidFill>
                <a:latin typeface="Calibri"/>
                <a:cs typeface="Calibri"/>
              </a:rPr>
              <a:t>the </a:t>
            </a:r>
            <a:r>
              <a:rPr sz="1800" spc="-5" dirty="0">
                <a:solidFill>
                  <a:srgbClr val="1F4E79"/>
                </a:solidFill>
                <a:latin typeface="Calibri"/>
                <a:cs typeface="Calibri"/>
              </a:rPr>
              <a:t>decision of </a:t>
            </a:r>
            <a:r>
              <a:rPr sz="1800" dirty="0">
                <a:solidFill>
                  <a:srgbClr val="1F4E79"/>
                </a:solidFill>
                <a:latin typeface="Calibri"/>
                <a:cs typeface="Calibri"/>
              </a:rPr>
              <a:t>the </a:t>
            </a:r>
            <a:r>
              <a:rPr sz="1800" spc="-5" dirty="0">
                <a:solidFill>
                  <a:srgbClr val="1F4E79"/>
                </a:solidFill>
                <a:latin typeface="Calibri"/>
                <a:cs typeface="Calibri"/>
              </a:rPr>
              <a:t>Government of </a:t>
            </a:r>
            <a:r>
              <a:rPr sz="1800" spc="-10" dirty="0">
                <a:solidFill>
                  <a:srgbClr val="1F4E79"/>
                </a:solidFill>
                <a:latin typeface="Calibri"/>
                <a:cs typeface="Calibri"/>
              </a:rPr>
              <a:t>the  Republic </a:t>
            </a:r>
            <a:r>
              <a:rPr sz="1800" spc="-5" dirty="0">
                <a:solidFill>
                  <a:srgbClr val="1F4E79"/>
                </a:solidFill>
                <a:latin typeface="Calibri"/>
                <a:cs typeface="Calibri"/>
              </a:rPr>
              <a:t>of </a:t>
            </a:r>
            <a:r>
              <a:rPr sz="1800" spc="-10" dirty="0">
                <a:solidFill>
                  <a:srgbClr val="1F4E79"/>
                </a:solidFill>
                <a:latin typeface="Calibri"/>
                <a:cs typeface="Calibri"/>
              </a:rPr>
              <a:t>Kazakhstan to </a:t>
            </a:r>
            <a:r>
              <a:rPr sz="1800" dirty="0">
                <a:solidFill>
                  <a:srgbClr val="1F4E79"/>
                </a:solidFill>
                <a:latin typeface="Calibri"/>
                <a:cs typeface="Calibri"/>
              </a:rPr>
              <a:t>the </a:t>
            </a:r>
            <a:r>
              <a:rPr sz="1800" spc="-10" dirty="0">
                <a:solidFill>
                  <a:srgbClr val="1F4E79"/>
                </a:solidFill>
                <a:latin typeface="Calibri"/>
                <a:cs typeface="Calibri"/>
              </a:rPr>
              <a:t>investor </a:t>
            </a:r>
            <a:r>
              <a:rPr sz="1800" spc="-5" dirty="0">
                <a:solidFill>
                  <a:srgbClr val="1F4E79"/>
                </a:solidFill>
                <a:latin typeface="Calibri"/>
                <a:cs typeface="Calibri"/>
              </a:rPr>
              <a:t>implementing </a:t>
            </a:r>
            <a:r>
              <a:rPr sz="1800" dirty="0">
                <a:solidFill>
                  <a:srgbClr val="1F4E79"/>
                </a:solidFill>
                <a:latin typeface="Calibri"/>
                <a:cs typeface="Calibri"/>
              </a:rPr>
              <a:t>the </a:t>
            </a:r>
            <a:r>
              <a:rPr sz="1800" spc="-10" dirty="0">
                <a:solidFill>
                  <a:srgbClr val="1F4E79"/>
                </a:solidFill>
                <a:latin typeface="Calibri"/>
                <a:cs typeface="Calibri"/>
              </a:rPr>
              <a:t>investment  </a:t>
            </a:r>
            <a:r>
              <a:rPr sz="1800" spc="-5" dirty="0">
                <a:solidFill>
                  <a:srgbClr val="1F4E79"/>
                </a:solidFill>
                <a:latin typeface="Calibri"/>
                <a:cs typeface="Calibri"/>
              </a:rPr>
              <a:t>priority</a:t>
            </a:r>
            <a:r>
              <a:rPr sz="1800" spc="5" dirty="0">
                <a:solidFill>
                  <a:srgbClr val="1F4E79"/>
                </a:solidFill>
                <a:latin typeface="Calibri"/>
                <a:cs typeface="Calibri"/>
              </a:rPr>
              <a:t> </a:t>
            </a:r>
            <a:r>
              <a:rPr sz="1800" spc="-10" dirty="0">
                <a:solidFill>
                  <a:srgbClr val="1F4E79"/>
                </a:solidFill>
                <a:latin typeface="Calibri"/>
                <a:cs typeface="Calibri"/>
              </a:rPr>
              <a:t>project.</a:t>
            </a:r>
            <a:endParaRPr sz="1800">
              <a:latin typeface="Calibri"/>
              <a:cs typeface="Calibri"/>
            </a:endParaRPr>
          </a:p>
        </p:txBody>
      </p:sp>
      <p:sp>
        <p:nvSpPr>
          <p:cNvPr id="5" name="object 5"/>
          <p:cNvSpPr txBox="1"/>
          <p:nvPr/>
        </p:nvSpPr>
        <p:spPr>
          <a:xfrm>
            <a:off x="3070351" y="3863085"/>
            <a:ext cx="931544"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001F5F"/>
                </a:solidFill>
                <a:latin typeface="Calibri"/>
                <a:cs typeface="Calibri"/>
              </a:rPr>
              <a:t>AMOUNT</a:t>
            </a:r>
            <a:endParaRPr sz="1800">
              <a:latin typeface="Calibri"/>
              <a:cs typeface="Calibri"/>
            </a:endParaRPr>
          </a:p>
        </p:txBody>
      </p:sp>
      <p:sp>
        <p:nvSpPr>
          <p:cNvPr id="6" name="object 6"/>
          <p:cNvSpPr txBox="1"/>
          <p:nvPr/>
        </p:nvSpPr>
        <p:spPr>
          <a:xfrm>
            <a:off x="267411" y="4055109"/>
            <a:ext cx="6536055" cy="299720"/>
          </a:xfrm>
          <a:prstGeom prst="rect">
            <a:avLst/>
          </a:prstGeom>
        </p:spPr>
        <p:txBody>
          <a:bodyPr vert="horz" wrap="square" lIns="0" tIns="12700" rIns="0" bIns="0" rtlCol="0">
            <a:spAutoFit/>
          </a:bodyPr>
          <a:lstStyle/>
          <a:p>
            <a:pPr marL="264160" indent="-251460">
              <a:lnSpc>
                <a:spcPct val="100000"/>
              </a:lnSpc>
              <a:spcBef>
                <a:spcPts val="100"/>
              </a:spcBef>
              <a:buFont typeface="Arial"/>
              <a:buChar char="•"/>
              <a:tabLst>
                <a:tab pos="263525" algn="l"/>
                <a:tab pos="264160" algn="l"/>
              </a:tabLst>
            </a:pPr>
            <a:r>
              <a:rPr sz="1800" spc="-5" dirty="0">
                <a:solidFill>
                  <a:srgbClr val="1F4E79"/>
                </a:solidFill>
                <a:latin typeface="Calibri"/>
                <a:cs typeface="Calibri"/>
              </a:rPr>
              <a:t>The</a:t>
            </a:r>
            <a:r>
              <a:rPr sz="1800" spc="185" dirty="0">
                <a:solidFill>
                  <a:srgbClr val="1F4E79"/>
                </a:solidFill>
                <a:latin typeface="Calibri"/>
                <a:cs typeface="Calibri"/>
              </a:rPr>
              <a:t> </a:t>
            </a:r>
            <a:r>
              <a:rPr sz="1800" spc="-10" dirty="0">
                <a:solidFill>
                  <a:srgbClr val="1F4E79"/>
                </a:solidFill>
                <a:latin typeface="Calibri"/>
                <a:cs typeface="Calibri"/>
              </a:rPr>
              <a:t>investment</a:t>
            </a:r>
            <a:r>
              <a:rPr sz="1800" spc="165" dirty="0">
                <a:solidFill>
                  <a:srgbClr val="1F4E79"/>
                </a:solidFill>
                <a:latin typeface="Calibri"/>
                <a:cs typeface="Calibri"/>
              </a:rPr>
              <a:t> </a:t>
            </a:r>
            <a:r>
              <a:rPr sz="1800" spc="-5" dirty="0">
                <a:solidFill>
                  <a:srgbClr val="1F4E79"/>
                </a:solidFill>
                <a:latin typeface="Calibri"/>
                <a:cs typeface="Calibri"/>
              </a:rPr>
              <a:t>subsidy</a:t>
            </a:r>
            <a:r>
              <a:rPr sz="1800" spc="190" dirty="0">
                <a:solidFill>
                  <a:srgbClr val="1F4E79"/>
                </a:solidFill>
                <a:latin typeface="Calibri"/>
                <a:cs typeface="Calibri"/>
              </a:rPr>
              <a:t> </a:t>
            </a:r>
            <a:r>
              <a:rPr sz="1800" spc="-5" dirty="0">
                <a:solidFill>
                  <a:srgbClr val="1F4E79"/>
                </a:solidFill>
                <a:latin typeface="Calibri"/>
                <a:cs typeface="Calibri"/>
              </a:rPr>
              <a:t>is</a:t>
            </a:r>
            <a:r>
              <a:rPr sz="1800" spc="185" dirty="0">
                <a:solidFill>
                  <a:srgbClr val="1F4E79"/>
                </a:solidFill>
                <a:latin typeface="Calibri"/>
                <a:cs typeface="Calibri"/>
              </a:rPr>
              <a:t> </a:t>
            </a:r>
            <a:r>
              <a:rPr sz="1800" spc="-10" dirty="0">
                <a:solidFill>
                  <a:srgbClr val="1F4E79"/>
                </a:solidFill>
                <a:latin typeface="Calibri"/>
                <a:cs typeface="Calibri"/>
              </a:rPr>
              <a:t>provided</a:t>
            </a:r>
            <a:r>
              <a:rPr sz="1800" spc="185" dirty="0">
                <a:solidFill>
                  <a:srgbClr val="1F4E79"/>
                </a:solidFill>
                <a:latin typeface="Calibri"/>
                <a:cs typeface="Calibri"/>
              </a:rPr>
              <a:t> </a:t>
            </a:r>
            <a:r>
              <a:rPr sz="1800" spc="-5" dirty="0">
                <a:solidFill>
                  <a:srgbClr val="1F4E79"/>
                </a:solidFill>
                <a:latin typeface="Calibri"/>
                <a:cs typeface="Calibri"/>
              </a:rPr>
              <a:t>by</a:t>
            </a:r>
            <a:r>
              <a:rPr sz="1800" spc="185" dirty="0">
                <a:solidFill>
                  <a:srgbClr val="1F4E79"/>
                </a:solidFill>
                <a:latin typeface="Calibri"/>
                <a:cs typeface="Calibri"/>
              </a:rPr>
              <a:t> </a:t>
            </a:r>
            <a:r>
              <a:rPr sz="1800" spc="-10" dirty="0">
                <a:solidFill>
                  <a:srgbClr val="1F4E79"/>
                </a:solidFill>
                <a:latin typeface="Calibri"/>
                <a:cs typeface="Calibri"/>
              </a:rPr>
              <a:t>recovering</a:t>
            </a:r>
            <a:r>
              <a:rPr sz="1800" spc="185" dirty="0">
                <a:solidFill>
                  <a:srgbClr val="1F4E79"/>
                </a:solidFill>
                <a:latin typeface="Calibri"/>
                <a:cs typeface="Calibri"/>
              </a:rPr>
              <a:t> </a:t>
            </a:r>
            <a:r>
              <a:rPr sz="1800" dirty="0">
                <a:solidFill>
                  <a:srgbClr val="1F4E79"/>
                </a:solidFill>
                <a:latin typeface="Calibri"/>
                <a:cs typeface="Calibri"/>
              </a:rPr>
              <a:t>up</a:t>
            </a:r>
            <a:r>
              <a:rPr sz="1800" spc="190" dirty="0">
                <a:solidFill>
                  <a:srgbClr val="1F4E79"/>
                </a:solidFill>
                <a:latin typeface="Calibri"/>
                <a:cs typeface="Calibri"/>
              </a:rPr>
              <a:t> </a:t>
            </a:r>
            <a:r>
              <a:rPr sz="1800" spc="-10" dirty="0">
                <a:solidFill>
                  <a:srgbClr val="1F4E79"/>
                </a:solidFill>
                <a:latin typeface="Calibri"/>
                <a:cs typeface="Calibri"/>
              </a:rPr>
              <a:t>to</a:t>
            </a:r>
            <a:r>
              <a:rPr sz="1800" spc="175" dirty="0">
                <a:solidFill>
                  <a:srgbClr val="1F4E79"/>
                </a:solidFill>
                <a:latin typeface="Calibri"/>
                <a:cs typeface="Calibri"/>
              </a:rPr>
              <a:t> </a:t>
            </a:r>
            <a:r>
              <a:rPr sz="1800" spc="-5" dirty="0">
                <a:solidFill>
                  <a:srgbClr val="1F4E79"/>
                </a:solidFill>
                <a:latin typeface="Calibri"/>
                <a:cs typeface="Calibri"/>
              </a:rPr>
              <a:t>thirty</a:t>
            </a:r>
            <a:r>
              <a:rPr sz="1800" spc="190" dirty="0">
                <a:solidFill>
                  <a:srgbClr val="1F4E79"/>
                </a:solidFill>
                <a:latin typeface="Calibri"/>
                <a:cs typeface="Calibri"/>
              </a:rPr>
              <a:t> </a:t>
            </a:r>
            <a:r>
              <a:rPr sz="1800" dirty="0">
                <a:solidFill>
                  <a:srgbClr val="1F4E79"/>
                </a:solidFill>
                <a:latin typeface="Calibri"/>
                <a:cs typeface="Calibri"/>
              </a:rPr>
              <a:t>per</a:t>
            </a:r>
            <a:endParaRPr sz="1800">
              <a:latin typeface="Calibri"/>
              <a:cs typeface="Calibri"/>
            </a:endParaRPr>
          </a:p>
        </p:txBody>
      </p:sp>
      <p:sp>
        <p:nvSpPr>
          <p:cNvPr id="7" name="object 7"/>
          <p:cNvSpPr txBox="1"/>
          <p:nvPr/>
        </p:nvSpPr>
        <p:spPr>
          <a:xfrm>
            <a:off x="267411" y="4247133"/>
            <a:ext cx="6534784" cy="299720"/>
          </a:xfrm>
          <a:prstGeom prst="rect">
            <a:avLst/>
          </a:prstGeom>
        </p:spPr>
        <p:txBody>
          <a:bodyPr vert="horz" wrap="square" lIns="0" tIns="12700" rIns="0" bIns="0" rtlCol="0">
            <a:spAutoFit/>
          </a:bodyPr>
          <a:lstStyle/>
          <a:p>
            <a:pPr marL="12700">
              <a:lnSpc>
                <a:spcPct val="100000"/>
              </a:lnSpc>
              <a:spcBef>
                <a:spcPts val="100"/>
              </a:spcBef>
              <a:tabLst>
                <a:tab pos="553085" algn="l"/>
                <a:tab pos="880744" algn="l"/>
                <a:tab pos="1329055" algn="l"/>
                <a:tab pos="1844039" algn="l"/>
                <a:tab pos="2170430" algn="l"/>
                <a:tab pos="3472179" algn="l"/>
                <a:tab pos="3959860" algn="l"/>
                <a:tab pos="5119370" algn="l"/>
                <a:tab pos="5721985" algn="l"/>
                <a:tab pos="6209665" algn="l"/>
              </a:tabLst>
            </a:pPr>
            <a:r>
              <a:rPr sz="1800" spc="-10" dirty="0">
                <a:solidFill>
                  <a:srgbClr val="1F4E79"/>
                </a:solidFill>
                <a:latin typeface="Calibri"/>
                <a:cs typeface="Calibri"/>
              </a:rPr>
              <a:t>c</a:t>
            </a:r>
            <a:r>
              <a:rPr sz="1800" dirty="0">
                <a:solidFill>
                  <a:srgbClr val="1F4E79"/>
                </a:solidFill>
                <a:latin typeface="Calibri"/>
                <a:cs typeface="Calibri"/>
              </a:rPr>
              <a:t>e</a:t>
            </a:r>
            <a:r>
              <a:rPr sz="1800" spc="-5" dirty="0">
                <a:solidFill>
                  <a:srgbClr val="1F4E79"/>
                </a:solidFill>
                <a:latin typeface="Calibri"/>
                <a:cs typeface="Calibri"/>
              </a:rPr>
              <a:t>n</a:t>
            </a:r>
            <a:r>
              <a:rPr sz="1800" dirty="0">
                <a:solidFill>
                  <a:srgbClr val="1F4E79"/>
                </a:solidFill>
                <a:latin typeface="Calibri"/>
                <a:cs typeface="Calibri"/>
              </a:rPr>
              <a:t>t	</a:t>
            </a:r>
            <a:r>
              <a:rPr sz="1800" spc="-5" dirty="0">
                <a:solidFill>
                  <a:srgbClr val="1F4E79"/>
                </a:solidFill>
                <a:latin typeface="Calibri"/>
                <a:cs typeface="Calibri"/>
              </a:rPr>
              <a:t>o</a:t>
            </a:r>
            <a:r>
              <a:rPr sz="1800" dirty="0">
                <a:solidFill>
                  <a:srgbClr val="1F4E79"/>
                </a:solidFill>
                <a:latin typeface="Calibri"/>
                <a:cs typeface="Calibri"/>
              </a:rPr>
              <a:t>f	the	</a:t>
            </a:r>
            <a:r>
              <a:rPr sz="1800" spc="-20" dirty="0">
                <a:solidFill>
                  <a:srgbClr val="1F4E79"/>
                </a:solidFill>
                <a:latin typeface="Calibri"/>
                <a:cs typeface="Calibri"/>
              </a:rPr>
              <a:t>c</a:t>
            </a:r>
            <a:r>
              <a:rPr sz="1800" spc="5" dirty="0">
                <a:solidFill>
                  <a:srgbClr val="1F4E79"/>
                </a:solidFill>
                <a:latin typeface="Calibri"/>
                <a:cs typeface="Calibri"/>
              </a:rPr>
              <a:t>o</a:t>
            </a:r>
            <a:r>
              <a:rPr sz="1800" spc="-20" dirty="0">
                <a:solidFill>
                  <a:srgbClr val="1F4E79"/>
                </a:solidFill>
                <a:latin typeface="Calibri"/>
                <a:cs typeface="Calibri"/>
              </a:rPr>
              <a:t>s</a:t>
            </a:r>
            <a:r>
              <a:rPr sz="1800" dirty="0">
                <a:solidFill>
                  <a:srgbClr val="1F4E79"/>
                </a:solidFill>
                <a:latin typeface="Calibri"/>
                <a:cs typeface="Calibri"/>
              </a:rPr>
              <a:t>t	</a:t>
            </a:r>
            <a:r>
              <a:rPr sz="1800" spc="-5" dirty="0">
                <a:solidFill>
                  <a:srgbClr val="1F4E79"/>
                </a:solidFill>
                <a:latin typeface="Calibri"/>
                <a:cs typeface="Calibri"/>
              </a:rPr>
              <a:t>o</a:t>
            </a:r>
            <a:r>
              <a:rPr sz="1800" dirty="0">
                <a:solidFill>
                  <a:srgbClr val="1F4E79"/>
                </a:solidFill>
                <a:latin typeface="Calibri"/>
                <a:cs typeface="Calibri"/>
              </a:rPr>
              <a:t>f	</a:t>
            </a:r>
            <a:r>
              <a:rPr sz="1800" spc="-20" dirty="0">
                <a:solidFill>
                  <a:srgbClr val="1F4E79"/>
                </a:solidFill>
                <a:latin typeface="Calibri"/>
                <a:cs typeface="Calibri"/>
              </a:rPr>
              <a:t>c</a:t>
            </a:r>
            <a:r>
              <a:rPr sz="1800" spc="5" dirty="0">
                <a:solidFill>
                  <a:srgbClr val="1F4E79"/>
                </a:solidFill>
                <a:latin typeface="Calibri"/>
                <a:cs typeface="Calibri"/>
              </a:rPr>
              <a:t>o</a:t>
            </a:r>
            <a:r>
              <a:rPr sz="1800" spc="-5" dirty="0">
                <a:solidFill>
                  <a:srgbClr val="1F4E79"/>
                </a:solidFill>
                <a:latin typeface="Calibri"/>
                <a:cs typeface="Calibri"/>
              </a:rPr>
              <a:t>n</a:t>
            </a:r>
            <a:r>
              <a:rPr sz="1800" spc="-20" dirty="0">
                <a:solidFill>
                  <a:srgbClr val="1F4E79"/>
                </a:solidFill>
                <a:latin typeface="Calibri"/>
                <a:cs typeface="Calibri"/>
              </a:rPr>
              <a:t>s</a:t>
            </a:r>
            <a:r>
              <a:rPr sz="1800" dirty="0">
                <a:solidFill>
                  <a:srgbClr val="1F4E79"/>
                </a:solidFill>
                <a:latin typeface="Calibri"/>
                <a:cs typeface="Calibri"/>
              </a:rPr>
              <a:t>t</a:t>
            </a:r>
            <a:r>
              <a:rPr sz="1800" spc="-10" dirty="0">
                <a:solidFill>
                  <a:srgbClr val="1F4E79"/>
                </a:solidFill>
                <a:latin typeface="Calibri"/>
                <a:cs typeface="Calibri"/>
              </a:rPr>
              <a:t>r</a:t>
            </a:r>
            <a:r>
              <a:rPr sz="1800" spc="-5" dirty="0">
                <a:solidFill>
                  <a:srgbClr val="1F4E79"/>
                </a:solidFill>
                <a:latin typeface="Calibri"/>
                <a:cs typeface="Calibri"/>
              </a:rPr>
              <a:t>uc</a:t>
            </a:r>
            <a:r>
              <a:rPr sz="1800" spc="-10" dirty="0">
                <a:solidFill>
                  <a:srgbClr val="1F4E79"/>
                </a:solidFill>
                <a:latin typeface="Calibri"/>
                <a:cs typeface="Calibri"/>
              </a:rPr>
              <a:t>t</a:t>
            </a:r>
            <a:r>
              <a:rPr sz="1800" dirty="0">
                <a:solidFill>
                  <a:srgbClr val="1F4E79"/>
                </a:solidFill>
                <a:latin typeface="Calibri"/>
                <a:cs typeface="Calibri"/>
              </a:rPr>
              <a:t>i</a:t>
            </a:r>
            <a:r>
              <a:rPr sz="1800" spc="-5" dirty="0">
                <a:solidFill>
                  <a:srgbClr val="1F4E79"/>
                </a:solidFill>
                <a:latin typeface="Calibri"/>
                <a:cs typeface="Calibri"/>
              </a:rPr>
              <a:t>o</a:t>
            </a:r>
            <a:r>
              <a:rPr sz="1800" dirty="0">
                <a:solidFill>
                  <a:srgbClr val="1F4E79"/>
                </a:solidFill>
                <a:latin typeface="Calibri"/>
                <a:cs typeface="Calibri"/>
              </a:rPr>
              <a:t>n	and	</a:t>
            </a:r>
            <a:r>
              <a:rPr sz="1800" spc="-5" dirty="0">
                <a:solidFill>
                  <a:srgbClr val="1F4E79"/>
                </a:solidFill>
                <a:latin typeface="Calibri"/>
                <a:cs typeface="Calibri"/>
              </a:rPr>
              <a:t>in</a:t>
            </a:r>
            <a:r>
              <a:rPr sz="1800" spc="-20" dirty="0">
                <a:solidFill>
                  <a:srgbClr val="1F4E79"/>
                </a:solidFill>
                <a:latin typeface="Calibri"/>
                <a:cs typeface="Calibri"/>
              </a:rPr>
              <a:t>s</a:t>
            </a:r>
            <a:r>
              <a:rPr sz="1800" spc="-30" dirty="0">
                <a:solidFill>
                  <a:srgbClr val="1F4E79"/>
                </a:solidFill>
                <a:latin typeface="Calibri"/>
                <a:cs typeface="Calibri"/>
              </a:rPr>
              <a:t>t</a:t>
            </a:r>
            <a:r>
              <a:rPr sz="1800" dirty="0">
                <a:solidFill>
                  <a:srgbClr val="1F4E79"/>
                </a:solidFill>
                <a:latin typeface="Calibri"/>
                <a:cs typeface="Calibri"/>
              </a:rPr>
              <a:t>a</a:t>
            </a:r>
            <a:r>
              <a:rPr sz="1800" spc="5" dirty="0">
                <a:solidFill>
                  <a:srgbClr val="1F4E79"/>
                </a:solidFill>
                <a:latin typeface="Calibri"/>
                <a:cs typeface="Calibri"/>
              </a:rPr>
              <a:t>l</a:t>
            </a:r>
            <a:r>
              <a:rPr sz="1800" spc="-5" dirty="0">
                <a:solidFill>
                  <a:srgbClr val="1F4E79"/>
                </a:solidFill>
                <a:latin typeface="Calibri"/>
                <a:cs typeface="Calibri"/>
              </a:rPr>
              <a:t>l</a:t>
            </a:r>
            <a:r>
              <a:rPr sz="1800" spc="-15" dirty="0">
                <a:solidFill>
                  <a:srgbClr val="1F4E79"/>
                </a:solidFill>
                <a:latin typeface="Calibri"/>
                <a:cs typeface="Calibri"/>
              </a:rPr>
              <a:t>a</a:t>
            </a:r>
            <a:r>
              <a:rPr sz="1800" dirty="0">
                <a:solidFill>
                  <a:srgbClr val="1F4E79"/>
                </a:solidFill>
                <a:latin typeface="Calibri"/>
                <a:cs typeface="Calibri"/>
              </a:rPr>
              <a:t>t</a:t>
            </a:r>
            <a:r>
              <a:rPr sz="1800" spc="-10" dirty="0">
                <a:solidFill>
                  <a:srgbClr val="1F4E79"/>
                </a:solidFill>
                <a:latin typeface="Calibri"/>
                <a:cs typeface="Calibri"/>
              </a:rPr>
              <a:t>i</a:t>
            </a:r>
            <a:r>
              <a:rPr sz="1800" spc="-5" dirty="0">
                <a:solidFill>
                  <a:srgbClr val="1F4E79"/>
                </a:solidFill>
                <a:latin typeface="Calibri"/>
                <a:cs typeface="Calibri"/>
              </a:rPr>
              <a:t>o</a:t>
            </a:r>
            <a:r>
              <a:rPr sz="1800" dirty="0">
                <a:solidFill>
                  <a:srgbClr val="1F4E79"/>
                </a:solidFill>
                <a:latin typeface="Calibri"/>
                <a:cs typeface="Calibri"/>
              </a:rPr>
              <a:t>n	</a:t>
            </a:r>
            <a:r>
              <a:rPr sz="1800" spc="-15" dirty="0">
                <a:solidFill>
                  <a:srgbClr val="1F4E79"/>
                </a:solidFill>
                <a:latin typeface="Calibri"/>
                <a:cs typeface="Calibri"/>
              </a:rPr>
              <a:t>w</a:t>
            </a:r>
            <a:r>
              <a:rPr sz="1800" spc="10" dirty="0">
                <a:solidFill>
                  <a:srgbClr val="1F4E79"/>
                </a:solidFill>
                <a:latin typeface="Calibri"/>
                <a:cs typeface="Calibri"/>
              </a:rPr>
              <a:t>o</a:t>
            </a:r>
            <a:r>
              <a:rPr sz="1800" dirty="0">
                <a:solidFill>
                  <a:srgbClr val="1F4E79"/>
                </a:solidFill>
                <a:latin typeface="Calibri"/>
                <a:cs typeface="Calibri"/>
              </a:rPr>
              <a:t>rk	and	t</a:t>
            </a:r>
            <a:r>
              <a:rPr sz="1800" spc="10" dirty="0">
                <a:solidFill>
                  <a:srgbClr val="1F4E79"/>
                </a:solidFill>
                <a:latin typeface="Calibri"/>
                <a:cs typeface="Calibri"/>
              </a:rPr>
              <a:t>h</a:t>
            </a:r>
            <a:r>
              <a:rPr sz="1800" dirty="0">
                <a:solidFill>
                  <a:srgbClr val="1F4E79"/>
                </a:solidFill>
                <a:latin typeface="Calibri"/>
                <a:cs typeface="Calibri"/>
              </a:rPr>
              <a:t>e</a:t>
            </a:r>
            <a:endParaRPr sz="1800">
              <a:latin typeface="Calibri"/>
              <a:cs typeface="Calibri"/>
            </a:endParaRPr>
          </a:p>
        </p:txBody>
      </p:sp>
      <p:sp>
        <p:nvSpPr>
          <p:cNvPr id="8" name="object 8"/>
          <p:cNvSpPr txBox="1"/>
          <p:nvPr/>
        </p:nvSpPr>
        <p:spPr>
          <a:xfrm>
            <a:off x="267411" y="4439157"/>
            <a:ext cx="6537959" cy="299720"/>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1F4E79"/>
                </a:solidFill>
                <a:latin typeface="Calibri"/>
                <a:cs typeface="Calibri"/>
              </a:rPr>
              <a:t>purchase </a:t>
            </a:r>
            <a:r>
              <a:rPr sz="1800" spc="-5" dirty="0">
                <a:solidFill>
                  <a:srgbClr val="1F4E79"/>
                </a:solidFill>
                <a:latin typeface="Calibri"/>
                <a:cs typeface="Calibri"/>
              </a:rPr>
              <a:t>of equipment, </a:t>
            </a:r>
            <a:r>
              <a:rPr sz="1800" spc="-10" dirty="0">
                <a:solidFill>
                  <a:srgbClr val="1F4E79"/>
                </a:solidFill>
                <a:latin typeface="Calibri"/>
                <a:cs typeface="Calibri"/>
              </a:rPr>
              <a:t>excluding </a:t>
            </a:r>
            <a:r>
              <a:rPr sz="1800" spc="-5" dirty="0">
                <a:solidFill>
                  <a:srgbClr val="1F4E79"/>
                </a:solidFill>
                <a:latin typeface="Calibri"/>
                <a:cs typeface="Calibri"/>
              </a:rPr>
              <a:t>value-added </a:t>
            </a:r>
            <a:r>
              <a:rPr sz="1800" spc="-15" dirty="0">
                <a:solidFill>
                  <a:srgbClr val="1F4E79"/>
                </a:solidFill>
                <a:latin typeface="Calibri"/>
                <a:cs typeface="Calibri"/>
              </a:rPr>
              <a:t>tax </a:t>
            </a:r>
            <a:r>
              <a:rPr sz="1800" dirty="0">
                <a:solidFill>
                  <a:srgbClr val="1F4E79"/>
                </a:solidFill>
                <a:latin typeface="Calibri"/>
                <a:cs typeface="Calibri"/>
              </a:rPr>
              <a:t>and </a:t>
            </a:r>
            <a:r>
              <a:rPr sz="1800" spc="-15" dirty="0">
                <a:solidFill>
                  <a:srgbClr val="1F4E79"/>
                </a:solidFill>
                <a:latin typeface="Calibri"/>
                <a:cs typeface="Calibri"/>
              </a:rPr>
              <a:t>excise</a:t>
            </a:r>
            <a:r>
              <a:rPr sz="1800" spc="5" dirty="0">
                <a:solidFill>
                  <a:srgbClr val="1F4E79"/>
                </a:solidFill>
                <a:latin typeface="Calibri"/>
                <a:cs typeface="Calibri"/>
              </a:rPr>
              <a:t> </a:t>
            </a:r>
            <a:r>
              <a:rPr sz="1800" spc="-25" dirty="0">
                <a:solidFill>
                  <a:srgbClr val="1F4E79"/>
                </a:solidFill>
                <a:latin typeface="Calibri"/>
                <a:cs typeface="Calibri"/>
              </a:rPr>
              <a:t>taxes</a:t>
            </a:r>
            <a:endParaRPr sz="1800">
              <a:latin typeface="Calibri"/>
              <a:cs typeface="Calibri"/>
            </a:endParaRPr>
          </a:p>
        </p:txBody>
      </p:sp>
      <p:sp>
        <p:nvSpPr>
          <p:cNvPr id="9" name="object 9"/>
          <p:cNvSpPr txBox="1"/>
          <p:nvPr/>
        </p:nvSpPr>
        <p:spPr>
          <a:xfrm>
            <a:off x="267411" y="4630877"/>
            <a:ext cx="5401310" cy="300355"/>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1F4E79"/>
                </a:solidFill>
                <a:latin typeface="Calibri"/>
                <a:cs typeface="Calibri"/>
              </a:rPr>
              <a:t>provided by </a:t>
            </a:r>
            <a:r>
              <a:rPr sz="1800" dirty="0">
                <a:solidFill>
                  <a:srgbClr val="1F4E79"/>
                </a:solidFill>
                <a:latin typeface="Calibri"/>
                <a:cs typeface="Calibri"/>
              </a:rPr>
              <a:t>the </a:t>
            </a:r>
            <a:r>
              <a:rPr sz="1800" spc="-10" dirty="0">
                <a:solidFill>
                  <a:srgbClr val="1F4E79"/>
                </a:solidFill>
                <a:latin typeface="Calibri"/>
                <a:cs typeface="Calibri"/>
              </a:rPr>
              <a:t>investment </a:t>
            </a:r>
            <a:r>
              <a:rPr sz="1800" spc="-15" dirty="0">
                <a:solidFill>
                  <a:srgbClr val="1F4E79"/>
                </a:solidFill>
                <a:latin typeface="Calibri"/>
                <a:cs typeface="Calibri"/>
              </a:rPr>
              <a:t>contract </a:t>
            </a:r>
            <a:r>
              <a:rPr sz="1800" spc="-10" dirty="0">
                <a:solidFill>
                  <a:srgbClr val="1F4E79"/>
                </a:solidFill>
                <a:latin typeface="Calibri"/>
                <a:cs typeface="Calibri"/>
              </a:rPr>
              <a:t>working</a:t>
            </a:r>
            <a:r>
              <a:rPr sz="1800" spc="125" dirty="0">
                <a:solidFill>
                  <a:srgbClr val="1F4E79"/>
                </a:solidFill>
                <a:latin typeface="Calibri"/>
                <a:cs typeface="Calibri"/>
              </a:rPr>
              <a:t> </a:t>
            </a:r>
            <a:r>
              <a:rPr sz="1800" spc="-10" dirty="0">
                <a:solidFill>
                  <a:srgbClr val="1F4E79"/>
                </a:solidFill>
                <a:latin typeface="Calibri"/>
                <a:cs typeface="Calibri"/>
              </a:rPr>
              <a:t>programme.</a:t>
            </a:r>
            <a:endParaRPr sz="1800">
              <a:latin typeface="Calibri"/>
              <a:cs typeface="Calibri"/>
            </a:endParaRPr>
          </a:p>
        </p:txBody>
      </p:sp>
      <p:sp>
        <p:nvSpPr>
          <p:cNvPr id="10" name="object 10"/>
          <p:cNvSpPr txBox="1"/>
          <p:nvPr/>
        </p:nvSpPr>
        <p:spPr>
          <a:xfrm>
            <a:off x="267411" y="4823586"/>
            <a:ext cx="6537325" cy="1259840"/>
          </a:xfrm>
          <a:prstGeom prst="rect">
            <a:avLst/>
          </a:prstGeom>
        </p:spPr>
        <p:txBody>
          <a:bodyPr vert="horz" wrap="square" lIns="0" tIns="94615" rIns="0" bIns="0" rtlCol="0">
            <a:spAutoFit/>
          </a:bodyPr>
          <a:lstStyle/>
          <a:p>
            <a:pPr marL="12700" marR="5080" algn="just">
              <a:lnSpc>
                <a:spcPct val="70000"/>
              </a:lnSpc>
              <a:spcBef>
                <a:spcPts val="745"/>
              </a:spcBef>
              <a:buFont typeface="Arial"/>
              <a:buChar char="•"/>
              <a:tabLst>
                <a:tab pos="264160" algn="l"/>
              </a:tabLst>
            </a:pPr>
            <a:r>
              <a:rPr sz="1800" spc="-5" dirty="0">
                <a:solidFill>
                  <a:srgbClr val="1F4E79"/>
                </a:solidFill>
                <a:latin typeface="Calibri"/>
                <a:cs typeface="Calibri"/>
              </a:rPr>
              <a:t>The </a:t>
            </a:r>
            <a:r>
              <a:rPr sz="1800" spc="-10" dirty="0">
                <a:solidFill>
                  <a:srgbClr val="1F4E79"/>
                </a:solidFill>
                <a:latin typeface="Calibri"/>
                <a:cs typeface="Calibri"/>
              </a:rPr>
              <a:t>payment </a:t>
            </a:r>
            <a:r>
              <a:rPr sz="1800" spc="-5" dirty="0">
                <a:solidFill>
                  <a:srgbClr val="1F4E79"/>
                </a:solidFill>
                <a:latin typeface="Calibri"/>
                <a:cs typeface="Calibri"/>
              </a:rPr>
              <a:t>of </a:t>
            </a:r>
            <a:r>
              <a:rPr sz="1800" dirty="0">
                <a:solidFill>
                  <a:srgbClr val="1F4E79"/>
                </a:solidFill>
                <a:latin typeface="Calibri"/>
                <a:cs typeface="Calibri"/>
              </a:rPr>
              <a:t>an </a:t>
            </a:r>
            <a:r>
              <a:rPr sz="1800" spc="-10" dirty="0">
                <a:solidFill>
                  <a:srgbClr val="1F4E79"/>
                </a:solidFill>
                <a:latin typeface="Calibri"/>
                <a:cs typeface="Calibri"/>
              </a:rPr>
              <a:t>investment </a:t>
            </a:r>
            <a:r>
              <a:rPr sz="1800" spc="-5" dirty="0">
                <a:solidFill>
                  <a:srgbClr val="1F4E79"/>
                </a:solidFill>
                <a:latin typeface="Calibri"/>
                <a:cs typeface="Calibri"/>
              </a:rPr>
              <a:t>subsidy on </a:t>
            </a:r>
            <a:r>
              <a:rPr sz="1800" dirty="0">
                <a:solidFill>
                  <a:srgbClr val="1F4E79"/>
                </a:solidFill>
                <a:latin typeface="Calibri"/>
                <a:cs typeface="Calibri"/>
              </a:rPr>
              <a:t>the </a:t>
            </a:r>
            <a:r>
              <a:rPr sz="1800" spc="-5" dirty="0">
                <a:solidFill>
                  <a:srgbClr val="1F4E79"/>
                </a:solidFill>
                <a:latin typeface="Calibri"/>
                <a:cs typeface="Calibri"/>
              </a:rPr>
              <a:t>actual </a:t>
            </a:r>
            <a:r>
              <a:rPr sz="1800" spc="-10" dirty="0">
                <a:solidFill>
                  <a:srgbClr val="1F4E79"/>
                </a:solidFill>
                <a:latin typeface="Calibri"/>
                <a:cs typeface="Calibri"/>
              </a:rPr>
              <a:t>costs </a:t>
            </a:r>
            <a:r>
              <a:rPr sz="1800" spc="-5" dirty="0">
                <a:solidFill>
                  <a:srgbClr val="1F4E79"/>
                </a:solidFill>
                <a:latin typeface="Calibri"/>
                <a:cs typeface="Calibri"/>
              </a:rPr>
              <a:t>of  </a:t>
            </a:r>
            <a:r>
              <a:rPr sz="1800" spc="-10" dirty="0">
                <a:solidFill>
                  <a:srgbClr val="1F4E79"/>
                </a:solidFill>
                <a:latin typeface="Calibri"/>
                <a:cs typeface="Calibri"/>
              </a:rPr>
              <a:t>construction </a:t>
            </a:r>
            <a:r>
              <a:rPr sz="1800" dirty="0">
                <a:solidFill>
                  <a:srgbClr val="1F4E79"/>
                </a:solidFill>
                <a:latin typeface="Calibri"/>
                <a:cs typeface="Calibri"/>
              </a:rPr>
              <a:t>and </a:t>
            </a:r>
            <a:r>
              <a:rPr sz="1800" spc="-10" dirty="0">
                <a:solidFill>
                  <a:srgbClr val="1F4E79"/>
                </a:solidFill>
                <a:latin typeface="Calibri"/>
                <a:cs typeface="Calibri"/>
              </a:rPr>
              <a:t>installation </a:t>
            </a:r>
            <a:r>
              <a:rPr sz="1800" spc="-5" dirty="0">
                <a:solidFill>
                  <a:srgbClr val="1F4E79"/>
                </a:solidFill>
                <a:latin typeface="Calibri"/>
                <a:cs typeface="Calibri"/>
              </a:rPr>
              <a:t>work </a:t>
            </a:r>
            <a:r>
              <a:rPr sz="1800" dirty="0">
                <a:solidFill>
                  <a:srgbClr val="1F4E79"/>
                </a:solidFill>
                <a:latin typeface="Calibri"/>
                <a:cs typeface="Calibri"/>
              </a:rPr>
              <a:t>and the </a:t>
            </a:r>
            <a:r>
              <a:rPr sz="1800" spc="-10" dirty="0">
                <a:solidFill>
                  <a:srgbClr val="1F4E79"/>
                </a:solidFill>
                <a:latin typeface="Calibri"/>
                <a:cs typeface="Calibri"/>
              </a:rPr>
              <a:t>purchase </a:t>
            </a:r>
            <a:r>
              <a:rPr sz="1800" spc="-5" dirty="0">
                <a:solidFill>
                  <a:srgbClr val="1F4E79"/>
                </a:solidFill>
                <a:latin typeface="Calibri"/>
                <a:cs typeface="Calibri"/>
              </a:rPr>
              <a:t>of </a:t>
            </a:r>
            <a:r>
              <a:rPr sz="1800" dirty="0">
                <a:solidFill>
                  <a:srgbClr val="1F4E79"/>
                </a:solidFill>
                <a:latin typeface="Calibri"/>
                <a:cs typeface="Calibri"/>
              </a:rPr>
              <a:t>equipment </a:t>
            </a:r>
            <a:r>
              <a:rPr sz="1800" spc="-10" dirty="0">
                <a:solidFill>
                  <a:srgbClr val="1F4E79"/>
                </a:solidFill>
                <a:latin typeface="Calibri"/>
                <a:cs typeface="Calibri"/>
              </a:rPr>
              <a:t>is  </a:t>
            </a:r>
            <a:r>
              <a:rPr sz="1800" dirty="0">
                <a:solidFill>
                  <a:srgbClr val="1F4E79"/>
                </a:solidFill>
                <a:latin typeface="Calibri"/>
                <a:cs typeface="Calibri"/>
              </a:rPr>
              <a:t>made </a:t>
            </a:r>
            <a:r>
              <a:rPr sz="1800" spc="-5" dirty="0">
                <a:solidFill>
                  <a:srgbClr val="1F4E79"/>
                </a:solidFill>
                <a:latin typeface="Calibri"/>
                <a:cs typeface="Calibri"/>
              </a:rPr>
              <a:t>on </a:t>
            </a:r>
            <a:r>
              <a:rPr sz="1800" dirty="0">
                <a:solidFill>
                  <a:srgbClr val="1F4E79"/>
                </a:solidFill>
                <a:latin typeface="Calibri"/>
                <a:cs typeface="Calibri"/>
              </a:rPr>
              <a:t>the </a:t>
            </a:r>
            <a:r>
              <a:rPr sz="1800" spc="-5" dirty="0">
                <a:solidFill>
                  <a:srgbClr val="1F4E79"/>
                </a:solidFill>
                <a:latin typeface="Calibri"/>
                <a:cs typeface="Calibri"/>
              </a:rPr>
              <a:t>basis of supporting documents, </a:t>
            </a:r>
            <a:r>
              <a:rPr sz="1800" dirty="0">
                <a:solidFill>
                  <a:srgbClr val="1F4E79"/>
                </a:solidFill>
                <a:latin typeface="Calibri"/>
                <a:cs typeface="Calibri"/>
              </a:rPr>
              <a:t>but </a:t>
            </a:r>
            <a:r>
              <a:rPr sz="1800" spc="-5" dirty="0">
                <a:solidFill>
                  <a:srgbClr val="1F4E79"/>
                </a:solidFill>
                <a:latin typeface="Calibri"/>
                <a:cs typeface="Calibri"/>
              </a:rPr>
              <a:t>does not </a:t>
            </a:r>
            <a:r>
              <a:rPr sz="1800" spc="-15" dirty="0">
                <a:solidFill>
                  <a:srgbClr val="1F4E79"/>
                </a:solidFill>
                <a:latin typeface="Calibri"/>
                <a:cs typeface="Calibri"/>
              </a:rPr>
              <a:t>exceed </a:t>
            </a:r>
            <a:r>
              <a:rPr sz="1800" dirty="0">
                <a:solidFill>
                  <a:srgbClr val="1F4E79"/>
                </a:solidFill>
                <a:latin typeface="Calibri"/>
                <a:cs typeface="Calibri"/>
              </a:rPr>
              <a:t>the  </a:t>
            </a:r>
            <a:r>
              <a:rPr sz="1800" spc="-15" dirty="0">
                <a:solidFill>
                  <a:srgbClr val="1F4E79"/>
                </a:solidFill>
                <a:latin typeface="Calibri"/>
                <a:cs typeface="Calibri"/>
              </a:rPr>
              <a:t>cost </a:t>
            </a:r>
            <a:r>
              <a:rPr sz="1800" spc="-5" dirty="0">
                <a:solidFill>
                  <a:srgbClr val="1F4E79"/>
                </a:solidFill>
                <a:latin typeface="Calibri"/>
                <a:cs typeface="Calibri"/>
              </a:rPr>
              <a:t>of </a:t>
            </a:r>
            <a:r>
              <a:rPr sz="1800" dirty="0">
                <a:solidFill>
                  <a:srgbClr val="1F4E79"/>
                </a:solidFill>
                <a:latin typeface="Calibri"/>
                <a:cs typeface="Calibri"/>
              </a:rPr>
              <a:t>the </a:t>
            </a:r>
            <a:r>
              <a:rPr sz="1800" spc="-10" dirty="0">
                <a:solidFill>
                  <a:srgbClr val="1F4E79"/>
                </a:solidFill>
                <a:latin typeface="Calibri"/>
                <a:cs typeface="Calibri"/>
              </a:rPr>
              <a:t>costs provided </a:t>
            </a:r>
            <a:r>
              <a:rPr sz="1800" spc="-5" dirty="0">
                <a:solidFill>
                  <a:srgbClr val="1F4E79"/>
                </a:solidFill>
                <a:latin typeface="Calibri"/>
                <a:cs typeface="Calibri"/>
              </a:rPr>
              <a:t>by </a:t>
            </a:r>
            <a:r>
              <a:rPr sz="1800" dirty="0">
                <a:solidFill>
                  <a:srgbClr val="1F4E79"/>
                </a:solidFill>
                <a:latin typeface="Calibri"/>
                <a:cs typeface="Calibri"/>
              </a:rPr>
              <a:t>the </a:t>
            </a:r>
            <a:r>
              <a:rPr sz="1800" spc="-10" dirty="0">
                <a:solidFill>
                  <a:srgbClr val="1F4E79"/>
                </a:solidFill>
                <a:latin typeface="Calibri"/>
                <a:cs typeface="Calibri"/>
              </a:rPr>
              <a:t>pre-project documentation, </a:t>
            </a:r>
            <a:r>
              <a:rPr sz="1800" dirty="0">
                <a:solidFill>
                  <a:srgbClr val="1F4E79"/>
                </a:solidFill>
                <a:latin typeface="Calibri"/>
                <a:cs typeface="Calibri"/>
              </a:rPr>
              <a:t>which  </a:t>
            </a:r>
            <a:r>
              <a:rPr sz="1800" spc="-5" dirty="0">
                <a:solidFill>
                  <a:srgbClr val="1F4E79"/>
                </a:solidFill>
                <a:latin typeface="Calibri"/>
                <a:cs typeface="Calibri"/>
              </a:rPr>
              <a:t>has </a:t>
            </a:r>
            <a:r>
              <a:rPr sz="1800" dirty="0">
                <a:solidFill>
                  <a:srgbClr val="1F4E79"/>
                </a:solidFill>
                <a:latin typeface="Calibri"/>
                <a:cs typeface="Calibri"/>
              </a:rPr>
              <a:t>the </a:t>
            </a:r>
            <a:r>
              <a:rPr sz="1800" spc="-10" dirty="0">
                <a:solidFill>
                  <a:srgbClr val="1F4E79"/>
                </a:solidFill>
                <a:latin typeface="Calibri"/>
                <a:cs typeface="Calibri"/>
              </a:rPr>
              <a:t>conclusion </a:t>
            </a:r>
            <a:r>
              <a:rPr sz="1800" spc="-5" dirty="0">
                <a:solidFill>
                  <a:srgbClr val="1F4E79"/>
                </a:solidFill>
                <a:latin typeface="Calibri"/>
                <a:cs typeface="Calibri"/>
              </a:rPr>
              <a:t>of </a:t>
            </a:r>
            <a:r>
              <a:rPr sz="1800" dirty="0">
                <a:solidFill>
                  <a:srgbClr val="1F4E79"/>
                </a:solidFill>
                <a:latin typeface="Calibri"/>
                <a:cs typeface="Calibri"/>
              </a:rPr>
              <a:t>the </a:t>
            </a:r>
            <a:r>
              <a:rPr sz="1800" spc="-20" dirty="0">
                <a:solidFill>
                  <a:srgbClr val="1F4E79"/>
                </a:solidFill>
                <a:latin typeface="Calibri"/>
                <a:cs typeface="Calibri"/>
              </a:rPr>
              <a:t>state </a:t>
            </a:r>
            <a:r>
              <a:rPr sz="1800" spc="-10" dirty="0">
                <a:solidFill>
                  <a:srgbClr val="1F4E79"/>
                </a:solidFill>
                <a:latin typeface="Calibri"/>
                <a:cs typeface="Calibri"/>
              </a:rPr>
              <a:t>examination </a:t>
            </a:r>
            <a:r>
              <a:rPr sz="1800" spc="-5" dirty="0">
                <a:solidFill>
                  <a:srgbClr val="1F4E79"/>
                </a:solidFill>
                <a:latin typeface="Calibri"/>
                <a:cs typeface="Calibri"/>
              </a:rPr>
              <a:t>in </a:t>
            </a:r>
            <a:r>
              <a:rPr sz="1800" dirty="0">
                <a:solidFill>
                  <a:srgbClr val="1F4E79"/>
                </a:solidFill>
                <a:latin typeface="Calibri"/>
                <a:cs typeface="Calibri"/>
              </a:rPr>
              <a:t>the </a:t>
            </a:r>
            <a:r>
              <a:rPr sz="1800" spc="-10" dirty="0">
                <a:solidFill>
                  <a:srgbClr val="1F4E79"/>
                </a:solidFill>
                <a:latin typeface="Calibri"/>
                <a:cs typeface="Calibri"/>
              </a:rPr>
              <a:t>order </a:t>
            </a:r>
            <a:r>
              <a:rPr sz="1800" spc="-5" dirty="0">
                <a:solidFill>
                  <a:srgbClr val="1F4E79"/>
                </a:solidFill>
                <a:latin typeface="Calibri"/>
                <a:cs typeface="Calibri"/>
              </a:rPr>
              <a:t>defined </a:t>
            </a:r>
            <a:r>
              <a:rPr sz="1800" spc="-10" dirty="0">
                <a:solidFill>
                  <a:srgbClr val="1F4E79"/>
                </a:solidFill>
                <a:latin typeface="Calibri"/>
                <a:cs typeface="Calibri"/>
              </a:rPr>
              <a:t>by  </a:t>
            </a:r>
            <a:r>
              <a:rPr sz="1800" dirty="0">
                <a:solidFill>
                  <a:srgbClr val="1F4E79"/>
                </a:solidFill>
                <a:latin typeface="Calibri"/>
                <a:cs typeface="Calibri"/>
              </a:rPr>
              <a:t>the </a:t>
            </a:r>
            <a:r>
              <a:rPr sz="1800" spc="-5" dirty="0">
                <a:solidFill>
                  <a:srgbClr val="1F4E79"/>
                </a:solidFill>
                <a:latin typeface="Calibri"/>
                <a:cs typeface="Calibri"/>
              </a:rPr>
              <a:t>legislation of </a:t>
            </a:r>
            <a:r>
              <a:rPr sz="1800" dirty="0">
                <a:solidFill>
                  <a:srgbClr val="1F4E79"/>
                </a:solidFill>
                <a:latin typeface="Calibri"/>
                <a:cs typeface="Calibri"/>
              </a:rPr>
              <a:t>the </a:t>
            </a:r>
            <a:r>
              <a:rPr sz="1800" spc="-10" dirty="0">
                <a:solidFill>
                  <a:srgbClr val="1F4E79"/>
                </a:solidFill>
                <a:latin typeface="Calibri"/>
                <a:cs typeface="Calibri"/>
              </a:rPr>
              <a:t>Republic </a:t>
            </a:r>
            <a:r>
              <a:rPr sz="1800" spc="-5" dirty="0">
                <a:solidFill>
                  <a:srgbClr val="1F4E79"/>
                </a:solidFill>
                <a:latin typeface="Calibri"/>
                <a:cs typeface="Calibri"/>
              </a:rPr>
              <a:t>of</a:t>
            </a:r>
            <a:r>
              <a:rPr sz="1800" spc="90" dirty="0">
                <a:solidFill>
                  <a:srgbClr val="1F4E79"/>
                </a:solidFill>
                <a:latin typeface="Calibri"/>
                <a:cs typeface="Calibri"/>
              </a:rPr>
              <a:t> </a:t>
            </a:r>
            <a:r>
              <a:rPr sz="1800" spc="-10" dirty="0">
                <a:solidFill>
                  <a:srgbClr val="1F4E79"/>
                </a:solidFill>
                <a:latin typeface="Calibri"/>
                <a:cs typeface="Calibri"/>
              </a:rPr>
              <a:t>Kazakhstan.</a:t>
            </a:r>
            <a:endParaRPr sz="1800">
              <a:latin typeface="Calibri"/>
              <a:cs typeface="Calibri"/>
            </a:endParaRPr>
          </a:p>
        </p:txBody>
      </p:sp>
      <p:sp>
        <p:nvSpPr>
          <p:cNvPr id="11" name="object 11"/>
          <p:cNvSpPr txBox="1"/>
          <p:nvPr/>
        </p:nvSpPr>
        <p:spPr>
          <a:xfrm>
            <a:off x="267411" y="5975400"/>
            <a:ext cx="106045" cy="300355"/>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a:t>
            </a:r>
            <a:endParaRPr sz="1800">
              <a:latin typeface="Arial"/>
              <a:cs typeface="Arial"/>
            </a:endParaRPr>
          </a:p>
        </p:txBody>
      </p:sp>
      <p:sp>
        <p:nvSpPr>
          <p:cNvPr id="12" name="object 12"/>
          <p:cNvSpPr txBox="1"/>
          <p:nvPr/>
        </p:nvSpPr>
        <p:spPr>
          <a:xfrm>
            <a:off x="8593581" y="1283970"/>
            <a:ext cx="1983105"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001F5F"/>
                </a:solidFill>
                <a:latin typeface="Calibri"/>
                <a:cs typeface="Calibri"/>
              </a:rPr>
              <a:t>PRIORITY</a:t>
            </a:r>
            <a:r>
              <a:rPr sz="1800" b="1" spc="-45" dirty="0">
                <a:solidFill>
                  <a:srgbClr val="001F5F"/>
                </a:solidFill>
                <a:latin typeface="Calibri"/>
                <a:cs typeface="Calibri"/>
              </a:rPr>
              <a:t> </a:t>
            </a:r>
            <a:r>
              <a:rPr sz="1800" b="1" spc="-10" dirty="0">
                <a:solidFill>
                  <a:srgbClr val="001F5F"/>
                </a:solidFill>
                <a:latin typeface="Calibri"/>
                <a:cs typeface="Calibri"/>
              </a:rPr>
              <a:t>ACTIVITIES</a:t>
            </a:r>
            <a:endParaRPr sz="1800">
              <a:latin typeface="Calibri"/>
              <a:cs typeface="Calibri"/>
            </a:endParaRPr>
          </a:p>
        </p:txBody>
      </p:sp>
      <p:sp>
        <p:nvSpPr>
          <p:cNvPr id="13" name="object 13"/>
          <p:cNvSpPr txBox="1"/>
          <p:nvPr/>
        </p:nvSpPr>
        <p:spPr>
          <a:xfrm>
            <a:off x="7221981" y="1658569"/>
            <a:ext cx="4726940" cy="1041400"/>
          </a:xfrm>
          <a:prstGeom prst="rect">
            <a:avLst/>
          </a:prstGeom>
        </p:spPr>
        <p:txBody>
          <a:bodyPr vert="horz" wrap="square" lIns="0" tIns="40005" rIns="0" bIns="0" rtlCol="0">
            <a:spAutoFit/>
          </a:bodyPr>
          <a:lstStyle/>
          <a:p>
            <a:pPr marL="12700" marR="5080" indent="-1905" algn="ctr">
              <a:lnSpc>
                <a:spcPct val="90000"/>
              </a:lnSpc>
              <a:spcBef>
                <a:spcPts val="315"/>
              </a:spcBef>
            </a:pPr>
            <a:r>
              <a:rPr sz="1800" spc="-5" dirty="0">
                <a:solidFill>
                  <a:srgbClr val="1F4E79"/>
                </a:solidFill>
                <a:latin typeface="Calibri"/>
                <a:cs typeface="Calibri"/>
              </a:rPr>
              <a:t>The </a:t>
            </a:r>
            <a:r>
              <a:rPr sz="1800" spc="-10" dirty="0">
                <a:solidFill>
                  <a:srgbClr val="1F4E79"/>
                </a:solidFill>
                <a:latin typeface="Calibri"/>
                <a:cs typeface="Calibri"/>
              </a:rPr>
              <a:t>investment </a:t>
            </a:r>
            <a:r>
              <a:rPr sz="1800" spc="-5" dirty="0">
                <a:solidFill>
                  <a:srgbClr val="1F4E79"/>
                </a:solidFill>
                <a:latin typeface="Calibri"/>
                <a:cs typeface="Calibri"/>
              </a:rPr>
              <a:t>subsidy </a:t>
            </a:r>
            <a:r>
              <a:rPr sz="1800" dirty="0">
                <a:solidFill>
                  <a:srgbClr val="1F4E79"/>
                </a:solidFill>
                <a:latin typeface="Calibri"/>
                <a:cs typeface="Calibri"/>
              </a:rPr>
              <a:t>is </a:t>
            </a:r>
            <a:r>
              <a:rPr sz="1800" spc="-10" dirty="0">
                <a:solidFill>
                  <a:srgbClr val="1F4E79"/>
                </a:solidFill>
                <a:latin typeface="Calibri"/>
                <a:cs typeface="Calibri"/>
              </a:rPr>
              <a:t>provided </a:t>
            </a:r>
            <a:r>
              <a:rPr sz="1800" spc="-5" dirty="0">
                <a:solidFill>
                  <a:srgbClr val="1F4E79"/>
                </a:solidFill>
                <a:latin typeface="Calibri"/>
                <a:cs typeface="Calibri"/>
              </a:rPr>
              <a:t>on priority  activities set out by </a:t>
            </a:r>
            <a:r>
              <a:rPr sz="1800" dirty="0">
                <a:solidFill>
                  <a:srgbClr val="1F4E79"/>
                </a:solidFill>
                <a:latin typeface="Calibri"/>
                <a:cs typeface="Calibri"/>
              </a:rPr>
              <a:t>the </a:t>
            </a:r>
            <a:r>
              <a:rPr sz="1800" spc="-5" dirty="0">
                <a:solidFill>
                  <a:srgbClr val="1F4E79"/>
                </a:solidFill>
                <a:latin typeface="Calibri"/>
                <a:cs typeface="Calibri"/>
              </a:rPr>
              <a:t>Government of  </a:t>
            </a:r>
            <a:r>
              <a:rPr sz="1800" spc="-15" dirty="0">
                <a:solidFill>
                  <a:srgbClr val="1F4E79"/>
                </a:solidFill>
                <a:latin typeface="Calibri"/>
                <a:cs typeface="Calibri"/>
              </a:rPr>
              <a:t>Kazakhstan </a:t>
            </a:r>
            <a:r>
              <a:rPr sz="1800" spc="-10" dirty="0">
                <a:solidFill>
                  <a:srgbClr val="1F4E79"/>
                </a:solidFill>
                <a:latin typeface="Calibri"/>
                <a:cs typeface="Calibri"/>
              </a:rPr>
              <a:t>to provide </a:t>
            </a:r>
            <a:r>
              <a:rPr sz="1800" dirty="0">
                <a:solidFill>
                  <a:srgbClr val="1F4E79"/>
                </a:solidFill>
                <a:latin typeface="Calibri"/>
                <a:cs typeface="Calibri"/>
              </a:rPr>
              <a:t>an </a:t>
            </a:r>
            <a:r>
              <a:rPr sz="1800" spc="-10" dirty="0">
                <a:solidFill>
                  <a:srgbClr val="1F4E79"/>
                </a:solidFill>
                <a:latin typeface="Calibri"/>
                <a:cs typeface="Calibri"/>
              </a:rPr>
              <a:t>investment </a:t>
            </a:r>
            <a:r>
              <a:rPr sz="1800" spc="-20" dirty="0">
                <a:solidFill>
                  <a:srgbClr val="1F4E79"/>
                </a:solidFill>
                <a:latin typeface="Calibri"/>
                <a:cs typeface="Calibri"/>
              </a:rPr>
              <a:t>subsidy. </a:t>
            </a:r>
            <a:r>
              <a:rPr sz="1800" spc="-15" dirty="0">
                <a:solidFill>
                  <a:srgbClr val="1F4E79"/>
                </a:solidFill>
                <a:latin typeface="Calibri"/>
                <a:cs typeface="Calibri"/>
              </a:rPr>
              <a:t>(Part  </a:t>
            </a:r>
            <a:r>
              <a:rPr sz="1800" dirty="0">
                <a:solidFill>
                  <a:srgbClr val="1F4E79"/>
                </a:solidFill>
                <a:latin typeface="Calibri"/>
                <a:cs typeface="Calibri"/>
              </a:rPr>
              <a:t>3 </a:t>
            </a:r>
            <a:r>
              <a:rPr sz="1800" spc="-5" dirty="0">
                <a:solidFill>
                  <a:srgbClr val="1F4E79"/>
                </a:solidFill>
                <a:latin typeface="Calibri"/>
                <a:cs typeface="Calibri"/>
              </a:rPr>
              <a:t>Of The </a:t>
            </a:r>
            <a:r>
              <a:rPr sz="1800" spc="-10" dirty="0">
                <a:solidFill>
                  <a:srgbClr val="1F4E79"/>
                </a:solidFill>
                <a:latin typeface="Calibri"/>
                <a:cs typeface="Calibri"/>
              </a:rPr>
              <a:t>Regulations </a:t>
            </a:r>
            <a:r>
              <a:rPr sz="1800" spc="-5" dirty="0">
                <a:solidFill>
                  <a:srgbClr val="1F4E79"/>
                </a:solidFill>
                <a:latin typeface="Calibri"/>
                <a:cs typeface="Calibri"/>
              </a:rPr>
              <a:t>of </a:t>
            </a:r>
            <a:r>
              <a:rPr sz="1800" dirty="0">
                <a:solidFill>
                  <a:srgbClr val="1F4E79"/>
                </a:solidFill>
                <a:latin typeface="Calibri"/>
                <a:cs typeface="Calibri"/>
              </a:rPr>
              <a:t>14.01.2016 No</a:t>
            </a:r>
            <a:r>
              <a:rPr sz="1800" spc="15" dirty="0">
                <a:solidFill>
                  <a:srgbClr val="1F4E79"/>
                </a:solidFill>
                <a:latin typeface="Calibri"/>
                <a:cs typeface="Calibri"/>
              </a:rPr>
              <a:t> </a:t>
            </a:r>
            <a:r>
              <a:rPr sz="1800" dirty="0">
                <a:solidFill>
                  <a:srgbClr val="1F4E79"/>
                </a:solidFill>
                <a:latin typeface="Calibri"/>
                <a:cs typeface="Calibri"/>
              </a:rPr>
              <a:t>13)</a:t>
            </a:r>
            <a:endParaRPr sz="1800">
              <a:latin typeface="Calibri"/>
              <a:cs typeface="Calibri"/>
            </a:endParaRPr>
          </a:p>
        </p:txBody>
      </p:sp>
      <p:sp>
        <p:nvSpPr>
          <p:cNvPr id="14" name="object 14"/>
          <p:cNvSpPr txBox="1"/>
          <p:nvPr/>
        </p:nvSpPr>
        <p:spPr>
          <a:xfrm>
            <a:off x="7324090" y="2920873"/>
            <a:ext cx="4622165" cy="3346450"/>
          </a:xfrm>
          <a:prstGeom prst="rect">
            <a:avLst/>
          </a:prstGeom>
        </p:spPr>
        <p:txBody>
          <a:bodyPr vert="horz" wrap="square" lIns="0" tIns="120014" rIns="0" bIns="0" rtlCol="0">
            <a:spAutoFit/>
          </a:bodyPr>
          <a:lstStyle/>
          <a:p>
            <a:pPr marL="2540" algn="ctr">
              <a:lnSpc>
                <a:spcPct val="100000"/>
              </a:lnSpc>
              <a:spcBef>
                <a:spcPts val="944"/>
              </a:spcBef>
            </a:pPr>
            <a:r>
              <a:rPr sz="1800" b="1" spc="-5" dirty="0">
                <a:solidFill>
                  <a:srgbClr val="001F5F"/>
                </a:solidFill>
                <a:latin typeface="Calibri"/>
                <a:cs typeface="Calibri"/>
              </a:rPr>
              <a:t>Documents</a:t>
            </a:r>
            <a:endParaRPr sz="1800">
              <a:latin typeface="Calibri"/>
              <a:cs typeface="Calibri"/>
            </a:endParaRPr>
          </a:p>
          <a:p>
            <a:pPr marL="291465" marR="92710" indent="-189230">
              <a:lnSpc>
                <a:spcPct val="70000"/>
              </a:lnSpc>
              <a:spcBef>
                <a:spcPts val="994"/>
              </a:spcBef>
              <a:buAutoNum type="arabicParenR"/>
              <a:tabLst>
                <a:tab pos="261620" algn="l"/>
              </a:tabLst>
            </a:pPr>
            <a:r>
              <a:rPr sz="1200" dirty="0">
                <a:solidFill>
                  <a:srgbClr val="1F4E79"/>
                </a:solidFill>
                <a:latin typeface="Calibri"/>
                <a:cs typeface="Calibri"/>
              </a:rPr>
              <a:t>Primary </a:t>
            </a:r>
            <a:r>
              <a:rPr sz="1200" spc="-5" dirty="0">
                <a:solidFill>
                  <a:srgbClr val="1F4E79"/>
                </a:solidFill>
                <a:latin typeface="Calibri"/>
                <a:cs typeface="Calibri"/>
              </a:rPr>
              <a:t>accounting documents </a:t>
            </a:r>
            <a:r>
              <a:rPr sz="1200" dirty="0">
                <a:solidFill>
                  <a:srgbClr val="1F4E79"/>
                </a:solidFill>
                <a:latin typeface="Calibri"/>
                <a:cs typeface="Calibri"/>
              </a:rPr>
              <a:t>issued in </a:t>
            </a:r>
            <a:r>
              <a:rPr sz="1200" spc="-5" dirty="0">
                <a:solidFill>
                  <a:srgbClr val="1F4E79"/>
                </a:solidFill>
                <a:latin typeface="Calibri"/>
                <a:cs typeface="Calibri"/>
              </a:rPr>
              <a:t>accordance with </a:t>
            </a:r>
            <a:r>
              <a:rPr sz="1200" dirty="0">
                <a:solidFill>
                  <a:srgbClr val="1F4E79"/>
                </a:solidFill>
                <a:latin typeface="Calibri"/>
                <a:cs typeface="Calibri"/>
              </a:rPr>
              <a:t>the </a:t>
            </a:r>
            <a:r>
              <a:rPr sz="1200" spc="-10" dirty="0">
                <a:solidFill>
                  <a:srgbClr val="1F4E79"/>
                </a:solidFill>
                <a:latin typeface="Calibri"/>
                <a:cs typeface="Calibri"/>
              </a:rPr>
              <a:t>laws </a:t>
            </a:r>
            <a:r>
              <a:rPr sz="1200" spc="-5" dirty="0">
                <a:solidFill>
                  <a:srgbClr val="1F4E79"/>
                </a:solidFill>
                <a:latin typeface="Calibri"/>
                <a:cs typeface="Calibri"/>
              </a:rPr>
              <a:t>of  </a:t>
            </a:r>
            <a:r>
              <a:rPr sz="1200" dirty="0">
                <a:solidFill>
                  <a:srgbClr val="1F4E79"/>
                </a:solidFill>
                <a:latin typeface="Calibri"/>
                <a:cs typeface="Calibri"/>
              </a:rPr>
              <a:t>the </a:t>
            </a:r>
            <a:r>
              <a:rPr sz="1200" spc="-5" dirty="0">
                <a:solidFill>
                  <a:srgbClr val="1F4E79"/>
                </a:solidFill>
                <a:latin typeface="Calibri"/>
                <a:cs typeface="Calibri"/>
              </a:rPr>
              <a:t>Republic of </a:t>
            </a:r>
            <a:r>
              <a:rPr sz="1200" spc="-10" dirty="0">
                <a:solidFill>
                  <a:srgbClr val="1F4E79"/>
                </a:solidFill>
                <a:latin typeface="Calibri"/>
                <a:cs typeface="Calibri"/>
              </a:rPr>
              <a:t>Kazakhstan </a:t>
            </a:r>
            <a:r>
              <a:rPr sz="1200" spc="-5" dirty="0">
                <a:solidFill>
                  <a:srgbClr val="1F4E79"/>
                </a:solidFill>
                <a:latin typeface="Calibri"/>
                <a:cs typeface="Calibri"/>
              </a:rPr>
              <a:t>on accounting </a:t>
            </a:r>
            <a:r>
              <a:rPr sz="1200" dirty="0">
                <a:solidFill>
                  <a:srgbClr val="1F4E79"/>
                </a:solidFill>
                <a:latin typeface="Calibri"/>
                <a:cs typeface="Calibri"/>
              </a:rPr>
              <a:t>and financial</a:t>
            </a:r>
            <a:r>
              <a:rPr sz="1200" spc="-70" dirty="0">
                <a:solidFill>
                  <a:srgbClr val="1F4E79"/>
                </a:solidFill>
                <a:latin typeface="Calibri"/>
                <a:cs typeface="Calibri"/>
              </a:rPr>
              <a:t> </a:t>
            </a:r>
            <a:r>
              <a:rPr sz="1200" spc="-5" dirty="0">
                <a:solidFill>
                  <a:srgbClr val="1F4E79"/>
                </a:solidFill>
                <a:latin typeface="Calibri"/>
                <a:cs typeface="Calibri"/>
              </a:rPr>
              <a:t>reporting;</a:t>
            </a:r>
            <a:endParaRPr sz="1200">
              <a:latin typeface="Calibri"/>
              <a:cs typeface="Calibri"/>
            </a:endParaRPr>
          </a:p>
          <a:p>
            <a:pPr marL="377190" marR="210820" indent="-377190">
              <a:lnSpc>
                <a:spcPct val="70000"/>
              </a:lnSpc>
              <a:spcBef>
                <a:spcPts val="1010"/>
              </a:spcBef>
              <a:buAutoNum type="arabicParenR"/>
              <a:tabLst>
                <a:tab pos="377190" algn="l"/>
              </a:tabLst>
            </a:pPr>
            <a:r>
              <a:rPr sz="1200" spc="-10" dirty="0">
                <a:solidFill>
                  <a:srgbClr val="1F4E79"/>
                </a:solidFill>
                <a:latin typeface="Calibri"/>
                <a:cs typeface="Calibri"/>
              </a:rPr>
              <a:t>Invoices </a:t>
            </a:r>
            <a:r>
              <a:rPr sz="1200" dirty="0">
                <a:solidFill>
                  <a:srgbClr val="1F4E79"/>
                </a:solidFill>
                <a:latin typeface="Calibri"/>
                <a:cs typeface="Calibri"/>
              </a:rPr>
              <a:t>issued in </a:t>
            </a:r>
            <a:r>
              <a:rPr sz="1200" spc="-5" dirty="0">
                <a:solidFill>
                  <a:srgbClr val="1F4E79"/>
                </a:solidFill>
                <a:latin typeface="Calibri"/>
                <a:cs typeface="Calibri"/>
              </a:rPr>
              <a:t>accordance with </a:t>
            </a:r>
            <a:r>
              <a:rPr sz="1200" dirty="0">
                <a:solidFill>
                  <a:srgbClr val="1F4E79"/>
                </a:solidFill>
                <a:latin typeface="Calibri"/>
                <a:cs typeface="Calibri"/>
              </a:rPr>
              <a:t>the </a:t>
            </a:r>
            <a:r>
              <a:rPr sz="1200" spc="-10" dirty="0">
                <a:solidFill>
                  <a:srgbClr val="1F4E79"/>
                </a:solidFill>
                <a:latin typeface="Calibri"/>
                <a:cs typeface="Calibri"/>
              </a:rPr>
              <a:t>tax laws </a:t>
            </a:r>
            <a:r>
              <a:rPr sz="1200" spc="-5" dirty="0">
                <a:solidFill>
                  <a:srgbClr val="1F4E79"/>
                </a:solidFill>
                <a:latin typeface="Calibri"/>
                <a:cs typeface="Calibri"/>
              </a:rPr>
              <a:t>of </a:t>
            </a:r>
            <a:r>
              <a:rPr sz="1200" dirty="0">
                <a:solidFill>
                  <a:srgbClr val="1F4E79"/>
                </a:solidFill>
                <a:latin typeface="Calibri"/>
                <a:cs typeface="Calibri"/>
              </a:rPr>
              <a:t>the </a:t>
            </a:r>
            <a:r>
              <a:rPr sz="1200" spc="-5" dirty="0">
                <a:solidFill>
                  <a:srgbClr val="1F4E79"/>
                </a:solidFill>
                <a:latin typeface="Calibri"/>
                <a:cs typeface="Calibri"/>
              </a:rPr>
              <a:t>Republic of  </a:t>
            </a:r>
            <a:r>
              <a:rPr sz="1200" spc="-10" dirty="0">
                <a:solidFill>
                  <a:srgbClr val="1F4E79"/>
                </a:solidFill>
                <a:latin typeface="Calibri"/>
                <a:cs typeface="Calibri"/>
              </a:rPr>
              <a:t>Kazakhstan;</a:t>
            </a:r>
            <a:endParaRPr sz="1200">
              <a:latin typeface="Calibri"/>
              <a:cs typeface="Calibri"/>
            </a:endParaRPr>
          </a:p>
          <a:p>
            <a:pPr marL="171450" marR="5080" indent="-171450">
              <a:lnSpc>
                <a:spcPct val="70000"/>
              </a:lnSpc>
              <a:spcBef>
                <a:spcPts val="994"/>
              </a:spcBef>
              <a:buAutoNum type="arabicParenR"/>
              <a:tabLst>
                <a:tab pos="171450" algn="l"/>
              </a:tabLst>
            </a:pPr>
            <a:r>
              <a:rPr sz="1200" spc="-5" dirty="0">
                <a:solidFill>
                  <a:srgbClr val="1F4E79"/>
                </a:solidFill>
                <a:latin typeface="Calibri"/>
                <a:cs typeface="Calibri"/>
              </a:rPr>
              <a:t>customs declarations </a:t>
            </a:r>
            <a:r>
              <a:rPr sz="1200" dirty="0">
                <a:solidFill>
                  <a:srgbClr val="1F4E79"/>
                </a:solidFill>
                <a:latin typeface="Calibri"/>
                <a:cs typeface="Calibri"/>
              </a:rPr>
              <a:t>issued in </a:t>
            </a:r>
            <a:r>
              <a:rPr sz="1200" spc="-5" dirty="0">
                <a:solidFill>
                  <a:srgbClr val="1F4E79"/>
                </a:solidFill>
                <a:latin typeface="Calibri"/>
                <a:cs typeface="Calibri"/>
              </a:rPr>
              <a:t>accordance with </a:t>
            </a:r>
            <a:r>
              <a:rPr sz="1200" dirty="0">
                <a:solidFill>
                  <a:srgbClr val="1F4E79"/>
                </a:solidFill>
                <a:latin typeface="Calibri"/>
                <a:cs typeface="Calibri"/>
              </a:rPr>
              <a:t>the </a:t>
            </a:r>
            <a:r>
              <a:rPr sz="1200" spc="-5" dirty="0">
                <a:solidFill>
                  <a:srgbClr val="1F4E79"/>
                </a:solidFill>
                <a:latin typeface="Calibri"/>
                <a:cs typeface="Calibri"/>
              </a:rPr>
              <a:t>customs </a:t>
            </a:r>
            <a:r>
              <a:rPr sz="1200" spc="-10" dirty="0">
                <a:solidFill>
                  <a:srgbClr val="1F4E79"/>
                </a:solidFill>
                <a:latin typeface="Calibri"/>
                <a:cs typeface="Calibri"/>
              </a:rPr>
              <a:t>laws </a:t>
            </a:r>
            <a:r>
              <a:rPr sz="1200" spc="-5" dirty="0">
                <a:solidFill>
                  <a:srgbClr val="1F4E79"/>
                </a:solidFill>
                <a:latin typeface="Calibri"/>
                <a:cs typeface="Calibri"/>
              </a:rPr>
              <a:t>of </a:t>
            </a:r>
            <a:r>
              <a:rPr sz="1200" dirty="0">
                <a:solidFill>
                  <a:srgbClr val="1F4E79"/>
                </a:solidFill>
                <a:latin typeface="Calibri"/>
                <a:cs typeface="Calibri"/>
              </a:rPr>
              <a:t>the  </a:t>
            </a:r>
            <a:r>
              <a:rPr sz="1200" spc="-5" dirty="0">
                <a:solidFill>
                  <a:srgbClr val="1F4E79"/>
                </a:solidFill>
                <a:latin typeface="Calibri"/>
                <a:cs typeface="Calibri"/>
              </a:rPr>
              <a:t>Republic of</a:t>
            </a:r>
            <a:r>
              <a:rPr sz="1200" spc="-30" dirty="0">
                <a:solidFill>
                  <a:srgbClr val="1F4E79"/>
                </a:solidFill>
                <a:latin typeface="Calibri"/>
                <a:cs typeface="Calibri"/>
              </a:rPr>
              <a:t> </a:t>
            </a:r>
            <a:r>
              <a:rPr sz="1200" spc="-10" dirty="0">
                <a:solidFill>
                  <a:srgbClr val="1F4E79"/>
                </a:solidFill>
                <a:latin typeface="Calibri"/>
                <a:cs typeface="Calibri"/>
              </a:rPr>
              <a:t>Kazakhstan.</a:t>
            </a:r>
            <a:endParaRPr sz="1200">
              <a:latin typeface="Calibri"/>
              <a:cs typeface="Calibri"/>
            </a:endParaRPr>
          </a:p>
          <a:p>
            <a:pPr marL="103505" marR="93980" lvl="1" indent="4445" algn="just">
              <a:lnSpc>
                <a:spcPct val="70000"/>
              </a:lnSpc>
              <a:spcBef>
                <a:spcPts val="994"/>
              </a:spcBef>
              <a:buAutoNum type="arabicPeriod" startAt="5"/>
              <a:tabLst>
                <a:tab pos="259715" algn="l"/>
              </a:tabLst>
            </a:pPr>
            <a:r>
              <a:rPr sz="1200" dirty="0">
                <a:solidFill>
                  <a:srgbClr val="1F4E79"/>
                </a:solidFill>
                <a:latin typeface="Calibri"/>
                <a:cs typeface="Calibri"/>
              </a:rPr>
              <a:t>The </a:t>
            </a:r>
            <a:r>
              <a:rPr sz="1200" spc="-5" dirty="0">
                <a:solidFill>
                  <a:srgbClr val="1F4E79"/>
                </a:solidFill>
                <a:latin typeface="Calibri"/>
                <a:cs typeface="Calibri"/>
              </a:rPr>
              <a:t>schedule </a:t>
            </a:r>
            <a:r>
              <a:rPr sz="1200" dirty="0">
                <a:solidFill>
                  <a:srgbClr val="1F4E79"/>
                </a:solidFill>
                <a:latin typeface="Calibri"/>
                <a:cs typeface="Calibri"/>
              </a:rPr>
              <a:t>and annual </a:t>
            </a:r>
            <a:r>
              <a:rPr sz="1200" spc="-5" dirty="0">
                <a:solidFill>
                  <a:srgbClr val="1F4E79"/>
                </a:solidFill>
                <a:latin typeface="Calibri"/>
                <a:cs typeface="Calibri"/>
              </a:rPr>
              <a:t>payments of </a:t>
            </a:r>
            <a:r>
              <a:rPr sz="1200" dirty="0">
                <a:solidFill>
                  <a:srgbClr val="1F4E79"/>
                </a:solidFill>
                <a:latin typeface="Calibri"/>
                <a:cs typeface="Calibri"/>
              </a:rPr>
              <a:t>the </a:t>
            </a:r>
            <a:r>
              <a:rPr sz="1200" spc="-5" dirty="0">
                <a:solidFill>
                  <a:srgbClr val="1F4E79"/>
                </a:solidFill>
                <a:latin typeface="Calibri"/>
                <a:cs typeface="Calibri"/>
              </a:rPr>
              <a:t>investment subsidy are </a:t>
            </a:r>
            <a:r>
              <a:rPr sz="1200" spc="-10" dirty="0">
                <a:solidFill>
                  <a:srgbClr val="1F4E79"/>
                </a:solidFill>
                <a:latin typeface="Calibri"/>
                <a:cs typeface="Calibri"/>
              </a:rPr>
              <a:t>set  </a:t>
            </a:r>
            <a:r>
              <a:rPr sz="1200" dirty="0">
                <a:solidFill>
                  <a:srgbClr val="1F4E79"/>
                </a:solidFill>
                <a:latin typeface="Calibri"/>
                <a:cs typeface="Calibri"/>
              </a:rPr>
              <a:t>under</a:t>
            </a:r>
            <a:r>
              <a:rPr sz="1200" spc="-35" dirty="0">
                <a:solidFill>
                  <a:srgbClr val="1F4E79"/>
                </a:solidFill>
                <a:latin typeface="Calibri"/>
                <a:cs typeface="Calibri"/>
              </a:rPr>
              <a:t> </a:t>
            </a:r>
            <a:r>
              <a:rPr sz="1200" dirty="0">
                <a:solidFill>
                  <a:srgbClr val="1F4E79"/>
                </a:solidFill>
                <a:latin typeface="Calibri"/>
                <a:cs typeface="Calibri"/>
              </a:rPr>
              <a:t>the</a:t>
            </a:r>
            <a:r>
              <a:rPr sz="1200" spc="-25" dirty="0">
                <a:solidFill>
                  <a:srgbClr val="1F4E79"/>
                </a:solidFill>
                <a:latin typeface="Calibri"/>
                <a:cs typeface="Calibri"/>
              </a:rPr>
              <a:t> </a:t>
            </a:r>
            <a:r>
              <a:rPr sz="1200" spc="-5" dirty="0">
                <a:solidFill>
                  <a:srgbClr val="1F4E79"/>
                </a:solidFill>
                <a:latin typeface="Calibri"/>
                <a:cs typeface="Calibri"/>
              </a:rPr>
              <a:t>investment</a:t>
            </a:r>
            <a:r>
              <a:rPr sz="1200" spc="-30" dirty="0">
                <a:solidFill>
                  <a:srgbClr val="1F4E79"/>
                </a:solidFill>
                <a:latin typeface="Calibri"/>
                <a:cs typeface="Calibri"/>
              </a:rPr>
              <a:t> </a:t>
            </a:r>
            <a:r>
              <a:rPr sz="1200" spc="-10" dirty="0">
                <a:solidFill>
                  <a:srgbClr val="1F4E79"/>
                </a:solidFill>
                <a:latin typeface="Calibri"/>
                <a:cs typeface="Calibri"/>
              </a:rPr>
              <a:t>contract </a:t>
            </a:r>
            <a:r>
              <a:rPr sz="1200" dirty="0">
                <a:solidFill>
                  <a:srgbClr val="1F4E79"/>
                </a:solidFill>
                <a:latin typeface="Calibri"/>
                <a:cs typeface="Calibri"/>
              </a:rPr>
              <a:t>by</a:t>
            </a:r>
            <a:r>
              <a:rPr sz="1200" spc="-25" dirty="0">
                <a:solidFill>
                  <a:srgbClr val="1F4E79"/>
                </a:solidFill>
                <a:latin typeface="Calibri"/>
                <a:cs typeface="Calibri"/>
              </a:rPr>
              <a:t> </a:t>
            </a:r>
            <a:r>
              <a:rPr sz="1200" spc="-5" dirty="0">
                <a:solidFill>
                  <a:srgbClr val="1F4E79"/>
                </a:solidFill>
                <a:latin typeface="Calibri"/>
                <a:cs typeface="Calibri"/>
              </a:rPr>
              <a:t>distributing</a:t>
            </a:r>
            <a:r>
              <a:rPr sz="1200" spc="-40" dirty="0">
                <a:solidFill>
                  <a:srgbClr val="1F4E79"/>
                </a:solidFill>
                <a:latin typeface="Calibri"/>
                <a:cs typeface="Calibri"/>
              </a:rPr>
              <a:t> </a:t>
            </a:r>
            <a:r>
              <a:rPr sz="1200" dirty="0">
                <a:solidFill>
                  <a:srgbClr val="1F4E79"/>
                </a:solidFill>
                <a:latin typeface="Calibri"/>
                <a:cs typeface="Calibri"/>
              </a:rPr>
              <a:t>the</a:t>
            </a:r>
            <a:r>
              <a:rPr sz="1200" spc="-20" dirty="0">
                <a:solidFill>
                  <a:srgbClr val="1F4E79"/>
                </a:solidFill>
                <a:latin typeface="Calibri"/>
                <a:cs typeface="Calibri"/>
              </a:rPr>
              <a:t> </a:t>
            </a:r>
            <a:r>
              <a:rPr sz="1200" spc="-5" dirty="0">
                <a:solidFill>
                  <a:srgbClr val="1F4E79"/>
                </a:solidFill>
                <a:latin typeface="Calibri"/>
                <a:cs typeface="Calibri"/>
              </a:rPr>
              <a:t>investment</a:t>
            </a:r>
            <a:r>
              <a:rPr sz="1200" spc="-25" dirty="0">
                <a:solidFill>
                  <a:srgbClr val="1F4E79"/>
                </a:solidFill>
                <a:latin typeface="Calibri"/>
                <a:cs typeface="Calibri"/>
              </a:rPr>
              <a:t> </a:t>
            </a:r>
            <a:r>
              <a:rPr sz="1200" spc="-5" dirty="0">
                <a:solidFill>
                  <a:srgbClr val="1F4E79"/>
                </a:solidFill>
                <a:latin typeface="Calibri"/>
                <a:cs typeface="Calibri"/>
              </a:rPr>
              <a:t>subsidy</a:t>
            </a:r>
            <a:r>
              <a:rPr sz="1200" spc="-35" dirty="0">
                <a:solidFill>
                  <a:srgbClr val="1F4E79"/>
                </a:solidFill>
                <a:latin typeface="Calibri"/>
                <a:cs typeface="Calibri"/>
              </a:rPr>
              <a:t> </a:t>
            </a:r>
            <a:r>
              <a:rPr sz="1200" dirty="0">
                <a:solidFill>
                  <a:srgbClr val="1F4E79"/>
                </a:solidFill>
                <a:latin typeface="Calibri"/>
                <a:cs typeface="Calibri"/>
              </a:rPr>
              <a:t>in  equal </a:t>
            </a:r>
            <a:r>
              <a:rPr sz="1200" spc="-5" dirty="0">
                <a:solidFill>
                  <a:srgbClr val="1F4E79"/>
                </a:solidFill>
                <a:latin typeface="Calibri"/>
                <a:cs typeface="Calibri"/>
              </a:rPr>
              <a:t>shares </a:t>
            </a:r>
            <a:r>
              <a:rPr sz="1200" spc="-10" dirty="0">
                <a:solidFill>
                  <a:srgbClr val="1F4E79"/>
                </a:solidFill>
                <a:latin typeface="Calibri"/>
                <a:cs typeface="Calibri"/>
              </a:rPr>
              <a:t>for </a:t>
            </a:r>
            <a:r>
              <a:rPr sz="1200" dirty="0">
                <a:solidFill>
                  <a:srgbClr val="1F4E79"/>
                </a:solidFill>
                <a:latin typeface="Calibri"/>
                <a:cs typeface="Calibri"/>
              </a:rPr>
              <a:t>a period </a:t>
            </a:r>
            <a:r>
              <a:rPr sz="1200" spc="-5" dirty="0">
                <a:solidFill>
                  <a:srgbClr val="1F4E79"/>
                </a:solidFill>
                <a:latin typeface="Calibri"/>
                <a:cs typeface="Calibri"/>
              </a:rPr>
              <a:t>of </a:t>
            </a:r>
            <a:r>
              <a:rPr sz="1200" spc="-10" dirty="0">
                <a:solidFill>
                  <a:srgbClr val="1F4E79"/>
                </a:solidFill>
                <a:latin typeface="Calibri"/>
                <a:cs typeface="Calibri"/>
              </a:rPr>
              <a:t>at </a:t>
            </a:r>
            <a:r>
              <a:rPr sz="1200" spc="-5" dirty="0">
                <a:solidFill>
                  <a:srgbClr val="1F4E79"/>
                </a:solidFill>
                <a:latin typeface="Calibri"/>
                <a:cs typeface="Calibri"/>
              </a:rPr>
              <a:t>least three </a:t>
            </a:r>
            <a:r>
              <a:rPr sz="1200" spc="-10" dirty="0">
                <a:solidFill>
                  <a:srgbClr val="1F4E79"/>
                </a:solidFill>
                <a:latin typeface="Calibri"/>
                <a:cs typeface="Calibri"/>
              </a:rPr>
              <a:t>years, </a:t>
            </a:r>
            <a:r>
              <a:rPr sz="1200" dirty="0">
                <a:solidFill>
                  <a:srgbClr val="1F4E79"/>
                </a:solidFill>
                <a:latin typeface="Calibri"/>
                <a:cs typeface="Calibri"/>
              </a:rPr>
              <a:t>but no </a:t>
            </a:r>
            <a:r>
              <a:rPr sz="1200" spc="-5" dirty="0">
                <a:solidFill>
                  <a:srgbClr val="1F4E79"/>
                </a:solidFill>
                <a:latin typeface="Calibri"/>
                <a:cs typeface="Calibri"/>
              </a:rPr>
              <a:t>longer </a:t>
            </a:r>
            <a:r>
              <a:rPr sz="1200" dirty="0">
                <a:solidFill>
                  <a:srgbClr val="1F4E79"/>
                </a:solidFill>
                <a:latin typeface="Calibri"/>
                <a:cs typeface="Calibri"/>
              </a:rPr>
              <a:t>than</a:t>
            </a:r>
            <a:r>
              <a:rPr sz="1200" spc="-120" dirty="0">
                <a:solidFill>
                  <a:srgbClr val="1F4E79"/>
                </a:solidFill>
                <a:latin typeface="Calibri"/>
                <a:cs typeface="Calibri"/>
              </a:rPr>
              <a:t> </a:t>
            </a:r>
            <a:r>
              <a:rPr sz="1200" dirty="0">
                <a:solidFill>
                  <a:srgbClr val="1F4E79"/>
                </a:solidFill>
                <a:latin typeface="Calibri"/>
                <a:cs typeface="Calibri"/>
              </a:rPr>
              <a:t>the</a:t>
            </a:r>
            <a:endParaRPr sz="1200">
              <a:latin typeface="Calibri"/>
              <a:cs typeface="Calibri"/>
            </a:endParaRPr>
          </a:p>
          <a:p>
            <a:pPr marL="1304925" algn="just">
              <a:lnSpc>
                <a:spcPts val="1010"/>
              </a:lnSpc>
            </a:pPr>
            <a:r>
              <a:rPr sz="1200" spc="-5" dirty="0">
                <a:solidFill>
                  <a:srgbClr val="1F4E79"/>
                </a:solidFill>
                <a:latin typeface="Calibri"/>
                <a:cs typeface="Calibri"/>
              </a:rPr>
              <a:t>term of </a:t>
            </a:r>
            <a:r>
              <a:rPr sz="1200" dirty="0">
                <a:solidFill>
                  <a:srgbClr val="1F4E79"/>
                </a:solidFill>
                <a:latin typeface="Calibri"/>
                <a:cs typeface="Calibri"/>
              </a:rPr>
              <a:t>the </a:t>
            </a:r>
            <a:r>
              <a:rPr sz="1200" spc="-5" dirty="0">
                <a:solidFill>
                  <a:srgbClr val="1F4E79"/>
                </a:solidFill>
                <a:latin typeface="Calibri"/>
                <a:cs typeface="Calibri"/>
              </a:rPr>
              <a:t>investment</a:t>
            </a:r>
            <a:r>
              <a:rPr sz="1200" spc="-45" dirty="0">
                <a:solidFill>
                  <a:srgbClr val="1F4E79"/>
                </a:solidFill>
                <a:latin typeface="Calibri"/>
                <a:cs typeface="Calibri"/>
              </a:rPr>
              <a:t> </a:t>
            </a:r>
            <a:r>
              <a:rPr sz="1200" spc="-10" dirty="0">
                <a:solidFill>
                  <a:srgbClr val="1F4E79"/>
                </a:solidFill>
                <a:latin typeface="Calibri"/>
                <a:cs typeface="Calibri"/>
              </a:rPr>
              <a:t>contract.</a:t>
            </a:r>
            <a:endParaRPr sz="1200">
              <a:latin typeface="Calibri"/>
              <a:cs typeface="Calibri"/>
            </a:endParaRPr>
          </a:p>
          <a:p>
            <a:pPr marL="83820" marR="76200" lvl="1" indent="36195">
              <a:lnSpc>
                <a:spcPct val="70000"/>
              </a:lnSpc>
              <a:spcBef>
                <a:spcPts val="1010"/>
              </a:spcBef>
              <a:buAutoNum type="arabicPeriod" startAt="6"/>
              <a:tabLst>
                <a:tab pos="271780" algn="l"/>
              </a:tabLst>
            </a:pPr>
            <a:r>
              <a:rPr sz="1200" dirty="0">
                <a:solidFill>
                  <a:srgbClr val="1F4E79"/>
                </a:solidFill>
                <a:latin typeface="Calibri"/>
                <a:cs typeface="Calibri"/>
              </a:rPr>
              <a:t>The </a:t>
            </a:r>
            <a:r>
              <a:rPr sz="1200" spc="-5" dirty="0">
                <a:solidFill>
                  <a:srgbClr val="1F4E79"/>
                </a:solidFill>
                <a:latin typeface="Calibri"/>
                <a:cs typeface="Calibri"/>
              </a:rPr>
              <a:t>payment of </a:t>
            </a:r>
            <a:r>
              <a:rPr sz="1200" dirty="0">
                <a:solidFill>
                  <a:srgbClr val="1F4E79"/>
                </a:solidFill>
                <a:latin typeface="Calibri"/>
                <a:cs typeface="Calibri"/>
              </a:rPr>
              <a:t>the </a:t>
            </a:r>
            <a:r>
              <a:rPr sz="1200" spc="-5" dirty="0">
                <a:solidFill>
                  <a:srgbClr val="1F4E79"/>
                </a:solidFill>
                <a:latin typeface="Calibri"/>
                <a:cs typeface="Calibri"/>
              </a:rPr>
              <a:t>investment subsidy </a:t>
            </a:r>
            <a:r>
              <a:rPr sz="1200" dirty="0">
                <a:solidFill>
                  <a:srgbClr val="1F4E79"/>
                </a:solidFill>
                <a:latin typeface="Calibri"/>
                <a:cs typeface="Calibri"/>
              </a:rPr>
              <a:t>is made in </a:t>
            </a:r>
            <a:r>
              <a:rPr sz="1200" spc="-5" dirty="0">
                <a:solidFill>
                  <a:srgbClr val="1F4E79"/>
                </a:solidFill>
                <a:latin typeface="Calibri"/>
                <a:cs typeface="Calibri"/>
              </a:rPr>
              <a:t>coordination with  </a:t>
            </a:r>
            <a:r>
              <a:rPr sz="1200" dirty="0">
                <a:solidFill>
                  <a:srgbClr val="1F4E79"/>
                </a:solidFill>
                <a:latin typeface="Calibri"/>
                <a:cs typeface="Calibri"/>
              </a:rPr>
              <a:t>the </a:t>
            </a:r>
            <a:r>
              <a:rPr sz="1200" spc="-5" dirty="0">
                <a:solidFill>
                  <a:srgbClr val="1F4E79"/>
                </a:solidFill>
                <a:latin typeface="Calibri"/>
                <a:cs typeface="Calibri"/>
              </a:rPr>
              <a:t>local </a:t>
            </a:r>
            <a:r>
              <a:rPr sz="1200" spc="-10" dirty="0">
                <a:solidFill>
                  <a:srgbClr val="1F4E79"/>
                </a:solidFill>
                <a:latin typeface="Calibri"/>
                <a:cs typeface="Calibri"/>
              </a:rPr>
              <a:t>executive </a:t>
            </a:r>
            <a:r>
              <a:rPr sz="1200" dirty="0">
                <a:solidFill>
                  <a:srgbClr val="1F4E79"/>
                </a:solidFill>
                <a:latin typeface="Calibri"/>
                <a:cs typeface="Calibri"/>
              </a:rPr>
              <a:t>body </a:t>
            </a:r>
            <a:r>
              <a:rPr sz="1200" spc="-5" dirty="0">
                <a:solidFill>
                  <a:srgbClr val="1F4E79"/>
                </a:solidFill>
                <a:latin typeface="Calibri"/>
                <a:cs typeface="Calibri"/>
              </a:rPr>
              <a:t>of </a:t>
            </a:r>
            <a:r>
              <a:rPr sz="1200" dirty="0">
                <a:solidFill>
                  <a:srgbClr val="1F4E79"/>
                </a:solidFill>
                <a:latin typeface="Calibri"/>
                <a:cs typeface="Calibri"/>
              </a:rPr>
              <a:t>the </a:t>
            </a:r>
            <a:r>
              <a:rPr sz="1200" spc="-5" dirty="0">
                <a:solidFill>
                  <a:srgbClr val="1F4E79"/>
                </a:solidFill>
                <a:latin typeface="Calibri"/>
                <a:cs typeface="Calibri"/>
              </a:rPr>
              <a:t>region, </a:t>
            </a:r>
            <a:r>
              <a:rPr sz="1200" dirty="0">
                <a:solidFill>
                  <a:srgbClr val="1F4E79"/>
                </a:solidFill>
                <a:latin typeface="Calibri"/>
                <a:cs typeface="Calibri"/>
              </a:rPr>
              <a:t>the city of </a:t>
            </a:r>
            <a:r>
              <a:rPr sz="1200" spc="-5" dirty="0">
                <a:solidFill>
                  <a:srgbClr val="1F4E79"/>
                </a:solidFill>
                <a:latin typeface="Calibri"/>
                <a:cs typeface="Calibri"/>
              </a:rPr>
              <a:t>republican importance  </a:t>
            </a:r>
            <a:r>
              <a:rPr sz="1200" dirty="0">
                <a:solidFill>
                  <a:srgbClr val="1F4E79"/>
                </a:solidFill>
                <a:latin typeface="Calibri"/>
                <a:cs typeface="Calibri"/>
              </a:rPr>
              <a:t>and the </a:t>
            </a:r>
            <a:r>
              <a:rPr sz="1200" spc="-5" dirty="0">
                <a:solidFill>
                  <a:srgbClr val="1F4E79"/>
                </a:solidFill>
                <a:latin typeface="Calibri"/>
                <a:cs typeface="Calibri"/>
              </a:rPr>
              <a:t>capital </a:t>
            </a:r>
            <a:r>
              <a:rPr sz="1200" spc="-10" dirty="0">
                <a:solidFill>
                  <a:srgbClr val="1F4E79"/>
                </a:solidFill>
                <a:latin typeface="Calibri"/>
                <a:cs typeface="Calibri"/>
              </a:rPr>
              <a:t>at </a:t>
            </a:r>
            <a:r>
              <a:rPr sz="1200" dirty="0">
                <a:solidFill>
                  <a:srgbClr val="1F4E79"/>
                </a:solidFill>
                <a:latin typeface="Calibri"/>
                <a:cs typeface="Calibri"/>
              </a:rPr>
              <a:t>the place </a:t>
            </a:r>
            <a:r>
              <a:rPr sz="1200" spc="-5" dirty="0">
                <a:solidFill>
                  <a:srgbClr val="1F4E79"/>
                </a:solidFill>
                <a:latin typeface="Calibri"/>
                <a:cs typeface="Calibri"/>
              </a:rPr>
              <a:t>of implementation of </a:t>
            </a:r>
            <a:r>
              <a:rPr sz="1200" dirty="0">
                <a:solidFill>
                  <a:srgbClr val="1F4E79"/>
                </a:solidFill>
                <a:latin typeface="Calibri"/>
                <a:cs typeface="Calibri"/>
              </a:rPr>
              <a:t>the </a:t>
            </a:r>
            <a:r>
              <a:rPr sz="1200" spc="-5" dirty="0">
                <a:solidFill>
                  <a:srgbClr val="1F4E79"/>
                </a:solidFill>
                <a:latin typeface="Calibri"/>
                <a:cs typeface="Calibri"/>
              </a:rPr>
              <a:t>project after </a:t>
            </a:r>
            <a:r>
              <a:rPr sz="1200" dirty="0">
                <a:solidFill>
                  <a:srgbClr val="1F4E79"/>
                </a:solidFill>
                <a:latin typeface="Calibri"/>
                <a:cs typeface="Calibri"/>
              </a:rPr>
              <a:t>the  </a:t>
            </a:r>
            <a:r>
              <a:rPr sz="1200" spc="-5" dirty="0">
                <a:solidFill>
                  <a:srgbClr val="1F4E79"/>
                </a:solidFill>
                <a:latin typeface="Calibri"/>
                <a:cs typeface="Calibri"/>
              </a:rPr>
              <a:t>commissioning of production </a:t>
            </a:r>
            <a:r>
              <a:rPr sz="1200" dirty="0">
                <a:solidFill>
                  <a:srgbClr val="1F4E79"/>
                </a:solidFill>
                <a:latin typeface="Calibri"/>
                <a:cs typeface="Calibri"/>
              </a:rPr>
              <a:t>in full, </a:t>
            </a:r>
            <a:r>
              <a:rPr sz="1200" spc="-5" dirty="0">
                <a:solidFill>
                  <a:srgbClr val="1F4E79"/>
                </a:solidFill>
                <a:latin typeface="Calibri"/>
                <a:cs typeface="Calibri"/>
              </a:rPr>
              <a:t>subject to </a:t>
            </a:r>
            <a:r>
              <a:rPr sz="1200" dirty="0">
                <a:solidFill>
                  <a:srgbClr val="1F4E79"/>
                </a:solidFill>
                <a:latin typeface="Calibri"/>
                <a:cs typeface="Calibri"/>
              </a:rPr>
              <a:t>the </a:t>
            </a:r>
            <a:r>
              <a:rPr sz="1200" spc="-5" dirty="0">
                <a:solidFill>
                  <a:srgbClr val="1F4E79"/>
                </a:solidFill>
                <a:latin typeface="Calibri"/>
                <a:cs typeface="Calibri"/>
              </a:rPr>
              <a:t>implementation</a:t>
            </a:r>
            <a:r>
              <a:rPr sz="1200" spc="-70" dirty="0">
                <a:solidFill>
                  <a:srgbClr val="1F4E79"/>
                </a:solidFill>
                <a:latin typeface="Calibri"/>
                <a:cs typeface="Calibri"/>
              </a:rPr>
              <a:t> </a:t>
            </a:r>
            <a:r>
              <a:rPr sz="1200" spc="-5" dirty="0">
                <a:solidFill>
                  <a:srgbClr val="1F4E79"/>
                </a:solidFill>
                <a:latin typeface="Calibri"/>
                <a:cs typeface="Calibri"/>
              </a:rPr>
              <a:t>of</a:t>
            </a:r>
            <a:endParaRPr sz="1200">
              <a:latin typeface="Calibri"/>
              <a:cs typeface="Calibri"/>
            </a:endParaRPr>
          </a:p>
          <a:p>
            <a:pPr marL="673735">
              <a:lnSpc>
                <a:spcPts val="1010"/>
              </a:lnSpc>
            </a:pPr>
            <a:r>
              <a:rPr sz="1200" spc="-5" dirty="0">
                <a:solidFill>
                  <a:srgbClr val="1F4E79"/>
                </a:solidFill>
                <a:latin typeface="Calibri"/>
                <a:cs typeface="Calibri"/>
              </a:rPr>
              <a:t>production </a:t>
            </a:r>
            <a:r>
              <a:rPr sz="1200" spc="-10" dirty="0">
                <a:solidFill>
                  <a:srgbClr val="1F4E79"/>
                </a:solidFill>
                <a:latin typeface="Calibri"/>
                <a:cs typeface="Calibri"/>
              </a:rPr>
              <a:t>indicators set </a:t>
            </a:r>
            <a:r>
              <a:rPr sz="1200" dirty="0">
                <a:solidFill>
                  <a:srgbClr val="1F4E79"/>
                </a:solidFill>
                <a:latin typeface="Calibri"/>
                <a:cs typeface="Calibri"/>
              </a:rPr>
              <a:t>by the </a:t>
            </a:r>
            <a:r>
              <a:rPr sz="1200" spc="-5" dirty="0">
                <a:solidFill>
                  <a:srgbClr val="1F4E79"/>
                </a:solidFill>
                <a:latin typeface="Calibri"/>
                <a:cs typeface="Calibri"/>
              </a:rPr>
              <a:t>investment</a:t>
            </a:r>
            <a:r>
              <a:rPr sz="1200" spc="-80" dirty="0">
                <a:solidFill>
                  <a:srgbClr val="1F4E79"/>
                </a:solidFill>
                <a:latin typeface="Calibri"/>
                <a:cs typeface="Calibri"/>
              </a:rPr>
              <a:t> </a:t>
            </a:r>
            <a:r>
              <a:rPr sz="1200" spc="-10" dirty="0">
                <a:solidFill>
                  <a:srgbClr val="1F4E79"/>
                </a:solidFill>
                <a:latin typeface="Calibri"/>
                <a:cs typeface="Calibri"/>
              </a:rPr>
              <a:t>contract.</a:t>
            </a:r>
            <a:endParaRPr sz="1200">
              <a:latin typeface="Calibri"/>
              <a:cs typeface="Calibri"/>
            </a:endParaRPr>
          </a:p>
          <a:p>
            <a:pPr marL="383540" marR="220979" lvl="1" indent="-383540">
              <a:lnSpc>
                <a:spcPct val="70000"/>
              </a:lnSpc>
              <a:spcBef>
                <a:spcPts val="1000"/>
              </a:spcBef>
              <a:buAutoNum type="arabicPeriod" startAt="7"/>
              <a:tabLst>
                <a:tab pos="383540" algn="l"/>
              </a:tabLst>
            </a:pPr>
            <a:r>
              <a:rPr sz="1200" dirty="0">
                <a:solidFill>
                  <a:srgbClr val="1F4E79"/>
                </a:solidFill>
                <a:latin typeface="Calibri"/>
                <a:cs typeface="Calibri"/>
              </a:rPr>
              <a:t>The</a:t>
            </a:r>
            <a:r>
              <a:rPr sz="1200" spc="-10" dirty="0">
                <a:solidFill>
                  <a:srgbClr val="1F4E79"/>
                </a:solidFill>
                <a:latin typeface="Calibri"/>
                <a:cs typeface="Calibri"/>
              </a:rPr>
              <a:t> </a:t>
            </a:r>
            <a:r>
              <a:rPr sz="1200" dirty="0">
                <a:solidFill>
                  <a:srgbClr val="1F4E79"/>
                </a:solidFill>
                <a:latin typeface="Calibri"/>
                <a:cs typeface="Calibri"/>
              </a:rPr>
              <a:t>rules</a:t>
            </a:r>
            <a:r>
              <a:rPr sz="1200" spc="-10" dirty="0">
                <a:solidFill>
                  <a:srgbClr val="1F4E79"/>
                </a:solidFill>
                <a:latin typeface="Calibri"/>
                <a:cs typeface="Calibri"/>
              </a:rPr>
              <a:t> for</a:t>
            </a:r>
            <a:r>
              <a:rPr sz="1200" spc="-25" dirty="0">
                <a:solidFill>
                  <a:srgbClr val="1F4E79"/>
                </a:solidFill>
                <a:latin typeface="Calibri"/>
                <a:cs typeface="Calibri"/>
              </a:rPr>
              <a:t> </a:t>
            </a:r>
            <a:r>
              <a:rPr sz="1200" spc="-5" dirty="0">
                <a:solidFill>
                  <a:srgbClr val="1F4E79"/>
                </a:solidFill>
                <a:latin typeface="Calibri"/>
                <a:cs typeface="Calibri"/>
              </a:rPr>
              <a:t>granting</a:t>
            </a:r>
            <a:r>
              <a:rPr sz="1200" spc="-40" dirty="0">
                <a:solidFill>
                  <a:srgbClr val="1F4E79"/>
                </a:solidFill>
                <a:latin typeface="Calibri"/>
                <a:cs typeface="Calibri"/>
              </a:rPr>
              <a:t> </a:t>
            </a:r>
            <a:r>
              <a:rPr sz="1200" dirty="0">
                <a:solidFill>
                  <a:srgbClr val="1F4E79"/>
                </a:solidFill>
                <a:latin typeface="Calibri"/>
                <a:cs typeface="Calibri"/>
              </a:rPr>
              <a:t>an</a:t>
            </a:r>
            <a:r>
              <a:rPr sz="1200" spc="-10" dirty="0">
                <a:solidFill>
                  <a:srgbClr val="1F4E79"/>
                </a:solidFill>
                <a:latin typeface="Calibri"/>
                <a:cs typeface="Calibri"/>
              </a:rPr>
              <a:t> </a:t>
            </a:r>
            <a:r>
              <a:rPr sz="1200" spc="-5" dirty="0">
                <a:solidFill>
                  <a:srgbClr val="1F4E79"/>
                </a:solidFill>
                <a:latin typeface="Calibri"/>
                <a:cs typeface="Calibri"/>
              </a:rPr>
              <a:t>investment</a:t>
            </a:r>
            <a:r>
              <a:rPr sz="1200" spc="-35" dirty="0">
                <a:solidFill>
                  <a:srgbClr val="1F4E79"/>
                </a:solidFill>
                <a:latin typeface="Calibri"/>
                <a:cs typeface="Calibri"/>
              </a:rPr>
              <a:t> </a:t>
            </a:r>
            <a:r>
              <a:rPr sz="1200" spc="-5" dirty="0">
                <a:solidFill>
                  <a:srgbClr val="1F4E79"/>
                </a:solidFill>
                <a:latin typeface="Calibri"/>
                <a:cs typeface="Calibri"/>
              </a:rPr>
              <a:t>subsidy</a:t>
            </a:r>
            <a:r>
              <a:rPr sz="1200" spc="-30" dirty="0">
                <a:solidFill>
                  <a:srgbClr val="1F4E79"/>
                </a:solidFill>
                <a:latin typeface="Calibri"/>
                <a:cs typeface="Calibri"/>
              </a:rPr>
              <a:t> </a:t>
            </a:r>
            <a:r>
              <a:rPr sz="1200" spc="-5" dirty="0">
                <a:solidFill>
                  <a:srgbClr val="1F4E79"/>
                </a:solidFill>
                <a:latin typeface="Calibri"/>
                <a:cs typeface="Calibri"/>
              </a:rPr>
              <a:t>are</a:t>
            </a:r>
            <a:r>
              <a:rPr sz="1200" spc="-10" dirty="0">
                <a:solidFill>
                  <a:srgbClr val="1F4E79"/>
                </a:solidFill>
                <a:latin typeface="Calibri"/>
                <a:cs typeface="Calibri"/>
              </a:rPr>
              <a:t> </a:t>
            </a:r>
            <a:r>
              <a:rPr sz="1200" spc="-5" dirty="0">
                <a:solidFill>
                  <a:srgbClr val="1F4E79"/>
                </a:solidFill>
                <a:latin typeface="Calibri"/>
                <a:cs typeface="Calibri"/>
              </a:rPr>
              <a:t>approved</a:t>
            </a:r>
            <a:r>
              <a:rPr sz="1200" spc="-40" dirty="0">
                <a:solidFill>
                  <a:srgbClr val="1F4E79"/>
                </a:solidFill>
                <a:latin typeface="Calibri"/>
                <a:cs typeface="Calibri"/>
              </a:rPr>
              <a:t> </a:t>
            </a:r>
            <a:r>
              <a:rPr sz="1200" dirty="0">
                <a:solidFill>
                  <a:srgbClr val="1F4E79"/>
                </a:solidFill>
                <a:latin typeface="Calibri"/>
                <a:cs typeface="Calibri"/>
              </a:rPr>
              <a:t>by</a:t>
            </a:r>
            <a:r>
              <a:rPr sz="1200" spc="-30" dirty="0">
                <a:solidFill>
                  <a:srgbClr val="1F4E79"/>
                </a:solidFill>
                <a:latin typeface="Calibri"/>
                <a:cs typeface="Calibri"/>
              </a:rPr>
              <a:t> </a:t>
            </a:r>
            <a:r>
              <a:rPr sz="1200" dirty="0">
                <a:solidFill>
                  <a:srgbClr val="1F4E79"/>
                </a:solidFill>
                <a:latin typeface="Calibri"/>
                <a:cs typeface="Calibri"/>
              </a:rPr>
              <a:t>the  </a:t>
            </a:r>
            <a:r>
              <a:rPr sz="1200" spc="-5" dirty="0">
                <a:solidFill>
                  <a:srgbClr val="1F4E79"/>
                </a:solidFill>
                <a:latin typeface="Calibri"/>
                <a:cs typeface="Calibri"/>
              </a:rPr>
              <a:t>Government of</a:t>
            </a:r>
            <a:r>
              <a:rPr sz="1200" spc="-30" dirty="0">
                <a:solidFill>
                  <a:srgbClr val="1F4E79"/>
                </a:solidFill>
                <a:latin typeface="Calibri"/>
                <a:cs typeface="Calibri"/>
              </a:rPr>
              <a:t> </a:t>
            </a:r>
            <a:r>
              <a:rPr sz="1200" spc="-10" dirty="0">
                <a:solidFill>
                  <a:srgbClr val="1F4E79"/>
                </a:solidFill>
                <a:latin typeface="Calibri"/>
                <a:cs typeface="Calibri"/>
              </a:rPr>
              <a:t>Kazakhstan.</a:t>
            </a:r>
            <a:endParaRPr sz="1200">
              <a:latin typeface="Calibri"/>
              <a:cs typeface="Calibri"/>
            </a:endParaRPr>
          </a:p>
        </p:txBody>
      </p:sp>
      <p:sp>
        <p:nvSpPr>
          <p:cNvPr id="15" name="object 15"/>
          <p:cNvSpPr/>
          <p:nvPr/>
        </p:nvSpPr>
        <p:spPr>
          <a:xfrm>
            <a:off x="12191" y="0"/>
            <a:ext cx="12179935" cy="248920"/>
          </a:xfrm>
          <a:custGeom>
            <a:avLst/>
            <a:gdLst/>
            <a:ahLst/>
            <a:cxnLst/>
            <a:rect l="l" t="t" r="r" b="b"/>
            <a:pathLst>
              <a:path w="12179935" h="248920">
                <a:moveTo>
                  <a:pt x="0" y="248411"/>
                </a:moveTo>
                <a:lnTo>
                  <a:pt x="12179807" y="248411"/>
                </a:lnTo>
                <a:lnTo>
                  <a:pt x="12179808" y="0"/>
                </a:lnTo>
                <a:lnTo>
                  <a:pt x="0" y="0"/>
                </a:lnTo>
                <a:lnTo>
                  <a:pt x="0" y="248411"/>
                </a:lnTo>
                <a:close/>
              </a:path>
            </a:pathLst>
          </a:custGeom>
          <a:solidFill>
            <a:srgbClr val="243470">
              <a:alpha val="79998"/>
            </a:srgbClr>
          </a:solidFill>
        </p:spPr>
        <p:txBody>
          <a:bodyPr wrap="square" lIns="0" tIns="0" rIns="0" bIns="0" rtlCol="0"/>
          <a:lstStyle/>
          <a:p>
            <a:endParaRPr/>
          </a:p>
        </p:txBody>
      </p:sp>
      <p:sp>
        <p:nvSpPr>
          <p:cNvPr id="16" name="object 16"/>
          <p:cNvSpPr txBox="1"/>
          <p:nvPr/>
        </p:nvSpPr>
        <p:spPr>
          <a:xfrm>
            <a:off x="11093957" y="6427114"/>
            <a:ext cx="180975"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888888"/>
                </a:solidFill>
                <a:latin typeface="Calibri"/>
                <a:cs typeface="Calibri"/>
              </a:rPr>
              <a:t>63</a:t>
            </a:r>
            <a:endParaRPr sz="1200">
              <a:latin typeface="Calibri"/>
              <a:cs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18082" y="373761"/>
            <a:ext cx="9756140" cy="1183640"/>
          </a:xfrm>
          <a:prstGeom prst="rect">
            <a:avLst/>
          </a:prstGeom>
        </p:spPr>
        <p:txBody>
          <a:bodyPr vert="horz" wrap="square" lIns="0" tIns="81280" rIns="0" bIns="0" rtlCol="0">
            <a:spAutoFit/>
          </a:bodyPr>
          <a:lstStyle/>
          <a:p>
            <a:pPr marL="2205355" marR="5080" indent="-2193290">
              <a:lnSpc>
                <a:spcPts val="4320"/>
              </a:lnSpc>
              <a:spcBef>
                <a:spcPts val="640"/>
              </a:spcBef>
            </a:pPr>
            <a:r>
              <a:rPr sz="4000" b="0" u="none" spc="-50" dirty="0">
                <a:solidFill>
                  <a:srgbClr val="001F5F"/>
                </a:solidFill>
                <a:latin typeface="Calibri Light"/>
                <a:cs typeface="Calibri Light"/>
              </a:rPr>
              <a:t>Guarantees </a:t>
            </a:r>
            <a:r>
              <a:rPr sz="4000" b="0" u="none" spc="-15" dirty="0">
                <a:solidFill>
                  <a:srgbClr val="001F5F"/>
                </a:solidFill>
                <a:latin typeface="Calibri Light"/>
                <a:cs typeface="Calibri Light"/>
              </a:rPr>
              <a:t>of </a:t>
            </a:r>
            <a:r>
              <a:rPr sz="4000" b="0" u="none" spc="-35" dirty="0">
                <a:solidFill>
                  <a:srgbClr val="001F5F"/>
                </a:solidFill>
                <a:latin typeface="Calibri Light"/>
                <a:cs typeface="Calibri Light"/>
              </a:rPr>
              <a:t>stability </a:t>
            </a:r>
            <a:r>
              <a:rPr sz="4000" b="0" u="none" spc="-30" dirty="0">
                <a:solidFill>
                  <a:srgbClr val="001F5F"/>
                </a:solidFill>
                <a:latin typeface="Calibri Light"/>
                <a:cs typeface="Calibri Light"/>
              </a:rPr>
              <a:t>when changing </a:t>
            </a:r>
            <a:r>
              <a:rPr sz="4000" b="0" u="none" spc="-20" dirty="0">
                <a:solidFill>
                  <a:srgbClr val="001F5F"/>
                </a:solidFill>
                <a:latin typeface="Calibri Light"/>
                <a:cs typeface="Calibri Light"/>
              </a:rPr>
              <a:t>the </a:t>
            </a:r>
            <a:r>
              <a:rPr sz="4000" b="0" u="none" spc="-25" dirty="0">
                <a:solidFill>
                  <a:srgbClr val="001F5F"/>
                </a:solidFill>
                <a:latin typeface="Calibri Light"/>
                <a:cs typeface="Calibri Light"/>
              </a:rPr>
              <a:t>law</a:t>
            </a:r>
            <a:r>
              <a:rPr sz="4000" b="0" u="none" spc="-400" dirty="0">
                <a:solidFill>
                  <a:srgbClr val="001F5F"/>
                </a:solidFill>
                <a:latin typeface="Calibri Light"/>
                <a:cs typeface="Calibri Light"/>
              </a:rPr>
              <a:t> </a:t>
            </a:r>
            <a:r>
              <a:rPr sz="4000" b="0" u="none" spc="-15" dirty="0">
                <a:solidFill>
                  <a:srgbClr val="001F5F"/>
                </a:solidFill>
                <a:latin typeface="Calibri Light"/>
                <a:cs typeface="Calibri Light"/>
              </a:rPr>
              <a:t>of  </a:t>
            </a:r>
            <a:r>
              <a:rPr sz="4000" b="0" u="none" spc="-20" dirty="0">
                <a:solidFill>
                  <a:srgbClr val="001F5F"/>
                </a:solidFill>
                <a:latin typeface="Calibri Light"/>
                <a:cs typeface="Calibri Light"/>
              </a:rPr>
              <a:t>the </a:t>
            </a:r>
            <a:r>
              <a:rPr sz="4000" b="0" u="none" spc="-35" dirty="0">
                <a:solidFill>
                  <a:srgbClr val="001F5F"/>
                </a:solidFill>
                <a:latin typeface="Calibri Light"/>
                <a:cs typeface="Calibri Light"/>
              </a:rPr>
              <a:t>Republic </a:t>
            </a:r>
            <a:r>
              <a:rPr sz="4000" b="0" u="none" spc="-15" dirty="0">
                <a:solidFill>
                  <a:srgbClr val="001F5F"/>
                </a:solidFill>
                <a:latin typeface="Calibri Light"/>
                <a:cs typeface="Calibri Light"/>
              </a:rPr>
              <a:t>of</a:t>
            </a:r>
            <a:r>
              <a:rPr sz="4000" b="0" u="none" spc="-185" dirty="0">
                <a:solidFill>
                  <a:srgbClr val="001F5F"/>
                </a:solidFill>
                <a:latin typeface="Calibri Light"/>
                <a:cs typeface="Calibri Light"/>
              </a:rPr>
              <a:t> </a:t>
            </a:r>
            <a:r>
              <a:rPr sz="4000" b="0" u="none" spc="-55" dirty="0">
                <a:solidFill>
                  <a:srgbClr val="001F5F"/>
                </a:solidFill>
                <a:latin typeface="Calibri Light"/>
                <a:cs typeface="Calibri Light"/>
              </a:rPr>
              <a:t>Kazakhstan</a:t>
            </a:r>
            <a:endParaRPr sz="4000">
              <a:latin typeface="Calibri Light"/>
              <a:cs typeface="Calibri Light"/>
            </a:endParaRPr>
          </a:p>
        </p:txBody>
      </p:sp>
      <p:sp>
        <p:nvSpPr>
          <p:cNvPr id="3" name="object 3"/>
          <p:cNvSpPr txBox="1"/>
          <p:nvPr/>
        </p:nvSpPr>
        <p:spPr>
          <a:xfrm>
            <a:off x="1179677" y="1895348"/>
            <a:ext cx="9836150" cy="4377055"/>
          </a:xfrm>
          <a:prstGeom prst="rect">
            <a:avLst/>
          </a:prstGeom>
        </p:spPr>
        <p:txBody>
          <a:bodyPr vert="horz" wrap="square" lIns="0" tIns="89535" rIns="0" bIns="0" rtlCol="0">
            <a:spAutoFit/>
          </a:bodyPr>
          <a:lstStyle/>
          <a:p>
            <a:pPr marL="12700" marR="5080" algn="just">
              <a:lnSpc>
                <a:spcPts val="2500"/>
              </a:lnSpc>
              <a:spcBef>
                <a:spcPts val="705"/>
              </a:spcBef>
            </a:pPr>
            <a:r>
              <a:rPr sz="2600" i="1" spc="-5" dirty="0">
                <a:solidFill>
                  <a:srgbClr val="1F4E79"/>
                </a:solidFill>
                <a:latin typeface="Calibri"/>
                <a:cs typeface="Calibri"/>
              </a:rPr>
              <a:t>Legal entities implementing </a:t>
            </a:r>
            <a:r>
              <a:rPr sz="2600" i="1" spc="-10" dirty="0">
                <a:solidFill>
                  <a:srgbClr val="1F4E79"/>
                </a:solidFill>
                <a:latin typeface="Calibri"/>
                <a:cs typeface="Calibri"/>
              </a:rPr>
              <a:t>investment </a:t>
            </a:r>
            <a:r>
              <a:rPr sz="2600" i="1" spc="-5" dirty="0">
                <a:solidFill>
                  <a:srgbClr val="1F4E79"/>
                </a:solidFill>
                <a:latin typeface="Calibri"/>
                <a:cs typeface="Calibri"/>
              </a:rPr>
              <a:t>priority projects, </a:t>
            </a:r>
            <a:r>
              <a:rPr sz="2600" i="1" dirty="0">
                <a:solidFill>
                  <a:srgbClr val="1F4E79"/>
                </a:solidFill>
                <a:latin typeface="Calibri"/>
                <a:cs typeface="Calibri"/>
              </a:rPr>
              <a:t>as well </a:t>
            </a:r>
            <a:r>
              <a:rPr sz="2600" i="1" spc="-10" dirty="0">
                <a:solidFill>
                  <a:srgbClr val="1F4E79"/>
                </a:solidFill>
                <a:latin typeface="Calibri"/>
                <a:cs typeface="Calibri"/>
              </a:rPr>
              <a:t>as  </a:t>
            </a:r>
            <a:r>
              <a:rPr sz="2600" i="1" spc="-5" dirty="0">
                <a:solidFill>
                  <a:srgbClr val="1F4E79"/>
                </a:solidFill>
                <a:latin typeface="Calibri"/>
                <a:cs typeface="Calibri"/>
              </a:rPr>
              <a:t>implementing special </a:t>
            </a:r>
            <a:r>
              <a:rPr sz="2600" i="1" spc="-10" dirty="0">
                <a:solidFill>
                  <a:srgbClr val="1F4E79"/>
                </a:solidFill>
                <a:latin typeface="Calibri"/>
                <a:cs typeface="Calibri"/>
              </a:rPr>
              <a:t>investment </a:t>
            </a:r>
            <a:r>
              <a:rPr sz="2600" i="1" spc="-5" dirty="0">
                <a:solidFill>
                  <a:srgbClr val="1F4E79"/>
                </a:solidFill>
                <a:latin typeface="Calibri"/>
                <a:cs typeface="Calibri"/>
              </a:rPr>
              <a:t>projects and </a:t>
            </a:r>
            <a:r>
              <a:rPr sz="2600" i="1" spc="-10" dirty="0">
                <a:solidFill>
                  <a:srgbClr val="1F4E79"/>
                </a:solidFill>
                <a:latin typeface="Calibri"/>
                <a:cs typeface="Calibri"/>
              </a:rPr>
              <a:t>strategic </a:t>
            </a:r>
            <a:r>
              <a:rPr sz="2600" i="1" dirty="0">
                <a:solidFill>
                  <a:srgbClr val="1F4E79"/>
                </a:solidFill>
                <a:latin typeface="Calibri"/>
                <a:cs typeface="Calibri"/>
              </a:rPr>
              <a:t>projects </a:t>
            </a:r>
            <a:r>
              <a:rPr sz="2600" i="1" spc="-5" dirty="0">
                <a:solidFill>
                  <a:srgbClr val="1F4E79"/>
                </a:solidFill>
                <a:latin typeface="Calibri"/>
                <a:cs typeface="Calibri"/>
              </a:rPr>
              <a:t>under  </a:t>
            </a:r>
            <a:r>
              <a:rPr sz="2600" i="1" spc="-10" dirty="0">
                <a:solidFill>
                  <a:srgbClr val="1F4E79"/>
                </a:solidFill>
                <a:latin typeface="Calibri"/>
                <a:cs typeface="Calibri"/>
              </a:rPr>
              <a:t>investment </a:t>
            </a:r>
            <a:r>
              <a:rPr sz="2600" i="1" spc="-5" dirty="0">
                <a:solidFill>
                  <a:srgbClr val="1F4E79"/>
                </a:solidFill>
                <a:latin typeface="Calibri"/>
                <a:cs typeface="Calibri"/>
              </a:rPr>
              <a:t>contracts concluded </a:t>
            </a:r>
            <a:r>
              <a:rPr sz="2600" i="1" spc="-10" dirty="0">
                <a:solidFill>
                  <a:srgbClr val="1F4E79"/>
                </a:solidFill>
                <a:latin typeface="Calibri"/>
                <a:cs typeface="Calibri"/>
              </a:rPr>
              <a:t>before </a:t>
            </a:r>
            <a:r>
              <a:rPr sz="2600" i="1" spc="-5" dirty="0">
                <a:solidFill>
                  <a:srgbClr val="1F4E79"/>
                </a:solidFill>
                <a:latin typeface="Calibri"/>
                <a:cs typeface="Calibri"/>
              </a:rPr>
              <a:t>January </a:t>
            </a:r>
            <a:r>
              <a:rPr sz="2600" i="1" dirty="0">
                <a:solidFill>
                  <a:srgbClr val="1F4E79"/>
                </a:solidFill>
                <a:latin typeface="Calibri"/>
                <a:cs typeface="Calibri"/>
              </a:rPr>
              <a:t>1, </a:t>
            </a:r>
            <a:r>
              <a:rPr sz="2600" i="1" spc="-5" dirty="0">
                <a:solidFill>
                  <a:srgbClr val="1F4E79"/>
                </a:solidFill>
                <a:latin typeface="Calibri"/>
                <a:cs typeface="Calibri"/>
              </a:rPr>
              <a:t>2015, are </a:t>
            </a:r>
            <a:r>
              <a:rPr sz="2600" i="1" spc="-10" dirty="0">
                <a:solidFill>
                  <a:srgbClr val="1F4E79"/>
                </a:solidFill>
                <a:latin typeface="Calibri"/>
                <a:cs typeface="Calibri"/>
              </a:rPr>
              <a:t>guaranteed  stability </a:t>
            </a:r>
            <a:r>
              <a:rPr sz="2600" i="1" dirty="0">
                <a:solidFill>
                  <a:srgbClr val="1F4E79"/>
                </a:solidFill>
                <a:latin typeface="Calibri"/>
                <a:cs typeface="Calibri"/>
              </a:rPr>
              <a:t>when the</a:t>
            </a:r>
            <a:r>
              <a:rPr sz="2600" i="1" spc="-40" dirty="0">
                <a:solidFill>
                  <a:srgbClr val="1F4E79"/>
                </a:solidFill>
                <a:latin typeface="Calibri"/>
                <a:cs typeface="Calibri"/>
              </a:rPr>
              <a:t> </a:t>
            </a:r>
            <a:r>
              <a:rPr sz="2600" i="1" dirty="0">
                <a:solidFill>
                  <a:srgbClr val="1F4E79"/>
                </a:solidFill>
                <a:latin typeface="Calibri"/>
                <a:cs typeface="Calibri"/>
              </a:rPr>
              <a:t>change:</a:t>
            </a:r>
            <a:endParaRPr sz="2600">
              <a:latin typeface="Calibri"/>
              <a:cs typeface="Calibri"/>
            </a:endParaRPr>
          </a:p>
          <a:p>
            <a:pPr marL="12700" marR="5715" algn="just">
              <a:lnSpc>
                <a:spcPct val="80000"/>
              </a:lnSpc>
              <a:spcBef>
                <a:spcPts val="1005"/>
              </a:spcBef>
            </a:pPr>
            <a:r>
              <a:rPr sz="2600" i="1" spc="-15" dirty="0">
                <a:solidFill>
                  <a:srgbClr val="1F4E79"/>
                </a:solidFill>
                <a:latin typeface="Calibri"/>
                <a:cs typeface="Calibri"/>
              </a:rPr>
              <a:t>tax </a:t>
            </a:r>
            <a:r>
              <a:rPr sz="2600" i="1" spc="-5" dirty="0">
                <a:solidFill>
                  <a:srgbClr val="1F4E79"/>
                </a:solidFill>
                <a:latin typeface="Calibri"/>
                <a:cs typeface="Calibri"/>
              </a:rPr>
              <a:t>legislation of </a:t>
            </a:r>
            <a:r>
              <a:rPr sz="2600" i="1" dirty="0">
                <a:solidFill>
                  <a:srgbClr val="1F4E79"/>
                </a:solidFill>
                <a:latin typeface="Calibri"/>
                <a:cs typeface="Calibri"/>
              </a:rPr>
              <a:t>the </a:t>
            </a:r>
            <a:r>
              <a:rPr sz="2600" i="1" spc="-10" dirty="0">
                <a:solidFill>
                  <a:srgbClr val="1F4E79"/>
                </a:solidFill>
                <a:latin typeface="Calibri"/>
                <a:cs typeface="Calibri"/>
              </a:rPr>
              <a:t>Republic </a:t>
            </a:r>
            <a:r>
              <a:rPr sz="2600" i="1" spc="-5" dirty="0">
                <a:solidFill>
                  <a:srgbClr val="1F4E79"/>
                </a:solidFill>
                <a:latin typeface="Calibri"/>
                <a:cs typeface="Calibri"/>
              </a:rPr>
              <a:t>of </a:t>
            </a:r>
            <a:r>
              <a:rPr sz="2600" i="1" spc="-20" dirty="0">
                <a:solidFill>
                  <a:srgbClr val="1F4E79"/>
                </a:solidFill>
                <a:latin typeface="Calibri"/>
                <a:cs typeface="Calibri"/>
              </a:rPr>
              <a:t>Kazakhstan </a:t>
            </a:r>
            <a:r>
              <a:rPr sz="2600" i="1" spc="-5" dirty="0">
                <a:solidFill>
                  <a:srgbClr val="1F4E79"/>
                </a:solidFill>
                <a:latin typeface="Calibri"/>
                <a:cs typeface="Calibri"/>
              </a:rPr>
              <a:t>in </a:t>
            </a:r>
            <a:r>
              <a:rPr sz="2600" i="1" spc="-10" dirty="0">
                <a:solidFill>
                  <a:srgbClr val="1F4E79"/>
                </a:solidFill>
                <a:latin typeface="Calibri"/>
                <a:cs typeface="Calibri"/>
              </a:rPr>
              <a:t>accordance </a:t>
            </a:r>
            <a:r>
              <a:rPr sz="2600" i="1" dirty="0">
                <a:solidFill>
                  <a:srgbClr val="1F4E79"/>
                </a:solidFill>
                <a:latin typeface="Calibri"/>
                <a:cs typeface="Calibri"/>
              </a:rPr>
              <a:t>with </a:t>
            </a:r>
            <a:r>
              <a:rPr sz="2600" i="1" spc="-5" dirty="0">
                <a:solidFill>
                  <a:srgbClr val="1F4E79"/>
                </a:solidFill>
                <a:latin typeface="Calibri"/>
                <a:cs typeface="Calibri"/>
              </a:rPr>
              <a:t>the Code  of </a:t>
            </a:r>
            <a:r>
              <a:rPr sz="2600" i="1" dirty="0">
                <a:solidFill>
                  <a:srgbClr val="1F4E79"/>
                </a:solidFill>
                <a:latin typeface="Calibri"/>
                <a:cs typeface="Calibri"/>
              </a:rPr>
              <a:t>the </a:t>
            </a:r>
            <a:r>
              <a:rPr sz="2600" i="1" spc="-15" dirty="0">
                <a:solidFill>
                  <a:srgbClr val="1F4E79"/>
                </a:solidFill>
                <a:latin typeface="Calibri"/>
                <a:cs typeface="Calibri"/>
              </a:rPr>
              <a:t>Republic </a:t>
            </a:r>
            <a:r>
              <a:rPr sz="2600" i="1" spc="-5" dirty="0">
                <a:solidFill>
                  <a:srgbClr val="1F4E79"/>
                </a:solidFill>
                <a:latin typeface="Calibri"/>
                <a:cs typeface="Calibri"/>
              </a:rPr>
              <a:t>of </a:t>
            </a:r>
            <a:r>
              <a:rPr sz="2600" i="1" spc="-20" dirty="0">
                <a:solidFill>
                  <a:srgbClr val="1F4E79"/>
                </a:solidFill>
                <a:latin typeface="Calibri"/>
                <a:cs typeface="Calibri"/>
              </a:rPr>
              <a:t>Kazakhstan </a:t>
            </a:r>
            <a:r>
              <a:rPr sz="2600" i="1" spc="-10" dirty="0">
                <a:solidFill>
                  <a:srgbClr val="1F4E79"/>
                </a:solidFill>
                <a:latin typeface="Calibri"/>
                <a:cs typeface="Calibri"/>
              </a:rPr>
              <a:t>"On </a:t>
            </a:r>
            <a:r>
              <a:rPr sz="2600" i="1" spc="-25" dirty="0">
                <a:solidFill>
                  <a:srgbClr val="1F4E79"/>
                </a:solidFill>
                <a:latin typeface="Calibri"/>
                <a:cs typeface="Calibri"/>
              </a:rPr>
              <a:t>taxes </a:t>
            </a:r>
            <a:r>
              <a:rPr sz="2600" i="1" spc="-5" dirty="0">
                <a:solidFill>
                  <a:srgbClr val="1F4E79"/>
                </a:solidFill>
                <a:latin typeface="Calibri"/>
                <a:cs typeface="Calibri"/>
              </a:rPr>
              <a:t>and other </a:t>
            </a:r>
            <a:r>
              <a:rPr sz="2600" i="1" spc="-10" dirty="0">
                <a:solidFill>
                  <a:srgbClr val="1F4E79"/>
                </a:solidFill>
                <a:latin typeface="Calibri"/>
                <a:cs typeface="Calibri"/>
              </a:rPr>
              <a:t>mandatory </a:t>
            </a:r>
            <a:r>
              <a:rPr sz="2600" i="1" spc="-5" dirty="0">
                <a:solidFill>
                  <a:srgbClr val="1F4E79"/>
                </a:solidFill>
                <a:latin typeface="Calibri"/>
                <a:cs typeface="Calibri"/>
              </a:rPr>
              <a:t>payments  </a:t>
            </a:r>
            <a:r>
              <a:rPr sz="2600" i="1" spc="-20" dirty="0">
                <a:solidFill>
                  <a:srgbClr val="1F4E79"/>
                </a:solidFill>
                <a:latin typeface="Calibri"/>
                <a:cs typeface="Calibri"/>
              </a:rPr>
              <a:t>to </a:t>
            </a:r>
            <a:r>
              <a:rPr sz="2600" i="1" dirty="0">
                <a:solidFill>
                  <a:srgbClr val="1F4E79"/>
                </a:solidFill>
                <a:latin typeface="Calibri"/>
                <a:cs typeface="Calibri"/>
              </a:rPr>
              <a:t>the budget" </a:t>
            </a:r>
            <a:r>
              <a:rPr sz="900" i="1" dirty="0">
                <a:solidFill>
                  <a:srgbClr val="1F4E79"/>
                </a:solidFill>
                <a:latin typeface="Calibri"/>
                <a:cs typeface="Calibri"/>
              </a:rPr>
              <a:t>(Tax</a:t>
            </a:r>
            <a:r>
              <a:rPr sz="900" i="1" spc="-55" dirty="0">
                <a:solidFill>
                  <a:srgbClr val="1F4E79"/>
                </a:solidFill>
                <a:latin typeface="Calibri"/>
                <a:cs typeface="Calibri"/>
              </a:rPr>
              <a:t> </a:t>
            </a:r>
            <a:r>
              <a:rPr sz="900" i="1" spc="-5" dirty="0">
                <a:solidFill>
                  <a:srgbClr val="1F4E79"/>
                </a:solidFill>
                <a:latin typeface="Calibri"/>
                <a:cs typeface="Calibri"/>
              </a:rPr>
              <a:t>Code);</a:t>
            </a:r>
            <a:endParaRPr sz="900">
              <a:latin typeface="Calibri"/>
              <a:cs typeface="Calibri"/>
            </a:endParaRPr>
          </a:p>
          <a:p>
            <a:pPr marL="241300" indent="-229235" algn="just">
              <a:lnSpc>
                <a:spcPct val="100000"/>
              </a:lnSpc>
              <a:spcBef>
                <a:spcPts val="384"/>
              </a:spcBef>
              <a:buFont typeface="Arial"/>
              <a:buChar char="•"/>
              <a:tabLst>
                <a:tab pos="241935" algn="l"/>
              </a:tabLst>
            </a:pPr>
            <a:r>
              <a:rPr sz="2600" i="1" spc="-15" dirty="0">
                <a:solidFill>
                  <a:srgbClr val="1F4E79"/>
                </a:solidFill>
                <a:latin typeface="Calibri"/>
                <a:cs typeface="Calibri"/>
              </a:rPr>
              <a:t>Kazakhstan's </a:t>
            </a:r>
            <a:r>
              <a:rPr sz="2600" i="1" spc="-5" dirty="0">
                <a:solidFill>
                  <a:srgbClr val="1F4E79"/>
                </a:solidFill>
                <a:latin typeface="Calibri"/>
                <a:cs typeface="Calibri"/>
              </a:rPr>
              <a:t>employment </a:t>
            </a:r>
            <a:r>
              <a:rPr sz="2600" i="1" dirty="0">
                <a:solidFill>
                  <a:srgbClr val="1F4E79"/>
                </a:solidFill>
                <a:latin typeface="Calibri"/>
                <a:cs typeface="Calibri"/>
              </a:rPr>
              <a:t>laws </a:t>
            </a:r>
            <a:r>
              <a:rPr sz="2600" i="1" spc="-15" dirty="0">
                <a:solidFill>
                  <a:srgbClr val="1F4E79"/>
                </a:solidFill>
                <a:latin typeface="Calibri"/>
                <a:cs typeface="Calibri"/>
              </a:rPr>
              <a:t>to </a:t>
            </a:r>
            <a:r>
              <a:rPr sz="2600" i="1" spc="-5" dirty="0">
                <a:solidFill>
                  <a:srgbClr val="1F4E79"/>
                </a:solidFill>
                <a:latin typeface="Calibri"/>
                <a:cs typeface="Calibri"/>
              </a:rPr>
              <a:t>attract </a:t>
            </a:r>
            <a:r>
              <a:rPr sz="2600" i="1" spc="-10" dirty="0">
                <a:solidFill>
                  <a:srgbClr val="1F4E79"/>
                </a:solidFill>
                <a:latin typeface="Calibri"/>
                <a:cs typeface="Calibri"/>
              </a:rPr>
              <a:t>foreign</a:t>
            </a:r>
            <a:r>
              <a:rPr sz="2600" i="1" spc="-45" dirty="0">
                <a:solidFill>
                  <a:srgbClr val="1F4E79"/>
                </a:solidFill>
                <a:latin typeface="Calibri"/>
                <a:cs typeface="Calibri"/>
              </a:rPr>
              <a:t> </a:t>
            </a:r>
            <a:r>
              <a:rPr sz="2600" i="1" spc="-35" dirty="0">
                <a:solidFill>
                  <a:srgbClr val="1F4E79"/>
                </a:solidFill>
                <a:latin typeface="Calibri"/>
                <a:cs typeface="Calibri"/>
              </a:rPr>
              <a:t>labour.</a:t>
            </a:r>
            <a:endParaRPr sz="2600">
              <a:latin typeface="Calibri"/>
              <a:cs typeface="Calibri"/>
            </a:endParaRPr>
          </a:p>
          <a:p>
            <a:pPr marL="241300" marR="5715" indent="-229235" algn="just">
              <a:lnSpc>
                <a:spcPct val="80000"/>
              </a:lnSpc>
              <a:spcBef>
                <a:spcPts val="994"/>
              </a:spcBef>
              <a:buFont typeface="Arial"/>
              <a:buChar char="•"/>
              <a:tabLst>
                <a:tab pos="241935" algn="l"/>
              </a:tabLst>
            </a:pPr>
            <a:r>
              <a:rPr sz="2600" i="1" spc="-5" dirty="0">
                <a:solidFill>
                  <a:srgbClr val="1F4E79"/>
                </a:solidFill>
                <a:latin typeface="Calibri"/>
                <a:cs typeface="Calibri"/>
              </a:rPr>
              <a:t>The application of </a:t>
            </a:r>
            <a:r>
              <a:rPr sz="2600" i="1" dirty="0">
                <a:solidFill>
                  <a:srgbClr val="1F4E79"/>
                </a:solidFill>
                <a:latin typeface="Calibri"/>
                <a:cs typeface="Calibri"/>
              </a:rPr>
              <a:t>the </a:t>
            </a:r>
            <a:r>
              <a:rPr sz="2600" i="1" spc="-15" dirty="0">
                <a:solidFill>
                  <a:srgbClr val="1F4E79"/>
                </a:solidFill>
                <a:latin typeface="Calibri"/>
                <a:cs typeface="Calibri"/>
              </a:rPr>
              <a:t>guarantee </a:t>
            </a:r>
            <a:r>
              <a:rPr sz="2600" i="1" spc="-5" dirty="0">
                <a:solidFill>
                  <a:srgbClr val="1F4E79"/>
                </a:solidFill>
                <a:latin typeface="Calibri"/>
                <a:cs typeface="Calibri"/>
              </a:rPr>
              <a:t>of </a:t>
            </a:r>
            <a:r>
              <a:rPr sz="2600" i="1" spc="-10" dirty="0">
                <a:solidFill>
                  <a:srgbClr val="1F4E79"/>
                </a:solidFill>
                <a:latin typeface="Calibri"/>
                <a:cs typeface="Calibri"/>
              </a:rPr>
              <a:t>stability </a:t>
            </a:r>
            <a:r>
              <a:rPr sz="2600" i="1" spc="-5" dirty="0">
                <a:solidFill>
                  <a:srgbClr val="1F4E79"/>
                </a:solidFill>
                <a:latin typeface="Calibri"/>
                <a:cs typeface="Calibri"/>
              </a:rPr>
              <a:t>of </a:t>
            </a:r>
            <a:r>
              <a:rPr sz="2600" i="1" dirty="0">
                <a:solidFill>
                  <a:srgbClr val="1F4E79"/>
                </a:solidFill>
                <a:latin typeface="Calibri"/>
                <a:cs typeface="Calibri"/>
              </a:rPr>
              <a:t>the legislation </a:t>
            </a:r>
            <a:r>
              <a:rPr sz="2600" i="1" spc="-5" dirty="0">
                <a:solidFill>
                  <a:srgbClr val="1F4E79"/>
                </a:solidFill>
                <a:latin typeface="Calibri"/>
                <a:cs typeface="Calibri"/>
              </a:rPr>
              <a:t>of </a:t>
            </a:r>
            <a:r>
              <a:rPr sz="2600" i="1" dirty="0">
                <a:solidFill>
                  <a:srgbClr val="1F4E79"/>
                </a:solidFill>
                <a:latin typeface="Calibri"/>
                <a:cs typeface="Calibri"/>
              </a:rPr>
              <a:t>the  </a:t>
            </a:r>
            <a:r>
              <a:rPr sz="2600" i="1" spc="-10" dirty="0">
                <a:solidFill>
                  <a:srgbClr val="1F4E79"/>
                </a:solidFill>
                <a:latin typeface="Calibri"/>
                <a:cs typeface="Calibri"/>
              </a:rPr>
              <a:t>Republic </a:t>
            </a:r>
            <a:r>
              <a:rPr sz="2600" i="1" dirty="0">
                <a:solidFill>
                  <a:srgbClr val="1F4E79"/>
                </a:solidFill>
                <a:latin typeface="Calibri"/>
                <a:cs typeface="Calibri"/>
              </a:rPr>
              <a:t>of </a:t>
            </a:r>
            <a:r>
              <a:rPr sz="2600" i="1" spc="-20" dirty="0">
                <a:solidFill>
                  <a:srgbClr val="1F4E79"/>
                </a:solidFill>
                <a:latin typeface="Calibri"/>
                <a:cs typeface="Calibri"/>
              </a:rPr>
              <a:t>Kazakhstan </a:t>
            </a:r>
            <a:r>
              <a:rPr sz="2600" i="1" dirty="0">
                <a:solidFill>
                  <a:srgbClr val="1F4E79"/>
                </a:solidFill>
                <a:latin typeface="Calibri"/>
                <a:cs typeface="Calibri"/>
              </a:rPr>
              <a:t>will </a:t>
            </a:r>
            <a:r>
              <a:rPr sz="2600" i="1" spc="-5" dirty="0">
                <a:solidFill>
                  <a:srgbClr val="1F4E79"/>
                </a:solidFill>
                <a:latin typeface="Calibri"/>
                <a:cs typeface="Calibri"/>
              </a:rPr>
              <a:t>be annulled </a:t>
            </a:r>
            <a:r>
              <a:rPr sz="2600" i="1" dirty="0">
                <a:solidFill>
                  <a:srgbClr val="1F4E79"/>
                </a:solidFill>
                <a:latin typeface="Calibri"/>
                <a:cs typeface="Calibri"/>
              </a:rPr>
              <a:t>in the </a:t>
            </a:r>
            <a:r>
              <a:rPr sz="2600" i="1" spc="-10" dirty="0">
                <a:solidFill>
                  <a:srgbClr val="1F4E79"/>
                </a:solidFill>
                <a:latin typeface="Calibri"/>
                <a:cs typeface="Calibri"/>
              </a:rPr>
              <a:t>event </a:t>
            </a:r>
            <a:r>
              <a:rPr sz="2600" i="1" spc="-5" dirty="0">
                <a:solidFill>
                  <a:srgbClr val="1F4E79"/>
                </a:solidFill>
                <a:latin typeface="Calibri"/>
                <a:cs typeface="Calibri"/>
              </a:rPr>
              <a:t>of an early  termination of the </a:t>
            </a:r>
            <a:r>
              <a:rPr sz="2600" i="1" spc="-15" dirty="0">
                <a:solidFill>
                  <a:srgbClr val="1F4E79"/>
                </a:solidFill>
                <a:latin typeface="Calibri"/>
                <a:cs typeface="Calibri"/>
              </a:rPr>
              <a:t>investment </a:t>
            </a:r>
            <a:r>
              <a:rPr sz="2600" i="1" spc="-10" dirty="0">
                <a:solidFill>
                  <a:srgbClr val="1F4E79"/>
                </a:solidFill>
                <a:latin typeface="Calibri"/>
                <a:cs typeface="Calibri"/>
              </a:rPr>
              <a:t>contract </a:t>
            </a:r>
            <a:r>
              <a:rPr sz="2600" i="1" spc="-5" dirty="0">
                <a:solidFill>
                  <a:srgbClr val="1F4E79"/>
                </a:solidFill>
                <a:latin typeface="Calibri"/>
                <a:cs typeface="Calibri"/>
              </a:rPr>
              <a:t>in </a:t>
            </a:r>
            <a:r>
              <a:rPr sz="2600" i="1" spc="-10" dirty="0">
                <a:solidFill>
                  <a:srgbClr val="1F4E79"/>
                </a:solidFill>
                <a:latin typeface="Calibri"/>
                <a:cs typeface="Calibri"/>
              </a:rPr>
              <a:t>accordance </a:t>
            </a:r>
            <a:r>
              <a:rPr sz="2600" i="1" spc="-5" dirty="0">
                <a:solidFill>
                  <a:srgbClr val="1F4E79"/>
                </a:solidFill>
                <a:latin typeface="Calibri"/>
                <a:cs typeface="Calibri"/>
              </a:rPr>
              <a:t>with this Code.</a:t>
            </a:r>
            <a:r>
              <a:rPr sz="2600" i="1" spc="265" dirty="0">
                <a:solidFill>
                  <a:srgbClr val="1F4E79"/>
                </a:solidFill>
                <a:latin typeface="Calibri"/>
                <a:cs typeface="Calibri"/>
              </a:rPr>
              <a:t> </a:t>
            </a:r>
            <a:r>
              <a:rPr sz="900" i="1" spc="-5" dirty="0">
                <a:solidFill>
                  <a:srgbClr val="1F4E79"/>
                </a:solidFill>
                <a:latin typeface="Calibri"/>
                <a:cs typeface="Calibri"/>
              </a:rPr>
              <a:t>(Article</a:t>
            </a:r>
            <a:endParaRPr sz="900">
              <a:latin typeface="Calibri"/>
              <a:cs typeface="Calibri"/>
            </a:endParaRPr>
          </a:p>
          <a:p>
            <a:pPr marL="241300">
              <a:lnSpc>
                <a:spcPts val="370"/>
              </a:lnSpc>
            </a:pPr>
            <a:r>
              <a:rPr sz="900" i="1" spc="-5" dirty="0">
                <a:solidFill>
                  <a:srgbClr val="1F4E79"/>
                </a:solidFill>
                <a:latin typeface="Calibri"/>
                <a:cs typeface="Calibri"/>
              </a:rPr>
              <a:t>289 </a:t>
            </a:r>
            <a:r>
              <a:rPr sz="900" i="1" dirty="0">
                <a:solidFill>
                  <a:srgbClr val="1F4E79"/>
                </a:solidFill>
                <a:latin typeface="Calibri"/>
                <a:cs typeface="Calibri"/>
              </a:rPr>
              <a:t>EC</a:t>
            </a:r>
            <a:r>
              <a:rPr sz="900" i="1" spc="-30" dirty="0">
                <a:solidFill>
                  <a:srgbClr val="1F4E79"/>
                </a:solidFill>
                <a:latin typeface="Calibri"/>
                <a:cs typeface="Calibri"/>
              </a:rPr>
              <a:t> </a:t>
            </a:r>
            <a:r>
              <a:rPr sz="900" i="1" dirty="0">
                <a:solidFill>
                  <a:srgbClr val="1F4E79"/>
                </a:solidFill>
                <a:latin typeface="Calibri"/>
                <a:cs typeface="Calibri"/>
              </a:rPr>
              <a:t>RK)</a:t>
            </a:r>
            <a:endParaRPr sz="900">
              <a:latin typeface="Calibri"/>
              <a:cs typeface="Calibri"/>
            </a:endParaRPr>
          </a:p>
          <a:p>
            <a:pPr marL="12700">
              <a:lnSpc>
                <a:spcPts val="2800"/>
              </a:lnSpc>
            </a:pPr>
            <a:r>
              <a:rPr sz="2800" spc="-5" dirty="0">
                <a:latin typeface="Arial"/>
                <a:cs typeface="Arial"/>
              </a:rPr>
              <a:t>•</a:t>
            </a:r>
            <a:endParaRPr sz="2800">
              <a:latin typeface="Arial"/>
              <a:cs typeface="Arial"/>
            </a:endParaRPr>
          </a:p>
        </p:txBody>
      </p:sp>
      <p:sp>
        <p:nvSpPr>
          <p:cNvPr id="4" name="object 4"/>
          <p:cNvSpPr txBox="1"/>
          <p:nvPr/>
        </p:nvSpPr>
        <p:spPr>
          <a:xfrm>
            <a:off x="11946001" y="6652641"/>
            <a:ext cx="155575" cy="153035"/>
          </a:xfrm>
          <a:prstGeom prst="rect">
            <a:avLst/>
          </a:prstGeom>
        </p:spPr>
        <p:txBody>
          <a:bodyPr vert="horz" wrap="square" lIns="0" tIns="0" rIns="0" bIns="0" rtlCol="0">
            <a:spAutoFit/>
          </a:bodyPr>
          <a:lstStyle/>
          <a:p>
            <a:pPr>
              <a:lnSpc>
                <a:spcPts val="1140"/>
              </a:lnSpc>
            </a:pPr>
            <a:r>
              <a:rPr sz="1200" dirty="0">
                <a:solidFill>
                  <a:srgbClr val="888888"/>
                </a:solidFill>
                <a:latin typeface="Calibri"/>
                <a:cs typeface="Calibri"/>
              </a:rPr>
              <a:t>64</a:t>
            </a:r>
            <a:endParaRPr sz="1200">
              <a:latin typeface="Calibri"/>
              <a:cs typeface="Calibri"/>
            </a:endParaRPr>
          </a:p>
        </p:txBody>
      </p:sp>
      <p:sp>
        <p:nvSpPr>
          <p:cNvPr id="5" name="object 5"/>
          <p:cNvSpPr/>
          <p:nvPr/>
        </p:nvSpPr>
        <p:spPr>
          <a:xfrm>
            <a:off x="12191" y="0"/>
            <a:ext cx="12179935" cy="248920"/>
          </a:xfrm>
          <a:custGeom>
            <a:avLst/>
            <a:gdLst/>
            <a:ahLst/>
            <a:cxnLst/>
            <a:rect l="l" t="t" r="r" b="b"/>
            <a:pathLst>
              <a:path w="12179935" h="248920">
                <a:moveTo>
                  <a:pt x="0" y="248411"/>
                </a:moveTo>
                <a:lnTo>
                  <a:pt x="12179807" y="248411"/>
                </a:lnTo>
                <a:lnTo>
                  <a:pt x="12179808" y="0"/>
                </a:lnTo>
                <a:lnTo>
                  <a:pt x="0" y="0"/>
                </a:lnTo>
                <a:lnTo>
                  <a:pt x="0" y="248411"/>
                </a:lnTo>
                <a:close/>
              </a:path>
            </a:pathLst>
          </a:custGeom>
          <a:solidFill>
            <a:srgbClr val="243470">
              <a:alpha val="79998"/>
            </a:srgbClr>
          </a:solidFill>
        </p:spPr>
        <p:txBody>
          <a:bodyPr wrap="square" lIns="0" tIns="0" rIns="0" bIns="0" rtlCol="0"/>
          <a:lstStyle/>
          <a:p>
            <a:endParaRPr/>
          </a:p>
        </p:txBody>
      </p:sp>
      <p:sp>
        <p:nvSpPr>
          <p:cNvPr id="6" name="object 6"/>
          <p:cNvSpPr/>
          <p:nvPr/>
        </p:nvSpPr>
        <p:spPr>
          <a:xfrm>
            <a:off x="12191" y="6426708"/>
            <a:ext cx="12179935" cy="431800"/>
          </a:xfrm>
          <a:custGeom>
            <a:avLst/>
            <a:gdLst/>
            <a:ahLst/>
            <a:cxnLst/>
            <a:rect l="l" t="t" r="r" b="b"/>
            <a:pathLst>
              <a:path w="12179935" h="431800">
                <a:moveTo>
                  <a:pt x="12179808" y="431290"/>
                </a:moveTo>
                <a:lnTo>
                  <a:pt x="12179808" y="0"/>
                </a:lnTo>
                <a:lnTo>
                  <a:pt x="0" y="0"/>
                </a:lnTo>
                <a:lnTo>
                  <a:pt x="0" y="431290"/>
                </a:lnTo>
                <a:lnTo>
                  <a:pt x="12179808" y="431290"/>
                </a:lnTo>
                <a:close/>
              </a:path>
            </a:pathLst>
          </a:custGeom>
          <a:solidFill>
            <a:srgbClr val="243470">
              <a:alpha val="79998"/>
            </a:srgbClr>
          </a:solidFill>
        </p:spPr>
        <p:txBody>
          <a:bodyPr wrap="square" lIns="0" tIns="0" rIns="0" bIns="0" rtlCol="0"/>
          <a:lstStyle/>
          <a:p>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5DC1EDD2-5156-4C78-B4CC-0F7C486904F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20497" r="19473"/>
          <a:stretch/>
        </p:blipFill>
        <p:spPr>
          <a:xfrm>
            <a:off x="510746" y="1439665"/>
            <a:ext cx="3657600" cy="3978669"/>
          </a:xfrm>
          <a:custGeom>
            <a:avLst/>
            <a:gdLst>
              <a:gd name="connsiteX0" fmla="*/ 2631950 w 7264257"/>
              <a:gd name="connsiteY0" fmla="*/ 0 h 6695422"/>
              <a:gd name="connsiteX1" fmla="*/ 7264257 w 7264257"/>
              <a:gd name="connsiteY1" fmla="*/ 0 h 6695422"/>
              <a:gd name="connsiteX2" fmla="*/ 4630756 w 7264257"/>
              <a:gd name="connsiteY2" fmla="*/ 6695422 h 6695422"/>
              <a:gd name="connsiteX3" fmla="*/ 0 w 7264257"/>
              <a:gd name="connsiteY3" fmla="*/ 6695422 h 6695422"/>
            </a:gdLst>
            <a:ahLst/>
            <a:cxnLst>
              <a:cxn ang="0">
                <a:pos x="connsiteX0" y="connsiteY0"/>
              </a:cxn>
              <a:cxn ang="0">
                <a:pos x="connsiteX1" y="connsiteY1"/>
              </a:cxn>
              <a:cxn ang="0">
                <a:pos x="connsiteX2" y="connsiteY2"/>
              </a:cxn>
              <a:cxn ang="0">
                <a:pos x="connsiteX3" y="connsiteY3"/>
              </a:cxn>
            </a:cxnLst>
            <a:rect l="l" t="t" r="r" b="b"/>
            <a:pathLst>
              <a:path w="7264257" h="6695422">
                <a:moveTo>
                  <a:pt x="2631950" y="0"/>
                </a:moveTo>
                <a:lnTo>
                  <a:pt x="7264257" y="0"/>
                </a:lnTo>
                <a:lnTo>
                  <a:pt x="4630756" y="6695422"/>
                </a:lnTo>
                <a:lnTo>
                  <a:pt x="0" y="6695422"/>
                </a:lnTo>
                <a:close/>
              </a:path>
            </a:pathLst>
          </a:custGeom>
        </p:spPr>
      </p:pic>
      <p:pic>
        <p:nvPicPr>
          <p:cNvPr id="16" name="Рисунок 15">
            <a:extLst>
              <a:ext uri="{FF2B5EF4-FFF2-40B4-BE49-F238E27FC236}">
                <a16:creationId xmlns:a16="http://schemas.microsoft.com/office/drawing/2014/main" id="{501188AF-66C9-4AAA-A13A-44C37A9AA3C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20224" r="34102"/>
          <a:stretch/>
        </p:blipFill>
        <p:spPr>
          <a:xfrm>
            <a:off x="3047997" y="1439665"/>
            <a:ext cx="3707027" cy="3978893"/>
          </a:xfrm>
          <a:custGeom>
            <a:avLst/>
            <a:gdLst>
              <a:gd name="connsiteX0" fmla="*/ 2631950 w 7264257"/>
              <a:gd name="connsiteY0" fmla="*/ 0 h 6695422"/>
              <a:gd name="connsiteX1" fmla="*/ 7264257 w 7264257"/>
              <a:gd name="connsiteY1" fmla="*/ 0 h 6695422"/>
              <a:gd name="connsiteX2" fmla="*/ 4630756 w 7264257"/>
              <a:gd name="connsiteY2" fmla="*/ 6695422 h 6695422"/>
              <a:gd name="connsiteX3" fmla="*/ 0 w 7264257"/>
              <a:gd name="connsiteY3" fmla="*/ 6695422 h 6695422"/>
            </a:gdLst>
            <a:ahLst/>
            <a:cxnLst>
              <a:cxn ang="0">
                <a:pos x="connsiteX0" y="connsiteY0"/>
              </a:cxn>
              <a:cxn ang="0">
                <a:pos x="connsiteX1" y="connsiteY1"/>
              </a:cxn>
              <a:cxn ang="0">
                <a:pos x="connsiteX2" y="connsiteY2"/>
              </a:cxn>
              <a:cxn ang="0">
                <a:pos x="connsiteX3" y="connsiteY3"/>
              </a:cxn>
            </a:cxnLst>
            <a:rect l="l" t="t" r="r" b="b"/>
            <a:pathLst>
              <a:path w="7264257" h="6695422">
                <a:moveTo>
                  <a:pt x="2631950" y="0"/>
                </a:moveTo>
                <a:lnTo>
                  <a:pt x="7264257" y="0"/>
                </a:lnTo>
                <a:lnTo>
                  <a:pt x="4630756" y="6695422"/>
                </a:lnTo>
                <a:lnTo>
                  <a:pt x="0" y="6695422"/>
                </a:lnTo>
                <a:close/>
              </a:path>
            </a:pathLst>
          </a:custGeom>
        </p:spPr>
      </p:pic>
      <p:pic>
        <p:nvPicPr>
          <p:cNvPr id="17" name="Рисунок 16">
            <a:extLst>
              <a:ext uri="{FF2B5EF4-FFF2-40B4-BE49-F238E27FC236}">
                <a16:creationId xmlns:a16="http://schemas.microsoft.com/office/drawing/2014/main" id="{14C3997A-412B-4A32-BBDD-47C610D6C312}"/>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l="7973" r="39982"/>
          <a:stretch/>
        </p:blipFill>
        <p:spPr>
          <a:xfrm>
            <a:off x="5560543" y="1439665"/>
            <a:ext cx="3731740" cy="3991430"/>
          </a:xfrm>
          <a:custGeom>
            <a:avLst/>
            <a:gdLst>
              <a:gd name="connsiteX0" fmla="*/ 2631950 w 7264257"/>
              <a:gd name="connsiteY0" fmla="*/ 0 h 6695422"/>
              <a:gd name="connsiteX1" fmla="*/ 7264257 w 7264257"/>
              <a:gd name="connsiteY1" fmla="*/ 0 h 6695422"/>
              <a:gd name="connsiteX2" fmla="*/ 4630756 w 7264257"/>
              <a:gd name="connsiteY2" fmla="*/ 6695422 h 6695422"/>
              <a:gd name="connsiteX3" fmla="*/ 0 w 7264257"/>
              <a:gd name="connsiteY3" fmla="*/ 6695422 h 6695422"/>
            </a:gdLst>
            <a:ahLst/>
            <a:cxnLst>
              <a:cxn ang="0">
                <a:pos x="connsiteX0" y="connsiteY0"/>
              </a:cxn>
              <a:cxn ang="0">
                <a:pos x="connsiteX1" y="connsiteY1"/>
              </a:cxn>
              <a:cxn ang="0">
                <a:pos x="connsiteX2" y="connsiteY2"/>
              </a:cxn>
              <a:cxn ang="0">
                <a:pos x="connsiteX3" y="connsiteY3"/>
              </a:cxn>
            </a:cxnLst>
            <a:rect l="l" t="t" r="r" b="b"/>
            <a:pathLst>
              <a:path w="7264257" h="6695422">
                <a:moveTo>
                  <a:pt x="2631950" y="0"/>
                </a:moveTo>
                <a:lnTo>
                  <a:pt x="7264257" y="0"/>
                </a:lnTo>
                <a:lnTo>
                  <a:pt x="4630756" y="6695422"/>
                </a:lnTo>
                <a:lnTo>
                  <a:pt x="0" y="6695422"/>
                </a:lnTo>
                <a:close/>
              </a:path>
            </a:pathLst>
          </a:custGeom>
        </p:spPr>
      </p:pic>
      <p:pic>
        <p:nvPicPr>
          <p:cNvPr id="19" name="Рисунок 18">
            <a:extLst>
              <a:ext uri="{FF2B5EF4-FFF2-40B4-BE49-F238E27FC236}">
                <a16:creationId xmlns:a16="http://schemas.microsoft.com/office/drawing/2014/main" id="{13023DF2-4F41-434C-BFC2-4F97EF92A442}"/>
              </a:ext>
            </a:extLst>
          </p:cNvPr>
          <p:cNvPicPr>
            <a:picLocks noChangeAspect="1"/>
          </p:cNvPicPr>
          <p:nvPr/>
        </p:nvPicPr>
        <p:blipFill rotWithShape="1">
          <a:blip r:embed="rId6">
            <a:duotone>
              <a:schemeClr val="bg2">
                <a:shade val="45000"/>
                <a:satMod val="135000"/>
              </a:schemeClr>
              <a:prstClr val="white"/>
            </a:duotone>
            <a:extLst>
              <a:ext uri="{28A0092B-C50C-407E-A947-70E740481C1C}">
                <a14:useLocalDpi xmlns:a14="http://schemas.microsoft.com/office/drawing/2010/main" val="0"/>
              </a:ext>
            </a:extLst>
          </a:blip>
          <a:srcRect l="36809" r="25508"/>
          <a:stretch/>
        </p:blipFill>
        <p:spPr>
          <a:xfrm>
            <a:off x="8079161" y="1439665"/>
            <a:ext cx="3690552" cy="3978669"/>
          </a:xfrm>
          <a:custGeom>
            <a:avLst/>
            <a:gdLst>
              <a:gd name="connsiteX0" fmla="*/ 2631950 w 7264257"/>
              <a:gd name="connsiteY0" fmla="*/ 0 h 6695422"/>
              <a:gd name="connsiteX1" fmla="*/ 7264257 w 7264257"/>
              <a:gd name="connsiteY1" fmla="*/ 0 h 6695422"/>
              <a:gd name="connsiteX2" fmla="*/ 4630756 w 7264257"/>
              <a:gd name="connsiteY2" fmla="*/ 6695422 h 6695422"/>
              <a:gd name="connsiteX3" fmla="*/ 0 w 7264257"/>
              <a:gd name="connsiteY3" fmla="*/ 6695422 h 6695422"/>
            </a:gdLst>
            <a:ahLst/>
            <a:cxnLst>
              <a:cxn ang="0">
                <a:pos x="connsiteX0" y="connsiteY0"/>
              </a:cxn>
              <a:cxn ang="0">
                <a:pos x="connsiteX1" y="connsiteY1"/>
              </a:cxn>
              <a:cxn ang="0">
                <a:pos x="connsiteX2" y="connsiteY2"/>
              </a:cxn>
              <a:cxn ang="0">
                <a:pos x="connsiteX3" y="connsiteY3"/>
              </a:cxn>
            </a:cxnLst>
            <a:rect l="l" t="t" r="r" b="b"/>
            <a:pathLst>
              <a:path w="7264257" h="6695422">
                <a:moveTo>
                  <a:pt x="2631950" y="0"/>
                </a:moveTo>
                <a:lnTo>
                  <a:pt x="7264257" y="0"/>
                </a:lnTo>
                <a:lnTo>
                  <a:pt x="4630756" y="6695422"/>
                </a:lnTo>
                <a:lnTo>
                  <a:pt x="0" y="6695422"/>
                </a:lnTo>
                <a:close/>
              </a:path>
            </a:pathLst>
          </a:custGeom>
        </p:spPr>
      </p:pic>
      <p:sp>
        <p:nvSpPr>
          <p:cNvPr id="6" name="Прямоугольник 5"/>
          <p:cNvSpPr/>
          <p:nvPr/>
        </p:nvSpPr>
        <p:spPr>
          <a:xfrm>
            <a:off x="1185331" y="2853267"/>
            <a:ext cx="9905999" cy="1202266"/>
          </a:xfrm>
          <a:custGeom>
            <a:avLst/>
            <a:gdLst>
              <a:gd name="connsiteX0" fmla="*/ 0 w 9889066"/>
              <a:gd name="connsiteY0" fmla="*/ 0 h 1202266"/>
              <a:gd name="connsiteX1" fmla="*/ 9889066 w 9889066"/>
              <a:gd name="connsiteY1" fmla="*/ 0 h 1202266"/>
              <a:gd name="connsiteX2" fmla="*/ 9889066 w 9889066"/>
              <a:gd name="connsiteY2" fmla="*/ 1202266 h 1202266"/>
              <a:gd name="connsiteX3" fmla="*/ 0 w 9889066"/>
              <a:gd name="connsiteY3" fmla="*/ 1202266 h 1202266"/>
              <a:gd name="connsiteX4" fmla="*/ 0 w 9889066"/>
              <a:gd name="connsiteY4" fmla="*/ 0 h 1202266"/>
              <a:gd name="connsiteX0" fmla="*/ 355600 w 9889066"/>
              <a:gd name="connsiteY0" fmla="*/ 0 h 1202266"/>
              <a:gd name="connsiteX1" fmla="*/ 9889066 w 9889066"/>
              <a:gd name="connsiteY1" fmla="*/ 0 h 1202266"/>
              <a:gd name="connsiteX2" fmla="*/ 9889066 w 9889066"/>
              <a:gd name="connsiteY2" fmla="*/ 1202266 h 1202266"/>
              <a:gd name="connsiteX3" fmla="*/ 0 w 9889066"/>
              <a:gd name="connsiteY3" fmla="*/ 1202266 h 1202266"/>
              <a:gd name="connsiteX4" fmla="*/ 355600 w 9889066"/>
              <a:gd name="connsiteY4" fmla="*/ 0 h 1202266"/>
              <a:gd name="connsiteX0" fmla="*/ 372533 w 9905999"/>
              <a:gd name="connsiteY0" fmla="*/ 0 h 1202266"/>
              <a:gd name="connsiteX1" fmla="*/ 9905999 w 9905999"/>
              <a:gd name="connsiteY1" fmla="*/ 0 h 1202266"/>
              <a:gd name="connsiteX2" fmla="*/ 9905999 w 9905999"/>
              <a:gd name="connsiteY2" fmla="*/ 1202266 h 1202266"/>
              <a:gd name="connsiteX3" fmla="*/ 0 w 9905999"/>
              <a:gd name="connsiteY3" fmla="*/ 1202266 h 1202266"/>
              <a:gd name="connsiteX4" fmla="*/ 372533 w 9905999"/>
              <a:gd name="connsiteY4" fmla="*/ 0 h 1202266"/>
              <a:gd name="connsiteX0" fmla="*/ 372533 w 9905999"/>
              <a:gd name="connsiteY0" fmla="*/ 0 h 1202266"/>
              <a:gd name="connsiteX1" fmla="*/ 9905999 w 9905999"/>
              <a:gd name="connsiteY1" fmla="*/ 0 h 1202266"/>
              <a:gd name="connsiteX2" fmla="*/ 9541933 w 9905999"/>
              <a:gd name="connsiteY2" fmla="*/ 1202266 h 1202266"/>
              <a:gd name="connsiteX3" fmla="*/ 0 w 9905999"/>
              <a:gd name="connsiteY3" fmla="*/ 1202266 h 1202266"/>
              <a:gd name="connsiteX4" fmla="*/ 372533 w 9905999"/>
              <a:gd name="connsiteY4" fmla="*/ 0 h 1202266"/>
              <a:gd name="connsiteX0" fmla="*/ 389467 w 9905999"/>
              <a:gd name="connsiteY0" fmla="*/ 0 h 1202266"/>
              <a:gd name="connsiteX1" fmla="*/ 9905999 w 9905999"/>
              <a:gd name="connsiteY1" fmla="*/ 0 h 1202266"/>
              <a:gd name="connsiteX2" fmla="*/ 9541933 w 9905999"/>
              <a:gd name="connsiteY2" fmla="*/ 1202266 h 1202266"/>
              <a:gd name="connsiteX3" fmla="*/ 0 w 9905999"/>
              <a:gd name="connsiteY3" fmla="*/ 1202266 h 1202266"/>
              <a:gd name="connsiteX4" fmla="*/ 389467 w 9905999"/>
              <a:gd name="connsiteY4" fmla="*/ 0 h 1202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5999" h="1202266">
                <a:moveTo>
                  <a:pt x="389467" y="0"/>
                </a:moveTo>
                <a:lnTo>
                  <a:pt x="9905999" y="0"/>
                </a:lnTo>
                <a:lnTo>
                  <a:pt x="9541933" y="1202266"/>
                </a:lnTo>
                <a:lnTo>
                  <a:pt x="0" y="1202266"/>
                </a:lnTo>
                <a:lnTo>
                  <a:pt x="389467"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Номер слайда 6"/>
          <p:cNvSpPr>
            <a:spLocks noGrp="1"/>
          </p:cNvSpPr>
          <p:nvPr>
            <p:ph type="sldNum" sz="quarter" idx="12"/>
          </p:nvPr>
        </p:nvSpPr>
        <p:spPr/>
        <p:txBody>
          <a:bodyPr/>
          <a:lstStyle/>
          <a:p>
            <a:fld id="{16F4E7A9-8675-4A7A-BAF6-76B59361702B}" type="slidenum">
              <a:rPr lang="ru-RU" smtClean="0"/>
              <a:t>74</a:t>
            </a:fld>
            <a:endParaRPr lang="ru-RU"/>
          </a:p>
        </p:txBody>
      </p:sp>
      <p:sp>
        <p:nvSpPr>
          <p:cNvPr id="11" name="TextBox 10"/>
          <p:cNvSpPr txBox="1"/>
          <p:nvPr/>
        </p:nvSpPr>
        <p:spPr>
          <a:xfrm>
            <a:off x="1228500" y="5542413"/>
            <a:ext cx="8664085" cy="1013615"/>
          </a:xfrm>
          <a:prstGeom prst="rect">
            <a:avLst/>
          </a:prstGeom>
          <a:solidFill>
            <a:schemeClr val="bg1"/>
          </a:solidFill>
          <a:ln w="9525">
            <a:noFill/>
            <a:prstDash val="sysDot"/>
          </a:ln>
        </p:spPr>
        <p:txBody>
          <a:bodyPr vert="horz" lIns="91440" tIns="45720" rIns="91440" bIns="45720" rtlCol="0" anchor="ctr">
            <a:noAutofit/>
          </a:bodyPr>
          <a:lstStyle>
            <a:defPPr>
              <a:defRPr lang="ru-RU"/>
            </a:defPPr>
            <a:lvl1pPr indent="0" algn="ctr">
              <a:lnSpc>
                <a:spcPct val="90000"/>
              </a:lnSpc>
              <a:spcBef>
                <a:spcPts val="1000"/>
              </a:spcBef>
              <a:buFont typeface="Arial" panose="020B0604020202020204" pitchFamily="34" charset="0"/>
              <a:buNone/>
              <a:defRPr sz="1500" b="1">
                <a:solidFill>
                  <a:schemeClr val="bg1"/>
                </a:solidFill>
                <a:latin typeface="Arial" panose="020B0604020202020204" pitchFamily="34" charset="0"/>
                <a:cs typeface="Arial" panose="020B0604020202020204" pitchFamily="34" charset="0"/>
              </a:defRPr>
            </a:lvl1pPr>
            <a:lvl2pPr indent="0" algn="ctr">
              <a:lnSpc>
                <a:spcPct val="90000"/>
              </a:lnSpc>
              <a:spcBef>
                <a:spcPts val="500"/>
              </a:spcBef>
              <a:buFont typeface="Arial" panose="020B0604020202020204" pitchFamily="34" charset="0"/>
              <a:buNone/>
              <a:defRPr sz="2000">
                <a:solidFill>
                  <a:schemeClr val="tx1"/>
                </a:solidFill>
              </a:defRPr>
            </a:lvl2pPr>
            <a:lvl3pPr indent="0" algn="ctr">
              <a:lnSpc>
                <a:spcPct val="90000"/>
              </a:lnSpc>
              <a:spcBef>
                <a:spcPts val="500"/>
              </a:spcBef>
              <a:buFont typeface="Arial" panose="020B0604020202020204" pitchFamily="34" charset="0"/>
              <a:buNone/>
              <a:defRPr>
                <a:solidFill>
                  <a:schemeClr val="tx1"/>
                </a:solidFill>
              </a:defRPr>
            </a:lvl3pPr>
            <a:lvl4pPr indent="0" algn="ctr">
              <a:lnSpc>
                <a:spcPct val="90000"/>
              </a:lnSpc>
              <a:spcBef>
                <a:spcPts val="500"/>
              </a:spcBef>
              <a:buFont typeface="Arial" panose="020B0604020202020204" pitchFamily="34" charset="0"/>
              <a:buNone/>
              <a:defRPr sz="1600">
                <a:solidFill>
                  <a:schemeClr val="tx1"/>
                </a:solidFill>
              </a:defRPr>
            </a:lvl4pPr>
            <a:lvl5pPr indent="0" algn="ctr">
              <a:lnSpc>
                <a:spcPct val="90000"/>
              </a:lnSpc>
              <a:spcBef>
                <a:spcPts val="500"/>
              </a:spcBef>
              <a:buFont typeface="Arial" panose="020B0604020202020204" pitchFamily="34" charset="0"/>
              <a:buNone/>
              <a:defRPr sz="1600">
                <a:solidFill>
                  <a:schemeClr val="tx1"/>
                </a:solidFill>
              </a:defRPr>
            </a:lvl5pPr>
            <a:lvl6pPr indent="0" algn="ctr">
              <a:lnSpc>
                <a:spcPct val="90000"/>
              </a:lnSpc>
              <a:spcBef>
                <a:spcPts val="500"/>
              </a:spcBef>
              <a:buFont typeface="Arial" panose="020B0604020202020204" pitchFamily="34" charset="0"/>
              <a:buNone/>
              <a:defRPr sz="1600">
                <a:solidFill>
                  <a:schemeClr val="tx1"/>
                </a:solidFill>
              </a:defRPr>
            </a:lvl6pPr>
            <a:lvl7pPr indent="0" algn="ctr">
              <a:lnSpc>
                <a:spcPct val="90000"/>
              </a:lnSpc>
              <a:spcBef>
                <a:spcPts val="500"/>
              </a:spcBef>
              <a:buFont typeface="Arial" panose="020B0604020202020204" pitchFamily="34" charset="0"/>
              <a:buNone/>
              <a:defRPr sz="1600">
                <a:solidFill>
                  <a:schemeClr val="tx1"/>
                </a:solidFill>
              </a:defRPr>
            </a:lvl7pPr>
            <a:lvl8pPr indent="0" algn="ctr">
              <a:lnSpc>
                <a:spcPct val="90000"/>
              </a:lnSpc>
              <a:spcBef>
                <a:spcPts val="500"/>
              </a:spcBef>
              <a:buFont typeface="Arial" panose="020B0604020202020204" pitchFamily="34" charset="0"/>
              <a:buNone/>
              <a:defRPr sz="1600">
                <a:solidFill>
                  <a:schemeClr val="tx1"/>
                </a:solidFill>
              </a:defRPr>
            </a:lvl8pPr>
            <a:lvl9pPr indent="0" algn="ctr">
              <a:lnSpc>
                <a:spcPct val="90000"/>
              </a:lnSpc>
              <a:spcBef>
                <a:spcPts val="500"/>
              </a:spcBef>
              <a:buFont typeface="Arial" panose="020B0604020202020204" pitchFamily="34" charset="0"/>
              <a:buNone/>
              <a:defRPr sz="1600">
                <a:solidFill>
                  <a:schemeClr val="tx1"/>
                </a:solidFill>
              </a:defRPr>
            </a:lvl9pPr>
          </a:lstStyle>
          <a:p>
            <a:pPr>
              <a:lnSpc>
                <a:spcPct val="100000"/>
              </a:lnSpc>
              <a:spcBef>
                <a:spcPts val="0"/>
              </a:spcBef>
            </a:pPr>
            <a:endParaRPr lang="ru-RU" sz="2000" b="0" dirty="0">
              <a:solidFill>
                <a:schemeClr val="tx2"/>
              </a:solidFill>
              <a:latin typeface="Century Gothic" panose="020B0502020202020204" pitchFamily="34" charset="0"/>
            </a:endParaRPr>
          </a:p>
          <a:p>
            <a:pPr>
              <a:lnSpc>
                <a:spcPct val="100000"/>
              </a:lnSpc>
              <a:spcBef>
                <a:spcPts val="0"/>
              </a:spcBef>
            </a:pPr>
            <a:r>
              <a:rPr lang="ru-RU" sz="2000" b="0" dirty="0">
                <a:solidFill>
                  <a:schemeClr val="tx2"/>
                </a:solidFill>
                <a:latin typeface="Century Gothic" panose="020B0502020202020204" pitchFamily="34" charset="0"/>
              </a:rPr>
              <a:t>АО «НК «</a:t>
            </a:r>
            <a:r>
              <a:rPr lang="en-US" sz="2000" b="0" dirty="0">
                <a:solidFill>
                  <a:schemeClr val="tx2"/>
                </a:solidFill>
                <a:latin typeface="Century Gothic" panose="020B0502020202020204" pitchFamily="34" charset="0"/>
              </a:rPr>
              <a:t>KAZAKH INVEST</a:t>
            </a:r>
            <a:r>
              <a:rPr lang="ru-RU" sz="2000" b="0" dirty="0">
                <a:solidFill>
                  <a:schemeClr val="tx2"/>
                </a:solidFill>
                <a:latin typeface="Century Gothic" panose="020B0502020202020204" pitchFamily="34" charset="0"/>
              </a:rPr>
              <a:t>»</a:t>
            </a:r>
            <a:r>
              <a:rPr lang="en-US" sz="2000" b="0" dirty="0">
                <a:solidFill>
                  <a:schemeClr val="tx2"/>
                </a:solidFill>
                <a:latin typeface="Century Gothic" panose="020B0502020202020204" pitchFamily="34" charset="0"/>
              </a:rPr>
              <a:t/>
            </a:r>
            <a:br>
              <a:rPr lang="en-US" sz="2000" b="0" dirty="0">
                <a:solidFill>
                  <a:schemeClr val="tx2"/>
                </a:solidFill>
                <a:latin typeface="Century Gothic" panose="020B0502020202020204" pitchFamily="34" charset="0"/>
              </a:rPr>
            </a:br>
            <a:r>
              <a:rPr lang="en-US" sz="2000" b="0" dirty="0">
                <a:solidFill>
                  <a:schemeClr val="tx2"/>
                </a:solidFill>
                <a:latin typeface="Century Gothic" panose="020B0502020202020204" pitchFamily="34" charset="0"/>
              </a:rPr>
              <a:t>2024 </a:t>
            </a:r>
            <a:r>
              <a:rPr lang="kk-KZ" sz="2000" b="0" dirty="0">
                <a:solidFill>
                  <a:schemeClr val="tx2"/>
                </a:solidFill>
                <a:latin typeface="Century Gothic" panose="020B0502020202020204" pitchFamily="34" charset="0"/>
              </a:rPr>
              <a:t>год</a:t>
            </a:r>
            <a:endParaRPr lang="ru-RU" sz="2000" b="0" dirty="0">
              <a:solidFill>
                <a:schemeClr val="tx2"/>
              </a:solidFill>
              <a:latin typeface="Century Gothic" panose="020B0502020202020204" pitchFamily="34" charset="0"/>
            </a:endParaRPr>
          </a:p>
        </p:txBody>
      </p:sp>
      <p:sp>
        <p:nvSpPr>
          <p:cNvPr id="14" name="TextBox 13"/>
          <p:cNvSpPr txBox="1"/>
          <p:nvPr/>
        </p:nvSpPr>
        <p:spPr>
          <a:xfrm>
            <a:off x="1185331" y="2977346"/>
            <a:ext cx="9463003" cy="523220"/>
          </a:xfrm>
          <a:prstGeom prst="rect">
            <a:avLst/>
          </a:prstGeom>
          <a:noFill/>
        </p:spPr>
        <p:txBody>
          <a:bodyPr wrap="square" rtlCol="0">
            <a:spAutoFit/>
          </a:bodyPr>
          <a:lstStyle/>
          <a:p>
            <a:pPr algn="ctr"/>
            <a:r>
              <a:rPr lang="en-US" sz="2800" b="1" dirty="0">
                <a:solidFill>
                  <a:schemeClr val="accent1">
                    <a:lumMod val="50000"/>
                  </a:schemeClr>
                </a:solidFill>
                <a:latin typeface="Century Gothic" panose="020B0502020202020204" pitchFamily="34" charset="0"/>
              </a:rPr>
              <a:t>STATE SUPPORT OF INVESTMENT ACTIVITIES</a:t>
            </a:r>
            <a:endParaRPr lang="ru-RU" sz="2800" b="1" dirty="0">
              <a:solidFill>
                <a:schemeClr val="accent1">
                  <a:lumMod val="50000"/>
                </a:schemeClr>
              </a:solidFill>
              <a:latin typeface="Century Gothic" panose="020B0502020202020204" pitchFamily="34" charset="0"/>
            </a:endParaRPr>
          </a:p>
        </p:txBody>
      </p:sp>
      <p:sp>
        <p:nvSpPr>
          <p:cNvPr id="15" name="Прямоугольник 14"/>
          <p:cNvSpPr/>
          <p:nvPr/>
        </p:nvSpPr>
        <p:spPr>
          <a:xfrm>
            <a:off x="1729474" y="813573"/>
            <a:ext cx="3338395" cy="7148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lumMod val="50000"/>
                  </a:schemeClr>
                </a:solidFill>
                <a:latin typeface="Century Gothic" panose="020B0502020202020204" pitchFamily="34" charset="0"/>
              </a:rPr>
              <a:t>ANNEX</a:t>
            </a:r>
            <a:r>
              <a:rPr lang="ru-RU" sz="3200" b="1" dirty="0">
                <a:solidFill>
                  <a:schemeClr val="accent1">
                    <a:lumMod val="50000"/>
                  </a:schemeClr>
                </a:solidFill>
                <a:latin typeface="Century Gothic" panose="020B0502020202020204" pitchFamily="34" charset="0"/>
              </a:rPr>
              <a:t> 4</a:t>
            </a:r>
          </a:p>
        </p:txBody>
      </p:sp>
      <p:pic>
        <p:nvPicPr>
          <p:cNvPr id="2" name="Рисунок 1"/>
          <p:cNvPicPr>
            <a:picLocks noChangeAspect="1"/>
          </p:cNvPicPr>
          <p:nvPr/>
        </p:nvPicPr>
        <p:blipFill>
          <a:blip r:embed="rId7"/>
          <a:stretch>
            <a:fillRect/>
          </a:stretch>
        </p:blipFill>
        <p:spPr>
          <a:xfrm>
            <a:off x="8079161" y="323603"/>
            <a:ext cx="3517471" cy="847417"/>
          </a:xfrm>
          <a:prstGeom prst="rect">
            <a:avLst/>
          </a:prstGeom>
        </p:spPr>
      </p:pic>
    </p:spTree>
    <p:extLst>
      <p:ext uri="{BB962C8B-B14F-4D97-AF65-F5344CB8AC3E}">
        <p14:creationId xmlns:p14="http://schemas.microsoft.com/office/powerpoint/2010/main" val="8717087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7"/>
          </p:nvPr>
        </p:nvSpPr>
        <p:spPr/>
        <p:txBody>
          <a:bodyPr/>
          <a:lstStyle/>
          <a:p>
            <a:fld id="{B6F15528-21DE-4FAA-801E-634DDDAF4B2B}" type="slidenum">
              <a:rPr lang="ru-RU" smtClean="0"/>
              <a:t>75</a:t>
            </a:fld>
            <a:endParaRPr lang="ru-RU"/>
          </a:p>
        </p:txBody>
      </p:sp>
      <p:pic>
        <p:nvPicPr>
          <p:cNvPr id="3" name="Рисунок 2">
            <a:extLst>
              <a:ext uri="{FF2B5EF4-FFF2-40B4-BE49-F238E27FC236}">
                <a16:creationId xmlns:a16="http://schemas.microsoft.com/office/drawing/2014/main" id="{5BC2ECB6-CA94-4F91-976F-A36AFF8576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96050"/>
            <a:ext cx="3895725" cy="3895725"/>
          </a:xfrm>
          <a:prstGeom prst="rect">
            <a:avLst/>
          </a:prstGeom>
        </p:spPr>
      </p:pic>
      <p:cxnSp>
        <p:nvCxnSpPr>
          <p:cNvPr id="4" name="Straight Connector 13">
            <a:extLst>
              <a:ext uri="{FF2B5EF4-FFF2-40B4-BE49-F238E27FC236}">
                <a16:creationId xmlns:a16="http://schemas.microsoft.com/office/drawing/2014/main" id="{A845682B-1DD7-470A-B453-7D50AFC6D178}"/>
              </a:ext>
            </a:extLst>
          </p:cNvPr>
          <p:cNvCxnSpPr>
            <a:cxnSpLocks/>
          </p:cNvCxnSpPr>
          <p:nvPr/>
        </p:nvCxnSpPr>
        <p:spPr>
          <a:xfrm>
            <a:off x="5358163" y="1848012"/>
            <a:ext cx="10511" cy="2891469"/>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C4DE5C3-07C9-42FD-83E3-71CBDD42D604}"/>
              </a:ext>
            </a:extLst>
          </p:cNvPr>
          <p:cNvSpPr txBox="1"/>
          <p:nvPr/>
        </p:nvSpPr>
        <p:spPr>
          <a:xfrm>
            <a:off x="334692" y="2401240"/>
            <a:ext cx="4857750" cy="1323439"/>
          </a:xfrm>
          <a:prstGeom prst="rect">
            <a:avLst/>
          </a:prstGeom>
          <a:noFill/>
        </p:spPr>
        <p:txBody>
          <a:bodyPr wrap="square" rtlCol="0">
            <a:spAutoFit/>
          </a:bodyPr>
          <a:lstStyle/>
          <a:p>
            <a:r>
              <a:rPr lang="en-US" sz="4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State support for investments</a:t>
            </a:r>
            <a:endParaRPr lang="ru-RU" sz="4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 name="Прямоугольник 4">
            <a:extLst>
              <a:ext uri="{FF2B5EF4-FFF2-40B4-BE49-F238E27FC236}">
                <a16:creationId xmlns:a16="http://schemas.microsoft.com/office/drawing/2014/main" id="{D923E12D-617C-45E2-B2F3-E8BA0353C54E}"/>
              </a:ext>
            </a:extLst>
          </p:cNvPr>
          <p:cNvSpPr/>
          <p:nvPr/>
        </p:nvSpPr>
        <p:spPr>
          <a:xfrm>
            <a:off x="5716196" y="1683172"/>
            <a:ext cx="6615504" cy="3023897"/>
          </a:xfrm>
          <a:prstGeom prst="rect">
            <a:avLst/>
          </a:prstGeom>
          <a:ln>
            <a:noFill/>
          </a:ln>
        </p:spPr>
        <p:txBody>
          <a:bodyPr wrap="square" lIns="68573" tIns="34286" rIns="68573" bIns="34286">
            <a:spAutoFit/>
          </a:bodyPr>
          <a:lstStyle/>
          <a:p>
            <a:pPr lvl="0" defTabSz="920705">
              <a:defRPr/>
            </a:pPr>
            <a:r>
              <a:rPr lang="en-US" sz="2400" b="1" dirty="0">
                <a:latin typeface="Tahoma" panose="020B0604030504040204" pitchFamily="34" charset="0"/>
                <a:ea typeface="Tahoma" panose="020B0604030504040204" pitchFamily="34" charset="0"/>
                <a:cs typeface="Tahoma" panose="020B0604030504040204" pitchFamily="34" charset="0"/>
              </a:rPr>
              <a:t>INVESTMENT CONTRACT</a:t>
            </a:r>
          </a:p>
          <a:p>
            <a:pPr lvl="0" defTabSz="920705">
              <a:defRPr/>
            </a:pPr>
            <a:endParaRPr lang="en-US" sz="2400" b="1" dirty="0">
              <a:latin typeface="Tahoma" panose="020B0604030504040204" pitchFamily="34" charset="0"/>
              <a:ea typeface="Tahoma" panose="020B0604030504040204" pitchFamily="34" charset="0"/>
              <a:cs typeface="Tahoma" panose="020B0604030504040204" pitchFamily="34" charset="0"/>
            </a:endParaRPr>
          </a:p>
          <a:p>
            <a:pPr lvl="0" defTabSz="920705">
              <a:defRPr/>
            </a:pPr>
            <a:r>
              <a:rPr lang="en-US" sz="2400" b="1" dirty="0">
                <a:latin typeface="Tahoma" panose="020B0604030504040204" pitchFamily="34" charset="0"/>
                <a:ea typeface="Tahoma" panose="020B0604030504040204" pitchFamily="34" charset="0"/>
                <a:cs typeface="Tahoma" panose="020B0604030504040204" pitchFamily="34" charset="0"/>
              </a:rPr>
              <a:t>SPECIAL INVESTMENT CONTRACT</a:t>
            </a:r>
          </a:p>
          <a:p>
            <a:pPr lvl="0" defTabSz="920705">
              <a:defRPr/>
            </a:pPr>
            <a:endParaRPr lang="en-US" sz="2400" b="1" dirty="0">
              <a:latin typeface="Tahoma" panose="020B0604030504040204" pitchFamily="34" charset="0"/>
              <a:ea typeface="Tahoma" panose="020B0604030504040204" pitchFamily="34" charset="0"/>
              <a:cs typeface="Tahoma" panose="020B0604030504040204" pitchFamily="34" charset="0"/>
            </a:endParaRPr>
          </a:p>
          <a:p>
            <a:pPr lvl="0" defTabSz="920705">
              <a:defRPr/>
            </a:pPr>
            <a:endParaRPr lang="en-US" sz="2400" b="1" dirty="0">
              <a:latin typeface="Tahoma" panose="020B0604030504040204" pitchFamily="34" charset="0"/>
              <a:ea typeface="Tahoma" panose="020B0604030504040204" pitchFamily="34" charset="0"/>
              <a:cs typeface="Tahoma" panose="020B0604030504040204" pitchFamily="34" charset="0"/>
            </a:endParaRPr>
          </a:p>
          <a:p>
            <a:pPr lvl="0" defTabSz="920705">
              <a:defRPr/>
            </a:pPr>
            <a:r>
              <a:rPr lang="en-US" sz="2400" b="1" dirty="0">
                <a:latin typeface="Tahoma" panose="020B0604030504040204" pitchFamily="34" charset="0"/>
                <a:ea typeface="Tahoma" panose="020B0604030504040204" pitchFamily="34" charset="0"/>
                <a:cs typeface="Tahoma" panose="020B0604030504040204" pitchFamily="34" charset="0"/>
              </a:rPr>
              <a:t>INVESTMENT AGREEMENT</a:t>
            </a:r>
          </a:p>
          <a:p>
            <a:pPr lvl="0" defTabSz="920705">
              <a:defRPr/>
            </a:pPr>
            <a:endParaRPr lang="en-US" sz="2400" b="1" dirty="0">
              <a:latin typeface="Tahoma" panose="020B0604030504040204" pitchFamily="34" charset="0"/>
              <a:ea typeface="Tahoma" panose="020B0604030504040204" pitchFamily="34" charset="0"/>
              <a:cs typeface="Tahoma" panose="020B0604030504040204" pitchFamily="34" charset="0"/>
            </a:endParaRPr>
          </a:p>
          <a:p>
            <a:pPr lvl="0" defTabSz="920705">
              <a:defRPr/>
            </a:pPr>
            <a:r>
              <a:rPr lang="en-US" sz="2400" b="1" dirty="0">
                <a:latin typeface="Tahoma" panose="020B0604030504040204" pitchFamily="34" charset="0"/>
                <a:ea typeface="Tahoma" panose="020B0604030504040204" pitchFamily="34" charset="0"/>
                <a:cs typeface="Tahoma" panose="020B0604030504040204" pitchFamily="34" charset="0"/>
              </a:rPr>
              <a:t>INVESTMENT TAX CREDIT</a:t>
            </a:r>
            <a:endParaRPr lang="ru-RU" sz="2400" b="1" dirty="0">
              <a:latin typeface="Tahoma" panose="020B0604030504040204" pitchFamily="34" charset="0"/>
              <a:ea typeface="Tahoma" panose="020B0604030504040204" pitchFamily="34" charset="0"/>
              <a:cs typeface="Tahoma" panose="020B0604030504040204" pitchFamily="34" charset="0"/>
            </a:endParaRPr>
          </a:p>
        </p:txBody>
      </p:sp>
      <p:grpSp>
        <p:nvGrpSpPr>
          <p:cNvPr id="7" name="Группа 6">
            <a:extLst>
              <a:ext uri="{FF2B5EF4-FFF2-40B4-BE49-F238E27FC236}">
                <a16:creationId xmlns:a16="http://schemas.microsoft.com/office/drawing/2014/main" id="{B0F0C2E7-0681-4D23-B360-EB675B38355D}"/>
              </a:ext>
            </a:extLst>
          </p:cNvPr>
          <p:cNvGrpSpPr/>
          <p:nvPr/>
        </p:nvGrpSpPr>
        <p:grpSpPr>
          <a:xfrm>
            <a:off x="5080115" y="1569964"/>
            <a:ext cx="556097" cy="556097"/>
            <a:chOff x="12532117" y="1278582"/>
            <a:chExt cx="556097" cy="556097"/>
          </a:xfrm>
        </p:grpSpPr>
        <p:sp>
          <p:nvSpPr>
            <p:cNvPr id="8" name="Овал 7">
              <a:extLst>
                <a:ext uri="{FF2B5EF4-FFF2-40B4-BE49-F238E27FC236}">
                  <a16:creationId xmlns:a16="http://schemas.microsoft.com/office/drawing/2014/main" id="{B3FF5E23-BCC8-4809-AC04-A98EC6583B88}"/>
                </a:ext>
              </a:extLst>
            </p:cNvPr>
            <p:cNvSpPr/>
            <p:nvPr/>
          </p:nvSpPr>
          <p:spPr>
            <a:xfrm>
              <a:off x="12532117" y="1278582"/>
              <a:ext cx="556097" cy="55609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Picture 43">
              <a:extLst>
                <a:ext uri="{FF2B5EF4-FFF2-40B4-BE49-F238E27FC236}">
                  <a16:creationId xmlns:a16="http://schemas.microsoft.com/office/drawing/2014/main" id="{FCF2A94A-1E13-41D5-B5E8-7AAF1D3BA29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contrast="100000"/>
                      </a14:imgEffect>
                    </a14:imgLayer>
                  </a14:imgProps>
                </a:ext>
              </a:extLst>
            </a:blip>
            <a:stretch>
              <a:fillRect/>
            </a:stretch>
          </p:blipFill>
          <p:spPr>
            <a:xfrm>
              <a:off x="12655288" y="1403755"/>
              <a:ext cx="309755" cy="309755"/>
            </a:xfrm>
            <a:prstGeom prst="rect">
              <a:avLst/>
            </a:prstGeom>
          </p:spPr>
        </p:pic>
      </p:grpSp>
      <p:sp>
        <p:nvSpPr>
          <p:cNvPr id="10" name="Овал 9">
            <a:extLst>
              <a:ext uri="{FF2B5EF4-FFF2-40B4-BE49-F238E27FC236}">
                <a16:creationId xmlns:a16="http://schemas.microsoft.com/office/drawing/2014/main" id="{C288D6C4-D4EA-44D1-BAF3-3316837169B1}"/>
              </a:ext>
            </a:extLst>
          </p:cNvPr>
          <p:cNvSpPr/>
          <p:nvPr/>
        </p:nvSpPr>
        <p:spPr>
          <a:xfrm>
            <a:off x="5080115" y="2496160"/>
            <a:ext cx="556097" cy="55609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Овал 10">
            <a:extLst>
              <a:ext uri="{FF2B5EF4-FFF2-40B4-BE49-F238E27FC236}">
                <a16:creationId xmlns:a16="http://schemas.microsoft.com/office/drawing/2014/main" id="{74D4369D-9EB4-49C5-933C-8110B16261B9}"/>
              </a:ext>
            </a:extLst>
          </p:cNvPr>
          <p:cNvSpPr/>
          <p:nvPr/>
        </p:nvSpPr>
        <p:spPr>
          <a:xfrm>
            <a:off x="5080115" y="3511591"/>
            <a:ext cx="556097" cy="55609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3" name="Прямая соединительная линия 12">
            <a:extLst>
              <a:ext uri="{FF2B5EF4-FFF2-40B4-BE49-F238E27FC236}">
                <a16:creationId xmlns:a16="http://schemas.microsoft.com/office/drawing/2014/main" id="{67337973-4974-4768-8952-BF0A2358E6EB}"/>
              </a:ext>
            </a:extLst>
          </p:cNvPr>
          <p:cNvCxnSpPr>
            <a:cxnSpLocks/>
          </p:cNvCxnSpPr>
          <p:nvPr/>
        </p:nvCxnSpPr>
        <p:spPr>
          <a:xfrm>
            <a:off x="11481952" y="6375804"/>
            <a:ext cx="0" cy="219074"/>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Рисунок 13">
            <a:extLst>
              <a:ext uri="{FF2B5EF4-FFF2-40B4-BE49-F238E27FC236}">
                <a16:creationId xmlns:a16="http://schemas.microsoft.com/office/drawing/2014/main" id="{D98FE350-99E3-4E9A-8ED7-3446D00F8E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79021" y="0"/>
            <a:ext cx="1712979" cy="1395987"/>
          </a:xfrm>
          <a:prstGeom prst="rect">
            <a:avLst/>
          </a:prstGeom>
        </p:spPr>
      </p:pic>
      <p:sp>
        <p:nvSpPr>
          <p:cNvPr id="15" name="Овал 14">
            <a:extLst>
              <a:ext uri="{FF2B5EF4-FFF2-40B4-BE49-F238E27FC236}">
                <a16:creationId xmlns:a16="http://schemas.microsoft.com/office/drawing/2014/main" id="{D8442E45-7910-43CF-B05F-7D415C3299F7}"/>
              </a:ext>
            </a:extLst>
          </p:cNvPr>
          <p:cNvSpPr/>
          <p:nvPr/>
        </p:nvSpPr>
        <p:spPr>
          <a:xfrm>
            <a:off x="5080115" y="4376897"/>
            <a:ext cx="556097" cy="55609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6" name="Group 314">
            <a:extLst>
              <a:ext uri="{FF2B5EF4-FFF2-40B4-BE49-F238E27FC236}">
                <a16:creationId xmlns:a16="http://schemas.microsoft.com/office/drawing/2014/main" id="{A2615578-9C47-4096-ABDC-E964A0B4E46A}"/>
              </a:ext>
            </a:extLst>
          </p:cNvPr>
          <p:cNvGrpSpPr/>
          <p:nvPr/>
        </p:nvGrpSpPr>
        <p:grpSpPr>
          <a:xfrm>
            <a:off x="5128374" y="2552495"/>
            <a:ext cx="460200" cy="372827"/>
            <a:chOff x="113572" y="3059144"/>
            <a:chExt cx="2324346" cy="984385"/>
          </a:xfrm>
          <a:solidFill>
            <a:schemeClr val="bg1"/>
          </a:solidFill>
        </p:grpSpPr>
        <p:sp>
          <p:nvSpPr>
            <p:cNvPr id="17" name="Freeform: Shape 315">
              <a:extLst>
                <a:ext uri="{FF2B5EF4-FFF2-40B4-BE49-F238E27FC236}">
                  <a16:creationId xmlns:a16="http://schemas.microsoft.com/office/drawing/2014/main" id="{198744E0-4E6A-4844-9DC6-DE83B22A6296}"/>
                </a:ext>
              </a:extLst>
            </p:cNvPr>
            <p:cNvSpPr/>
            <p:nvPr/>
          </p:nvSpPr>
          <p:spPr>
            <a:xfrm>
              <a:off x="327442" y="3059144"/>
              <a:ext cx="1805774" cy="551413"/>
            </a:xfrm>
            <a:custGeom>
              <a:avLst/>
              <a:gdLst>
                <a:gd name="connsiteX0" fmla="*/ 64619 w 8543357"/>
                <a:gd name="connsiteY0" fmla="*/ 1683850 h 2608811"/>
                <a:gd name="connsiteX1" fmla="*/ 64619 w 8543357"/>
                <a:gd name="connsiteY1" fmla="*/ 1922096 h 2608811"/>
                <a:gd name="connsiteX2" fmla="*/ 148706 w 8543357"/>
                <a:gd name="connsiteY2" fmla="*/ 2006183 h 2608811"/>
                <a:gd name="connsiteX3" fmla="*/ 520093 w 8543357"/>
                <a:gd name="connsiteY3" fmla="*/ 2006183 h 2608811"/>
                <a:gd name="connsiteX4" fmla="*/ 562136 w 8543357"/>
                <a:gd name="connsiteY4" fmla="*/ 1978154 h 2608811"/>
                <a:gd name="connsiteX5" fmla="*/ 667241 w 8543357"/>
                <a:gd name="connsiteY5" fmla="*/ 1831006 h 2608811"/>
                <a:gd name="connsiteX6" fmla="*/ 625197 w 8543357"/>
                <a:gd name="connsiteY6" fmla="*/ 1683850 h 2608811"/>
                <a:gd name="connsiteX7" fmla="*/ 64619 w 8543357"/>
                <a:gd name="connsiteY7" fmla="*/ 1683850 h 2608811"/>
                <a:gd name="connsiteX8" fmla="*/ 4556251 w 8543357"/>
                <a:gd name="connsiteY8" fmla="*/ 1270428 h 2608811"/>
                <a:gd name="connsiteX9" fmla="*/ 4514208 w 8543357"/>
                <a:gd name="connsiteY9" fmla="*/ 1284443 h 2608811"/>
                <a:gd name="connsiteX10" fmla="*/ 4514208 w 8543357"/>
                <a:gd name="connsiteY10" fmla="*/ 2195382 h 2608811"/>
                <a:gd name="connsiteX11" fmla="*/ 4556251 w 8543357"/>
                <a:gd name="connsiteY11" fmla="*/ 2209396 h 2608811"/>
                <a:gd name="connsiteX12" fmla="*/ 4598295 w 8543357"/>
                <a:gd name="connsiteY12" fmla="*/ 2195382 h 2608811"/>
                <a:gd name="connsiteX13" fmla="*/ 4598295 w 8543357"/>
                <a:gd name="connsiteY13" fmla="*/ 1284443 h 2608811"/>
                <a:gd name="connsiteX14" fmla="*/ 4556251 w 8543357"/>
                <a:gd name="connsiteY14" fmla="*/ 1270428 h 2608811"/>
                <a:gd name="connsiteX15" fmla="*/ 8153579 w 8543357"/>
                <a:gd name="connsiteY15" fmla="*/ 1033056 h 2608811"/>
                <a:gd name="connsiteX16" fmla="*/ 8038838 w 8543357"/>
                <a:gd name="connsiteY16" fmla="*/ 1067215 h 2608811"/>
                <a:gd name="connsiteX17" fmla="*/ 7814607 w 8543357"/>
                <a:gd name="connsiteY17" fmla="*/ 1417576 h 2608811"/>
                <a:gd name="connsiteX18" fmla="*/ 7912708 w 8543357"/>
                <a:gd name="connsiteY18" fmla="*/ 1557721 h 2608811"/>
                <a:gd name="connsiteX19" fmla="*/ 8087884 w 8543357"/>
                <a:gd name="connsiteY19" fmla="*/ 1557721 h 2608811"/>
                <a:gd name="connsiteX20" fmla="*/ 8221025 w 8543357"/>
                <a:gd name="connsiteY20" fmla="*/ 1403562 h 2608811"/>
                <a:gd name="connsiteX21" fmla="*/ 8221025 w 8543357"/>
                <a:gd name="connsiteY21" fmla="*/ 1109258 h 2608811"/>
                <a:gd name="connsiteX22" fmla="*/ 8153579 w 8543357"/>
                <a:gd name="connsiteY22" fmla="*/ 1033056 h 2608811"/>
                <a:gd name="connsiteX23" fmla="*/ 2916554 w 8543357"/>
                <a:gd name="connsiteY23" fmla="*/ 587330 h 2608811"/>
                <a:gd name="connsiteX24" fmla="*/ 2866084 w 8543357"/>
                <a:gd name="connsiteY24" fmla="*/ 616567 h 2608811"/>
                <a:gd name="connsiteX25" fmla="*/ 2580210 w 8543357"/>
                <a:gd name="connsiteY25" fmla="*/ 807951 h 2608811"/>
                <a:gd name="connsiteX26" fmla="*/ 2545176 w 8543357"/>
                <a:gd name="connsiteY26" fmla="*/ 955106 h 2608811"/>
                <a:gd name="connsiteX27" fmla="*/ 2916554 w 8543357"/>
                <a:gd name="connsiteY27" fmla="*/ 955106 h 2608811"/>
                <a:gd name="connsiteX28" fmla="*/ 6483234 w 8543357"/>
                <a:gd name="connsiteY28" fmla="*/ 379721 h 2608811"/>
                <a:gd name="connsiteX29" fmla="*/ 6483234 w 8543357"/>
                <a:gd name="connsiteY29" fmla="*/ 955106 h 2608811"/>
                <a:gd name="connsiteX30" fmla="*/ 7169941 w 8543357"/>
                <a:gd name="connsiteY30" fmla="*/ 955106 h 2608811"/>
                <a:gd name="connsiteX31" fmla="*/ 7120887 w 8543357"/>
                <a:gd name="connsiteY31" fmla="*/ 674818 h 2608811"/>
                <a:gd name="connsiteX32" fmla="*/ 6653454 w 8543357"/>
                <a:gd name="connsiteY32" fmla="*/ 426535 h 2608811"/>
                <a:gd name="connsiteX33" fmla="*/ 4514208 w 8543357"/>
                <a:gd name="connsiteY33" fmla="*/ 213698 h 2608811"/>
                <a:gd name="connsiteX34" fmla="*/ 4374787 w 8543357"/>
                <a:gd name="connsiteY34" fmla="*/ 218539 h 2608811"/>
                <a:gd name="connsiteX35" fmla="*/ 4226908 w 8543357"/>
                <a:gd name="connsiteY35" fmla="*/ 226355 h 2608811"/>
                <a:gd name="connsiteX36" fmla="*/ 3034107 w 8543357"/>
                <a:gd name="connsiteY36" fmla="*/ 519233 h 2608811"/>
                <a:gd name="connsiteX37" fmla="*/ 3000641 w 8543357"/>
                <a:gd name="connsiteY37" fmla="*/ 538620 h 2608811"/>
                <a:gd name="connsiteX38" fmla="*/ 3000641 w 8543357"/>
                <a:gd name="connsiteY38" fmla="*/ 955106 h 2608811"/>
                <a:gd name="connsiteX39" fmla="*/ 4514208 w 8543357"/>
                <a:gd name="connsiteY39" fmla="*/ 955106 h 2608811"/>
                <a:gd name="connsiteX40" fmla="*/ 4761218 w 8543357"/>
                <a:gd name="connsiteY40" fmla="*/ 208991 h 2608811"/>
                <a:gd name="connsiteX41" fmla="*/ 4598295 w 8543357"/>
                <a:gd name="connsiteY41" fmla="*/ 211751 h 2608811"/>
                <a:gd name="connsiteX42" fmla="*/ 4598295 w 8543357"/>
                <a:gd name="connsiteY42" fmla="*/ 955106 h 2608811"/>
                <a:gd name="connsiteX43" fmla="*/ 6399147 w 8543357"/>
                <a:gd name="connsiteY43" fmla="*/ 955106 h 2608811"/>
                <a:gd name="connsiteX44" fmla="*/ 6399147 w 8543357"/>
                <a:gd name="connsiteY44" fmla="*/ 356596 h 2608811"/>
                <a:gd name="connsiteX45" fmla="*/ 6353426 w 8543357"/>
                <a:gd name="connsiteY45" fmla="*/ 344022 h 2608811"/>
                <a:gd name="connsiteX46" fmla="*/ 4761218 w 8543357"/>
                <a:gd name="connsiteY46" fmla="*/ 208991 h 2608811"/>
                <a:gd name="connsiteX47" fmla="*/ 4770242 w 8543357"/>
                <a:gd name="connsiteY47" fmla="*/ 2 h 2608811"/>
                <a:gd name="connsiteX48" fmla="*/ 7534317 w 8543357"/>
                <a:gd name="connsiteY48" fmla="*/ 681821 h 2608811"/>
                <a:gd name="connsiteX49" fmla="*/ 7688476 w 8543357"/>
                <a:gd name="connsiteY49" fmla="*/ 737879 h 2608811"/>
                <a:gd name="connsiteX50" fmla="*/ 8192996 w 8543357"/>
                <a:gd name="connsiteY50" fmla="*/ 737879 h 2608811"/>
                <a:gd name="connsiteX51" fmla="*/ 8305111 w 8543357"/>
                <a:gd name="connsiteY51" fmla="*/ 849994 h 2608811"/>
                <a:gd name="connsiteX52" fmla="*/ 8305111 w 8543357"/>
                <a:gd name="connsiteY52" fmla="*/ 1557727 h 2608811"/>
                <a:gd name="connsiteX53" fmla="*/ 8543357 w 8543357"/>
                <a:gd name="connsiteY53" fmla="*/ 1767944 h 2608811"/>
                <a:gd name="connsiteX54" fmla="*/ 8543357 w 8543357"/>
                <a:gd name="connsiteY54" fmla="*/ 2370565 h 2608811"/>
                <a:gd name="connsiteX55" fmla="*/ 7975776 w 8543357"/>
                <a:gd name="connsiteY55" fmla="*/ 2608811 h 2608811"/>
                <a:gd name="connsiteX56" fmla="*/ 7625415 w 8543357"/>
                <a:gd name="connsiteY56" fmla="*/ 2608811 h 2608811"/>
                <a:gd name="connsiteX57" fmla="*/ 6917682 w 8543357"/>
                <a:gd name="connsiteY57" fmla="*/ 1901078 h 2608811"/>
                <a:gd name="connsiteX58" fmla="*/ 6209949 w 8543357"/>
                <a:gd name="connsiteY58" fmla="*/ 2608811 h 2608811"/>
                <a:gd name="connsiteX59" fmla="*/ 2299928 w 8543357"/>
                <a:gd name="connsiteY59" fmla="*/ 2608811 h 2608811"/>
                <a:gd name="connsiteX60" fmla="*/ 2299928 w 8543357"/>
                <a:gd name="connsiteY60" fmla="*/ 2594796 h 2608811"/>
                <a:gd name="connsiteX61" fmla="*/ 1592193 w 8543357"/>
                <a:gd name="connsiteY61" fmla="*/ 1887063 h 2608811"/>
                <a:gd name="connsiteX62" fmla="*/ 884460 w 8543357"/>
                <a:gd name="connsiteY62" fmla="*/ 2594796 h 2608811"/>
                <a:gd name="connsiteX63" fmla="*/ 884460 w 8543357"/>
                <a:gd name="connsiteY63" fmla="*/ 2608811 h 2608811"/>
                <a:gd name="connsiteX64" fmla="*/ 225789 w 8543357"/>
                <a:gd name="connsiteY64" fmla="*/ 2608811 h 2608811"/>
                <a:gd name="connsiteX65" fmla="*/ 1558 w 8543357"/>
                <a:gd name="connsiteY65" fmla="*/ 2391583 h 2608811"/>
                <a:gd name="connsiteX66" fmla="*/ 1558 w 8543357"/>
                <a:gd name="connsiteY66" fmla="*/ 1774948 h 2608811"/>
                <a:gd name="connsiteX67" fmla="*/ 506078 w 8543357"/>
                <a:gd name="connsiteY67" fmla="*/ 1333496 h 2608811"/>
                <a:gd name="connsiteX68" fmla="*/ 1991609 w 8543357"/>
                <a:gd name="connsiteY68" fmla="*/ 990139 h 2608811"/>
                <a:gd name="connsiteX69" fmla="*/ 2306931 w 8543357"/>
                <a:gd name="connsiteY69" fmla="*/ 786933 h 2608811"/>
                <a:gd name="connsiteX70" fmla="*/ 4268952 w 8543357"/>
                <a:gd name="connsiteY70" fmla="*/ 2124 h 2608811"/>
                <a:gd name="connsiteX71" fmla="*/ 4770242 w 8543357"/>
                <a:gd name="connsiteY71" fmla="*/ 2 h 260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8543357" h="2608811">
                  <a:moveTo>
                    <a:pt x="64619" y="1683850"/>
                  </a:moveTo>
                  <a:cubicBezTo>
                    <a:pt x="64619" y="1732905"/>
                    <a:pt x="64619" y="1831006"/>
                    <a:pt x="64619" y="1922096"/>
                  </a:cubicBezTo>
                  <a:cubicBezTo>
                    <a:pt x="64619" y="1971150"/>
                    <a:pt x="99659" y="2006183"/>
                    <a:pt x="148706" y="2006183"/>
                  </a:cubicBezTo>
                  <a:lnTo>
                    <a:pt x="520093" y="2006183"/>
                  </a:lnTo>
                  <a:cubicBezTo>
                    <a:pt x="534100" y="2006183"/>
                    <a:pt x="548114" y="1999179"/>
                    <a:pt x="562136" y="1978154"/>
                  </a:cubicBezTo>
                  <a:lnTo>
                    <a:pt x="667241" y="1831006"/>
                  </a:lnTo>
                  <a:cubicBezTo>
                    <a:pt x="702281" y="1774948"/>
                    <a:pt x="681255" y="1683850"/>
                    <a:pt x="625197" y="1683850"/>
                  </a:cubicBezTo>
                  <a:cubicBezTo>
                    <a:pt x="625197" y="1683850"/>
                    <a:pt x="78634" y="1683850"/>
                    <a:pt x="64619" y="1683850"/>
                  </a:cubicBezTo>
                  <a:close/>
                  <a:moveTo>
                    <a:pt x="4556251" y="1270428"/>
                  </a:moveTo>
                  <a:cubicBezTo>
                    <a:pt x="4535226" y="1270428"/>
                    <a:pt x="4514208" y="1277439"/>
                    <a:pt x="4514208" y="1284443"/>
                  </a:cubicBezTo>
                  <a:lnTo>
                    <a:pt x="4514208" y="2195382"/>
                  </a:lnTo>
                  <a:cubicBezTo>
                    <a:pt x="4514208" y="2202385"/>
                    <a:pt x="4535226" y="2209396"/>
                    <a:pt x="4556251" y="2209396"/>
                  </a:cubicBezTo>
                  <a:cubicBezTo>
                    <a:pt x="4577269" y="2209396"/>
                    <a:pt x="4591291" y="2202385"/>
                    <a:pt x="4598295" y="2195382"/>
                  </a:cubicBezTo>
                  <a:lnTo>
                    <a:pt x="4598295" y="1284443"/>
                  </a:lnTo>
                  <a:cubicBezTo>
                    <a:pt x="4598295" y="1277439"/>
                    <a:pt x="4577269" y="1270428"/>
                    <a:pt x="4556251" y="1270428"/>
                  </a:cubicBezTo>
                  <a:close/>
                  <a:moveTo>
                    <a:pt x="8153579" y="1033056"/>
                  </a:moveTo>
                  <a:cubicBezTo>
                    <a:pt x="8115915" y="1025173"/>
                    <a:pt x="8070368" y="1035684"/>
                    <a:pt x="8038838" y="1067215"/>
                  </a:cubicBezTo>
                  <a:cubicBezTo>
                    <a:pt x="7912708" y="1179330"/>
                    <a:pt x="7863661" y="1291446"/>
                    <a:pt x="7814607" y="1417576"/>
                  </a:cubicBezTo>
                  <a:cubicBezTo>
                    <a:pt x="7786578" y="1487649"/>
                    <a:pt x="7835632" y="1557721"/>
                    <a:pt x="7912708" y="1557721"/>
                  </a:cubicBezTo>
                  <a:lnTo>
                    <a:pt x="8087884" y="1557721"/>
                  </a:lnTo>
                  <a:cubicBezTo>
                    <a:pt x="8178982" y="1564732"/>
                    <a:pt x="8221025" y="1487649"/>
                    <a:pt x="8221025" y="1403562"/>
                  </a:cubicBezTo>
                  <a:lnTo>
                    <a:pt x="8221025" y="1109258"/>
                  </a:lnTo>
                  <a:cubicBezTo>
                    <a:pt x="8221025" y="1067215"/>
                    <a:pt x="8191243" y="1040939"/>
                    <a:pt x="8153579" y="1033056"/>
                  </a:cubicBezTo>
                  <a:close/>
                  <a:moveTo>
                    <a:pt x="2916554" y="587330"/>
                  </a:moveTo>
                  <a:lnTo>
                    <a:pt x="2866084" y="616567"/>
                  </a:lnTo>
                  <a:cubicBezTo>
                    <a:pt x="2760209" y="682260"/>
                    <a:pt x="2666049" y="748390"/>
                    <a:pt x="2580210" y="807951"/>
                  </a:cubicBezTo>
                  <a:cubicBezTo>
                    <a:pt x="2545176" y="835980"/>
                    <a:pt x="2482107" y="955106"/>
                    <a:pt x="2545176" y="955106"/>
                  </a:cubicBezTo>
                  <a:lnTo>
                    <a:pt x="2916554" y="955106"/>
                  </a:lnTo>
                  <a:close/>
                  <a:moveTo>
                    <a:pt x="6483234" y="379721"/>
                  </a:moveTo>
                  <a:lnTo>
                    <a:pt x="6483234" y="955106"/>
                  </a:lnTo>
                  <a:lnTo>
                    <a:pt x="7169941" y="955106"/>
                  </a:lnTo>
                  <a:cubicBezTo>
                    <a:pt x="7254028" y="955106"/>
                    <a:pt x="7261031" y="800948"/>
                    <a:pt x="7120887" y="674818"/>
                  </a:cubicBezTo>
                  <a:cubicBezTo>
                    <a:pt x="7004065" y="571243"/>
                    <a:pt x="6841909" y="490023"/>
                    <a:pt x="6653454" y="426535"/>
                  </a:cubicBezTo>
                  <a:close/>
                  <a:moveTo>
                    <a:pt x="4514208" y="213698"/>
                  </a:moveTo>
                  <a:lnTo>
                    <a:pt x="4374787" y="218539"/>
                  </a:lnTo>
                  <a:cubicBezTo>
                    <a:pt x="4280968" y="222592"/>
                    <a:pt x="4226908" y="226355"/>
                    <a:pt x="4226908" y="226355"/>
                  </a:cubicBezTo>
                  <a:cubicBezTo>
                    <a:pt x="3710128" y="226355"/>
                    <a:pt x="3330204" y="360477"/>
                    <a:pt x="3034107" y="519233"/>
                  </a:cubicBezTo>
                  <a:lnTo>
                    <a:pt x="3000641" y="538620"/>
                  </a:lnTo>
                  <a:lnTo>
                    <a:pt x="3000641" y="955106"/>
                  </a:lnTo>
                  <a:lnTo>
                    <a:pt x="4514208" y="955106"/>
                  </a:lnTo>
                  <a:close/>
                  <a:moveTo>
                    <a:pt x="4761218" y="208991"/>
                  </a:moveTo>
                  <a:lnTo>
                    <a:pt x="4598295" y="211751"/>
                  </a:lnTo>
                  <a:lnTo>
                    <a:pt x="4598295" y="955106"/>
                  </a:lnTo>
                  <a:lnTo>
                    <a:pt x="6399147" y="955106"/>
                  </a:lnTo>
                  <a:lnTo>
                    <a:pt x="6399147" y="356596"/>
                  </a:lnTo>
                  <a:lnTo>
                    <a:pt x="6353426" y="344022"/>
                  </a:lnTo>
                  <a:cubicBezTo>
                    <a:pt x="5828439" y="226736"/>
                    <a:pt x="5198565" y="205816"/>
                    <a:pt x="4761218" y="208991"/>
                  </a:cubicBezTo>
                  <a:close/>
                  <a:moveTo>
                    <a:pt x="4770242" y="2"/>
                  </a:moveTo>
                  <a:cubicBezTo>
                    <a:pt x="5907985" y="-288"/>
                    <a:pt x="6823084" y="56427"/>
                    <a:pt x="7534317" y="681821"/>
                  </a:cubicBezTo>
                  <a:cubicBezTo>
                    <a:pt x="7576361" y="716861"/>
                    <a:pt x="7632418" y="737879"/>
                    <a:pt x="7688476" y="737879"/>
                  </a:cubicBezTo>
                  <a:lnTo>
                    <a:pt x="8192996" y="737879"/>
                  </a:lnTo>
                  <a:cubicBezTo>
                    <a:pt x="8256065" y="737879"/>
                    <a:pt x="8305111" y="786933"/>
                    <a:pt x="8305111" y="849994"/>
                  </a:cubicBezTo>
                  <a:lnTo>
                    <a:pt x="8305111" y="1557727"/>
                  </a:lnTo>
                  <a:cubicBezTo>
                    <a:pt x="8431241" y="1557727"/>
                    <a:pt x="8536353" y="1655829"/>
                    <a:pt x="8543357" y="1767944"/>
                  </a:cubicBezTo>
                  <a:lnTo>
                    <a:pt x="8543357" y="2370565"/>
                  </a:lnTo>
                  <a:lnTo>
                    <a:pt x="7975776" y="2608811"/>
                  </a:lnTo>
                  <a:lnTo>
                    <a:pt x="7625415" y="2608811"/>
                  </a:lnTo>
                  <a:cubicBezTo>
                    <a:pt x="7625415" y="2216406"/>
                    <a:pt x="7310086" y="1901078"/>
                    <a:pt x="6917682" y="1901078"/>
                  </a:cubicBezTo>
                  <a:cubicBezTo>
                    <a:pt x="6525277" y="1901078"/>
                    <a:pt x="6209949" y="2216406"/>
                    <a:pt x="6209949" y="2608811"/>
                  </a:cubicBezTo>
                  <a:lnTo>
                    <a:pt x="2299928" y="2608811"/>
                  </a:lnTo>
                  <a:cubicBezTo>
                    <a:pt x="2299928" y="2608811"/>
                    <a:pt x="2299928" y="2601800"/>
                    <a:pt x="2299928" y="2594796"/>
                  </a:cubicBezTo>
                  <a:cubicBezTo>
                    <a:pt x="2299928" y="2202392"/>
                    <a:pt x="1984598" y="1887063"/>
                    <a:pt x="1592193" y="1887063"/>
                  </a:cubicBezTo>
                  <a:cubicBezTo>
                    <a:pt x="1199789" y="1887063"/>
                    <a:pt x="884460" y="2202392"/>
                    <a:pt x="884460" y="2594796"/>
                  </a:cubicBezTo>
                  <a:cubicBezTo>
                    <a:pt x="884460" y="2594796"/>
                    <a:pt x="884460" y="2601800"/>
                    <a:pt x="884460" y="2608811"/>
                  </a:cubicBezTo>
                  <a:lnTo>
                    <a:pt x="225789" y="2608811"/>
                  </a:lnTo>
                  <a:cubicBezTo>
                    <a:pt x="106662" y="2608811"/>
                    <a:pt x="1558" y="2510710"/>
                    <a:pt x="1558" y="2391583"/>
                  </a:cubicBezTo>
                  <a:lnTo>
                    <a:pt x="1558" y="1774948"/>
                  </a:lnTo>
                  <a:cubicBezTo>
                    <a:pt x="1558" y="1774948"/>
                    <a:pt x="-54500" y="1480644"/>
                    <a:pt x="506078" y="1333496"/>
                  </a:cubicBezTo>
                  <a:cubicBezTo>
                    <a:pt x="912497" y="1228384"/>
                    <a:pt x="1592193" y="1095251"/>
                    <a:pt x="1991609" y="990139"/>
                  </a:cubicBezTo>
                  <a:cubicBezTo>
                    <a:pt x="2159782" y="948095"/>
                    <a:pt x="2215835" y="864009"/>
                    <a:pt x="2306931" y="786933"/>
                  </a:cubicBezTo>
                  <a:cubicBezTo>
                    <a:pt x="2573206" y="555691"/>
                    <a:pt x="3365024" y="9128"/>
                    <a:pt x="4268952" y="2124"/>
                  </a:cubicBezTo>
                  <a:cubicBezTo>
                    <a:pt x="4440629" y="1248"/>
                    <a:pt x="4607708" y="43"/>
                    <a:pt x="4770242" y="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8" name="Freeform: Shape 316">
              <a:extLst>
                <a:ext uri="{FF2B5EF4-FFF2-40B4-BE49-F238E27FC236}">
                  <a16:creationId xmlns:a16="http://schemas.microsoft.com/office/drawing/2014/main" id="{EB4B204C-DB1B-41E9-8FCA-AB1679F511E5}"/>
                </a:ext>
              </a:extLst>
            </p:cNvPr>
            <p:cNvSpPr/>
            <p:nvPr/>
          </p:nvSpPr>
          <p:spPr>
            <a:xfrm>
              <a:off x="113572" y="3679475"/>
              <a:ext cx="2324346" cy="364054"/>
            </a:xfrm>
            <a:custGeom>
              <a:avLst/>
              <a:gdLst>
                <a:gd name="connsiteX0" fmla="*/ 2123188 w 2324346"/>
                <a:gd name="connsiteY0" fmla="*/ 127749 h 364054"/>
                <a:gd name="connsiteX1" fmla="*/ 2067056 w 2324346"/>
                <a:gd name="connsiteY1" fmla="*/ 183881 h 364054"/>
                <a:gd name="connsiteX2" fmla="*/ 2123188 w 2324346"/>
                <a:gd name="connsiteY2" fmla="*/ 240013 h 364054"/>
                <a:gd name="connsiteX3" fmla="*/ 2179320 w 2324346"/>
                <a:gd name="connsiteY3" fmla="*/ 183881 h 364054"/>
                <a:gd name="connsiteX4" fmla="*/ 2123188 w 2324346"/>
                <a:gd name="connsiteY4" fmla="*/ 127749 h 364054"/>
                <a:gd name="connsiteX5" fmla="*/ 1803836 w 2324346"/>
                <a:gd name="connsiteY5" fmla="*/ 127749 h 364054"/>
                <a:gd name="connsiteX6" fmla="*/ 1747704 w 2324346"/>
                <a:gd name="connsiteY6" fmla="*/ 183881 h 364054"/>
                <a:gd name="connsiteX7" fmla="*/ 1803836 w 2324346"/>
                <a:gd name="connsiteY7" fmla="*/ 240013 h 364054"/>
                <a:gd name="connsiteX8" fmla="*/ 1859968 w 2324346"/>
                <a:gd name="connsiteY8" fmla="*/ 183881 h 364054"/>
                <a:gd name="connsiteX9" fmla="*/ 1803836 w 2324346"/>
                <a:gd name="connsiteY9" fmla="*/ 127749 h 364054"/>
                <a:gd name="connsiteX10" fmla="*/ 1484484 w 2324346"/>
                <a:gd name="connsiteY10" fmla="*/ 127749 h 364054"/>
                <a:gd name="connsiteX11" fmla="*/ 1428352 w 2324346"/>
                <a:gd name="connsiteY11" fmla="*/ 183881 h 364054"/>
                <a:gd name="connsiteX12" fmla="*/ 1484484 w 2324346"/>
                <a:gd name="connsiteY12" fmla="*/ 240013 h 364054"/>
                <a:gd name="connsiteX13" fmla="*/ 1540616 w 2324346"/>
                <a:gd name="connsiteY13" fmla="*/ 183881 h 364054"/>
                <a:gd name="connsiteX14" fmla="*/ 1484484 w 2324346"/>
                <a:gd name="connsiteY14" fmla="*/ 127749 h 364054"/>
                <a:gd name="connsiteX15" fmla="*/ 1165131 w 2324346"/>
                <a:gd name="connsiteY15" fmla="*/ 127749 h 364054"/>
                <a:gd name="connsiteX16" fmla="*/ 1108999 w 2324346"/>
                <a:gd name="connsiteY16" fmla="*/ 183881 h 364054"/>
                <a:gd name="connsiteX17" fmla="*/ 1165131 w 2324346"/>
                <a:gd name="connsiteY17" fmla="*/ 240013 h 364054"/>
                <a:gd name="connsiteX18" fmla="*/ 1221263 w 2324346"/>
                <a:gd name="connsiteY18" fmla="*/ 183881 h 364054"/>
                <a:gd name="connsiteX19" fmla="*/ 1165131 w 2324346"/>
                <a:gd name="connsiteY19" fmla="*/ 127749 h 364054"/>
                <a:gd name="connsiteX20" fmla="*/ 845779 w 2324346"/>
                <a:gd name="connsiteY20" fmla="*/ 127749 h 364054"/>
                <a:gd name="connsiteX21" fmla="*/ 789647 w 2324346"/>
                <a:gd name="connsiteY21" fmla="*/ 183881 h 364054"/>
                <a:gd name="connsiteX22" fmla="*/ 845779 w 2324346"/>
                <a:gd name="connsiteY22" fmla="*/ 240013 h 364054"/>
                <a:gd name="connsiteX23" fmla="*/ 901911 w 2324346"/>
                <a:gd name="connsiteY23" fmla="*/ 183881 h 364054"/>
                <a:gd name="connsiteX24" fmla="*/ 845779 w 2324346"/>
                <a:gd name="connsiteY24" fmla="*/ 127749 h 364054"/>
                <a:gd name="connsiteX25" fmla="*/ 526427 w 2324346"/>
                <a:gd name="connsiteY25" fmla="*/ 127749 h 364054"/>
                <a:gd name="connsiteX26" fmla="*/ 470295 w 2324346"/>
                <a:gd name="connsiteY26" fmla="*/ 183881 h 364054"/>
                <a:gd name="connsiteX27" fmla="*/ 526427 w 2324346"/>
                <a:gd name="connsiteY27" fmla="*/ 240013 h 364054"/>
                <a:gd name="connsiteX28" fmla="*/ 582559 w 2324346"/>
                <a:gd name="connsiteY28" fmla="*/ 183881 h 364054"/>
                <a:gd name="connsiteX29" fmla="*/ 526427 w 2324346"/>
                <a:gd name="connsiteY29" fmla="*/ 127749 h 364054"/>
                <a:gd name="connsiteX30" fmla="*/ 207075 w 2324346"/>
                <a:gd name="connsiteY30" fmla="*/ 127749 h 364054"/>
                <a:gd name="connsiteX31" fmla="*/ 150943 w 2324346"/>
                <a:gd name="connsiteY31" fmla="*/ 183881 h 364054"/>
                <a:gd name="connsiteX32" fmla="*/ 207075 w 2324346"/>
                <a:gd name="connsiteY32" fmla="*/ 240013 h 364054"/>
                <a:gd name="connsiteX33" fmla="*/ 263207 w 2324346"/>
                <a:gd name="connsiteY33" fmla="*/ 183881 h 364054"/>
                <a:gd name="connsiteX34" fmla="*/ 207075 w 2324346"/>
                <a:gd name="connsiteY34" fmla="*/ 127749 h 364054"/>
                <a:gd name="connsiteX35" fmla="*/ 2123188 w 2324346"/>
                <a:gd name="connsiteY35" fmla="*/ 71617 h 364054"/>
                <a:gd name="connsiteX36" fmla="*/ 2235452 w 2324346"/>
                <a:gd name="connsiteY36" fmla="*/ 183881 h 364054"/>
                <a:gd name="connsiteX37" fmla="*/ 2123188 w 2324346"/>
                <a:gd name="connsiteY37" fmla="*/ 296145 h 364054"/>
                <a:gd name="connsiteX38" fmla="*/ 2010924 w 2324346"/>
                <a:gd name="connsiteY38" fmla="*/ 183881 h 364054"/>
                <a:gd name="connsiteX39" fmla="*/ 2123188 w 2324346"/>
                <a:gd name="connsiteY39" fmla="*/ 71617 h 364054"/>
                <a:gd name="connsiteX40" fmla="*/ 1803836 w 2324346"/>
                <a:gd name="connsiteY40" fmla="*/ 71617 h 364054"/>
                <a:gd name="connsiteX41" fmla="*/ 1916100 w 2324346"/>
                <a:gd name="connsiteY41" fmla="*/ 183881 h 364054"/>
                <a:gd name="connsiteX42" fmla="*/ 1803836 w 2324346"/>
                <a:gd name="connsiteY42" fmla="*/ 296145 h 364054"/>
                <a:gd name="connsiteX43" fmla="*/ 1691572 w 2324346"/>
                <a:gd name="connsiteY43" fmla="*/ 183881 h 364054"/>
                <a:gd name="connsiteX44" fmla="*/ 1803836 w 2324346"/>
                <a:gd name="connsiteY44" fmla="*/ 71617 h 364054"/>
                <a:gd name="connsiteX45" fmla="*/ 1484484 w 2324346"/>
                <a:gd name="connsiteY45" fmla="*/ 71617 h 364054"/>
                <a:gd name="connsiteX46" fmla="*/ 1596748 w 2324346"/>
                <a:gd name="connsiteY46" fmla="*/ 183881 h 364054"/>
                <a:gd name="connsiteX47" fmla="*/ 1484484 w 2324346"/>
                <a:gd name="connsiteY47" fmla="*/ 296145 h 364054"/>
                <a:gd name="connsiteX48" fmla="*/ 1372220 w 2324346"/>
                <a:gd name="connsiteY48" fmla="*/ 183881 h 364054"/>
                <a:gd name="connsiteX49" fmla="*/ 1484484 w 2324346"/>
                <a:gd name="connsiteY49" fmla="*/ 71617 h 364054"/>
                <a:gd name="connsiteX50" fmla="*/ 1165131 w 2324346"/>
                <a:gd name="connsiteY50" fmla="*/ 71617 h 364054"/>
                <a:gd name="connsiteX51" fmla="*/ 1277395 w 2324346"/>
                <a:gd name="connsiteY51" fmla="*/ 183881 h 364054"/>
                <a:gd name="connsiteX52" fmla="*/ 1165131 w 2324346"/>
                <a:gd name="connsiteY52" fmla="*/ 296145 h 364054"/>
                <a:gd name="connsiteX53" fmla="*/ 1052867 w 2324346"/>
                <a:gd name="connsiteY53" fmla="*/ 183881 h 364054"/>
                <a:gd name="connsiteX54" fmla="*/ 1165131 w 2324346"/>
                <a:gd name="connsiteY54" fmla="*/ 71617 h 364054"/>
                <a:gd name="connsiteX55" fmla="*/ 845779 w 2324346"/>
                <a:gd name="connsiteY55" fmla="*/ 71617 h 364054"/>
                <a:gd name="connsiteX56" fmla="*/ 958043 w 2324346"/>
                <a:gd name="connsiteY56" fmla="*/ 183881 h 364054"/>
                <a:gd name="connsiteX57" fmla="*/ 845779 w 2324346"/>
                <a:gd name="connsiteY57" fmla="*/ 296145 h 364054"/>
                <a:gd name="connsiteX58" fmla="*/ 733515 w 2324346"/>
                <a:gd name="connsiteY58" fmla="*/ 183881 h 364054"/>
                <a:gd name="connsiteX59" fmla="*/ 845779 w 2324346"/>
                <a:gd name="connsiteY59" fmla="*/ 71617 h 364054"/>
                <a:gd name="connsiteX60" fmla="*/ 526427 w 2324346"/>
                <a:gd name="connsiteY60" fmla="*/ 71617 h 364054"/>
                <a:gd name="connsiteX61" fmla="*/ 638691 w 2324346"/>
                <a:gd name="connsiteY61" fmla="*/ 183881 h 364054"/>
                <a:gd name="connsiteX62" fmla="*/ 526427 w 2324346"/>
                <a:gd name="connsiteY62" fmla="*/ 296145 h 364054"/>
                <a:gd name="connsiteX63" fmla="*/ 414163 w 2324346"/>
                <a:gd name="connsiteY63" fmla="*/ 183881 h 364054"/>
                <a:gd name="connsiteX64" fmla="*/ 526427 w 2324346"/>
                <a:gd name="connsiteY64" fmla="*/ 71617 h 364054"/>
                <a:gd name="connsiteX65" fmla="*/ 207075 w 2324346"/>
                <a:gd name="connsiteY65" fmla="*/ 71617 h 364054"/>
                <a:gd name="connsiteX66" fmla="*/ 319339 w 2324346"/>
                <a:gd name="connsiteY66" fmla="*/ 183881 h 364054"/>
                <a:gd name="connsiteX67" fmla="*/ 207075 w 2324346"/>
                <a:gd name="connsiteY67" fmla="*/ 296145 h 364054"/>
                <a:gd name="connsiteX68" fmla="*/ 94811 w 2324346"/>
                <a:gd name="connsiteY68" fmla="*/ 183881 h 364054"/>
                <a:gd name="connsiteX69" fmla="*/ 207075 w 2324346"/>
                <a:gd name="connsiteY69" fmla="*/ 71617 h 364054"/>
                <a:gd name="connsiteX70" fmla="*/ 182844 w 2324346"/>
                <a:gd name="connsiteY70" fmla="*/ 45713 h 364054"/>
                <a:gd name="connsiteX71" fmla="*/ 46530 w 2324346"/>
                <a:gd name="connsiteY71" fmla="*/ 182027 h 364054"/>
                <a:gd name="connsiteX72" fmla="*/ 182844 w 2324346"/>
                <a:gd name="connsiteY72" fmla="*/ 318341 h 364054"/>
                <a:gd name="connsiteX73" fmla="*/ 2141502 w 2324346"/>
                <a:gd name="connsiteY73" fmla="*/ 318341 h 364054"/>
                <a:gd name="connsiteX74" fmla="*/ 2277816 w 2324346"/>
                <a:gd name="connsiteY74" fmla="*/ 182027 h 364054"/>
                <a:gd name="connsiteX75" fmla="*/ 2141502 w 2324346"/>
                <a:gd name="connsiteY75" fmla="*/ 45713 h 364054"/>
                <a:gd name="connsiteX76" fmla="*/ 182027 w 2324346"/>
                <a:gd name="connsiteY76" fmla="*/ 0 h 364054"/>
                <a:gd name="connsiteX77" fmla="*/ 2142319 w 2324346"/>
                <a:gd name="connsiteY77" fmla="*/ 0 h 364054"/>
                <a:gd name="connsiteX78" fmla="*/ 2324346 w 2324346"/>
                <a:gd name="connsiteY78" fmla="*/ 182027 h 364054"/>
                <a:gd name="connsiteX79" fmla="*/ 2142319 w 2324346"/>
                <a:gd name="connsiteY79" fmla="*/ 364054 h 364054"/>
                <a:gd name="connsiteX80" fmla="*/ 182027 w 2324346"/>
                <a:gd name="connsiteY80" fmla="*/ 364054 h 364054"/>
                <a:gd name="connsiteX81" fmla="*/ 0 w 2324346"/>
                <a:gd name="connsiteY81" fmla="*/ 182027 h 364054"/>
                <a:gd name="connsiteX82" fmla="*/ 182027 w 2324346"/>
                <a:gd name="connsiteY82" fmla="*/ 0 h 364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324346" h="364054">
                  <a:moveTo>
                    <a:pt x="2123188" y="127749"/>
                  </a:moveTo>
                  <a:cubicBezTo>
                    <a:pt x="2092187" y="127749"/>
                    <a:pt x="2067056" y="152880"/>
                    <a:pt x="2067056" y="183881"/>
                  </a:cubicBezTo>
                  <a:cubicBezTo>
                    <a:pt x="2067056" y="214882"/>
                    <a:pt x="2092187" y="240013"/>
                    <a:pt x="2123188" y="240013"/>
                  </a:cubicBezTo>
                  <a:cubicBezTo>
                    <a:pt x="2154189" y="240013"/>
                    <a:pt x="2179320" y="214882"/>
                    <a:pt x="2179320" y="183881"/>
                  </a:cubicBezTo>
                  <a:cubicBezTo>
                    <a:pt x="2179320" y="152880"/>
                    <a:pt x="2154189" y="127749"/>
                    <a:pt x="2123188" y="127749"/>
                  </a:cubicBezTo>
                  <a:close/>
                  <a:moveTo>
                    <a:pt x="1803836" y="127749"/>
                  </a:moveTo>
                  <a:cubicBezTo>
                    <a:pt x="1772835" y="127749"/>
                    <a:pt x="1747704" y="152880"/>
                    <a:pt x="1747704" y="183881"/>
                  </a:cubicBezTo>
                  <a:cubicBezTo>
                    <a:pt x="1747704" y="214882"/>
                    <a:pt x="1772835" y="240013"/>
                    <a:pt x="1803836" y="240013"/>
                  </a:cubicBezTo>
                  <a:cubicBezTo>
                    <a:pt x="1834837" y="240013"/>
                    <a:pt x="1859968" y="214882"/>
                    <a:pt x="1859968" y="183881"/>
                  </a:cubicBezTo>
                  <a:cubicBezTo>
                    <a:pt x="1859968" y="152880"/>
                    <a:pt x="1834837" y="127749"/>
                    <a:pt x="1803836" y="127749"/>
                  </a:cubicBezTo>
                  <a:close/>
                  <a:moveTo>
                    <a:pt x="1484484" y="127749"/>
                  </a:moveTo>
                  <a:cubicBezTo>
                    <a:pt x="1453483" y="127749"/>
                    <a:pt x="1428352" y="152880"/>
                    <a:pt x="1428352" y="183881"/>
                  </a:cubicBezTo>
                  <a:cubicBezTo>
                    <a:pt x="1428352" y="214882"/>
                    <a:pt x="1453483" y="240013"/>
                    <a:pt x="1484484" y="240013"/>
                  </a:cubicBezTo>
                  <a:cubicBezTo>
                    <a:pt x="1515485" y="240013"/>
                    <a:pt x="1540616" y="214882"/>
                    <a:pt x="1540616" y="183881"/>
                  </a:cubicBezTo>
                  <a:cubicBezTo>
                    <a:pt x="1540616" y="152880"/>
                    <a:pt x="1515485" y="127749"/>
                    <a:pt x="1484484" y="127749"/>
                  </a:cubicBezTo>
                  <a:close/>
                  <a:moveTo>
                    <a:pt x="1165131" y="127749"/>
                  </a:moveTo>
                  <a:cubicBezTo>
                    <a:pt x="1134130" y="127749"/>
                    <a:pt x="1108999" y="152880"/>
                    <a:pt x="1108999" y="183881"/>
                  </a:cubicBezTo>
                  <a:cubicBezTo>
                    <a:pt x="1108999" y="214882"/>
                    <a:pt x="1134130" y="240013"/>
                    <a:pt x="1165131" y="240013"/>
                  </a:cubicBezTo>
                  <a:cubicBezTo>
                    <a:pt x="1196132" y="240013"/>
                    <a:pt x="1221263" y="214882"/>
                    <a:pt x="1221263" y="183881"/>
                  </a:cubicBezTo>
                  <a:cubicBezTo>
                    <a:pt x="1221263" y="152880"/>
                    <a:pt x="1196132" y="127749"/>
                    <a:pt x="1165131" y="127749"/>
                  </a:cubicBezTo>
                  <a:close/>
                  <a:moveTo>
                    <a:pt x="845779" y="127749"/>
                  </a:moveTo>
                  <a:cubicBezTo>
                    <a:pt x="814778" y="127749"/>
                    <a:pt x="789647" y="152880"/>
                    <a:pt x="789647" y="183881"/>
                  </a:cubicBezTo>
                  <a:cubicBezTo>
                    <a:pt x="789647" y="214882"/>
                    <a:pt x="814778" y="240013"/>
                    <a:pt x="845779" y="240013"/>
                  </a:cubicBezTo>
                  <a:cubicBezTo>
                    <a:pt x="876780" y="240013"/>
                    <a:pt x="901911" y="214882"/>
                    <a:pt x="901911" y="183881"/>
                  </a:cubicBezTo>
                  <a:cubicBezTo>
                    <a:pt x="901911" y="152880"/>
                    <a:pt x="876780" y="127749"/>
                    <a:pt x="845779" y="127749"/>
                  </a:cubicBezTo>
                  <a:close/>
                  <a:moveTo>
                    <a:pt x="526427" y="127749"/>
                  </a:moveTo>
                  <a:cubicBezTo>
                    <a:pt x="495426" y="127749"/>
                    <a:pt x="470295" y="152880"/>
                    <a:pt x="470295" y="183881"/>
                  </a:cubicBezTo>
                  <a:cubicBezTo>
                    <a:pt x="470295" y="214882"/>
                    <a:pt x="495426" y="240013"/>
                    <a:pt x="526427" y="240013"/>
                  </a:cubicBezTo>
                  <a:cubicBezTo>
                    <a:pt x="557428" y="240013"/>
                    <a:pt x="582559" y="214882"/>
                    <a:pt x="582559" y="183881"/>
                  </a:cubicBezTo>
                  <a:cubicBezTo>
                    <a:pt x="582559" y="152880"/>
                    <a:pt x="557428" y="127749"/>
                    <a:pt x="526427" y="127749"/>
                  </a:cubicBezTo>
                  <a:close/>
                  <a:moveTo>
                    <a:pt x="207075" y="127749"/>
                  </a:moveTo>
                  <a:cubicBezTo>
                    <a:pt x="176074" y="127749"/>
                    <a:pt x="150943" y="152880"/>
                    <a:pt x="150943" y="183881"/>
                  </a:cubicBezTo>
                  <a:cubicBezTo>
                    <a:pt x="150943" y="214882"/>
                    <a:pt x="176074" y="240013"/>
                    <a:pt x="207075" y="240013"/>
                  </a:cubicBezTo>
                  <a:cubicBezTo>
                    <a:pt x="238076" y="240013"/>
                    <a:pt x="263207" y="214882"/>
                    <a:pt x="263207" y="183881"/>
                  </a:cubicBezTo>
                  <a:cubicBezTo>
                    <a:pt x="263207" y="152880"/>
                    <a:pt x="238076" y="127749"/>
                    <a:pt x="207075" y="127749"/>
                  </a:cubicBezTo>
                  <a:close/>
                  <a:moveTo>
                    <a:pt x="2123188" y="71617"/>
                  </a:moveTo>
                  <a:cubicBezTo>
                    <a:pt x="2185190" y="71617"/>
                    <a:pt x="2235452" y="121879"/>
                    <a:pt x="2235452" y="183881"/>
                  </a:cubicBezTo>
                  <a:cubicBezTo>
                    <a:pt x="2235452" y="245883"/>
                    <a:pt x="2185190" y="296145"/>
                    <a:pt x="2123188" y="296145"/>
                  </a:cubicBezTo>
                  <a:cubicBezTo>
                    <a:pt x="2061186" y="296145"/>
                    <a:pt x="2010924" y="245883"/>
                    <a:pt x="2010924" y="183881"/>
                  </a:cubicBezTo>
                  <a:cubicBezTo>
                    <a:pt x="2010924" y="121879"/>
                    <a:pt x="2061186" y="71617"/>
                    <a:pt x="2123188" y="71617"/>
                  </a:cubicBezTo>
                  <a:close/>
                  <a:moveTo>
                    <a:pt x="1803836" y="71617"/>
                  </a:moveTo>
                  <a:cubicBezTo>
                    <a:pt x="1865838" y="71617"/>
                    <a:pt x="1916100" y="121879"/>
                    <a:pt x="1916100" y="183881"/>
                  </a:cubicBezTo>
                  <a:cubicBezTo>
                    <a:pt x="1916100" y="245883"/>
                    <a:pt x="1865838" y="296145"/>
                    <a:pt x="1803836" y="296145"/>
                  </a:cubicBezTo>
                  <a:cubicBezTo>
                    <a:pt x="1741834" y="296145"/>
                    <a:pt x="1691572" y="245883"/>
                    <a:pt x="1691572" y="183881"/>
                  </a:cubicBezTo>
                  <a:cubicBezTo>
                    <a:pt x="1691572" y="121879"/>
                    <a:pt x="1741834" y="71617"/>
                    <a:pt x="1803836" y="71617"/>
                  </a:cubicBezTo>
                  <a:close/>
                  <a:moveTo>
                    <a:pt x="1484484" y="71617"/>
                  </a:moveTo>
                  <a:cubicBezTo>
                    <a:pt x="1546486" y="71617"/>
                    <a:pt x="1596748" y="121879"/>
                    <a:pt x="1596748" y="183881"/>
                  </a:cubicBezTo>
                  <a:cubicBezTo>
                    <a:pt x="1596748" y="245883"/>
                    <a:pt x="1546486" y="296145"/>
                    <a:pt x="1484484" y="296145"/>
                  </a:cubicBezTo>
                  <a:cubicBezTo>
                    <a:pt x="1422482" y="296145"/>
                    <a:pt x="1372220" y="245883"/>
                    <a:pt x="1372220" y="183881"/>
                  </a:cubicBezTo>
                  <a:cubicBezTo>
                    <a:pt x="1372220" y="121879"/>
                    <a:pt x="1422482" y="71617"/>
                    <a:pt x="1484484" y="71617"/>
                  </a:cubicBezTo>
                  <a:close/>
                  <a:moveTo>
                    <a:pt x="1165131" y="71617"/>
                  </a:moveTo>
                  <a:cubicBezTo>
                    <a:pt x="1227133" y="71617"/>
                    <a:pt x="1277395" y="121879"/>
                    <a:pt x="1277395" y="183881"/>
                  </a:cubicBezTo>
                  <a:cubicBezTo>
                    <a:pt x="1277395" y="245883"/>
                    <a:pt x="1227133" y="296145"/>
                    <a:pt x="1165131" y="296145"/>
                  </a:cubicBezTo>
                  <a:cubicBezTo>
                    <a:pt x="1103129" y="296145"/>
                    <a:pt x="1052867" y="245883"/>
                    <a:pt x="1052867" y="183881"/>
                  </a:cubicBezTo>
                  <a:cubicBezTo>
                    <a:pt x="1052867" y="121879"/>
                    <a:pt x="1103129" y="71617"/>
                    <a:pt x="1165131" y="71617"/>
                  </a:cubicBezTo>
                  <a:close/>
                  <a:moveTo>
                    <a:pt x="845779" y="71617"/>
                  </a:moveTo>
                  <a:cubicBezTo>
                    <a:pt x="907781" y="71617"/>
                    <a:pt x="958043" y="121879"/>
                    <a:pt x="958043" y="183881"/>
                  </a:cubicBezTo>
                  <a:cubicBezTo>
                    <a:pt x="958043" y="245883"/>
                    <a:pt x="907781" y="296145"/>
                    <a:pt x="845779" y="296145"/>
                  </a:cubicBezTo>
                  <a:cubicBezTo>
                    <a:pt x="783777" y="296145"/>
                    <a:pt x="733515" y="245883"/>
                    <a:pt x="733515" y="183881"/>
                  </a:cubicBezTo>
                  <a:cubicBezTo>
                    <a:pt x="733515" y="121879"/>
                    <a:pt x="783777" y="71617"/>
                    <a:pt x="845779" y="71617"/>
                  </a:cubicBezTo>
                  <a:close/>
                  <a:moveTo>
                    <a:pt x="526427" y="71617"/>
                  </a:moveTo>
                  <a:cubicBezTo>
                    <a:pt x="588429" y="71617"/>
                    <a:pt x="638691" y="121879"/>
                    <a:pt x="638691" y="183881"/>
                  </a:cubicBezTo>
                  <a:cubicBezTo>
                    <a:pt x="638691" y="245883"/>
                    <a:pt x="588429" y="296145"/>
                    <a:pt x="526427" y="296145"/>
                  </a:cubicBezTo>
                  <a:cubicBezTo>
                    <a:pt x="464425" y="296145"/>
                    <a:pt x="414163" y="245883"/>
                    <a:pt x="414163" y="183881"/>
                  </a:cubicBezTo>
                  <a:cubicBezTo>
                    <a:pt x="414163" y="121879"/>
                    <a:pt x="464425" y="71617"/>
                    <a:pt x="526427" y="71617"/>
                  </a:cubicBezTo>
                  <a:close/>
                  <a:moveTo>
                    <a:pt x="207075" y="71617"/>
                  </a:moveTo>
                  <a:cubicBezTo>
                    <a:pt x="269077" y="71617"/>
                    <a:pt x="319339" y="121879"/>
                    <a:pt x="319339" y="183881"/>
                  </a:cubicBezTo>
                  <a:cubicBezTo>
                    <a:pt x="319339" y="245883"/>
                    <a:pt x="269077" y="296145"/>
                    <a:pt x="207075" y="296145"/>
                  </a:cubicBezTo>
                  <a:cubicBezTo>
                    <a:pt x="145073" y="296145"/>
                    <a:pt x="94811" y="245883"/>
                    <a:pt x="94811" y="183881"/>
                  </a:cubicBezTo>
                  <a:cubicBezTo>
                    <a:pt x="94811" y="121879"/>
                    <a:pt x="145073" y="71617"/>
                    <a:pt x="207075" y="71617"/>
                  </a:cubicBezTo>
                  <a:close/>
                  <a:moveTo>
                    <a:pt x="182844" y="45713"/>
                  </a:moveTo>
                  <a:cubicBezTo>
                    <a:pt x="107560" y="45713"/>
                    <a:pt x="46530" y="106743"/>
                    <a:pt x="46530" y="182027"/>
                  </a:cubicBezTo>
                  <a:cubicBezTo>
                    <a:pt x="46530" y="257311"/>
                    <a:pt x="107560" y="318341"/>
                    <a:pt x="182844" y="318341"/>
                  </a:cubicBezTo>
                  <a:lnTo>
                    <a:pt x="2141502" y="318341"/>
                  </a:lnTo>
                  <a:cubicBezTo>
                    <a:pt x="2216786" y="318341"/>
                    <a:pt x="2277816" y="257311"/>
                    <a:pt x="2277816" y="182027"/>
                  </a:cubicBezTo>
                  <a:cubicBezTo>
                    <a:pt x="2277816" y="106743"/>
                    <a:pt x="2216786" y="45713"/>
                    <a:pt x="2141502" y="45713"/>
                  </a:cubicBezTo>
                  <a:close/>
                  <a:moveTo>
                    <a:pt x="182027" y="0"/>
                  </a:moveTo>
                  <a:lnTo>
                    <a:pt x="2142319" y="0"/>
                  </a:lnTo>
                  <a:cubicBezTo>
                    <a:pt x="2242850" y="0"/>
                    <a:pt x="2324346" y="81496"/>
                    <a:pt x="2324346" y="182027"/>
                  </a:cubicBezTo>
                  <a:cubicBezTo>
                    <a:pt x="2324346" y="282558"/>
                    <a:pt x="2242850" y="364054"/>
                    <a:pt x="2142319" y="364054"/>
                  </a:cubicBezTo>
                  <a:lnTo>
                    <a:pt x="182027" y="364054"/>
                  </a:lnTo>
                  <a:cubicBezTo>
                    <a:pt x="81496" y="364054"/>
                    <a:pt x="0" y="282558"/>
                    <a:pt x="0" y="182027"/>
                  </a:cubicBezTo>
                  <a:cubicBezTo>
                    <a:pt x="0" y="81496"/>
                    <a:pt x="81496" y="0"/>
                    <a:pt x="18202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pic>
        <p:nvPicPr>
          <p:cNvPr id="19" name="Рисунок 18"/>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5213997" y="4478308"/>
            <a:ext cx="349584" cy="349584"/>
          </a:xfrm>
          <a:prstGeom prst="rect">
            <a:avLst/>
          </a:prstGeom>
        </p:spPr>
      </p:pic>
      <p:pic>
        <p:nvPicPr>
          <p:cNvPr id="20" name="Рисунок 19"/>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5127707" y="3546126"/>
            <a:ext cx="473568" cy="473568"/>
          </a:xfrm>
          <a:prstGeom prst="rect">
            <a:avLst/>
          </a:prstGeom>
        </p:spPr>
      </p:pic>
      <p:pic>
        <p:nvPicPr>
          <p:cNvPr id="21" name="Picture 5" descr="C:\Users\admin\Desktop\LOG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088" y="99098"/>
            <a:ext cx="2006856" cy="427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7960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7"/>
          </p:nvPr>
        </p:nvSpPr>
        <p:spPr/>
        <p:txBody>
          <a:bodyPr/>
          <a:lstStyle/>
          <a:p>
            <a:fld id="{B6F15528-21DE-4FAA-801E-634DDDAF4B2B}" type="slidenum">
              <a:rPr lang="ru-RU" smtClean="0"/>
              <a:t>76</a:t>
            </a:fld>
            <a:endParaRPr lang="ru-RU"/>
          </a:p>
        </p:txBody>
      </p:sp>
      <p:pic>
        <p:nvPicPr>
          <p:cNvPr id="22" name="Рисунок 21">
            <a:extLst>
              <a:ext uri="{FF2B5EF4-FFF2-40B4-BE49-F238E27FC236}">
                <a16:creationId xmlns:a16="http://schemas.microsoft.com/office/drawing/2014/main" id="{E2147FE7-BAB7-4D84-B5AD-E7E4814F07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72" y="2992267"/>
            <a:ext cx="3895725" cy="3895725"/>
          </a:xfrm>
          <a:prstGeom prst="rect">
            <a:avLst/>
          </a:prstGeom>
        </p:spPr>
      </p:pic>
      <p:pic>
        <p:nvPicPr>
          <p:cNvPr id="23" name="Рисунок 22">
            <a:extLst>
              <a:ext uri="{FF2B5EF4-FFF2-40B4-BE49-F238E27FC236}">
                <a16:creationId xmlns:a16="http://schemas.microsoft.com/office/drawing/2014/main" id="{8BBF8011-BDBC-4232-A674-DF5DEA39D3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9021" y="0"/>
            <a:ext cx="1712979" cy="1395987"/>
          </a:xfrm>
          <a:prstGeom prst="rect">
            <a:avLst/>
          </a:prstGeom>
        </p:spPr>
      </p:pic>
      <p:sp>
        <p:nvSpPr>
          <p:cNvPr id="24" name="TextBox 23">
            <a:extLst>
              <a:ext uri="{FF2B5EF4-FFF2-40B4-BE49-F238E27FC236}">
                <a16:creationId xmlns:a16="http://schemas.microsoft.com/office/drawing/2014/main" id="{1D167D88-1F8B-45EB-BE88-30E78CDDCBF7}"/>
              </a:ext>
            </a:extLst>
          </p:cNvPr>
          <p:cNvSpPr txBox="1"/>
          <p:nvPr/>
        </p:nvSpPr>
        <p:spPr>
          <a:xfrm>
            <a:off x="352427" y="251927"/>
            <a:ext cx="11636373" cy="830997"/>
          </a:xfrm>
          <a:prstGeom prst="rect">
            <a:avLst/>
          </a:prstGeom>
          <a:noFill/>
        </p:spPr>
        <p:txBody>
          <a:bodyPr wrap="square" rtlCol="0">
            <a:spAutoFit/>
          </a:bodyPr>
          <a:lstStyle/>
          <a:p>
            <a:pPr algn="ctr"/>
            <a:r>
              <a:rPr lang="en-US"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INVESTMENT PROJECTS UNDER INVESTMENT CONTRACT AND SPECIAL INVESTMENT CONTRACT</a:t>
            </a:r>
            <a:endParaRPr lang="ru-RU"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26" name="Прямая соединительная линия 25">
            <a:extLst>
              <a:ext uri="{FF2B5EF4-FFF2-40B4-BE49-F238E27FC236}">
                <a16:creationId xmlns:a16="http://schemas.microsoft.com/office/drawing/2014/main" id="{AB71F374-731E-44D0-A919-AC99EEF977D5}"/>
              </a:ext>
            </a:extLst>
          </p:cNvPr>
          <p:cNvCxnSpPr>
            <a:cxnSpLocks/>
          </p:cNvCxnSpPr>
          <p:nvPr/>
        </p:nvCxnSpPr>
        <p:spPr>
          <a:xfrm>
            <a:off x="11410040" y="6374309"/>
            <a:ext cx="0" cy="219074"/>
          </a:xfrm>
          <a:prstGeom prst="line">
            <a:avLst/>
          </a:prstGeom>
        </p:spPr>
        <p:style>
          <a:lnRef idx="1">
            <a:schemeClr val="accent1"/>
          </a:lnRef>
          <a:fillRef idx="0">
            <a:schemeClr val="accent1"/>
          </a:fillRef>
          <a:effectRef idx="0">
            <a:schemeClr val="accent1"/>
          </a:effectRef>
          <a:fontRef idx="minor">
            <a:schemeClr val="tx1"/>
          </a:fontRef>
        </p:style>
      </p:cxnSp>
      <p:sp>
        <p:nvSpPr>
          <p:cNvPr id="27" name="Овал 26">
            <a:extLst>
              <a:ext uri="{FF2B5EF4-FFF2-40B4-BE49-F238E27FC236}">
                <a16:creationId xmlns:a16="http://schemas.microsoft.com/office/drawing/2014/main" id="{422F6082-7569-4D21-B6D5-4AF90D36BA8E}"/>
              </a:ext>
            </a:extLst>
          </p:cNvPr>
          <p:cNvSpPr/>
          <p:nvPr/>
        </p:nvSpPr>
        <p:spPr>
          <a:xfrm>
            <a:off x="7812728" y="7466452"/>
            <a:ext cx="154508" cy="15450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8" name="Picture 3">
            <a:extLst>
              <a:ext uri="{FF2B5EF4-FFF2-40B4-BE49-F238E27FC236}">
                <a16:creationId xmlns:a16="http://schemas.microsoft.com/office/drawing/2014/main" id="{524D118D-F584-444E-95E7-6C4E4D146770}"/>
              </a:ext>
            </a:extLst>
          </p:cNvPr>
          <p:cNvPicPr>
            <a:picLocks noChangeAspect="1"/>
          </p:cNvPicPr>
          <p:nvPr/>
        </p:nvPicPr>
        <p:blipFill>
          <a:blip r:embed="rId4">
            <a:duotone>
              <a:schemeClr val="accent1">
                <a:shade val="45000"/>
                <a:satMod val="135000"/>
              </a:schemeClr>
              <a:prstClr val="white"/>
            </a:duotone>
          </a:blip>
          <a:stretch>
            <a:fillRect/>
          </a:stretch>
        </p:blipFill>
        <p:spPr>
          <a:xfrm>
            <a:off x="302184" y="4052474"/>
            <a:ext cx="365632" cy="359980"/>
          </a:xfrm>
          <a:prstGeom prst="rect">
            <a:avLst/>
          </a:prstGeom>
        </p:spPr>
      </p:pic>
      <p:pic>
        <p:nvPicPr>
          <p:cNvPr id="29" name="Picture 5">
            <a:extLst>
              <a:ext uri="{FF2B5EF4-FFF2-40B4-BE49-F238E27FC236}">
                <a16:creationId xmlns:a16="http://schemas.microsoft.com/office/drawing/2014/main" id="{A5F70731-9828-4B45-BF73-72FEFBAFBCFD}"/>
              </a:ext>
            </a:extLst>
          </p:cNvPr>
          <p:cNvPicPr>
            <a:picLocks noChangeAspect="1"/>
          </p:cNvPicPr>
          <p:nvPr/>
        </p:nvPicPr>
        <p:blipFill>
          <a:blip r:embed="rId5">
            <a:duotone>
              <a:schemeClr val="accent1">
                <a:shade val="45000"/>
                <a:satMod val="135000"/>
              </a:schemeClr>
              <a:prstClr val="white"/>
            </a:duotone>
          </a:blip>
          <a:stretch>
            <a:fillRect/>
          </a:stretch>
        </p:blipFill>
        <p:spPr>
          <a:xfrm>
            <a:off x="336668" y="5028963"/>
            <a:ext cx="361982" cy="356386"/>
          </a:xfrm>
          <a:prstGeom prst="rect">
            <a:avLst/>
          </a:prstGeom>
        </p:spPr>
      </p:pic>
      <p:sp>
        <p:nvSpPr>
          <p:cNvPr id="30" name="Прямоугольник 4">
            <a:extLst>
              <a:ext uri="{FF2B5EF4-FFF2-40B4-BE49-F238E27FC236}">
                <a16:creationId xmlns:a16="http://schemas.microsoft.com/office/drawing/2014/main" id="{161843C2-4DA7-45FB-9D85-28BAE739CA2F}"/>
              </a:ext>
            </a:extLst>
          </p:cNvPr>
          <p:cNvSpPr/>
          <p:nvPr/>
        </p:nvSpPr>
        <p:spPr>
          <a:xfrm>
            <a:off x="257214" y="1156526"/>
            <a:ext cx="5011467" cy="346241"/>
          </a:xfrm>
          <a:prstGeom prst="rect">
            <a:avLst/>
          </a:prstGeom>
          <a:ln>
            <a:noFill/>
          </a:ln>
        </p:spPr>
        <p:txBody>
          <a:bodyPr wrap="square" lIns="68573" tIns="34286" rIns="68573" bIns="34286">
            <a:spAutoFit/>
          </a:bodyPr>
          <a:lstStyle/>
          <a:p>
            <a:pPr lvl="0"/>
            <a:r>
              <a:rPr lang="en-US"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INVESTMENT PROJECT</a:t>
            </a:r>
            <a:endParaRPr lang="ru-RU"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1" name="Прямоугольник 4">
            <a:extLst>
              <a:ext uri="{FF2B5EF4-FFF2-40B4-BE49-F238E27FC236}">
                <a16:creationId xmlns:a16="http://schemas.microsoft.com/office/drawing/2014/main" id="{9834AEB0-730A-4B8C-9DD6-457E528E4D83}"/>
              </a:ext>
            </a:extLst>
          </p:cNvPr>
          <p:cNvSpPr/>
          <p:nvPr/>
        </p:nvSpPr>
        <p:spPr>
          <a:xfrm>
            <a:off x="718855" y="1765067"/>
            <a:ext cx="3054207" cy="3762560"/>
          </a:xfrm>
          <a:prstGeom prst="rect">
            <a:avLst/>
          </a:prstGeom>
          <a:ln>
            <a:noFill/>
          </a:ln>
        </p:spPr>
        <p:txBody>
          <a:bodyPr wrap="square" lIns="68573" tIns="34286" rIns="68573" bIns="34286">
            <a:spAutoFit/>
          </a:bodyPr>
          <a:lstStyle/>
          <a:p>
            <a:pPr lvl="0"/>
            <a:endParaRPr lang="ru-RU" sz="1600" dirty="0">
              <a:latin typeface="Tahoma" panose="020B0604030504040204" pitchFamily="34" charset="0"/>
              <a:ea typeface="Tahoma" panose="020B0604030504040204" pitchFamily="34" charset="0"/>
              <a:cs typeface="Tahoma" panose="020B0604030504040204" pitchFamily="34" charset="0"/>
            </a:endParaRPr>
          </a:p>
          <a:p>
            <a:pPr algn="just">
              <a:defRPr/>
            </a:pPr>
            <a:r>
              <a:rPr lang="en-US" sz="1600" dirty="0"/>
              <a:t>Creation of new, expansion or renovation of existing production facilities, including production facilities created, expanded and (or) updated during the implementation of the PPP project;</a:t>
            </a:r>
          </a:p>
          <a:p>
            <a:pPr algn="just">
              <a:defRPr/>
            </a:pPr>
            <a:endParaRPr lang="en-US" sz="1600" dirty="0"/>
          </a:p>
          <a:p>
            <a:pPr algn="just">
              <a:defRPr/>
            </a:pPr>
            <a:r>
              <a:rPr lang="en-US" sz="1600" dirty="0"/>
              <a:t>The recipient is a legal entity of the Republic of Kazakhstan;</a:t>
            </a:r>
          </a:p>
          <a:p>
            <a:pPr algn="just">
              <a:defRPr/>
            </a:pPr>
            <a:endParaRPr lang="en-US" sz="1600" dirty="0"/>
          </a:p>
          <a:p>
            <a:pPr algn="just">
              <a:defRPr/>
            </a:pPr>
            <a:r>
              <a:rPr lang="en-US" sz="1600" dirty="0"/>
              <a:t>According to the Regulations dated January 14, 2016 No. 13, legal entities are carried out for certain priority types of activities, Part 1.</a:t>
            </a:r>
            <a:endParaRPr lang="ru-RU" sz="1600" dirty="0">
              <a:latin typeface="Tahoma" panose="020B0604030504040204" pitchFamily="34" charset="0"/>
              <a:ea typeface="Tahoma" panose="020B0604030504040204" pitchFamily="34" charset="0"/>
              <a:cs typeface="Tahoma" panose="020B0604030504040204" pitchFamily="34" charset="0"/>
            </a:endParaRPr>
          </a:p>
        </p:txBody>
      </p:sp>
      <p:cxnSp>
        <p:nvCxnSpPr>
          <p:cNvPr id="32" name="Straight Connector 13">
            <a:extLst>
              <a:ext uri="{FF2B5EF4-FFF2-40B4-BE49-F238E27FC236}">
                <a16:creationId xmlns:a16="http://schemas.microsoft.com/office/drawing/2014/main" id="{5DC71035-A672-452D-8A45-EA456072077B}"/>
              </a:ext>
            </a:extLst>
          </p:cNvPr>
          <p:cNvCxnSpPr>
            <a:cxnSpLocks/>
          </p:cNvCxnSpPr>
          <p:nvPr/>
        </p:nvCxnSpPr>
        <p:spPr>
          <a:xfrm>
            <a:off x="3812658" y="1247634"/>
            <a:ext cx="0" cy="4782438"/>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33" name="Прямоугольник 4">
            <a:extLst>
              <a:ext uri="{FF2B5EF4-FFF2-40B4-BE49-F238E27FC236}">
                <a16:creationId xmlns:a16="http://schemas.microsoft.com/office/drawing/2014/main" id="{161843C2-4DA7-45FB-9D85-28BAE739CA2F}"/>
              </a:ext>
            </a:extLst>
          </p:cNvPr>
          <p:cNvSpPr/>
          <p:nvPr/>
        </p:nvSpPr>
        <p:spPr>
          <a:xfrm>
            <a:off x="4125686" y="1153264"/>
            <a:ext cx="4698439" cy="346241"/>
          </a:xfrm>
          <a:prstGeom prst="rect">
            <a:avLst/>
          </a:prstGeom>
          <a:ln>
            <a:noFill/>
          </a:ln>
        </p:spPr>
        <p:txBody>
          <a:bodyPr wrap="square" lIns="68573" tIns="34286" rIns="68573" bIns="34286">
            <a:spAutoFit/>
          </a:bodyPr>
          <a:lstStyle/>
          <a:p>
            <a:pPr lvl="0" algn="ctr"/>
            <a:r>
              <a:rPr lang="en-US"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INVESTMENT PRIORITY PROJECT</a:t>
            </a:r>
            <a:endParaRPr lang="ru-RU"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4" name="Прямоугольник 33"/>
          <p:cNvSpPr/>
          <p:nvPr/>
        </p:nvSpPr>
        <p:spPr>
          <a:xfrm>
            <a:off x="4355065" y="1871234"/>
            <a:ext cx="4628303" cy="4770537"/>
          </a:xfrm>
          <a:prstGeom prst="rect">
            <a:avLst/>
          </a:prstGeom>
        </p:spPr>
        <p:txBody>
          <a:bodyPr wrap="square">
            <a:spAutoFit/>
          </a:bodyPr>
          <a:lstStyle/>
          <a:p>
            <a:pPr lvl="0" algn="just">
              <a:defRPr/>
            </a:pPr>
            <a:r>
              <a:rPr lang="en-US" sz="1600" dirty="0"/>
              <a:t>Creation of new production facilities with a legal entity’s investment volume of at least 2 million MCI (approximately 16.264 million US dollars\ 7.38 billion tenge);</a:t>
            </a:r>
          </a:p>
          <a:p>
            <a:pPr lvl="0" algn="just">
              <a:defRPr/>
            </a:pPr>
            <a:endParaRPr lang="en-US" sz="1600" dirty="0"/>
          </a:p>
          <a:p>
            <a:pPr lvl="0" algn="just">
              <a:defRPr/>
            </a:pPr>
            <a:r>
              <a:rPr lang="en-US" sz="1600" dirty="0"/>
              <a:t>Expansion and (or) renewal of existing production facilities with a legal entity’s investment volume of at least 5 million MCI (approximately 40.661 million US dollars\ 18.46 billion tenge).</a:t>
            </a:r>
          </a:p>
          <a:p>
            <a:pPr lvl="0" algn="just">
              <a:defRPr/>
            </a:pPr>
            <a:endParaRPr lang="en-US" sz="1600" dirty="0"/>
          </a:p>
          <a:p>
            <a:pPr lvl="0" algn="just">
              <a:defRPr/>
            </a:pPr>
            <a:r>
              <a:rPr lang="en-US" sz="1600" dirty="0"/>
              <a:t>When creating new facilities in the food and light industries, the amount of investment by legal entities is at least 1 million times the MCI (approximately 8.132 million US dollars\ 3.69 billion tenge).</a:t>
            </a:r>
          </a:p>
          <a:p>
            <a:pPr lvl="0" algn="just">
              <a:defRPr/>
            </a:pPr>
            <a:endParaRPr lang="en-US" sz="1600" dirty="0"/>
          </a:p>
          <a:p>
            <a:pPr lvl="0" algn="just">
              <a:defRPr/>
            </a:pPr>
            <a:r>
              <a:rPr lang="en-US" sz="1600" dirty="0"/>
              <a:t>When creating tourist facilities in priority tourist areas, the amount of investment by legal entities is at least 200 thousand MCI (approximately 1.626 million US dollars\ 738 million tenge).</a:t>
            </a:r>
            <a:endParaRPr lang="ru-RU" sz="1600" dirty="0"/>
          </a:p>
        </p:txBody>
      </p:sp>
      <p:pic>
        <p:nvPicPr>
          <p:cNvPr id="35" name="Рисунок 34"/>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977558" y="2047021"/>
            <a:ext cx="329609" cy="329609"/>
          </a:xfrm>
          <a:prstGeom prst="rect">
            <a:avLst/>
          </a:prstGeom>
        </p:spPr>
      </p:pic>
      <p:pic>
        <p:nvPicPr>
          <p:cNvPr id="36" name="Рисунок 35"/>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942994" y="3081050"/>
            <a:ext cx="390758" cy="390758"/>
          </a:xfrm>
          <a:prstGeom prst="rect">
            <a:avLst/>
          </a:prstGeom>
        </p:spPr>
      </p:pic>
      <p:pic>
        <p:nvPicPr>
          <p:cNvPr id="37" name="Рисунок 36"/>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61759" y="4298731"/>
            <a:ext cx="506563" cy="506563"/>
          </a:xfrm>
          <a:prstGeom prst="rect">
            <a:avLst/>
          </a:prstGeom>
        </p:spPr>
      </p:pic>
      <p:pic>
        <p:nvPicPr>
          <p:cNvPr id="38" name="Рисунок 37"/>
          <p:cNvPicPr>
            <a:picLocks noChangeAspect="1"/>
          </p:cNvPicPr>
          <p:nvPr/>
        </p:nvPicPr>
        <p:blipFill>
          <a:blip r:embed="rId9" cstate="print">
            <a:duotone>
              <a:schemeClr val="accent1">
                <a:shade val="45000"/>
                <a:satMod val="135000"/>
              </a:schemeClr>
              <a:prstClr val="white"/>
            </a:duotone>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72665" y="5509199"/>
            <a:ext cx="426390" cy="605904"/>
          </a:xfrm>
          <a:prstGeom prst="rect">
            <a:avLst/>
          </a:prstGeom>
          <a:noFill/>
        </p:spPr>
      </p:pic>
      <p:pic>
        <p:nvPicPr>
          <p:cNvPr id="39" name="Рисунок 38"/>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31347" y="2076844"/>
            <a:ext cx="329609" cy="329609"/>
          </a:xfrm>
          <a:prstGeom prst="rect">
            <a:avLst/>
          </a:prstGeom>
        </p:spPr>
      </p:pic>
      <p:cxnSp>
        <p:nvCxnSpPr>
          <p:cNvPr id="40" name="Straight Connector 13">
            <a:extLst>
              <a:ext uri="{FF2B5EF4-FFF2-40B4-BE49-F238E27FC236}">
                <a16:creationId xmlns:a16="http://schemas.microsoft.com/office/drawing/2014/main" id="{5DC71035-A672-452D-8A45-EA456072077B}"/>
              </a:ext>
            </a:extLst>
          </p:cNvPr>
          <p:cNvCxnSpPr>
            <a:cxnSpLocks/>
          </p:cNvCxnSpPr>
          <p:nvPr/>
        </p:nvCxnSpPr>
        <p:spPr>
          <a:xfrm>
            <a:off x="8983368" y="1236750"/>
            <a:ext cx="0" cy="4782438"/>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41" name="Прямоугольник 4">
            <a:extLst>
              <a:ext uri="{FF2B5EF4-FFF2-40B4-BE49-F238E27FC236}">
                <a16:creationId xmlns:a16="http://schemas.microsoft.com/office/drawing/2014/main" id="{161843C2-4DA7-45FB-9D85-28BAE739CA2F}"/>
              </a:ext>
            </a:extLst>
          </p:cNvPr>
          <p:cNvSpPr/>
          <p:nvPr/>
        </p:nvSpPr>
        <p:spPr>
          <a:xfrm>
            <a:off x="9248806" y="1146877"/>
            <a:ext cx="3062936" cy="623239"/>
          </a:xfrm>
          <a:prstGeom prst="rect">
            <a:avLst/>
          </a:prstGeom>
          <a:ln>
            <a:noFill/>
          </a:ln>
        </p:spPr>
        <p:txBody>
          <a:bodyPr wrap="square" lIns="68573" tIns="34286" rIns="68573" bIns="34286">
            <a:spAutoFit/>
          </a:bodyPr>
          <a:lstStyle/>
          <a:p>
            <a:pPr lvl="0"/>
            <a:r>
              <a:rPr lang="en-US"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SPECIAL INVESTMENT PROJECT</a:t>
            </a:r>
            <a:endParaRPr lang="ru-RU"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2" name="Прямоугольник 4">
            <a:extLst>
              <a:ext uri="{FF2B5EF4-FFF2-40B4-BE49-F238E27FC236}">
                <a16:creationId xmlns:a16="http://schemas.microsoft.com/office/drawing/2014/main" id="{9834AEB0-730A-4B8C-9DD6-457E528E4D83}"/>
              </a:ext>
            </a:extLst>
          </p:cNvPr>
          <p:cNvSpPr/>
          <p:nvPr/>
        </p:nvSpPr>
        <p:spPr>
          <a:xfrm>
            <a:off x="9366761" y="1796634"/>
            <a:ext cx="2748243" cy="4993667"/>
          </a:xfrm>
          <a:prstGeom prst="rect">
            <a:avLst/>
          </a:prstGeom>
          <a:ln>
            <a:noFill/>
          </a:ln>
        </p:spPr>
        <p:txBody>
          <a:bodyPr wrap="square" lIns="68573" tIns="34286" rIns="68573" bIns="34286">
            <a:spAutoFit/>
          </a:bodyPr>
          <a:lstStyle/>
          <a:p>
            <a:pPr lvl="0" algn="just"/>
            <a:endParaRPr lang="ru-RU" sz="1600" dirty="0">
              <a:latin typeface="Tahoma" panose="020B0604030504040204" pitchFamily="34" charset="0"/>
              <a:ea typeface="Tahoma" panose="020B0604030504040204" pitchFamily="34" charset="0"/>
              <a:cs typeface="Tahoma" panose="020B0604030504040204" pitchFamily="34" charset="0"/>
            </a:endParaRPr>
          </a:p>
          <a:p>
            <a:pPr lvl="0" algn="just">
              <a:defRPr/>
            </a:pPr>
            <a:r>
              <a:rPr lang="en-US" sz="1600" dirty="0"/>
              <a:t>Investment project implemented (implemented) by the legal entity of the Republic of Kazakhstan:</a:t>
            </a:r>
          </a:p>
          <a:p>
            <a:pPr lvl="0" algn="just">
              <a:defRPr/>
            </a:pPr>
            <a:endParaRPr lang="en-US" sz="1600" dirty="0"/>
          </a:p>
          <a:p>
            <a:pPr lvl="0" algn="just">
              <a:defRPr/>
            </a:pPr>
            <a:r>
              <a:rPr lang="en-US" sz="1600" dirty="0"/>
              <a:t>FEZ participants;</a:t>
            </a:r>
          </a:p>
          <a:p>
            <a:pPr lvl="0" algn="just">
              <a:defRPr/>
            </a:pPr>
            <a:endParaRPr lang="en-US" sz="1600" dirty="0"/>
          </a:p>
          <a:p>
            <a:pPr lvl="0" algn="just">
              <a:defRPr/>
            </a:pPr>
            <a:r>
              <a:rPr lang="en-US" sz="1600" dirty="0"/>
              <a:t>Owners of a free warehouse in accordance with the customs legislation of the Republic of Kazakhstan</a:t>
            </a:r>
          </a:p>
          <a:p>
            <a:pPr lvl="0" algn="just">
              <a:defRPr/>
            </a:pPr>
            <a:endParaRPr lang="en-US" sz="1600" dirty="0"/>
          </a:p>
          <a:p>
            <a:pPr lvl="0" algn="just">
              <a:defRPr/>
            </a:pPr>
            <a:r>
              <a:rPr lang="en-US" sz="1600" dirty="0"/>
              <a:t>Those who have entered into an agreement on the industrial assembly of vehicles and their components or on the assembly of agricultural machinery and their components.</a:t>
            </a:r>
            <a:endParaRPr lang="ru-RU" sz="1600" dirty="0"/>
          </a:p>
        </p:txBody>
      </p:sp>
      <p:pic>
        <p:nvPicPr>
          <p:cNvPr id="43" name="Picture 5">
            <a:extLst>
              <a:ext uri="{FF2B5EF4-FFF2-40B4-BE49-F238E27FC236}">
                <a16:creationId xmlns:a16="http://schemas.microsoft.com/office/drawing/2014/main" id="{A5F70731-9828-4B45-BF73-72FEFBAFBCFD}"/>
              </a:ext>
            </a:extLst>
          </p:cNvPr>
          <p:cNvPicPr>
            <a:picLocks noChangeAspect="1"/>
          </p:cNvPicPr>
          <p:nvPr/>
        </p:nvPicPr>
        <p:blipFill>
          <a:blip r:embed="rId5">
            <a:duotone>
              <a:schemeClr val="accent1">
                <a:shade val="45000"/>
                <a:satMod val="135000"/>
              </a:schemeClr>
              <a:prstClr val="white"/>
            </a:duotone>
          </a:blip>
          <a:stretch>
            <a:fillRect/>
          </a:stretch>
        </p:blipFill>
        <p:spPr>
          <a:xfrm>
            <a:off x="9067815" y="2111068"/>
            <a:ext cx="361982" cy="356386"/>
          </a:xfrm>
          <a:prstGeom prst="rect">
            <a:avLst/>
          </a:prstGeom>
        </p:spPr>
      </p:pic>
      <p:pic>
        <p:nvPicPr>
          <p:cNvPr id="44" name="Picture 5" descr="C:\Users\admin\Desktop\LOGO.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088" y="99098"/>
            <a:ext cx="2006856" cy="427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052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7"/>
          </p:nvPr>
        </p:nvSpPr>
        <p:spPr/>
        <p:txBody>
          <a:bodyPr/>
          <a:lstStyle/>
          <a:p>
            <a:fld id="{B6F15528-21DE-4FAA-801E-634DDDAF4B2B}" type="slidenum">
              <a:rPr lang="ru-RU" smtClean="0"/>
              <a:t>77</a:t>
            </a:fld>
            <a:endParaRPr lang="ru-RU"/>
          </a:p>
        </p:txBody>
      </p:sp>
      <p:pic>
        <p:nvPicPr>
          <p:cNvPr id="3" name="Рисунок 2">
            <a:extLst>
              <a:ext uri="{FF2B5EF4-FFF2-40B4-BE49-F238E27FC236}">
                <a16:creationId xmlns:a16="http://schemas.microsoft.com/office/drawing/2014/main" id="{5BC2ECB6-CA94-4F91-976F-A36AFF8576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1" y="2962275"/>
            <a:ext cx="3895725" cy="3895725"/>
          </a:xfrm>
          <a:prstGeom prst="rect">
            <a:avLst/>
          </a:prstGeom>
        </p:spPr>
      </p:pic>
      <p:cxnSp>
        <p:nvCxnSpPr>
          <p:cNvPr id="5" name="Прямая соединительная линия 4">
            <a:extLst>
              <a:ext uri="{FF2B5EF4-FFF2-40B4-BE49-F238E27FC236}">
                <a16:creationId xmlns:a16="http://schemas.microsoft.com/office/drawing/2014/main" id="{67337973-4974-4768-8952-BF0A2358E6EB}"/>
              </a:ext>
            </a:extLst>
          </p:cNvPr>
          <p:cNvCxnSpPr>
            <a:cxnSpLocks/>
          </p:cNvCxnSpPr>
          <p:nvPr/>
        </p:nvCxnSpPr>
        <p:spPr>
          <a:xfrm>
            <a:off x="11481952" y="6375804"/>
            <a:ext cx="0" cy="219074"/>
          </a:xfrm>
          <a:prstGeom prst="line">
            <a:avLst/>
          </a:prstGeom>
        </p:spPr>
        <p:style>
          <a:lnRef idx="1">
            <a:schemeClr val="accent1"/>
          </a:lnRef>
          <a:fillRef idx="0">
            <a:schemeClr val="accent1"/>
          </a:fillRef>
          <a:effectRef idx="0">
            <a:schemeClr val="accent1"/>
          </a:effectRef>
          <a:fontRef idx="minor">
            <a:schemeClr val="tx1"/>
          </a:fontRef>
        </p:style>
      </p:cxnSp>
      <p:pic>
        <p:nvPicPr>
          <p:cNvPr id="6" name="Рисунок 5">
            <a:extLst>
              <a:ext uri="{FF2B5EF4-FFF2-40B4-BE49-F238E27FC236}">
                <a16:creationId xmlns:a16="http://schemas.microsoft.com/office/drawing/2014/main" id="{D98FE350-99E3-4E9A-8ED7-3446D00F8E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9021" y="0"/>
            <a:ext cx="1712979" cy="1395987"/>
          </a:xfrm>
          <a:prstGeom prst="rect">
            <a:avLst/>
          </a:prstGeom>
        </p:spPr>
      </p:pic>
      <p:graphicFrame>
        <p:nvGraphicFramePr>
          <p:cNvPr id="7" name="Схема 6"/>
          <p:cNvGraphicFramePr/>
          <p:nvPr>
            <p:extLst>
              <p:ext uri="{D42A27DB-BD31-4B8C-83A1-F6EECF244321}">
                <p14:modId xmlns:p14="http://schemas.microsoft.com/office/powerpoint/2010/main" val="3118667582"/>
              </p:ext>
            </p:extLst>
          </p:nvPr>
        </p:nvGraphicFramePr>
        <p:xfrm>
          <a:off x="137884" y="273351"/>
          <a:ext cx="10649859" cy="67043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Прямоугольник 7"/>
          <p:cNvSpPr/>
          <p:nvPr/>
        </p:nvSpPr>
        <p:spPr>
          <a:xfrm>
            <a:off x="4913298" y="2574896"/>
            <a:ext cx="1852577" cy="1815882"/>
          </a:xfrm>
          <a:prstGeom prst="rect">
            <a:avLst/>
          </a:prstGeom>
        </p:spPr>
        <p:txBody>
          <a:bodyPr wrap="square">
            <a:spAutoFit/>
          </a:bodyPr>
          <a:lstStyle/>
          <a:p>
            <a:pPr algn="ctr">
              <a:buClr>
                <a:srgbClr val="388E3C"/>
              </a:buClr>
              <a:defRPr lang="ru-RU"/>
            </a:pPr>
            <a:r>
              <a:rPr lang="en-US" sz="1600" dirty="0">
                <a:latin typeface="Arial Narrow" panose="020B0606020202030204" pitchFamily="34" charset="0"/>
              </a:rPr>
              <a:t>Exemption from customs duties for no more than 5 years;</a:t>
            </a:r>
          </a:p>
          <a:p>
            <a:pPr algn="ctr">
              <a:buClr>
                <a:srgbClr val="388E3C"/>
              </a:buClr>
              <a:defRPr lang="ru-RU"/>
            </a:pPr>
            <a:r>
              <a:rPr lang="en-US" sz="1600" dirty="0">
                <a:latin typeface="Arial Narrow" panose="020B0606020202030204" pitchFamily="34" charset="0"/>
              </a:rPr>
              <a:t>State in-kind grants – the cost of land does not exceed 30% of the total investment.</a:t>
            </a:r>
            <a:endParaRPr lang="ru-RU" sz="1600" dirty="0">
              <a:latin typeface="Arial Narrow" panose="020B0606020202030204" pitchFamily="34" charset="0"/>
            </a:endParaRPr>
          </a:p>
        </p:txBody>
      </p:sp>
      <p:pic>
        <p:nvPicPr>
          <p:cNvPr id="9" name="Рисунок 8">
            <a:extLst>
              <a:ext uri="{FF2B5EF4-FFF2-40B4-BE49-F238E27FC236}">
                <a16:creationId xmlns:a16="http://schemas.microsoft.com/office/drawing/2014/main" id="{7FBCC399-28CA-45B7-B625-5515B8850DF4}"/>
              </a:ext>
            </a:extLst>
          </p:cNvPr>
          <p:cNvPicPr>
            <a:picLocks noChangeAspect="1"/>
          </p:cNvPicPr>
          <p:nvPr/>
        </p:nvPicPr>
        <p:blipFill>
          <a:blip r:embed="rId9">
            <a:biLevel thresh="75000"/>
            <a:extLst>
              <a:ext uri="{BEBA8EAE-BF5A-486C-A8C5-ECC9F3942E4B}">
                <a14:imgProps xmlns:a14="http://schemas.microsoft.com/office/drawing/2010/main">
                  <a14:imgLayer r:embed="rId10">
                    <a14:imgEffect>
                      <a14:backgroundRemoval t="4360" b="98093" l="482" r="93976">
                        <a14:foregroundMark x1="24578" y1="11444" x2="24578" y2="11444"/>
                        <a14:foregroundMark x1="39518" y1="3815" x2="93735" y2="39510"/>
                        <a14:foregroundMark x1="93735" y1="39510" x2="93976" y2="44414"/>
                        <a14:foregroundMark x1="76867" y1="10082" x2="48916" y2="1090"/>
                        <a14:foregroundMark x1="48916" y1="1090" x2="22410" y2="10899"/>
                        <a14:foregroundMark x1="22410" y1="10899" x2="8434" y2="34060"/>
                        <a14:foregroundMark x1="8434" y1="34060" x2="7470" y2="64305"/>
                        <a14:foregroundMark x1="7470" y1="64305" x2="19277" y2="72207"/>
                        <a14:foregroundMark x1="19277" y1="72207" x2="32048" y2="71935"/>
                        <a14:foregroundMark x1="32048" y1="71935" x2="49880" y2="71935"/>
                        <a14:foregroundMark x1="49880" y1="71935" x2="64337" y2="78474"/>
                        <a14:foregroundMark x1="64337" y1="78474" x2="71325" y2="90191"/>
                        <a14:foregroundMark x1="71325" y1="90191" x2="59518" y2="94823"/>
                        <a14:foregroundMark x1="59518" y1="94823" x2="46988" y2="95095"/>
                        <a14:foregroundMark x1="46988" y1="95095" x2="31084" y2="84469"/>
                        <a14:foregroundMark x1="31084" y1="84469" x2="26747" y2="74659"/>
                        <a14:foregroundMark x1="85301" y1="55041" x2="79518" y2="70845"/>
                        <a14:foregroundMark x1="79518" y1="70845" x2="60482" y2="82289"/>
                        <a14:foregroundMark x1="84337" y1="30518" x2="5783" y2="61035"/>
                        <a14:foregroundMark x1="5783" y1="61035" x2="14940" y2="62398"/>
                        <a14:foregroundMark x1="482" y1="57766" x2="6265" y2="53134"/>
                        <a14:foregroundMark x1="13976" y1="47411" x2="22651" y2="33243"/>
                        <a14:foregroundMark x1="22651" y1="33243" x2="37108" y2="22343"/>
                        <a14:foregroundMark x1="37108" y1="22343" x2="42410" y2="20708"/>
                        <a14:foregroundMark x1="61205" y1="27793" x2="25301" y2="31608"/>
                        <a14:foregroundMark x1="25301" y1="31608" x2="24578" y2="32153"/>
                        <a14:foregroundMark x1="67470" y1="6812" x2="33012" y2="4360"/>
                        <a14:foregroundMark x1="52048" y1="98093" x2="52048" y2="98093"/>
                      </a14:backgroundRemoval>
                    </a14:imgEffect>
                  </a14:imgLayer>
                </a14:imgProps>
              </a:ext>
            </a:extLst>
          </a:blip>
          <a:stretch>
            <a:fillRect/>
          </a:stretch>
        </p:blipFill>
        <p:spPr>
          <a:xfrm rot="1230584">
            <a:off x="5440403" y="1687760"/>
            <a:ext cx="918122" cy="811929"/>
          </a:xfrm>
          <a:prstGeom prst="rect">
            <a:avLst/>
          </a:prstGeom>
          <a:solidFill>
            <a:schemeClr val="accent3">
              <a:lumMod val="40000"/>
              <a:lumOff val="60000"/>
              <a:alpha val="50000"/>
            </a:schemeClr>
          </a:solidFill>
          <a:ln>
            <a:noFill/>
          </a:ln>
        </p:spPr>
      </p:pic>
      <p:pic>
        <p:nvPicPr>
          <p:cNvPr id="10" name="Рисунок 9">
            <a:extLst>
              <a:ext uri="{FF2B5EF4-FFF2-40B4-BE49-F238E27FC236}">
                <a16:creationId xmlns:a16="http://schemas.microsoft.com/office/drawing/2014/main" id="{3279E003-D5B8-41B8-B84A-0D801606ABB8}"/>
              </a:ext>
            </a:extLst>
          </p:cNvPr>
          <p:cNvPicPr>
            <a:picLocks noChangeAspect="1"/>
          </p:cNvPicPr>
          <p:nvPr/>
        </p:nvPicPr>
        <p:blipFill rotWithShape="1">
          <a:blip r:embed="rId11">
            <a:biLevel thresh="75000"/>
            <a:extLst>
              <a:ext uri="{BEBA8EAE-BF5A-486C-A8C5-ECC9F3942E4B}">
                <a14:imgProps xmlns:a14="http://schemas.microsoft.com/office/drawing/2010/main">
                  <a14:imgLayer r:embed="rId12">
                    <a14:imgEffect>
                      <a14:backgroundRemoval t="10000" b="90000" l="10000" r="91538">
                        <a14:foregroundMark x1="21538" y1="49286" x2="21538" y2="49286"/>
                        <a14:foregroundMark x1="11923" y1="28214" x2="11923" y2="28214"/>
                        <a14:foregroundMark x1="18846" y1="30357" x2="18846" y2="30357"/>
                        <a14:foregroundMark x1="91538" y1="55000" x2="91538" y2="55000"/>
                        <a14:foregroundMark x1="79231" y1="45714" x2="79231" y2="45714"/>
                        <a14:foregroundMark x1="72692" y1="40357" x2="72692" y2="40357"/>
                        <a14:foregroundMark x1="68846" y1="31429" x2="68846" y2="31429"/>
                        <a14:foregroundMark x1="24231" y1="27857" x2="24231" y2="27857"/>
                        <a14:backgroundMark x1="19231" y1="30000" x2="19231" y2="30000"/>
                      </a14:backgroundRemoval>
                    </a14:imgEffect>
                  </a14:imgLayer>
                </a14:imgProps>
              </a:ext>
              <a:ext uri="{28A0092B-C50C-407E-A947-70E740481C1C}">
                <a14:useLocalDpi xmlns:a14="http://schemas.microsoft.com/office/drawing/2010/main" val="0"/>
              </a:ext>
            </a:extLst>
          </a:blip>
          <a:srcRect t="-2325" b="22932"/>
          <a:stretch/>
        </p:blipFill>
        <p:spPr>
          <a:xfrm>
            <a:off x="7266882" y="4897900"/>
            <a:ext cx="1336435" cy="1142660"/>
          </a:xfrm>
          <a:prstGeom prst="rect">
            <a:avLst/>
          </a:prstGeom>
          <a:solidFill>
            <a:schemeClr val="accent3">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pic>
      <p:sp>
        <p:nvSpPr>
          <p:cNvPr id="11" name="Прямоугольник 10"/>
          <p:cNvSpPr/>
          <p:nvPr/>
        </p:nvSpPr>
        <p:spPr>
          <a:xfrm>
            <a:off x="1654043" y="1690074"/>
            <a:ext cx="4000799" cy="369332"/>
          </a:xfrm>
          <a:prstGeom prst="rect">
            <a:avLst/>
          </a:prstGeom>
        </p:spPr>
        <p:txBody>
          <a:bodyPr wrap="square">
            <a:spAutoFit/>
          </a:bodyPr>
          <a:lstStyle/>
          <a:p>
            <a:pPr algn="ctr"/>
            <a:r>
              <a:rPr lang="en-US" b="1" dirty="0">
                <a:solidFill>
                  <a:schemeClr val="accent1">
                    <a:lumMod val="75000"/>
                  </a:schemeClr>
                </a:solidFill>
              </a:rPr>
              <a:t>INVESTMENT PROJECT</a:t>
            </a:r>
            <a:endParaRPr lang="ru-RU" b="1" dirty="0">
              <a:solidFill>
                <a:schemeClr val="accent1">
                  <a:lumMod val="75000"/>
                </a:schemeClr>
              </a:solidFill>
            </a:endParaRPr>
          </a:p>
        </p:txBody>
      </p:sp>
      <p:pic>
        <p:nvPicPr>
          <p:cNvPr id="12" name="Рисунок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09041" y="5174273"/>
            <a:ext cx="866287" cy="866287"/>
          </a:xfrm>
          <a:prstGeom prst="rect">
            <a:avLst/>
          </a:prstGeom>
        </p:spPr>
      </p:pic>
      <p:sp>
        <p:nvSpPr>
          <p:cNvPr id="13" name="Прямоугольник 12"/>
          <p:cNvSpPr/>
          <p:nvPr/>
        </p:nvSpPr>
        <p:spPr>
          <a:xfrm>
            <a:off x="6390902" y="1640590"/>
            <a:ext cx="3106989" cy="646331"/>
          </a:xfrm>
          <a:prstGeom prst="rect">
            <a:avLst/>
          </a:prstGeom>
        </p:spPr>
        <p:txBody>
          <a:bodyPr wrap="square">
            <a:spAutoFit/>
          </a:bodyPr>
          <a:lstStyle/>
          <a:p>
            <a:pPr algn="ctr"/>
            <a:r>
              <a:rPr lang="en-US" b="1" dirty="0">
                <a:solidFill>
                  <a:schemeClr val="accent1">
                    <a:lumMod val="75000"/>
                  </a:schemeClr>
                </a:solidFill>
              </a:rPr>
              <a:t>INVESTMENT PRIORITY PROJECT</a:t>
            </a:r>
            <a:endParaRPr lang="ru-RU" b="1" dirty="0">
              <a:solidFill>
                <a:schemeClr val="accent1">
                  <a:lumMod val="75000"/>
                </a:schemeClr>
              </a:solidFill>
            </a:endParaRPr>
          </a:p>
        </p:txBody>
      </p:sp>
      <p:sp>
        <p:nvSpPr>
          <p:cNvPr id="14" name="TextBox 13">
            <a:extLst>
              <a:ext uri="{FF2B5EF4-FFF2-40B4-BE49-F238E27FC236}">
                <a16:creationId xmlns:a16="http://schemas.microsoft.com/office/drawing/2014/main" id="{1D167D88-1F8B-45EB-BE88-30E78CDDCBF7}"/>
              </a:ext>
            </a:extLst>
          </p:cNvPr>
          <p:cNvSpPr txBox="1"/>
          <p:nvPr/>
        </p:nvSpPr>
        <p:spPr>
          <a:xfrm>
            <a:off x="352427" y="251927"/>
            <a:ext cx="11636373" cy="461665"/>
          </a:xfrm>
          <a:prstGeom prst="rect">
            <a:avLst/>
          </a:prstGeom>
          <a:noFill/>
        </p:spPr>
        <p:txBody>
          <a:bodyPr wrap="square" rtlCol="0">
            <a:spAutoFit/>
          </a:bodyPr>
          <a:lstStyle/>
          <a:p>
            <a:pPr algn="ctr"/>
            <a:r>
              <a:rPr lang="en-US"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PACKAGE OF PREFERENCES UNDER AN INVESTMENT CONTRACT</a:t>
            </a:r>
            <a:endParaRPr lang="ru-RU"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5" name="Прямоугольник 14"/>
          <p:cNvSpPr/>
          <p:nvPr/>
        </p:nvSpPr>
        <p:spPr>
          <a:xfrm>
            <a:off x="3126441" y="960498"/>
            <a:ext cx="5556008" cy="400110"/>
          </a:xfrm>
          <a:prstGeom prst="rect">
            <a:avLst/>
          </a:prstGeom>
        </p:spPr>
        <p:txBody>
          <a:bodyPr wrap="none">
            <a:spAutoFit/>
          </a:bodyPr>
          <a:lstStyle/>
          <a:p>
            <a:pPr algn="ctr">
              <a:defRPr lang="ru-RU" sz="2800"/>
            </a:pPr>
            <a:r>
              <a:rPr lang="en-US" sz="2000" b="1" dirty="0">
                <a:solidFill>
                  <a:srgbClr val="B9A113"/>
                </a:solidFill>
                <a:latin typeface="Arial Narrow" panose="020B0606020202030204" pitchFamily="34" charset="0"/>
              </a:rPr>
              <a:t>INVESTMENT CONTRACT FOR IMPLEMENTATION</a:t>
            </a:r>
            <a:r>
              <a:rPr lang="ru-RU" sz="2000" b="1" dirty="0">
                <a:solidFill>
                  <a:srgbClr val="B9A113"/>
                </a:solidFill>
                <a:latin typeface="Arial Narrow" panose="020B0606020202030204" pitchFamily="34" charset="0"/>
              </a:rPr>
              <a:t> </a:t>
            </a:r>
            <a:r>
              <a:rPr lang="en-US" sz="2000" b="1" dirty="0">
                <a:solidFill>
                  <a:srgbClr val="B9A113"/>
                </a:solidFill>
                <a:latin typeface="Arial Narrow" panose="020B0606020202030204" pitchFamily="34" charset="0"/>
              </a:rPr>
              <a:t>OF</a:t>
            </a:r>
            <a:endParaRPr lang="ru-RU" sz="2000" b="1" dirty="0">
              <a:solidFill>
                <a:srgbClr val="B9A113"/>
              </a:solidFill>
              <a:latin typeface="Arial Narrow" panose="020B0606020202030204" pitchFamily="34" charset="0"/>
            </a:endParaRPr>
          </a:p>
        </p:txBody>
      </p:sp>
      <p:pic>
        <p:nvPicPr>
          <p:cNvPr id="16" name="Picture 5" descr="C:\Users\admin\Desktop\LOGO.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0088" y="99098"/>
            <a:ext cx="2006856" cy="427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405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7"/>
          </p:nvPr>
        </p:nvSpPr>
        <p:spPr/>
        <p:txBody>
          <a:bodyPr/>
          <a:lstStyle/>
          <a:p>
            <a:fld id="{B6F15528-21DE-4FAA-801E-634DDDAF4B2B}" type="slidenum">
              <a:rPr lang="ru-RU" smtClean="0"/>
              <a:t>78</a:t>
            </a:fld>
            <a:endParaRPr lang="ru-RU"/>
          </a:p>
        </p:txBody>
      </p:sp>
      <p:pic>
        <p:nvPicPr>
          <p:cNvPr id="3" name="Рисунок 2">
            <a:extLst>
              <a:ext uri="{FF2B5EF4-FFF2-40B4-BE49-F238E27FC236}">
                <a16:creationId xmlns:a16="http://schemas.microsoft.com/office/drawing/2014/main" id="{E2147FE7-BAB7-4D84-B5AD-E7E4814F07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034308"/>
            <a:ext cx="3895725" cy="3895725"/>
          </a:xfrm>
          <a:prstGeom prst="rect">
            <a:avLst/>
          </a:prstGeom>
        </p:spPr>
      </p:pic>
      <p:pic>
        <p:nvPicPr>
          <p:cNvPr id="4" name="Рисунок 3">
            <a:extLst>
              <a:ext uri="{FF2B5EF4-FFF2-40B4-BE49-F238E27FC236}">
                <a16:creationId xmlns:a16="http://schemas.microsoft.com/office/drawing/2014/main" id="{8BBF8011-BDBC-4232-A674-DF5DEA39D3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9021" y="0"/>
            <a:ext cx="1712979" cy="1395987"/>
          </a:xfrm>
          <a:prstGeom prst="rect">
            <a:avLst/>
          </a:prstGeom>
        </p:spPr>
      </p:pic>
      <p:sp>
        <p:nvSpPr>
          <p:cNvPr id="5" name="TextBox 4">
            <a:extLst>
              <a:ext uri="{FF2B5EF4-FFF2-40B4-BE49-F238E27FC236}">
                <a16:creationId xmlns:a16="http://schemas.microsoft.com/office/drawing/2014/main" id="{1D167D88-1F8B-45EB-BE88-30E78CDDCBF7}"/>
              </a:ext>
            </a:extLst>
          </p:cNvPr>
          <p:cNvSpPr txBox="1"/>
          <p:nvPr/>
        </p:nvSpPr>
        <p:spPr>
          <a:xfrm>
            <a:off x="352427" y="251927"/>
            <a:ext cx="11636373" cy="461665"/>
          </a:xfrm>
          <a:prstGeom prst="rect">
            <a:avLst/>
          </a:prstGeom>
          <a:noFill/>
        </p:spPr>
        <p:txBody>
          <a:bodyPr wrap="square" rtlCol="0">
            <a:spAutoFit/>
          </a:bodyPr>
          <a:lstStyle/>
          <a:p>
            <a:pPr algn="ctr"/>
            <a:r>
              <a:rPr lang="en-US"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INVESTMENT PREFERENCES</a:t>
            </a:r>
            <a:endParaRPr lang="ru-RU"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7" name="Прямая соединительная линия 6">
            <a:extLst>
              <a:ext uri="{FF2B5EF4-FFF2-40B4-BE49-F238E27FC236}">
                <a16:creationId xmlns:a16="http://schemas.microsoft.com/office/drawing/2014/main" id="{AB71F374-731E-44D0-A919-AC99EEF977D5}"/>
              </a:ext>
            </a:extLst>
          </p:cNvPr>
          <p:cNvCxnSpPr>
            <a:cxnSpLocks/>
          </p:cNvCxnSpPr>
          <p:nvPr/>
        </p:nvCxnSpPr>
        <p:spPr>
          <a:xfrm>
            <a:off x="11627759" y="6343651"/>
            <a:ext cx="0" cy="219074"/>
          </a:xfrm>
          <a:prstGeom prst="line">
            <a:avLst/>
          </a:prstGeom>
        </p:spPr>
        <p:style>
          <a:lnRef idx="1">
            <a:schemeClr val="accent1"/>
          </a:lnRef>
          <a:fillRef idx="0">
            <a:schemeClr val="accent1"/>
          </a:fillRef>
          <a:effectRef idx="0">
            <a:schemeClr val="accent1"/>
          </a:effectRef>
          <a:fontRef idx="minor">
            <a:schemeClr val="tx1"/>
          </a:fontRef>
        </p:style>
      </p:cxnSp>
      <p:sp>
        <p:nvSpPr>
          <p:cNvPr id="8" name="Прямоугольник 7">
            <a:extLst>
              <a:ext uri="{FF2B5EF4-FFF2-40B4-BE49-F238E27FC236}">
                <a16:creationId xmlns:a16="http://schemas.microsoft.com/office/drawing/2014/main" id="{C0A35081-F288-4E42-AC54-BCFAC8C8F4EE}"/>
              </a:ext>
            </a:extLst>
          </p:cNvPr>
          <p:cNvSpPr/>
          <p:nvPr/>
        </p:nvSpPr>
        <p:spPr>
          <a:xfrm>
            <a:off x="1708320" y="2806999"/>
            <a:ext cx="3734388" cy="1300348"/>
          </a:xfrm>
          <a:prstGeom prst="rect">
            <a:avLst/>
          </a:prstGeom>
          <a:ln>
            <a:noFill/>
          </a:ln>
        </p:spPr>
        <p:txBody>
          <a:bodyPr wrap="square" lIns="68573" tIns="34286" rIns="68573" bIns="34286">
            <a:spAutoFit/>
          </a:bodyPr>
          <a:lstStyle/>
          <a:p>
            <a:pPr algn="just">
              <a:buClr>
                <a:srgbClr val="388E3C"/>
              </a:buClr>
              <a:defRPr lang="ru-RU"/>
            </a:pPr>
            <a:r>
              <a:rPr lang="en-US" sz="1600" dirty="0">
                <a:latin typeface="Tahoma" panose="020B0604030504040204" pitchFamily="34" charset="0"/>
                <a:ea typeface="Tahoma" panose="020B0604030504040204" pitchFamily="34" charset="0"/>
                <a:cs typeface="Tahoma" panose="020B0604030504040204" pitchFamily="34" charset="0"/>
              </a:rPr>
              <a:t>import customs duties</a:t>
            </a:r>
          </a:p>
          <a:p>
            <a:pPr algn="just">
              <a:buClr>
                <a:srgbClr val="388E3C"/>
              </a:buClr>
              <a:defRPr lang="ru-RU"/>
            </a:pPr>
            <a:endParaRPr lang="en-US" sz="1600" dirty="0">
              <a:latin typeface="Tahoma" panose="020B0604030504040204" pitchFamily="34" charset="0"/>
              <a:ea typeface="Tahoma" panose="020B0604030504040204" pitchFamily="34" charset="0"/>
              <a:cs typeface="Tahoma" panose="020B0604030504040204" pitchFamily="34" charset="0"/>
            </a:endParaRPr>
          </a:p>
          <a:p>
            <a:pPr algn="just">
              <a:buClr>
                <a:srgbClr val="388E3C"/>
              </a:buClr>
              <a:defRPr lang="ru-RU"/>
            </a:pPr>
            <a:r>
              <a:rPr lang="en-US" sz="1600" dirty="0">
                <a:latin typeface="Tahoma" panose="020B0604030504040204" pitchFamily="34" charset="0"/>
                <a:ea typeface="Tahoma" panose="020B0604030504040204" pitchFamily="34" charset="0"/>
                <a:cs typeface="Tahoma" panose="020B0604030504040204" pitchFamily="34" charset="0"/>
              </a:rPr>
              <a:t>VAT in accordance with the tax legislation of the Republic of Kazakhstan.</a:t>
            </a:r>
            <a:endParaRPr lang="ru-RU" sz="1600" dirty="0">
              <a:latin typeface="Tahoma" panose="020B0604030504040204" pitchFamily="34" charset="0"/>
              <a:ea typeface="Tahoma" panose="020B0604030504040204" pitchFamily="34" charset="0"/>
              <a:cs typeface="Tahoma" panose="020B0604030504040204" pitchFamily="34" charset="0"/>
            </a:endParaRPr>
          </a:p>
        </p:txBody>
      </p:sp>
      <p:sp>
        <p:nvSpPr>
          <p:cNvPr id="9" name="Прямоугольник 4">
            <a:extLst>
              <a:ext uri="{FF2B5EF4-FFF2-40B4-BE49-F238E27FC236}">
                <a16:creationId xmlns:a16="http://schemas.microsoft.com/office/drawing/2014/main" id="{BE189859-25F4-4B24-9A73-54E069041DC8}"/>
              </a:ext>
            </a:extLst>
          </p:cNvPr>
          <p:cNvSpPr/>
          <p:nvPr/>
        </p:nvSpPr>
        <p:spPr>
          <a:xfrm>
            <a:off x="1482429" y="1733588"/>
            <a:ext cx="3960279" cy="346241"/>
          </a:xfrm>
          <a:prstGeom prst="rect">
            <a:avLst/>
          </a:prstGeom>
          <a:ln>
            <a:noFill/>
          </a:ln>
        </p:spPr>
        <p:txBody>
          <a:bodyPr wrap="square" lIns="68573" tIns="34286" rIns="68573" bIns="34286">
            <a:spAutoFit/>
          </a:bodyPr>
          <a:lstStyle/>
          <a:p>
            <a:pPr lvl="0" algn="ctr"/>
            <a:r>
              <a:rPr lang="en-US" b="1" dirty="0">
                <a:solidFill>
                  <a:schemeClr val="accent1">
                    <a:lumMod val="50000"/>
                  </a:schemeClr>
                </a:solidFill>
                <a:latin typeface="Arial Narrow" panose="020B0606020202030204" pitchFamily="34" charset="0"/>
                <a:cs typeface="Arial" panose="020B0604020202020204" pitchFamily="34" charset="0"/>
              </a:rPr>
              <a:t>SPECIAL INVESTMENT PROJECT</a:t>
            </a:r>
            <a:endParaRPr lang="ru-RU" b="1" dirty="0">
              <a:solidFill>
                <a:schemeClr val="accent1">
                  <a:lumMod val="50000"/>
                </a:schemeClr>
              </a:solidFill>
              <a:latin typeface="Arial Narrow" panose="020B0606020202030204" pitchFamily="34" charset="0"/>
              <a:cs typeface="Arial" panose="020B0604020202020204" pitchFamily="34" charset="0"/>
            </a:endParaRPr>
          </a:p>
        </p:txBody>
      </p:sp>
      <p:cxnSp>
        <p:nvCxnSpPr>
          <p:cNvPr id="10" name="Straight Connector 13">
            <a:extLst>
              <a:ext uri="{FF2B5EF4-FFF2-40B4-BE49-F238E27FC236}">
                <a16:creationId xmlns:a16="http://schemas.microsoft.com/office/drawing/2014/main" id="{F2F98D94-5E51-4DE2-B38B-907CDC863E39}"/>
              </a:ext>
            </a:extLst>
          </p:cNvPr>
          <p:cNvCxnSpPr>
            <a:cxnSpLocks/>
          </p:cNvCxnSpPr>
          <p:nvPr/>
        </p:nvCxnSpPr>
        <p:spPr>
          <a:xfrm>
            <a:off x="1546983" y="2979831"/>
            <a:ext cx="0" cy="408253"/>
          </a:xfrm>
          <a:prstGeom prst="line">
            <a:avLst/>
          </a:prstGeom>
        </p:spPr>
        <p:style>
          <a:lnRef idx="1">
            <a:schemeClr val="accent1"/>
          </a:lnRef>
          <a:fillRef idx="0">
            <a:schemeClr val="accent1"/>
          </a:fillRef>
          <a:effectRef idx="0">
            <a:schemeClr val="accent1"/>
          </a:effectRef>
          <a:fontRef idx="minor">
            <a:schemeClr val="tx1"/>
          </a:fontRef>
        </p:style>
      </p:cxnSp>
      <p:sp>
        <p:nvSpPr>
          <p:cNvPr id="11" name="Овал 10">
            <a:extLst>
              <a:ext uri="{FF2B5EF4-FFF2-40B4-BE49-F238E27FC236}">
                <a16:creationId xmlns:a16="http://schemas.microsoft.com/office/drawing/2014/main" id="{BE80FA9E-4C6C-4968-A9D7-1D90CA0A641C}"/>
              </a:ext>
            </a:extLst>
          </p:cNvPr>
          <p:cNvSpPr/>
          <p:nvPr/>
        </p:nvSpPr>
        <p:spPr>
          <a:xfrm>
            <a:off x="1482429" y="3380464"/>
            <a:ext cx="154508" cy="15450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Овал 11">
            <a:extLst>
              <a:ext uri="{FF2B5EF4-FFF2-40B4-BE49-F238E27FC236}">
                <a16:creationId xmlns:a16="http://schemas.microsoft.com/office/drawing/2014/main" id="{7A0A64FB-C9E9-4053-8031-6F6AEEAA0CC3}"/>
              </a:ext>
            </a:extLst>
          </p:cNvPr>
          <p:cNvSpPr/>
          <p:nvPr/>
        </p:nvSpPr>
        <p:spPr>
          <a:xfrm>
            <a:off x="1482429" y="2925332"/>
            <a:ext cx="154508" cy="15450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1276563" y="1085403"/>
            <a:ext cx="4330700" cy="646331"/>
          </a:xfrm>
          <a:prstGeom prst="rect">
            <a:avLst/>
          </a:prstGeom>
        </p:spPr>
        <p:txBody>
          <a:bodyPr wrap="square">
            <a:spAutoFit/>
          </a:bodyPr>
          <a:lstStyle/>
          <a:p>
            <a:pPr algn="ctr"/>
            <a:r>
              <a:rPr lang="en-US" b="1" dirty="0">
                <a:solidFill>
                  <a:srgbClr val="B4975A"/>
                </a:solidFill>
                <a:latin typeface="Arial Narrow" panose="020B0606020202030204" pitchFamily="34" charset="0"/>
                <a:cs typeface="Arial" panose="020B0604020202020204" pitchFamily="34" charset="0"/>
              </a:rPr>
              <a:t>SPECIAL INVESTMENT CONTRACT FOR IMPLEMENTATION</a:t>
            </a:r>
            <a:endParaRPr lang="ru-RU" b="1" dirty="0">
              <a:solidFill>
                <a:srgbClr val="B4975A"/>
              </a:solidFill>
              <a:latin typeface="Arial Narrow" panose="020B060602020203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F2F98D94-5E51-4DE2-B38B-907CDC863E39}"/>
              </a:ext>
            </a:extLst>
          </p:cNvPr>
          <p:cNvCxnSpPr>
            <a:cxnSpLocks/>
            <a:stCxn id="15" idx="0"/>
          </p:cNvCxnSpPr>
          <p:nvPr/>
        </p:nvCxnSpPr>
        <p:spPr>
          <a:xfrm>
            <a:off x="5788783" y="2912632"/>
            <a:ext cx="0" cy="2092649"/>
          </a:xfrm>
          <a:prstGeom prst="line">
            <a:avLst/>
          </a:prstGeom>
        </p:spPr>
        <p:style>
          <a:lnRef idx="1">
            <a:schemeClr val="accent1"/>
          </a:lnRef>
          <a:fillRef idx="0">
            <a:schemeClr val="accent1"/>
          </a:fillRef>
          <a:effectRef idx="0">
            <a:schemeClr val="accent1"/>
          </a:effectRef>
          <a:fontRef idx="minor">
            <a:schemeClr val="tx1"/>
          </a:fontRef>
        </p:style>
      </p:cxnSp>
      <p:sp>
        <p:nvSpPr>
          <p:cNvPr id="15" name="Овал 14">
            <a:extLst>
              <a:ext uri="{FF2B5EF4-FFF2-40B4-BE49-F238E27FC236}">
                <a16:creationId xmlns:a16="http://schemas.microsoft.com/office/drawing/2014/main" id="{7A0A64FB-C9E9-4053-8031-6F6AEEAA0CC3}"/>
              </a:ext>
            </a:extLst>
          </p:cNvPr>
          <p:cNvSpPr/>
          <p:nvPr/>
        </p:nvSpPr>
        <p:spPr>
          <a:xfrm>
            <a:off x="5711529" y="2912632"/>
            <a:ext cx="154508" cy="15450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Овал 15">
            <a:extLst>
              <a:ext uri="{FF2B5EF4-FFF2-40B4-BE49-F238E27FC236}">
                <a16:creationId xmlns:a16="http://schemas.microsoft.com/office/drawing/2014/main" id="{27DADBFF-A0D0-425C-A0DA-BD6923D174BA}"/>
              </a:ext>
            </a:extLst>
          </p:cNvPr>
          <p:cNvSpPr/>
          <p:nvPr/>
        </p:nvSpPr>
        <p:spPr>
          <a:xfrm>
            <a:off x="5711529" y="4100153"/>
            <a:ext cx="154508" cy="15450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Овал 16">
            <a:extLst>
              <a:ext uri="{FF2B5EF4-FFF2-40B4-BE49-F238E27FC236}">
                <a16:creationId xmlns:a16="http://schemas.microsoft.com/office/drawing/2014/main" id="{134D6805-25A1-4743-A321-1F4D373BB1B1}"/>
              </a:ext>
            </a:extLst>
          </p:cNvPr>
          <p:cNvSpPr/>
          <p:nvPr/>
        </p:nvSpPr>
        <p:spPr>
          <a:xfrm>
            <a:off x="5711529" y="4850773"/>
            <a:ext cx="154508" cy="15450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a:extLst>
              <a:ext uri="{FF2B5EF4-FFF2-40B4-BE49-F238E27FC236}">
                <a16:creationId xmlns:a16="http://schemas.microsoft.com/office/drawing/2014/main" id="{C0A35081-F288-4E42-AC54-BCFAC8C8F4EE}"/>
              </a:ext>
            </a:extLst>
          </p:cNvPr>
          <p:cNvSpPr/>
          <p:nvPr/>
        </p:nvSpPr>
        <p:spPr>
          <a:xfrm>
            <a:off x="5899320" y="2818437"/>
            <a:ext cx="3734388" cy="2285233"/>
          </a:xfrm>
          <a:prstGeom prst="rect">
            <a:avLst/>
          </a:prstGeom>
          <a:ln>
            <a:noFill/>
          </a:ln>
        </p:spPr>
        <p:txBody>
          <a:bodyPr wrap="square" lIns="68573" tIns="34286" rIns="68573" bIns="34286">
            <a:spAutoFit/>
          </a:bodyPr>
          <a:lstStyle/>
          <a:p>
            <a:pPr lvl="0" algn="just">
              <a:buClr>
                <a:srgbClr val="388E3C"/>
              </a:buClr>
              <a:defRPr lang="ru-RU"/>
            </a:pPr>
            <a:r>
              <a:rPr lang="en-US" sz="1600" dirty="0">
                <a:latin typeface="Tahoma" panose="020B0604030504040204" pitchFamily="34" charset="0"/>
                <a:ea typeface="Tahoma" panose="020B0604030504040204" pitchFamily="34" charset="0"/>
                <a:cs typeface="Tahoma" panose="020B0604030504040204" pitchFamily="34" charset="0"/>
              </a:rPr>
              <a:t> Tax exemption:</a:t>
            </a:r>
          </a:p>
          <a:p>
            <a:pPr lvl="0" algn="just">
              <a:buClr>
                <a:srgbClr val="388E3C"/>
              </a:buClr>
              <a:defRPr lang="ru-RU"/>
            </a:pPr>
            <a:r>
              <a:rPr lang="en-US" sz="1600" dirty="0">
                <a:latin typeface="Tahoma" panose="020B0604030504040204" pitchFamily="34" charset="0"/>
                <a:ea typeface="Tahoma" panose="020B0604030504040204" pitchFamily="34" charset="0"/>
                <a:cs typeface="Tahoma" panose="020B0604030504040204" pitchFamily="34" charset="0"/>
              </a:rPr>
              <a:t>CIT up to 10 years;</a:t>
            </a:r>
          </a:p>
          <a:p>
            <a:pPr lvl="0" algn="just">
              <a:buClr>
                <a:srgbClr val="388E3C"/>
              </a:buClr>
              <a:defRPr lang="ru-RU"/>
            </a:pPr>
            <a:r>
              <a:rPr lang="en-US" sz="1600" dirty="0">
                <a:latin typeface="Tahoma" panose="020B0604030504040204" pitchFamily="34" charset="0"/>
                <a:ea typeface="Tahoma" panose="020B0604030504040204" pitchFamily="34" charset="0"/>
                <a:cs typeface="Tahoma" panose="020B0604030504040204" pitchFamily="34" charset="0"/>
              </a:rPr>
              <a:t>Land tax up to 10 years;</a:t>
            </a:r>
          </a:p>
          <a:p>
            <a:pPr lvl="0" algn="just">
              <a:buClr>
                <a:srgbClr val="388E3C"/>
              </a:buClr>
              <a:defRPr lang="ru-RU"/>
            </a:pPr>
            <a:r>
              <a:rPr lang="en-US" sz="1600" dirty="0">
                <a:latin typeface="Tahoma" panose="020B0604030504040204" pitchFamily="34" charset="0"/>
                <a:ea typeface="Tahoma" panose="020B0604030504040204" pitchFamily="34" charset="0"/>
                <a:cs typeface="Tahoma" panose="020B0604030504040204" pitchFamily="34" charset="0"/>
              </a:rPr>
              <a:t>Property tax for up to 8 years;</a:t>
            </a:r>
          </a:p>
          <a:p>
            <a:pPr lvl="0" algn="just">
              <a:buClr>
                <a:srgbClr val="388E3C"/>
              </a:buClr>
              <a:defRPr lang="ru-RU"/>
            </a:pPr>
            <a:endParaRPr lang="en-US" sz="1600" dirty="0">
              <a:latin typeface="Tahoma" panose="020B0604030504040204" pitchFamily="34" charset="0"/>
              <a:ea typeface="Tahoma" panose="020B0604030504040204" pitchFamily="34" charset="0"/>
              <a:cs typeface="Tahoma" panose="020B0604030504040204" pitchFamily="34" charset="0"/>
            </a:endParaRPr>
          </a:p>
          <a:p>
            <a:pPr lvl="0" algn="just">
              <a:buClr>
                <a:srgbClr val="388E3C"/>
              </a:buClr>
              <a:defRPr lang="ru-RU"/>
            </a:pPr>
            <a:r>
              <a:rPr lang="en-US" sz="1600" dirty="0">
                <a:latin typeface="Tahoma" panose="020B0604030504040204" pitchFamily="34" charset="0"/>
                <a:ea typeface="Tahoma" panose="020B0604030504040204" pitchFamily="34" charset="0"/>
                <a:cs typeface="Tahoma" panose="020B0604030504040204" pitchFamily="34" charset="0"/>
              </a:rPr>
              <a:t>Other preferences in accordance with the terms of the Agreement;</a:t>
            </a:r>
          </a:p>
          <a:p>
            <a:pPr lvl="0" algn="just">
              <a:buClr>
                <a:srgbClr val="388E3C"/>
              </a:buClr>
              <a:defRPr lang="ru-RU"/>
            </a:pPr>
            <a:endParaRPr lang="en-US" sz="1600" dirty="0">
              <a:latin typeface="Tahoma" panose="020B0604030504040204" pitchFamily="34" charset="0"/>
              <a:ea typeface="Tahoma" panose="020B0604030504040204" pitchFamily="34" charset="0"/>
              <a:cs typeface="Tahoma" panose="020B0604030504040204" pitchFamily="34" charset="0"/>
            </a:endParaRPr>
          </a:p>
          <a:p>
            <a:pPr lvl="0" algn="just">
              <a:buClr>
                <a:srgbClr val="388E3C"/>
              </a:buClr>
              <a:defRPr lang="ru-RU"/>
            </a:pPr>
            <a:r>
              <a:rPr lang="en-US" sz="1600" dirty="0">
                <a:latin typeface="Tahoma" panose="020B0604030504040204" pitchFamily="34" charset="0"/>
                <a:ea typeface="Tahoma" panose="020B0604030504040204" pitchFamily="34" charset="0"/>
                <a:cs typeface="Tahoma" panose="020B0604030504040204" pitchFamily="34" charset="0"/>
              </a:rPr>
              <a:t>Validity period – 25 years</a:t>
            </a:r>
            <a:endParaRPr lang="ru-RU" sz="1600" dirty="0">
              <a:latin typeface="Tahoma" panose="020B0604030504040204" pitchFamily="34" charset="0"/>
              <a:ea typeface="Tahoma" panose="020B0604030504040204" pitchFamily="34" charset="0"/>
              <a:cs typeface="Tahoma" panose="020B0604030504040204" pitchFamily="34" charset="0"/>
            </a:endParaRPr>
          </a:p>
        </p:txBody>
      </p:sp>
      <p:cxnSp>
        <p:nvCxnSpPr>
          <p:cNvPr id="19" name="Straight Connector 13">
            <a:extLst>
              <a:ext uri="{FF2B5EF4-FFF2-40B4-BE49-F238E27FC236}">
                <a16:creationId xmlns:a16="http://schemas.microsoft.com/office/drawing/2014/main" id="{5DC71035-A672-452D-8A45-EA456072077B}"/>
              </a:ext>
            </a:extLst>
          </p:cNvPr>
          <p:cNvCxnSpPr>
            <a:cxnSpLocks/>
          </p:cNvCxnSpPr>
          <p:nvPr/>
        </p:nvCxnSpPr>
        <p:spPr>
          <a:xfrm>
            <a:off x="5537303" y="1971637"/>
            <a:ext cx="0" cy="3952428"/>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0" name="Прямоугольник 19"/>
          <p:cNvSpPr/>
          <p:nvPr/>
        </p:nvSpPr>
        <p:spPr>
          <a:xfrm>
            <a:off x="5999141" y="1085403"/>
            <a:ext cx="3634567" cy="646331"/>
          </a:xfrm>
          <a:prstGeom prst="rect">
            <a:avLst/>
          </a:prstGeom>
        </p:spPr>
        <p:txBody>
          <a:bodyPr wrap="square">
            <a:spAutoFit/>
          </a:bodyPr>
          <a:lstStyle/>
          <a:p>
            <a:pPr algn="ctr"/>
            <a:r>
              <a:rPr lang="en-US" b="1" dirty="0">
                <a:solidFill>
                  <a:srgbClr val="B4975A"/>
                </a:solidFill>
                <a:latin typeface="Arial Narrow" panose="020B0606020202030204" pitchFamily="34" charset="0"/>
                <a:cs typeface="Arial" panose="020B0604020202020204" pitchFamily="34" charset="0"/>
              </a:rPr>
              <a:t>INVESTMENT AGREEMENT FOR IMPLEMENTATION</a:t>
            </a:r>
            <a:endParaRPr lang="ru-RU" b="1" dirty="0">
              <a:solidFill>
                <a:srgbClr val="B4975A"/>
              </a:solidFill>
              <a:latin typeface="Arial Narrow" panose="020B0606020202030204" pitchFamily="34" charset="0"/>
              <a:cs typeface="Arial" panose="020B0604020202020204" pitchFamily="34" charset="0"/>
            </a:endParaRPr>
          </a:p>
        </p:txBody>
      </p:sp>
      <p:sp>
        <p:nvSpPr>
          <p:cNvPr id="21" name="Прямоугольник 20"/>
          <p:cNvSpPr/>
          <p:nvPr/>
        </p:nvSpPr>
        <p:spPr>
          <a:xfrm>
            <a:off x="6057014" y="1718871"/>
            <a:ext cx="3214020" cy="1177237"/>
          </a:xfrm>
          <a:prstGeom prst="rect">
            <a:avLst/>
          </a:prstGeom>
          <a:ln>
            <a:noFill/>
          </a:ln>
        </p:spPr>
        <p:txBody>
          <a:bodyPr wrap="square" lIns="68573" tIns="34286" rIns="68573" bIns="34286">
            <a:spAutoFit/>
          </a:bodyPr>
          <a:lstStyle/>
          <a:p>
            <a:pPr algn="ctr"/>
            <a:r>
              <a:rPr lang="en-US" b="1" dirty="0">
                <a:solidFill>
                  <a:schemeClr val="accent1">
                    <a:lumMod val="50000"/>
                  </a:schemeClr>
                </a:solidFill>
                <a:latin typeface="Arial Narrow" panose="020B0606020202030204" pitchFamily="34" charset="0"/>
                <a:cs typeface="Arial" panose="020B0604020202020204" pitchFamily="34" charset="0"/>
              </a:rPr>
              <a:t>INVESTMENT PROJECT</a:t>
            </a:r>
          </a:p>
          <a:p>
            <a:pPr algn="ctr"/>
            <a:r>
              <a:rPr lang="en-US" b="1" dirty="0">
                <a:solidFill>
                  <a:schemeClr val="accent1">
                    <a:lumMod val="50000"/>
                  </a:schemeClr>
                </a:solidFill>
                <a:latin typeface="Arial Narrow" panose="020B0606020202030204" pitchFamily="34" charset="0"/>
                <a:cs typeface="Arial" panose="020B0604020202020204" pitchFamily="34" charset="0"/>
              </a:rPr>
              <a:t>with an investment volume of at least 7.5 million MCI (27.7 billion tenge or 61 million US dollars)</a:t>
            </a:r>
            <a:endParaRPr lang="ru-RU" i="1" dirty="0">
              <a:solidFill>
                <a:schemeClr val="accent1">
                  <a:lumMod val="50000"/>
                </a:schemeClr>
              </a:solidFill>
              <a:latin typeface="Arial Narrow" panose="020B0606020202030204" pitchFamily="34" charset="0"/>
              <a:cs typeface="Arial" panose="020B0604020202020204" pitchFamily="34" charset="0"/>
            </a:endParaRPr>
          </a:p>
        </p:txBody>
      </p:sp>
      <p:pic>
        <p:nvPicPr>
          <p:cNvPr id="22" name="Picture 5" descr="C:\Users\admin\Desktop\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088" y="99098"/>
            <a:ext cx="2006856" cy="427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8273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7"/>
          </p:nvPr>
        </p:nvSpPr>
        <p:spPr/>
        <p:txBody>
          <a:bodyPr/>
          <a:lstStyle/>
          <a:p>
            <a:fld id="{B6F15528-21DE-4FAA-801E-634DDDAF4B2B}" type="slidenum">
              <a:rPr lang="ru-RU" smtClean="0"/>
              <a:t>79</a:t>
            </a:fld>
            <a:endParaRPr lang="ru-RU"/>
          </a:p>
        </p:txBody>
      </p:sp>
      <p:sp>
        <p:nvSpPr>
          <p:cNvPr id="3" name="Rectangle 6"/>
          <p:cNvSpPr txBox="1">
            <a:spLocks noChangeArrowheads="1"/>
          </p:cNvSpPr>
          <p:nvPr/>
        </p:nvSpPr>
        <p:spPr>
          <a:xfrm>
            <a:off x="946034" y="222504"/>
            <a:ext cx="10731388" cy="5511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ru-RU" sz="2000" b="1" dirty="0">
              <a:solidFill>
                <a:srgbClr val="B4975A"/>
              </a:solidFill>
              <a:latin typeface="Arial Narrow" panose="020B0606020202030204" pitchFamily="34" charset="0"/>
              <a:cs typeface="Arial" panose="020B0604020202020204" pitchFamily="34" charset="0"/>
            </a:endParaRPr>
          </a:p>
        </p:txBody>
      </p:sp>
      <p:cxnSp>
        <p:nvCxnSpPr>
          <p:cNvPr id="4" name="Прямая соединительная линия 3"/>
          <p:cNvCxnSpPr/>
          <p:nvPr/>
        </p:nvCxnSpPr>
        <p:spPr>
          <a:xfrm>
            <a:off x="362791" y="795130"/>
            <a:ext cx="1166495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5" name="Прямоугольник 4"/>
          <p:cNvSpPr/>
          <p:nvPr/>
        </p:nvSpPr>
        <p:spPr>
          <a:xfrm>
            <a:off x="235425" y="126669"/>
            <a:ext cx="11441997" cy="461665"/>
          </a:xfrm>
          <a:prstGeom prst="rect">
            <a:avLst/>
          </a:prstGeom>
        </p:spPr>
        <p:txBody>
          <a:bodyPr wrap="square">
            <a:spAutoFit/>
          </a:bodyPr>
          <a:lstStyle/>
          <a:p>
            <a:pPr algn="ctr"/>
            <a:r>
              <a:rPr lang="en-US"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INVESTMENT TAX CREDIT</a:t>
            </a:r>
            <a:endParaRPr lang="ru-RU" altLang="ru-RU"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6" name="Прямая соединительная линия 5">
            <a:extLst>
              <a:ext uri="{FF2B5EF4-FFF2-40B4-BE49-F238E27FC236}">
                <a16:creationId xmlns:a16="http://schemas.microsoft.com/office/drawing/2014/main" id="{6EC209B6-E44D-43B0-B29D-3732EF28BF11}"/>
              </a:ext>
            </a:extLst>
          </p:cNvPr>
          <p:cNvCxnSpPr>
            <a:cxnSpLocks/>
          </p:cNvCxnSpPr>
          <p:nvPr/>
        </p:nvCxnSpPr>
        <p:spPr>
          <a:xfrm flipH="1">
            <a:off x="3690651" y="843015"/>
            <a:ext cx="4090" cy="5829145"/>
          </a:xfrm>
          <a:prstGeom prst="line">
            <a:avLst/>
          </a:prstGeom>
          <a:ln w="19050">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7" name="TextBox 22">
            <a:extLst>
              <a:ext uri="{FF2B5EF4-FFF2-40B4-BE49-F238E27FC236}">
                <a16:creationId xmlns:a16="http://schemas.microsoft.com/office/drawing/2014/main" id="{2A74A7EC-CBC7-497F-A4F8-E05E3D5AC41A}"/>
              </a:ext>
            </a:extLst>
          </p:cNvPr>
          <p:cNvSpPr>
            <a:extLst>
              <a:ext uri="smNativeData">
                <pr:smNativeData xmlns:mc="http://schemas.openxmlformats.org/markup-compatibility/2006" xmlns:p14="http://schemas.microsoft.com/office/powerpoint/2010/main" xmlns:p15="http://schemas.microsoft.com/office/powerpoint/2012/main" xmlns:pr="smNativeData" xmlns="smNativeData" val="SMDATA_16_ndtaY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JjwaH4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VJ45Bf///wEAAAAAAAAAAAAAAAAAAAAAAAAAAAAAAAAAAAAAAAAAAAAAAAB/f38A497RA8zMzADAwP8Af39/AAAAAAAAAAAAAAAAAAAAAAAAAAAAIQAAABgAAAAUAAAAdAMAAGAPAABZEQAARREAABAgAAAmAAAACAAAAP//////////MAAAABQAAAAAAAAAAAD//wAAAQAAAP//AAABAA=="/>
              </a:ext>
            </a:extLst>
          </p:cNvSpPr>
          <p:nvPr/>
        </p:nvSpPr>
        <p:spPr>
          <a:xfrm>
            <a:off x="252621" y="1274651"/>
            <a:ext cx="3524002" cy="882338"/>
          </a:xfrm>
          <a:prstGeom prst="rect">
            <a:avLst/>
          </a:prstGeom>
          <a:noFill/>
          <a:ln>
            <a:noFill/>
          </a:ln>
          <a:effectLst/>
        </p:spPr>
        <p:txBody>
          <a:bodyPr vert="horz" wrap="square" lIns="91440" tIns="45720" rIns="91440" bIns="45720" numCol="1" spcCol="215900" anchor="t"/>
          <a:lstStyle/>
          <a:p>
            <a:pPr algn="ctr"/>
            <a:r>
              <a:rPr lang="en-US" b="1" dirty="0">
                <a:solidFill>
                  <a:schemeClr val="accent1">
                    <a:lumMod val="75000"/>
                  </a:schemeClr>
                </a:solidFill>
                <a:latin typeface="Arial Narrow" panose="020B0606020202030204" pitchFamily="34" charset="0"/>
              </a:rPr>
              <a:t>CONCEPT</a:t>
            </a:r>
            <a:endParaRPr lang="ru-RU" sz="1300" i="1" dirty="0">
              <a:solidFill>
                <a:schemeClr val="tx1">
                  <a:lumMod val="95000"/>
                  <a:lumOff val="5000"/>
                </a:schemeClr>
              </a:solidFill>
              <a:latin typeface="Arial Narrow" panose="020B0606020202030204" pitchFamily="34" charset="0"/>
              <a:ea typeface="Calibri" pitchFamily="2" charset="-52"/>
              <a:cs typeface="Calibri" pitchFamily="2" charset="-52"/>
            </a:endParaRPr>
          </a:p>
          <a:p>
            <a:pPr>
              <a:spcBef>
                <a:spcPts val="0"/>
              </a:spcBef>
              <a:spcAft>
                <a:spcPts val="0"/>
              </a:spcAft>
              <a:defRPr lang="ru-RU"/>
            </a:pPr>
            <a:endParaRPr lang="ru-RU" sz="1300" i="1" dirty="0">
              <a:solidFill>
                <a:schemeClr val="tx1">
                  <a:lumMod val="95000"/>
                  <a:lumOff val="5000"/>
                </a:schemeClr>
              </a:solidFill>
              <a:latin typeface="Arial Narrow" panose="020B0606020202030204" pitchFamily="34" charset="0"/>
              <a:ea typeface="Calibri" pitchFamily="2" charset="-52"/>
              <a:cs typeface="Calibri" pitchFamily="2" charset="-52"/>
            </a:endParaRPr>
          </a:p>
        </p:txBody>
      </p:sp>
      <p:sp>
        <p:nvSpPr>
          <p:cNvPr id="8" name="TextBox 22">
            <a:extLst>
              <a:ext uri="{FF2B5EF4-FFF2-40B4-BE49-F238E27FC236}">
                <a16:creationId xmlns:a16="http://schemas.microsoft.com/office/drawing/2014/main" id="{2A74A7EC-CBC7-497F-A4F8-E05E3D5AC41A}"/>
              </a:ext>
            </a:extLst>
          </p:cNvPr>
          <p:cNvSpPr>
            <a:extLst>
              <a:ext uri="smNativeData">
                <pr:smNativeData xmlns:mc="http://schemas.openxmlformats.org/markup-compatibility/2006" xmlns:p14="http://schemas.microsoft.com/office/powerpoint/2010/main" xmlns:p15="http://schemas.microsoft.com/office/powerpoint/2012/main" xmlns:pr="smNativeData" xmlns="smNativeData" val="SMDATA_16_ndtaY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JjwaH4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VJ45Bf///wEAAAAAAAAAAAAAAAAAAAAAAAAAAAAAAAAAAAAAAAAAAAAAAAB/f38A497RA8zMzADAwP8Af39/AAAAAAAAAAAAAAAAAAAAAAAAAAAAIQAAABgAAAAUAAAAdAMAAGAPAABZEQAARREAABAgAAAmAAAACAAAAP//////////MAAAABQAAAAAAAAAAAD//wAAAQAAAP//AAABAA=="/>
              </a:ext>
            </a:extLst>
          </p:cNvSpPr>
          <p:nvPr/>
        </p:nvSpPr>
        <p:spPr>
          <a:xfrm>
            <a:off x="3826356" y="930659"/>
            <a:ext cx="8168334" cy="882338"/>
          </a:xfrm>
          <a:prstGeom prst="rect">
            <a:avLst/>
          </a:prstGeom>
          <a:noFill/>
          <a:ln>
            <a:noFill/>
          </a:ln>
          <a:effectLst/>
        </p:spPr>
        <p:txBody>
          <a:bodyPr vert="horz" wrap="square" lIns="91440" tIns="45720" rIns="91440" bIns="45720" numCol="1" spcCol="215900" anchor="t"/>
          <a:lstStyle/>
          <a:p>
            <a:pPr lvl="0" algn="just">
              <a:defRPr/>
            </a:pPr>
            <a:r>
              <a:rPr lang="en-US" sz="1600" dirty="0">
                <a:latin typeface="Tahoma" panose="020B0604030504040204" pitchFamily="34" charset="0"/>
                <a:ea typeface="Tahoma" panose="020B0604030504040204" pitchFamily="34" charset="0"/>
                <a:cs typeface="Tahoma" panose="020B0604030504040204" pitchFamily="34" charset="0"/>
              </a:rPr>
              <a:t>Investment tax credit – the possibility of changing the deadline for paying CIT and property tax by reducing payments on them by 100%, followed by stage-by-stage payment of the loan amount, the loan term is up to three years.</a:t>
            </a:r>
            <a:endParaRPr lang="ru-RU" sz="1300" i="1" dirty="0">
              <a:solidFill>
                <a:schemeClr val="tx1">
                  <a:lumMod val="95000"/>
                  <a:lumOff val="5000"/>
                </a:schemeClr>
              </a:solidFill>
              <a:latin typeface="Arial Narrow" panose="020B0606020202030204" pitchFamily="34" charset="0"/>
              <a:ea typeface="Calibri" pitchFamily="2" charset="-52"/>
              <a:cs typeface="Calibri" pitchFamily="2" charset="-52"/>
            </a:endParaRPr>
          </a:p>
        </p:txBody>
      </p:sp>
      <p:sp>
        <p:nvSpPr>
          <p:cNvPr id="9" name="Прямоугольник 8"/>
          <p:cNvSpPr/>
          <p:nvPr/>
        </p:nvSpPr>
        <p:spPr>
          <a:xfrm>
            <a:off x="347769" y="2705773"/>
            <a:ext cx="3252582" cy="369332"/>
          </a:xfrm>
          <a:prstGeom prst="rect">
            <a:avLst/>
          </a:prstGeom>
        </p:spPr>
        <p:txBody>
          <a:bodyPr wrap="square">
            <a:spAutoFit/>
          </a:bodyPr>
          <a:lstStyle/>
          <a:p>
            <a:pPr algn="ctr"/>
            <a:r>
              <a:rPr lang="en-US" b="1" dirty="0">
                <a:solidFill>
                  <a:schemeClr val="accent1">
                    <a:lumMod val="75000"/>
                  </a:schemeClr>
                </a:solidFill>
              </a:rPr>
              <a:t>TERMS OF SERVICE</a:t>
            </a:r>
            <a:endParaRPr lang="ru-RU" b="1" dirty="0">
              <a:solidFill>
                <a:schemeClr val="accent1">
                  <a:lumMod val="75000"/>
                </a:schemeClr>
              </a:solidFill>
            </a:endParaRPr>
          </a:p>
        </p:txBody>
      </p:sp>
      <p:sp>
        <p:nvSpPr>
          <p:cNvPr id="10" name="Прямоугольник 9"/>
          <p:cNvSpPr/>
          <p:nvPr/>
        </p:nvSpPr>
        <p:spPr>
          <a:xfrm>
            <a:off x="3807376" y="2373417"/>
            <a:ext cx="8149960" cy="1077218"/>
          </a:xfrm>
          <a:prstGeom prst="rect">
            <a:avLst/>
          </a:prstGeom>
        </p:spPr>
        <p:txBody>
          <a:bodyPr wrap="square">
            <a:spAutoFit/>
          </a:bodyPr>
          <a:lstStyle/>
          <a:p>
            <a:pPr lvl="0" algn="just">
              <a:defRPr/>
            </a:pPr>
            <a:r>
              <a:rPr lang="en-US" sz="1600" dirty="0">
                <a:latin typeface="Tahoma" panose="020B0604030504040204" pitchFamily="34" charset="0"/>
                <a:ea typeface="Tahoma" panose="020B0604030504040204" pitchFamily="34" charset="0"/>
                <a:cs typeface="Tahoma" panose="020B0604030504040204" pitchFamily="34" charset="0"/>
              </a:rPr>
              <a:t>A valid investment contract for the implementation of an investment project, with the exception of a priority investment project and an investment agreement,</a:t>
            </a:r>
          </a:p>
          <a:p>
            <a:pPr lvl="0" algn="just">
              <a:defRPr/>
            </a:pPr>
            <a:r>
              <a:rPr lang="en-US" sz="1600" dirty="0">
                <a:latin typeface="Tahoma" panose="020B0604030504040204" pitchFamily="34" charset="0"/>
                <a:ea typeface="Tahoma" panose="020B0604030504040204" pitchFamily="34" charset="0"/>
                <a:cs typeface="Tahoma" panose="020B0604030504040204" pitchFamily="34" charset="0"/>
              </a:rPr>
              <a:t>The applicant has no arrears of taxes and other obligatory payments to the budget and arrears of social payments as of the date of consideration of the application.</a:t>
            </a:r>
            <a:endParaRPr lang="ru-RU" sz="1600" dirty="0">
              <a:latin typeface="Tahoma" panose="020B0604030504040204" pitchFamily="34" charset="0"/>
              <a:ea typeface="Tahoma" panose="020B0604030504040204" pitchFamily="34" charset="0"/>
              <a:cs typeface="Tahoma" panose="020B0604030504040204" pitchFamily="34" charset="0"/>
            </a:endParaRPr>
          </a:p>
        </p:txBody>
      </p:sp>
      <p:cxnSp>
        <p:nvCxnSpPr>
          <p:cNvPr id="11" name="Прямая соединительная линия 10">
            <a:extLst>
              <a:ext uri="{FF2B5EF4-FFF2-40B4-BE49-F238E27FC236}">
                <a16:creationId xmlns:a16="http://schemas.microsoft.com/office/drawing/2014/main" id="{723FCFD7-8442-488A-B8AE-7D3F338B4703}"/>
              </a:ext>
            </a:extLst>
          </p:cNvPr>
          <p:cNvCxnSpPr>
            <a:cxnSpLocks/>
          </p:cNvCxnSpPr>
          <p:nvPr/>
        </p:nvCxnSpPr>
        <p:spPr>
          <a:xfrm flipV="1">
            <a:off x="361731" y="4116825"/>
            <a:ext cx="11674119" cy="15060"/>
          </a:xfrm>
          <a:prstGeom prst="line">
            <a:avLst/>
          </a:prstGeom>
          <a:ln w="19050">
            <a:solidFill>
              <a:srgbClr val="B9A113"/>
            </a:solidFill>
          </a:ln>
        </p:spPr>
        <p:style>
          <a:lnRef idx="1">
            <a:schemeClr val="accent1"/>
          </a:lnRef>
          <a:fillRef idx="0">
            <a:schemeClr val="accent1"/>
          </a:fillRef>
          <a:effectRef idx="0">
            <a:schemeClr val="accent1"/>
          </a:effectRef>
          <a:fontRef idx="minor">
            <a:schemeClr val="tx1"/>
          </a:fontRef>
        </p:style>
      </p:cxnSp>
      <p:sp>
        <p:nvSpPr>
          <p:cNvPr id="12" name="Прямоугольник 11"/>
          <p:cNvSpPr/>
          <p:nvPr/>
        </p:nvSpPr>
        <p:spPr>
          <a:xfrm>
            <a:off x="347769" y="4241054"/>
            <a:ext cx="3073708" cy="369332"/>
          </a:xfrm>
          <a:prstGeom prst="rect">
            <a:avLst/>
          </a:prstGeom>
        </p:spPr>
        <p:txBody>
          <a:bodyPr wrap="square">
            <a:spAutoFit/>
          </a:bodyPr>
          <a:lstStyle/>
          <a:p>
            <a:pPr algn="ctr"/>
            <a:r>
              <a:rPr lang="en-US" b="1" dirty="0">
                <a:solidFill>
                  <a:schemeClr val="accent1">
                    <a:lumMod val="75000"/>
                  </a:schemeClr>
                </a:solidFill>
              </a:rPr>
              <a:t>HOW TO RECEIVE</a:t>
            </a:r>
            <a:endParaRPr lang="ru-RU" b="1" dirty="0">
              <a:solidFill>
                <a:schemeClr val="accent1">
                  <a:lumMod val="75000"/>
                </a:schemeClr>
              </a:solidFill>
            </a:endParaRPr>
          </a:p>
        </p:txBody>
      </p:sp>
      <p:pic>
        <p:nvPicPr>
          <p:cNvPr id="13" name="Picture 5" descr="C:\Users\admin\Desktop\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088" y="99098"/>
            <a:ext cx="2006856" cy="427632"/>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3822696" y="4261037"/>
            <a:ext cx="8171994" cy="1569660"/>
          </a:xfrm>
          <a:prstGeom prst="rect">
            <a:avLst/>
          </a:prstGeom>
        </p:spPr>
        <p:txBody>
          <a:bodyPr wrap="square">
            <a:spAutoFit/>
          </a:bodyPr>
          <a:lstStyle/>
          <a:p>
            <a:pPr algn="just">
              <a:defRPr/>
            </a:pPr>
            <a:r>
              <a:rPr lang="en-US" sz="1600" dirty="0">
                <a:latin typeface="Tahoma" panose="020B0604030504040204" pitchFamily="34" charset="0"/>
                <a:ea typeface="Tahoma" panose="020B0604030504040204" pitchFamily="34" charset="0"/>
                <a:cs typeface="Tahoma" panose="020B0604030504040204" pitchFamily="34" charset="0"/>
              </a:rPr>
              <a:t>Application to the tax authority at the place of registration with the necessary documents attached, incl. payment repayment schedule according to the standard agreement;</a:t>
            </a:r>
          </a:p>
          <a:p>
            <a:pPr algn="just">
              <a:defRPr/>
            </a:pPr>
            <a:r>
              <a:rPr lang="en-US" sz="1600" dirty="0">
                <a:latin typeface="Tahoma" panose="020B0604030504040204" pitchFamily="34" charset="0"/>
                <a:ea typeface="Tahoma" panose="020B0604030504040204" pitchFamily="34" charset="0"/>
                <a:cs typeface="Tahoma" panose="020B0604030504040204" pitchFamily="34" charset="0"/>
              </a:rPr>
              <a:t>Review by the tax authority – 5 working days, then by the authorized investment body – 20 working days;</a:t>
            </a:r>
          </a:p>
          <a:p>
            <a:pPr algn="just">
              <a:defRPr/>
            </a:pPr>
            <a:r>
              <a:rPr lang="en-US" sz="1600" dirty="0">
                <a:latin typeface="Tahoma" panose="020B0604030504040204" pitchFamily="34" charset="0"/>
                <a:ea typeface="Tahoma" panose="020B0604030504040204" pitchFamily="34" charset="0"/>
                <a:cs typeface="Tahoma" panose="020B0604030504040204" pitchFamily="34" charset="0"/>
              </a:rPr>
              <a:t>The decision of the authorized investment body to sign or refuse - 10 working days;</a:t>
            </a:r>
          </a:p>
          <a:p>
            <a:pPr algn="just">
              <a:defRPr/>
            </a:pPr>
            <a:r>
              <a:rPr lang="en-US" sz="1600" dirty="0">
                <a:latin typeface="Tahoma" panose="020B0604030504040204" pitchFamily="34" charset="0"/>
                <a:ea typeface="Tahoma" panose="020B0604030504040204" pitchFamily="34" charset="0"/>
                <a:cs typeface="Tahoma" panose="020B0604030504040204" pitchFamily="34" charset="0"/>
              </a:rPr>
              <a:t>The applicant receives two copies of the agreement personally for signing.</a:t>
            </a:r>
            <a:endParaRPr lang="ru-RU" sz="1600" dirty="0">
              <a:latin typeface="Tahoma" panose="020B0604030504040204" pitchFamily="34" charset="0"/>
              <a:ea typeface="Tahoma" panose="020B0604030504040204" pitchFamily="34" charset="0"/>
              <a:cs typeface="Tahoma" panose="020B0604030504040204" pitchFamily="34" charset="0"/>
            </a:endParaRPr>
          </a:p>
        </p:txBody>
      </p:sp>
      <p:cxnSp>
        <p:nvCxnSpPr>
          <p:cNvPr id="15" name="Прямая соединительная линия 14">
            <a:extLst>
              <a:ext uri="{FF2B5EF4-FFF2-40B4-BE49-F238E27FC236}">
                <a16:creationId xmlns:a16="http://schemas.microsoft.com/office/drawing/2014/main" id="{723FCFD7-8442-488A-B8AE-7D3F338B4703}"/>
              </a:ext>
            </a:extLst>
          </p:cNvPr>
          <p:cNvCxnSpPr>
            <a:cxnSpLocks/>
          </p:cNvCxnSpPr>
          <p:nvPr/>
        </p:nvCxnSpPr>
        <p:spPr>
          <a:xfrm flipV="1">
            <a:off x="375902" y="2110816"/>
            <a:ext cx="11674119" cy="15060"/>
          </a:xfrm>
          <a:prstGeom prst="line">
            <a:avLst/>
          </a:prstGeom>
          <a:ln w="19050">
            <a:solidFill>
              <a:srgbClr val="B9A113"/>
            </a:solidFill>
          </a:ln>
        </p:spPr>
        <p:style>
          <a:lnRef idx="1">
            <a:schemeClr val="accent1"/>
          </a:lnRef>
          <a:fillRef idx="0">
            <a:schemeClr val="accent1"/>
          </a:fillRef>
          <a:effectRef idx="0">
            <a:schemeClr val="accent1"/>
          </a:effectRef>
          <a:fontRef idx="minor">
            <a:schemeClr val="tx1"/>
          </a:fontRef>
        </p:style>
      </p:cxnSp>
      <p:pic>
        <p:nvPicPr>
          <p:cNvPr id="16" name="Рисунок 15">
            <a:extLst>
              <a:ext uri="{FF2B5EF4-FFF2-40B4-BE49-F238E27FC236}">
                <a16:creationId xmlns:a16="http://schemas.microsoft.com/office/drawing/2014/main" id="{83DDA9CB-AD14-4754-9D0C-2A2151E3DD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49" y="-76358"/>
            <a:ext cx="3895725" cy="3895725"/>
          </a:xfrm>
          <a:prstGeom prst="rect">
            <a:avLst/>
          </a:prstGeom>
        </p:spPr>
      </p:pic>
      <p:pic>
        <p:nvPicPr>
          <p:cNvPr id="17" name="Рисунок 16">
            <a:extLst>
              <a:ext uri="{FF2B5EF4-FFF2-40B4-BE49-F238E27FC236}">
                <a16:creationId xmlns:a16="http://schemas.microsoft.com/office/drawing/2014/main" id="{ED52C1C2-08D9-47A8-AA65-1AD575BBA1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9021" y="0"/>
            <a:ext cx="1712979" cy="1395987"/>
          </a:xfrm>
          <a:prstGeom prst="rect">
            <a:avLst/>
          </a:prstGeom>
        </p:spPr>
      </p:pic>
      <p:cxnSp>
        <p:nvCxnSpPr>
          <p:cNvPr id="19" name="Прямая соединительная линия 18">
            <a:extLst>
              <a:ext uri="{FF2B5EF4-FFF2-40B4-BE49-F238E27FC236}">
                <a16:creationId xmlns:a16="http://schemas.microsoft.com/office/drawing/2014/main" id="{AB71F374-731E-44D0-A919-AC99EEF977D5}"/>
              </a:ext>
            </a:extLst>
          </p:cNvPr>
          <p:cNvCxnSpPr>
            <a:cxnSpLocks/>
          </p:cNvCxnSpPr>
          <p:nvPr/>
        </p:nvCxnSpPr>
        <p:spPr>
          <a:xfrm>
            <a:off x="11627759" y="6419851"/>
            <a:ext cx="0" cy="2190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4935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30046" y="239285"/>
            <a:ext cx="10514215" cy="943847"/>
          </a:xfrm>
          <a:prstGeom prst="rect">
            <a:avLst/>
          </a:prstGeom>
        </p:spPr>
        <p:txBody>
          <a:bodyPr vert="horz" wrap="square" lIns="0" tIns="111759" rIns="0" bIns="0" rtlCol="0">
            <a:spAutoFit/>
          </a:bodyPr>
          <a:lstStyle/>
          <a:p>
            <a:pPr marL="1526540" marR="5080" indent="-1304925">
              <a:lnSpc>
                <a:spcPct val="100000"/>
              </a:lnSpc>
              <a:spcBef>
                <a:spcPts val="100"/>
              </a:spcBef>
            </a:pPr>
            <a:r>
              <a:rPr sz="1800" b="1" dirty="0">
                <a:latin typeface="Century Gothic" panose="020B0502020202020204" pitchFamily="34" charset="0"/>
              </a:rPr>
              <a:t>The </a:t>
            </a:r>
            <a:r>
              <a:rPr sz="1800" b="1" spc="-5" dirty="0">
                <a:latin typeface="Century Gothic" panose="020B0502020202020204" pitchFamily="34" charset="0"/>
              </a:rPr>
              <a:t>procedure </a:t>
            </a:r>
            <a:r>
              <a:rPr sz="1800" b="1" dirty="0">
                <a:latin typeface="Century Gothic" panose="020B0502020202020204" pitchFamily="34" charset="0"/>
              </a:rPr>
              <a:t>for </a:t>
            </a:r>
            <a:r>
              <a:rPr sz="1800" b="1" spc="-5" dirty="0">
                <a:latin typeface="Century Gothic" panose="020B0502020202020204" pitchFamily="34" charset="0"/>
              </a:rPr>
              <a:t>purchasing drugs and </a:t>
            </a:r>
            <a:r>
              <a:rPr sz="1800" b="1" dirty="0">
                <a:latin typeface="Century Gothic" panose="020B0502020202020204" pitchFamily="34" charset="0"/>
              </a:rPr>
              <a:t>MD from </a:t>
            </a:r>
            <a:r>
              <a:rPr sz="1800" b="1" spc="-5" dirty="0">
                <a:latin typeface="Century Gothic" panose="020B0502020202020204" pitchFamily="34" charset="0"/>
              </a:rPr>
              <a:t>DP under </a:t>
            </a:r>
            <a:r>
              <a:rPr sz="1800" b="1" dirty="0">
                <a:latin typeface="Century Gothic" panose="020B0502020202020204" pitchFamily="34" charset="0"/>
              </a:rPr>
              <a:t>a Long-term Contract </a:t>
            </a:r>
            <a:r>
              <a:rPr sz="1800" b="1" spc="-5" dirty="0">
                <a:latin typeface="Century Gothic" panose="020B0502020202020204" pitchFamily="34" charset="0"/>
              </a:rPr>
              <a:t>according </a:t>
            </a:r>
            <a:r>
              <a:rPr sz="1800" b="1" dirty="0">
                <a:latin typeface="Century Gothic" panose="020B0502020202020204" pitchFamily="34" charset="0"/>
              </a:rPr>
              <a:t>to</a:t>
            </a:r>
            <a:r>
              <a:rPr sz="1800" b="1" spc="-260" dirty="0">
                <a:latin typeface="Century Gothic" panose="020B0502020202020204" pitchFamily="34" charset="0"/>
              </a:rPr>
              <a:t> </a:t>
            </a:r>
            <a:r>
              <a:rPr sz="1800" b="1" dirty="0">
                <a:latin typeface="Century Gothic" panose="020B0502020202020204" pitchFamily="34" charset="0"/>
              </a:rPr>
              <a:t>Chapter </a:t>
            </a:r>
            <a:r>
              <a:rPr sz="1800" b="1" u="none" dirty="0">
                <a:latin typeface="Century Gothic" panose="020B0502020202020204" pitchFamily="34" charset="0"/>
              </a:rPr>
              <a:t> </a:t>
            </a:r>
            <a:r>
              <a:rPr sz="1800" b="1" spc="-5" dirty="0">
                <a:latin typeface="Century Gothic" panose="020B0502020202020204" pitchFamily="34" charset="0"/>
              </a:rPr>
              <a:t>20 </a:t>
            </a:r>
            <a:r>
              <a:rPr sz="1800" b="1" dirty="0">
                <a:latin typeface="Century Gothic" panose="020B0502020202020204" pitchFamily="34" charset="0"/>
              </a:rPr>
              <a:t>(paragraph </a:t>
            </a:r>
            <a:r>
              <a:rPr sz="1800" b="1" spc="-5" dirty="0">
                <a:latin typeface="Century Gothic" panose="020B0502020202020204" pitchFamily="34" charset="0"/>
              </a:rPr>
              <a:t>2) of Regulation 375</a:t>
            </a:r>
            <a:r>
              <a:rPr sz="1800" b="1" spc="10" dirty="0">
                <a:latin typeface="Century Gothic" panose="020B0502020202020204" pitchFamily="34" charset="0"/>
              </a:rPr>
              <a:t> </a:t>
            </a:r>
            <a:r>
              <a:rPr sz="1800" b="1" spc="-5" dirty="0">
                <a:solidFill>
                  <a:srgbClr val="0462C1"/>
                </a:solidFill>
                <a:latin typeface="Century Gothic" panose="020B0502020202020204" pitchFamily="34" charset="0"/>
                <a:hlinkClick r:id="rId2"/>
              </a:rPr>
              <a:t>https://adilet.zan.kz/rus/docs/P2100000375</a:t>
            </a:r>
            <a:r>
              <a:rPr sz="1800" spc="-5" dirty="0">
                <a:solidFill>
                  <a:srgbClr val="0462C1"/>
                </a:solidFill>
                <a:latin typeface="Century Gothic" panose="020B0502020202020204" pitchFamily="34" charset="0"/>
                <a:hlinkClick r:id="rId2"/>
              </a:rPr>
              <a:t>_</a:t>
            </a:r>
          </a:p>
        </p:txBody>
      </p:sp>
      <p:sp>
        <p:nvSpPr>
          <p:cNvPr id="3" name="object 3"/>
          <p:cNvSpPr/>
          <p:nvPr/>
        </p:nvSpPr>
        <p:spPr>
          <a:xfrm>
            <a:off x="1213082" y="2487978"/>
            <a:ext cx="7458521" cy="433607"/>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322832" y="2667000"/>
            <a:ext cx="7184390" cy="8890"/>
          </a:xfrm>
          <a:custGeom>
            <a:avLst/>
            <a:gdLst/>
            <a:ahLst/>
            <a:cxnLst/>
            <a:rect l="l" t="t" r="r" b="b"/>
            <a:pathLst>
              <a:path w="7184390" h="8889">
                <a:moveTo>
                  <a:pt x="0" y="0"/>
                </a:moveTo>
                <a:lnTo>
                  <a:pt x="7184136" y="8509"/>
                </a:lnTo>
              </a:path>
            </a:pathLst>
          </a:custGeom>
          <a:ln w="137160">
            <a:solidFill>
              <a:srgbClr val="7E7E7E"/>
            </a:solidFill>
          </a:ln>
        </p:spPr>
        <p:txBody>
          <a:bodyPr wrap="square" lIns="0" tIns="0" rIns="0" bIns="0" rtlCol="0"/>
          <a:lstStyle/>
          <a:p>
            <a:endParaRPr/>
          </a:p>
        </p:txBody>
      </p:sp>
      <p:sp>
        <p:nvSpPr>
          <p:cNvPr id="5" name="object 5"/>
          <p:cNvSpPr txBox="1"/>
          <p:nvPr/>
        </p:nvSpPr>
        <p:spPr>
          <a:xfrm>
            <a:off x="3362325" y="1436624"/>
            <a:ext cx="1407160" cy="727075"/>
          </a:xfrm>
          <a:prstGeom prst="rect">
            <a:avLst/>
          </a:prstGeom>
        </p:spPr>
        <p:txBody>
          <a:bodyPr vert="horz" wrap="square" lIns="0" tIns="12700" rIns="0" bIns="0" rtlCol="0">
            <a:spAutoFit/>
          </a:bodyPr>
          <a:lstStyle/>
          <a:p>
            <a:pPr marL="12700" marR="5080" algn="ctr">
              <a:lnSpc>
                <a:spcPct val="100000"/>
              </a:lnSpc>
              <a:spcBef>
                <a:spcPts val="100"/>
              </a:spcBef>
            </a:pPr>
            <a:r>
              <a:rPr sz="1150" b="1" dirty="0">
                <a:latin typeface="Century Gothic"/>
                <a:cs typeface="Century Gothic"/>
              </a:rPr>
              <a:t>SK-F informs the</a:t>
            </a:r>
            <a:r>
              <a:rPr sz="1150" b="1" spc="-110" dirty="0">
                <a:latin typeface="Century Gothic"/>
                <a:cs typeface="Century Gothic"/>
              </a:rPr>
              <a:t> </a:t>
            </a:r>
            <a:r>
              <a:rPr sz="1150" b="1" spc="-5" dirty="0">
                <a:latin typeface="Century Gothic"/>
                <a:cs typeface="Century Gothic"/>
              </a:rPr>
              <a:t>MH  of </a:t>
            </a:r>
            <a:r>
              <a:rPr sz="1150" b="1" dirty="0">
                <a:latin typeface="Century Gothic"/>
                <a:cs typeface="Century Gothic"/>
              </a:rPr>
              <a:t>RK </a:t>
            </a:r>
            <a:r>
              <a:rPr sz="1150" b="1" spc="-5" dirty="0">
                <a:latin typeface="Century Gothic"/>
                <a:cs typeface="Century Gothic"/>
              </a:rPr>
              <a:t>about </a:t>
            </a:r>
            <a:r>
              <a:rPr sz="1150" b="1" dirty="0">
                <a:latin typeface="Century Gothic"/>
                <a:cs typeface="Century Gothic"/>
              </a:rPr>
              <a:t>the  </a:t>
            </a:r>
            <a:r>
              <a:rPr sz="1150" b="1" spc="-5" dirty="0">
                <a:latin typeface="Century Gothic"/>
                <a:cs typeface="Century Gothic"/>
              </a:rPr>
              <a:t>readiness </a:t>
            </a:r>
            <a:r>
              <a:rPr sz="1150" b="1" dirty="0">
                <a:latin typeface="Century Gothic"/>
                <a:cs typeface="Century Gothic"/>
              </a:rPr>
              <a:t>to </a:t>
            </a:r>
            <a:r>
              <a:rPr sz="1150" b="1" spc="-5" dirty="0">
                <a:latin typeface="Century Gothic"/>
                <a:cs typeface="Century Gothic"/>
              </a:rPr>
              <a:t>supply  </a:t>
            </a:r>
            <a:r>
              <a:rPr sz="1150" b="1" dirty="0">
                <a:latin typeface="Century Gothic"/>
                <a:cs typeface="Century Gothic"/>
              </a:rPr>
              <a:t>the </a:t>
            </a:r>
            <a:r>
              <a:rPr sz="1150" b="1" spc="-5" dirty="0">
                <a:latin typeface="Century Gothic"/>
                <a:cs typeface="Century Gothic"/>
              </a:rPr>
              <a:t>drugs and</a:t>
            </a:r>
            <a:r>
              <a:rPr sz="1150" b="1" spc="-50" dirty="0">
                <a:latin typeface="Century Gothic"/>
                <a:cs typeface="Century Gothic"/>
              </a:rPr>
              <a:t> </a:t>
            </a:r>
            <a:r>
              <a:rPr sz="1150" b="1" spc="-5" dirty="0">
                <a:latin typeface="Century Gothic"/>
                <a:cs typeface="Century Gothic"/>
              </a:rPr>
              <a:t>MD</a:t>
            </a:r>
            <a:endParaRPr sz="1150">
              <a:latin typeface="Century Gothic"/>
              <a:cs typeface="Century Gothic"/>
            </a:endParaRPr>
          </a:p>
        </p:txBody>
      </p:sp>
      <p:sp>
        <p:nvSpPr>
          <p:cNvPr id="6" name="object 6"/>
          <p:cNvSpPr/>
          <p:nvPr/>
        </p:nvSpPr>
        <p:spPr>
          <a:xfrm>
            <a:off x="8340852" y="2415501"/>
            <a:ext cx="3537204" cy="533438"/>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8506968" y="2648711"/>
            <a:ext cx="3096895" cy="27305"/>
          </a:xfrm>
          <a:custGeom>
            <a:avLst/>
            <a:gdLst/>
            <a:ahLst/>
            <a:cxnLst/>
            <a:rect l="l" t="t" r="r" b="b"/>
            <a:pathLst>
              <a:path w="3096895" h="27305">
                <a:moveTo>
                  <a:pt x="0" y="27050"/>
                </a:moveTo>
                <a:lnTo>
                  <a:pt x="3096895" y="0"/>
                </a:lnTo>
              </a:path>
            </a:pathLst>
          </a:custGeom>
          <a:ln w="137160">
            <a:solidFill>
              <a:srgbClr val="7E7E7E"/>
            </a:solidFill>
          </a:ln>
        </p:spPr>
        <p:txBody>
          <a:bodyPr wrap="square" lIns="0" tIns="0" rIns="0" bIns="0" rtlCol="0"/>
          <a:lstStyle/>
          <a:p>
            <a:endParaRPr/>
          </a:p>
        </p:txBody>
      </p:sp>
      <p:sp>
        <p:nvSpPr>
          <p:cNvPr id="8" name="object 8"/>
          <p:cNvSpPr/>
          <p:nvPr/>
        </p:nvSpPr>
        <p:spPr>
          <a:xfrm>
            <a:off x="8211311" y="2377414"/>
            <a:ext cx="627659" cy="637184"/>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8389619" y="2548127"/>
            <a:ext cx="236220" cy="254635"/>
          </a:xfrm>
          <a:custGeom>
            <a:avLst/>
            <a:gdLst/>
            <a:ahLst/>
            <a:cxnLst/>
            <a:rect l="l" t="t" r="r" b="b"/>
            <a:pathLst>
              <a:path w="236220" h="254635">
                <a:moveTo>
                  <a:pt x="118109" y="0"/>
                </a:moveTo>
                <a:lnTo>
                  <a:pt x="0" y="0"/>
                </a:lnTo>
                <a:lnTo>
                  <a:pt x="118109" y="127254"/>
                </a:lnTo>
                <a:lnTo>
                  <a:pt x="0" y="254508"/>
                </a:lnTo>
                <a:lnTo>
                  <a:pt x="118109" y="254508"/>
                </a:lnTo>
                <a:lnTo>
                  <a:pt x="236220" y="127254"/>
                </a:lnTo>
                <a:lnTo>
                  <a:pt x="118109" y="0"/>
                </a:lnTo>
                <a:close/>
              </a:path>
            </a:pathLst>
          </a:custGeom>
          <a:solidFill>
            <a:srgbClr val="FFFFFF"/>
          </a:solidFill>
        </p:spPr>
        <p:txBody>
          <a:bodyPr wrap="square" lIns="0" tIns="0" rIns="0" bIns="0" rtlCol="0"/>
          <a:lstStyle/>
          <a:p>
            <a:endParaRPr/>
          </a:p>
        </p:txBody>
      </p:sp>
      <p:sp>
        <p:nvSpPr>
          <p:cNvPr id="10" name="object 10"/>
          <p:cNvSpPr/>
          <p:nvPr/>
        </p:nvSpPr>
        <p:spPr>
          <a:xfrm>
            <a:off x="8389619" y="2548127"/>
            <a:ext cx="236220" cy="254635"/>
          </a:xfrm>
          <a:custGeom>
            <a:avLst/>
            <a:gdLst/>
            <a:ahLst/>
            <a:cxnLst/>
            <a:rect l="l" t="t" r="r" b="b"/>
            <a:pathLst>
              <a:path w="236220" h="254635">
                <a:moveTo>
                  <a:pt x="0" y="0"/>
                </a:moveTo>
                <a:lnTo>
                  <a:pt x="118109" y="0"/>
                </a:lnTo>
                <a:lnTo>
                  <a:pt x="236220" y="127254"/>
                </a:lnTo>
                <a:lnTo>
                  <a:pt x="118109" y="254508"/>
                </a:lnTo>
                <a:lnTo>
                  <a:pt x="0" y="254508"/>
                </a:lnTo>
                <a:lnTo>
                  <a:pt x="118109" y="127254"/>
                </a:lnTo>
                <a:lnTo>
                  <a:pt x="0" y="0"/>
                </a:lnTo>
                <a:close/>
              </a:path>
            </a:pathLst>
          </a:custGeom>
          <a:ln w="12192">
            <a:solidFill>
              <a:srgbClr val="7E7E7E"/>
            </a:solidFill>
          </a:ln>
        </p:spPr>
        <p:txBody>
          <a:bodyPr wrap="square" lIns="0" tIns="0" rIns="0" bIns="0" rtlCol="0"/>
          <a:lstStyle/>
          <a:p>
            <a:endParaRPr/>
          </a:p>
        </p:txBody>
      </p:sp>
      <p:sp>
        <p:nvSpPr>
          <p:cNvPr id="11" name="object 11"/>
          <p:cNvSpPr txBox="1"/>
          <p:nvPr/>
        </p:nvSpPr>
        <p:spPr>
          <a:xfrm>
            <a:off x="460959" y="1278381"/>
            <a:ext cx="1504950" cy="902969"/>
          </a:xfrm>
          <a:prstGeom prst="rect">
            <a:avLst/>
          </a:prstGeom>
        </p:spPr>
        <p:txBody>
          <a:bodyPr vert="horz" wrap="square" lIns="0" tIns="12700" rIns="0" bIns="0" rtlCol="0">
            <a:spAutoFit/>
          </a:bodyPr>
          <a:lstStyle/>
          <a:p>
            <a:pPr marL="12065" marR="5080" indent="-1270" algn="ctr">
              <a:lnSpc>
                <a:spcPct val="100000"/>
              </a:lnSpc>
              <a:spcBef>
                <a:spcPts val="100"/>
              </a:spcBef>
            </a:pPr>
            <a:r>
              <a:rPr sz="1150" b="1" spc="-5" dirty="0">
                <a:latin typeface="Century Gothic"/>
                <a:cs typeface="Century Gothic"/>
              </a:rPr>
              <a:t>DP </a:t>
            </a:r>
            <a:r>
              <a:rPr sz="1150" b="1" dirty="0">
                <a:latin typeface="Century Gothic"/>
                <a:cs typeface="Century Gothic"/>
              </a:rPr>
              <a:t>notifies the </a:t>
            </a:r>
            <a:r>
              <a:rPr sz="1150" b="1" spc="-5" dirty="0">
                <a:latin typeface="Century Gothic"/>
                <a:cs typeface="Century Gothic"/>
              </a:rPr>
              <a:t>SC-PH  about </a:t>
            </a:r>
            <a:r>
              <a:rPr sz="1150" b="1" dirty="0">
                <a:latin typeface="Century Gothic"/>
                <a:cs typeface="Century Gothic"/>
              </a:rPr>
              <a:t>the </a:t>
            </a:r>
            <a:r>
              <a:rPr sz="1150" b="1" spc="-5" dirty="0">
                <a:latin typeface="Century Gothic"/>
                <a:cs typeface="Century Gothic"/>
              </a:rPr>
              <a:t>readiness  for </a:t>
            </a:r>
            <a:r>
              <a:rPr sz="1150" b="1" dirty="0">
                <a:latin typeface="Century Gothic"/>
                <a:cs typeface="Century Gothic"/>
              </a:rPr>
              <a:t>the </a:t>
            </a:r>
            <a:r>
              <a:rPr sz="1150" b="1" spc="-5" dirty="0">
                <a:latin typeface="Century Gothic"/>
                <a:cs typeface="Century Gothic"/>
              </a:rPr>
              <a:t>supply </a:t>
            </a:r>
            <a:r>
              <a:rPr sz="1150" b="1" dirty="0">
                <a:latin typeface="Century Gothic"/>
                <a:cs typeface="Century Gothic"/>
              </a:rPr>
              <a:t>drugs  </a:t>
            </a:r>
            <a:r>
              <a:rPr sz="1150" b="1" spc="-5" dirty="0">
                <a:latin typeface="Century Gothic"/>
                <a:cs typeface="Century Gothic"/>
              </a:rPr>
              <a:t>and MD </a:t>
            </a:r>
            <a:r>
              <a:rPr sz="1150" b="1" dirty="0">
                <a:latin typeface="Century Gothic"/>
                <a:cs typeface="Century Gothic"/>
              </a:rPr>
              <a:t>within the  </a:t>
            </a:r>
            <a:r>
              <a:rPr sz="1150" b="1" spc="-5" dirty="0">
                <a:latin typeface="Century Gothic"/>
                <a:cs typeface="Century Gothic"/>
              </a:rPr>
              <a:t>framework of </a:t>
            </a:r>
            <a:r>
              <a:rPr sz="1150" b="1" dirty="0">
                <a:latin typeface="Century Gothic"/>
                <a:cs typeface="Century Gothic"/>
              </a:rPr>
              <a:t>the</a:t>
            </a:r>
            <a:r>
              <a:rPr sz="1150" b="1" spc="-35" dirty="0">
                <a:latin typeface="Century Gothic"/>
                <a:cs typeface="Century Gothic"/>
              </a:rPr>
              <a:t> </a:t>
            </a:r>
            <a:r>
              <a:rPr sz="1150" b="1" spc="-5" dirty="0">
                <a:latin typeface="Century Gothic"/>
                <a:cs typeface="Century Gothic"/>
              </a:rPr>
              <a:t>LTC</a:t>
            </a:r>
            <a:endParaRPr sz="1150">
              <a:latin typeface="Century Gothic"/>
              <a:cs typeface="Century Gothic"/>
            </a:endParaRPr>
          </a:p>
        </p:txBody>
      </p:sp>
      <p:sp>
        <p:nvSpPr>
          <p:cNvPr id="12" name="object 12"/>
          <p:cNvSpPr/>
          <p:nvPr/>
        </p:nvSpPr>
        <p:spPr>
          <a:xfrm>
            <a:off x="2282951" y="2351468"/>
            <a:ext cx="626160" cy="635698"/>
          </a:xfrm>
          <a:prstGeom prst="rect">
            <a:avLst/>
          </a:prstGeom>
          <a:blipFill>
            <a:blip r:embed="rId6" cstate="print"/>
            <a:stretch>
              <a:fillRect/>
            </a:stretch>
          </a:blipFill>
        </p:spPr>
        <p:txBody>
          <a:bodyPr wrap="square" lIns="0" tIns="0" rIns="0" bIns="0" rtlCol="0"/>
          <a:lstStyle/>
          <a:p>
            <a:endParaRPr/>
          </a:p>
        </p:txBody>
      </p:sp>
      <p:sp>
        <p:nvSpPr>
          <p:cNvPr id="13" name="object 13"/>
          <p:cNvSpPr/>
          <p:nvPr/>
        </p:nvSpPr>
        <p:spPr>
          <a:xfrm>
            <a:off x="2461260" y="2522220"/>
            <a:ext cx="234695" cy="252983"/>
          </a:xfrm>
          <a:prstGeom prst="rect">
            <a:avLst/>
          </a:prstGeom>
          <a:blipFill>
            <a:blip r:embed="rId7" cstate="print"/>
            <a:stretch>
              <a:fillRect/>
            </a:stretch>
          </a:blipFill>
        </p:spPr>
        <p:txBody>
          <a:bodyPr wrap="square" lIns="0" tIns="0" rIns="0" bIns="0" rtlCol="0"/>
          <a:lstStyle/>
          <a:p>
            <a:endParaRPr/>
          </a:p>
        </p:txBody>
      </p:sp>
      <p:sp>
        <p:nvSpPr>
          <p:cNvPr id="14" name="object 14"/>
          <p:cNvSpPr/>
          <p:nvPr/>
        </p:nvSpPr>
        <p:spPr>
          <a:xfrm>
            <a:off x="2461260" y="2522220"/>
            <a:ext cx="234950" cy="253365"/>
          </a:xfrm>
          <a:custGeom>
            <a:avLst/>
            <a:gdLst/>
            <a:ahLst/>
            <a:cxnLst/>
            <a:rect l="l" t="t" r="r" b="b"/>
            <a:pathLst>
              <a:path w="234950" h="253364">
                <a:moveTo>
                  <a:pt x="0" y="0"/>
                </a:moveTo>
                <a:lnTo>
                  <a:pt x="117347" y="0"/>
                </a:lnTo>
                <a:lnTo>
                  <a:pt x="234695" y="126491"/>
                </a:lnTo>
                <a:lnTo>
                  <a:pt x="117347" y="252983"/>
                </a:lnTo>
                <a:lnTo>
                  <a:pt x="0" y="252983"/>
                </a:lnTo>
                <a:lnTo>
                  <a:pt x="117347" y="126491"/>
                </a:lnTo>
                <a:lnTo>
                  <a:pt x="0" y="0"/>
                </a:lnTo>
                <a:close/>
              </a:path>
            </a:pathLst>
          </a:custGeom>
          <a:ln w="12191">
            <a:solidFill>
              <a:srgbClr val="7E7E7E"/>
            </a:solidFill>
          </a:ln>
        </p:spPr>
        <p:txBody>
          <a:bodyPr wrap="square" lIns="0" tIns="0" rIns="0" bIns="0" rtlCol="0"/>
          <a:lstStyle/>
          <a:p>
            <a:endParaRPr/>
          </a:p>
        </p:txBody>
      </p:sp>
      <p:sp>
        <p:nvSpPr>
          <p:cNvPr id="15" name="object 15"/>
          <p:cNvSpPr/>
          <p:nvPr/>
        </p:nvSpPr>
        <p:spPr>
          <a:xfrm>
            <a:off x="6204203" y="2130513"/>
            <a:ext cx="1540891" cy="1080554"/>
          </a:xfrm>
          <a:prstGeom prst="rect">
            <a:avLst/>
          </a:prstGeom>
          <a:blipFill>
            <a:blip r:embed="rId8" cstate="print"/>
            <a:stretch>
              <a:fillRect/>
            </a:stretch>
          </a:blipFill>
        </p:spPr>
        <p:txBody>
          <a:bodyPr wrap="square" lIns="0" tIns="0" rIns="0" bIns="0" rtlCol="0"/>
          <a:lstStyle/>
          <a:p>
            <a:endParaRPr/>
          </a:p>
        </p:txBody>
      </p:sp>
      <p:sp>
        <p:nvSpPr>
          <p:cNvPr id="16" name="object 16"/>
          <p:cNvSpPr/>
          <p:nvPr/>
        </p:nvSpPr>
        <p:spPr>
          <a:xfrm>
            <a:off x="6583680" y="2279942"/>
            <a:ext cx="781812" cy="850607"/>
          </a:xfrm>
          <a:prstGeom prst="rect">
            <a:avLst/>
          </a:prstGeom>
          <a:blipFill>
            <a:blip r:embed="rId9" cstate="print"/>
            <a:stretch>
              <a:fillRect/>
            </a:stretch>
          </a:blipFill>
        </p:spPr>
        <p:txBody>
          <a:bodyPr wrap="square" lIns="0" tIns="0" rIns="0" bIns="0" rtlCol="0"/>
          <a:lstStyle/>
          <a:p>
            <a:endParaRPr/>
          </a:p>
        </p:txBody>
      </p:sp>
      <p:sp>
        <p:nvSpPr>
          <p:cNvPr id="17" name="object 17"/>
          <p:cNvSpPr/>
          <p:nvPr/>
        </p:nvSpPr>
        <p:spPr>
          <a:xfrm>
            <a:off x="6397752" y="2324100"/>
            <a:ext cx="1112520" cy="652780"/>
          </a:xfrm>
          <a:custGeom>
            <a:avLst/>
            <a:gdLst/>
            <a:ahLst/>
            <a:cxnLst/>
            <a:rect l="l" t="t" r="r" b="b"/>
            <a:pathLst>
              <a:path w="1112520" h="652780">
                <a:moveTo>
                  <a:pt x="556259" y="0"/>
                </a:moveTo>
                <a:lnTo>
                  <a:pt x="495649" y="1914"/>
                </a:lnTo>
                <a:lnTo>
                  <a:pt x="436929" y="7523"/>
                </a:lnTo>
                <a:lnTo>
                  <a:pt x="380439" y="16629"/>
                </a:lnTo>
                <a:lnTo>
                  <a:pt x="326518" y="29033"/>
                </a:lnTo>
                <a:lnTo>
                  <a:pt x="275505" y="44534"/>
                </a:lnTo>
                <a:lnTo>
                  <a:pt x="227740" y="62935"/>
                </a:lnTo>
                <a:lnTo>
                  <a:pt x="183562" y="84035"/>
                </a:lnTo>
                <a:lnTo>
                  <a:pt x="143311" y="107636"/>
                </a:lnTo>
                <a:lnTo>
                  <a:pt x="107326" y="133538"/>
                </a:lnTo>
                <a:lnTo>
                  <a:pt x="75945" y="161544"/>
                </a:lnTo>
                <a:lnTo>
                  <a:pt x="49510" y="191452"/>
                </a:lnTo>
                <a:lnTo>
                  <a:pt x="12830" y="256182"/>
                </a:lnTo>
                <a:lnTo>
                  <a:pt x="0" y="326136"/>
                </a:lnTo>
                <a:lnTo>
                  <a:pt x="3264" y="361666"/>
                </a:lnTo>
                <a:lnTo>
                  <a:pt x="28358" y="429207"/>
                </a:lnTo>
                <a:lnTo>
                  <a:pt x="75946" y="490728"/>
                </a:lnTo>
                <a:lnTo>
                  <a:pt x="107326" y="518733"/>
                </a:lnTo>
                <a:lnTo>
                  <a:pt x="143311" y="544635"/>
                </a:lnTo>
                <a:lnTo>
                  <a:pt x="183562" y="568236"/>
                </a:lnTo>
                <a:lnTo>
                  <a:pt x="227740" y="589336"/>
                </a:lnTo>
                <a:lnTo>
                  <a:pt x="275505" y="607737"/>
                </a:lnTo>
                <a:lnTo>
                  <a:pt x="326518" y="623238"/>
                </a:lnTo>
                <a:lnTo>
                  <a:pt x="380439" y="635642"/>
                </a:lnTo>
                <a:lnTo>
                  <a:pt x="436929" y="644748"/>
                </a:lnTo>
                <a:lnTo>
                  <a:pt x="495649" y="650357"/>
                </a:lnTo>
                <a:lnTo>
                  <a:pt x="556259" y="652272"/>
                </a:lnTo>
                <a:lnTo>
                  <a:pt x="616870" y="650357"/>
                </a:lnTo>
                <a:lnTo>
                  <a:pt x="675590" y="644748"/>
                </a:lnTo>
                <a:lnTo>
                  <a:pt x="732080" y="635642"/>
                </a:lnTo>
                <a:lnTo>
                  <a:pt x="786001" y="623238"/>
                </a:lnTo>
                <a:lnTo>
                  <a:pt x="837014" y="607737"/>
                </a:lnTo>
                <a:lnTo>
                  <a:pt x="884779" y="589336"/>
                </a:lnTo>
                <a:lnTo>
                  <a:pt x="928957" y="568236"/>
                </a:lnTo>
                <a:lnTo>
                  <a:pt x="969208" y="544635"/>
                </a:lnTo>
                <a:lnTo>
                  <a:pt x="1005193" y="518733"/>
                </a:lnTo>
                <a:lnTo>
                  <a:pt x="1036574" y="490728"/>
                </a:lnTo>
                <a:lnTo>
                  <a:pt x="1063009" y="460819"/>
                </a:lnTo>
                <a:lnTo>
                  <a:pt x="1099689" y="396089"/>
                </a:lnTo>
                <a:lnTo>
                  <a:pt x="1112520" y="326136"/>
                </a:lnTo>
                <a:lnTo>
                  <a:pt x="1109255" y="290605"/>
                </a:lnTo>
                <a:lnTo>
                  <a:pt x="1084161" y="223064"/>
                </a:lnTo>
                <a:lnTo>
                  <a:pt x="1036574" y="161544"/>
                </a:lnTo>
                <a:lnTo>
                  <a:pt x="1005193" y="133538"/>
                </a:lnTo>
                <a:lnTo>
                  <a:pt x="969208" y="107636"/>
                </a:lnTo>
                <a:lnTo>
                  <a:pt x="928957" y="84035"/>
                </a:lnTo>
                <a:lnTo>
                  <a:pt x="884779" y="62935"/>
                </a:lnTo>
                <a:lnTo>
                  <a:pt x="837014" y="44534"/>
                </a:lnTo>
                <a:lnTo>
                  <a:pt x="786001" y="29033"/>
                </a:lnTo>
                <a:lnTo>
                  <a:pt x="732080" y="16629"/>
                </a:lnTo>
                <a:lnTo>
                  <a:pt x="675590" y="7523"/>
                </a:lnTo>
                <a:lnTo>
                  <a:pt x="616870" y="1914"/>
                </a:lnTo>
                <a:lnTo>
                  <a:pt x="556259" y="0"/>
                </a:lnTo>
                <a:close/>
              </a:path>
            </a:pathLst>
          </a:custGeom>
          <a:solidFill>
            <a:srgbClr val="FFFFFF"/>
          </a:solidFill>
        </p:spPr>
        <p:txBody>
          <a:bodyPr wrap="square" lIns="0" tIns="0" rIns="0" bIns="0" rtlCol="0"/>
          <a:lstStyle/>
          <a:p>
            <a:endParaRPr/>
          </a:p>
        </p:txBody>
      </p:sp>
      <p:sp>
        <p:nvSpPr>
          <p:cNvPr id="18" name="object 18"/>
          <p:cNvSpPr/>
          <p:nvPr/>
        </p:nvSpPr>
        <p:spPr>
          <a:xfrm>
            <a:off x="6397752" y="2324100"/>
            <a:ext cx="1112520" cy="652780"/>
          </a:xfrm>
          <a:custGeom>
            <a:avLst/>
            <a:gdLst/>
            <a:ahLst/>
            <a:cxnLst/>
            <a:rect l="l" t="t" r="r" b="b"/>
            <a:pathLst>
              <a:path w="1112520" h="652780">
                <a:moveTo>
                  <a:pt x="0" y="326136"/>
                </a:moveTo>
                <a:lnTo>
                  <a:pt x="12830" y="256182"/>
                </a:lnTo>
                <a:lnTo>
                  <a:pt x="49510" y="191452"/>
                </a:lnTo>
                <a:lnTo>
                  <a:pt x="75946" y="161543"/>
                </a:lnTo>
                <a:lnTo>
                  <a:pt x="107326" y="133538"/>
                </a:lnTo>
                <a:lnTo>
                  <a:pt x="143311" y="107636"/>
                </a:lnTo>
                <a:lnTo>
                  <a:pt x="183562" y="84035"/>
                </a:lnTo>
                <a:lnTo>
                  <a:pt x="227740" y="62935"/>
                </a:lnTo>
                <a:lnTo>
                  <a:pt x="275505" y="44534"/>
                </a:lnTo>
                <a:lnTo>
                  <a:pt x="326518" y="29033"/>
                </a:lnTo>
                <a:lnTo>
                  <a:pt x="380439" y="16629"/>
                </a:lnTo>
                <a:lnTo>
                  <a:pt x="436929" y="7523"/>
                </a:lnTo>
                <a:lnTo>
                  <a:pt x="495649" y="1914"/>
                </a:lnTo>
                <a:lnTo>
                  <a:pt x="556259" y="0"/>
                </a:lnTo>
                <a:lnTo>
                  <a:pt x="616870" y="1914"/>
                </a:lnTo>
                <a:lnTo>
                  <a:pt x="675590" y="7523"/>
                </a:lnTo>
                <a:lnTo>
                  <a:pt x="732080" y="16629"/>
                </a:lnTo>
                <a:lnTo>
                  <a:pt x="786001" y="29033"/>
                </a:lnTo>
                <a:lnTo>
                  <a:pt x="837014" y="44534"/>
                </a:lnTo>
                <a:lnTo>
                  <a:pt x="884779" y="62935"/>
                </a:lnTo>
                <a:lnTo>
                  <a:pt x="928957" y="84035"/>
                </a:lnTo>
                <a:lnTo>
                  <a:pt x="969208" y="107636"/>
                </a:lnTo>
                <a:lnTo>
                  <a:pt x="1005193" y="133538"/>
                </a:lnTo>
                <a:lnTo>
                  <a:pt x="1036574" y="161544"/>
                </a:lnTo>
                <a:lnTo>
                  <a:pt x="1063009" y="191452"/>
                </a:lnTo>
                <a:lnTo>
                  <a:pt x="1099689" y="256182"/>
                </a:lnTo>
                <a:lnTo>
                  <a:pt x="1112520" y="326136"/>
                </a:lnTo>
                <a:lnTo>
                  <a:pt x="1109255" y="361666"/>
                </a:lnTo>
                <a:lnTo>
                  <a:pt x="1084161" y="429207"/>
                </a:lnTo>
                <a:lnTo>
                  <a:pt x="1036574" y="490728"/>
                </a:lnTo>
                <a:lnTo>
                  <a:pt x="1005193" y="518733"/>
                </a:lnTo>
                <a:lnTo>
                  <a:pt x="969208" y="544635"/>
                </a:lnTo>
                <a:lnTo>
                  <a:pt x="928957" y="568236"/>
                </a:lnTo>
                <a:lnTo>
                  <a:pt x="884779" y="589336"/>
                </a:lnTo>
                <a:lnTo>
                  <a:pt x="837014" y="607737"/>
                </a:lnTo>
                <a:lnTo>
                  <a:pt x="786001" y="623238"/>
                </a:lnTo>
                <a:lnTo>
                  <a:pt x="732080" y="635642"/>
                </a:lnTo>
                <a:lnTo>
                  <a:pt x="675590" y="644748"/>
                </a:lnTo>
                <a:lnTo>
                  <a:pt x="616870" y="650357"/>
                </a:lnTo>
                <a:lnTo>
                  <a:pt x="556259" y="652272"/>
                </a:lnTo>
                <a:lnTo>
                  <a:pt x="495649" y="650357"/>
                </a:lnTo>
                <a:lnTo>
                  <a:pt x="436929" y="644748"/>
                </a:lnTo>
                <a:lnTo>
                  <a:pt x="380439" y="635642"/>
                </a:lnTo>
                <a:lnTo>
                  <a:pt x="326518" y="623238"/>
                </a:lnTo>
                <a:lnTo>
                  <a:pt x="275505" y="607737"/>
                </a:lnTo>
                <a:lnTo>
                  <a:pt x="227740" y="589336"/>
                </a:lnTo>
                <a:lnTo>
                  <a:pt x="183562" y="568236"/>
                </a:lnTo>
                <a:lnTo>
                  <a:pt x="143311" y="544635"/>
                </a:lnTo>
                <a:lnTo>
                  <a:pt x="107326" y="518733"/>
                </a:lnTo>
                <a:lnTo>
                  <a:pt x="75945" y="490727"/>
                </a:lnTo>
                <a:lnTo>
                  <a:pt x="49510" y="460819"/>
                </a:lnTo>
                <a:lnTo>
                  <a:pt x="12830" y="396089"/>
                </a:lnTo>
                <a:lnTo>
                  <a:pt x="0" y="326136"/>
                </a:lnTo>
                <a:close/>
              </a:path>
            </a:pathLst>
          </a:custGeom>
          <a:ln w="57912">
            <a:solidFill>
              <a:srgbClr val="7E7E7E"/>
            </a:solidFill>
          </a:ln>
        </p:spPr>
        <p:txBody>
          <a:bodyPr wrap="square" lIns="0" tIns="0" rIns="0" bIns="0" rtlCol="0"/>
          <a:lstStyle/>
          <a:p>
            <a:endParaRPr/>
          </a:p>
        </p:txBody>
      </p:sp>
      <p:sp>
        <p:nvSpPr>
          <p:cNvPr id="19" name="object 19"/>
          <p:cNvSpPr txBox="1"/>
          <p:nvPr/>
        </p:nvSpPr>
        <p:spPr>
          <a:xfrm>
            <a:off x="6874002" y="2496439"/>
            <a:ext cx="163195"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C00000"/>
                </a:solidFill>
                <a:latin typeface="Century Gothic"/>
                <a:cs typeface="Century Gothic"/>
              </a:rPr>
              <a:t>~</a:t>
            </a:r>
            <a:endParaRPr sz="1800">
              <a:latin typeface="Century Gothic"/>
              <a:cs typeface="Century Gothic"/>
            </a:endParaRPr>
          </a:p>
        </p:txBody>
      </p:sp>
      <p:sp>
        <p:nvSpPr>
          <p:cNvPr id="20" name="object 20"/>
          <p:cNvSpPr/>
          <p:nvPr/>
        </p:nvSpPr>
        <p:spPr>
          <a:xfrm>
            <a:off x="5241035" y="2362174"/>
            <a:ext cx="626160" cy="637184"/>
          </a:xfrm>
          <a:prstGeom prst="rect">
            <a:avLst/>
          </a:prstGeom>
          <a:blipFill>
            <a:blip r:embed="rId10" cstate="print"/>
            <a:stretch>
              <a:fillRect/>
            </a:stretch>
          </a:blipFill>
        </p:spPr>
        <p:txBody>
          <a:bodyPr wrap="square" lIns="0" tIns="0" rIns="0" bIns="0" rtlCol="0"/>
          <a:lstStyle/>
          <a:p>
            <a:endParaRPr/>
          </a:p>
        </p:txBody>
      </p:sp>
      <p:sp>
        <p:nvSpPr>
          <p:cNvPr id="21" name="object 21"/>
          <p:cNvSpPr/>
          <p:nvPr/>
        </p:nvSpPr>
        <p:spPr>
          <a:xfrm>
            <a:off x="5419344" y="2532888"/>
            <a:ext cx="234950" cy="254635"/>
          </a:xfrm>
          <a:custGeom>
            <a:avLst/>
            <a:gdLst/>
            <a:ahLst/>
            <a:cxnLst/>
            <a:rect l="l" t="t" r="r" b="b"/>
            <a:pathLst>
              <a:path w="234950" h="254635">
                <a:moveTo>
                  <a:pt x="117347" y="0"/>
                </a:moveTo>
                <a:lnTo>
                  <a:pt x="0" y="0"/>
                </a:lnTo>
                <a:lnTo>
                  <a:pt x="117347" y="127253"/>
                </a:lnTo>
                <a:lnTo>
                  <a:pt x="0" y="254508"/>
                </a:lnTo>
                <a:lnTo>
                  <a:pt x="117347" y="254508"/>
                </a:lnTo>
                <a:lnTo>
                  <a:pt x="234695" y="127253"/>
                </a:lnTo>
                <a:lnTo>
                  <a:pt x="117347" y="0"/>
                </a:lnTo>
                <a:close/>
              </a:path>
            </a:pathLst>
          </a:custGeom>
          <a:solidFill>
            <a:srgbClr val="FFFFFF"/>
          </a:solidFill>
        </p:spPr>
        <p:txBody>
          <a:bodyPr wrap="square" lIns="0" tIns="0" rIns="0" bIns="0" rtlCol="0"/>
          <a:lstStyle/>
          <a:p>
            <a:endParaRPr/>
          </a:p>
        </p:txBody>
      </p:sp>
      <p:sp>
        <p:nvSpPr>
          <p:cNvPr id="22" name="object 22"/>
          <p:cNvSpPr/>
          <p:nvPr/>
        </p:nvSpPr>
        <p:spPr>
          <a:xfrm>
            <a:off x="5419344" y="2532888"/>
            <a:ext cx="234950" cy="254635"/>
          </a:xfrm>
          <a:custGeom>
            <a:avLst/>
            <a:gdLst/>
            <a:ahLst/>
            <a:cxnLst/>
            <a:rect l="l" t="t" r="r" b="b"/>
            <a:pathLst>
              <a:path w="234950" h="254635">
                <a:moveTo>
                  <a:pt x="0" y="0"/>
                </a:moveTo>
                <a:lnTo>
                  <a:pt x="117347" y="0"/>
                </a:lnTo>
                <a:lnTo>
                  <a:pt x="234695" y="127253"/>
                </a:lnTo>
                <a:lnTo>
                  <a:pt x="117347" y="254508"/>
                </a:lnTo>
                <a:lnTo>
                  <a:pt x="0" y="254508"/>
                </a:lnTo>
                <a:lnTo>
                  <a:pt x="117347" y="127253"/>
                </a:lnTo>
                <a:lnTo>
                  <a:pt x="0" y="0"/>
                </a:lnTo>
                <a:close/>
              </a:path>
            </a:pathLst>
          </a:custGeom>
          <a:ln w="12192">
            <a:solidFill>
              <a:srgbClr val="7E7E7E"/>
            </a:solidFill>
          </a:ln>
        </p:spPr>
        <p:txBody>
          <a:bodyPr wrap="square" lIns="0" tIns="0" rIns="0" bIns="0" rtlCol="0"/>
          <a:lstStyle/>
          <a:p>
            <a:endParaRPr/>
          </a:p>
        </p:txBody>
      </p:sp>
      <p:sp>
        <p:nvSpPr>
          <p:cNvPr id="23" name="object 23"/>
          <p:cNvSpPr txBox="1"/>
          <p:nvPr/>
        </p:nvSpPr>
        <p:spPr>
          <a:xfrm>
            <a:off x="6018021" y="1279398"/>
            <a:ext cx="2030095" cy="902335"/>
          </a:xfrm>
          <a:prstGeom prst="rect">
            <a:avLst/>
          </a:prstGeom>
        </p:spPr>
        <p:txBody>
          <a:bodyPr vert="horz" wrap="square" lIns="0" tIns="12700" rIns="0" bIns="0" rtlCol="0">
            <a:spAutoFit/>
          </a:bodyPr>
          <a:lstStyle/>
          <a:p>
            <a:pPr marL="12700" marR="5080" indent="-2540" algn="ctr">
              <a:lnSpc>
                <a:spcPct val="100000"/>
              </a:lnSpc>
              <a:spcBef>
                <a:spcPts val="100"/>
              </a:spcBef>
            </a:pPr>
            <a:r>
              <a:rPr sz="1150" b="1" spc="-5" dirty="0">
                <a:latin typeface="Century Gothic"/>
                <a:cs typeface="Century Gothic"/>
              </a:rPr>
              <a:t>The </a:t>
            </a:r>
            <a:r>
              <a:rPr sz="1150" b="1" dirty="0">
                <a:latin typeface="Century Gothic"/>
                <a:cs typeface="Century Gothic"/>
              </a:rPr>
              <a:t>Ministry </a:t>
            </a:r>
            <a:r>
              <a:rPr sz="1150" b="1" spc="-5" dirty="0">
                <a:latin typeface="Century Gothic"/>
                <a:cs typeface="Century Gothic"/>
              </a:rPr>
              <a:t>of Health of </a:t>
            </a:r>
            <a:r>
              <a:rPr sz="1150" b="1" dirty="0">
                <a:latin typeface="Century Gothic"/>
                <a:cs typeface="Century Gothic"/>
              </a:rPr>
              <a:t>the  </a:t>
            </a:r>
            <a:r>
              <a:rPr sz="1150" b="1" spc="-5" dirty="0">
                <a:latin typeface="Century Gothic"/>
                <a:cs typeface="Century Gothic"/>
              </a:rPr>
              <a:t>Republic of Kazakhstan  approves/amends </a:t>
            </a:r>
            <a:r>
              <a:rPr sz="1150" b="1" dirty="0">
                <a:latin typeface="Century Gothic"/>
                <a:cs typeface="Century Gothic"/>
              </a:rPr>
              <a:t>the </a:t>
            </a:r>
            <a:r>
              <a:rPr sz="1150" b="1" spc="-5" dirty="0">
                <a:latin typeface="Century Gothic"/>
                <a:cs typeface="Century Gothic"/>
              </a:rPr>
              <a:t>List of  </a:t>
            </a:r>
            <a:r>
              <a:rPr sz="1150" b="1" dirty="0">
                <a:latin typeface="Century Gothic"/>
                <a:cs typeface="Century Gothic"/>
              </a:rPr>
              <a:t>SD </a:t>
            </a:r>
            <a:r>
              <a:rPr sz="1150" b="1" spc="-5" dirty="0">
                <a:latin typeface="Century Gothic"/>
                <a:cs typeface="Century Gothic"/>
              </a:rPr>
              <a:t>for concluding</a:t>
            </a:r>
            <a:r>
              <a:rPr sz="1150" b="1" spc="-50" dirty="0">
                <a:latin typeface="Century Gothic"/>
                <a:cs typeface="Century Gothic"/>
              </a:rPr>
              <a:t> </a:t>
            </a:r>
            <a:r>
              <a:rPr sz="1150" b="1" spc="-5" dirty="0">
                <a:latin typeface="Century Gothic"/>
                <a:cs typeface="Century Gothic"/>
              </a:rPr>
              <a:t>additional  agreements</a:t>
            </a:r>
            <a:endParaRPr sz="1150" dirty="0">
              <a:latin typeface="Century Gothic"/>
              <a:cs typeface="Century Gothic"/>
            </a:endParaRPr>
          </a:p>
        </p:txBody>
      </p:sp>
      <p:sp>
        <p:nvSpPr>
          <p:cNvPr id="24" name="object 24"/>
          <p:cNvSpPr/>
          <p:nvPr/>
        </p:nvSpPr>
        <p:spPr>
          <a:xfrm>
            <a:off x="3195827" y="2128989"/>
            <a:ext cx="1675002" cy="1080554"/>
          </a:xfrm>
          <a:prstGeom prst="rect">
            <a:avLst/>
          </a:prstGeom>
          <a:blipFill>
            <a:blip r:embed="rId11" cstate="print"/>
            <a:stretch>
              <a:fillRect/>
            </a:stretch>
          </a:blipFill>
        </p:spPr>
        <p:txBody>
          <a:bodyPr wrap="square" lIns="0" tIns="0" rIns="0" bIns="0" rtlCol="0"/>
          <a:lstStyle/>
          <a:p>
            <a:endParaRPr/>
          </a:p>
        </p:txBody>
      </p:sp>
      <p:sp>
        <p:nvSpPr>
          <p:cNvPr id="25" name="object 25"/>
          <p:cNvSpPr/>
          <p:nvPr/>
        </p:nvSpPr>
        <p:spPr>
          <a:xfrm>
            <a:off x="3422903" y="2293620"/>
            <a:ext cx="1225245" cy="789304"/>
          </a:xfrm>
          <a:prstGeom prst="rect">
            <a:avLst/>
          </a:prstGeom>
          <a:blipFill>
            <a:blip r:embed="rId12" cstate="print"/>
            <a:stretch>
              <a:fillRect/>
            </a:stretch>
          </a:blipFill>
        </p:spPr>
        <p:txBody>
          <a:bodyPr wrap="square" lIns="0" tIns="0" rIns="0" bIns="0" rtlCol="0"/>
          <a:lstStyle/>
          <a:p>
            <a:endParaRPr/>
          </a:p>
        </p:txBody>
      </p:sp>
      <p:sp>
        <p:nvSpPr>
          <p:cNvPr id="26" name="object 26"/>
          <p:cNvSpPr/>
          <p:nvPr/>
        </p:nvSpPr>
        <p:spPr>
          <a:xfrm>
            <a:off x="3389376" y="2322576"/>
            <a:ext cx="1247140" cy="652780"/>
          </a:xfrm>
          <a:custGeom>
            <a:avLst/>
            <a:gdLst/>
            <a:ahLst/>
            <a:cxnLst/>
            <a:rect l="l" t="t" r="r" b="b"/>
            <a:pathLst>
              <a:path w="1247139" h="652780">
                <a:moveTo>
                  <a:pt x="623315" y="0"/>
                </a:moveTo>
                <a:lnTo>
                  <a:pt x="563278" y="1493"/>
                </a:lnTo>
                <a:lnTo>
                  <a:pt x="504857" y="5881"/>
                </a:lnTo>
                <a:lnTo>
                  <a:pt x="448314" y="13029"/>
                </a:lnTo>
                <a:lnTo>
                  <a:pt x="393909" y="22798"/>
                </a:lnTo>
                <a:lnTo>
                  <a:pt x="341903" y="35052"/>
                </a:lnTo>
                <a:lnTo>
                  <a:pt x="292557" y="49654"/>
                </a:lnTo>
                <a:lnTo>
                  <a:pt x="246133" y="66468"/>
                </a:lnTo>
                <a:lnTo>
                  <a:pt x="202892" y="85356"/>
                </a:lnTo>
                <a:lnTo>
                  <a:pt x="163094" y="106182"/>
                </a:lnTo>
                <a:lnTo>
                  <a:pt x="127000" y="128809"/>
                </a:lnTo>
                <a:lnTo>
                  <a:pt x="94872" y="153100"/>
                </a:lnTo>
                <a:lnTo>
                  <a:pt x="43557" y="206128"/>
                </a:lnTo>
                <a:lnTo>
                  <a:pt x="11237" y="264171"/>
                </a:lnTo>
                <a:lnTo>
                  <a:pt x="0" y="326136"/>
                </a:lnTo>
                <a:lnTo>
                  <a:pt x="2852" y="357539"/>
                </a:lnTo>
                <a:lnTo>
                  <a:pt x="24892" y="417680"/>
                </a:lnTo>
                <a:lnTo>
                  <a:pt x="66971" y="473352"/>
                </a:lnTo>
                <a:lnTo>
                  <a:pt x="127000" y="523462"/>
                </a:lnTo>
                <a:lnTo>
                  <a:pt x="163094" y="546089"/>
                </a:lnTo>
                <a:lnTo>
                  <a:pt x="202892" y="566915"/>
                </a:lnTo>
                <a:lnTo>
                  <a:pt x="246133" y="585803"/>
                </a:lnTo>
                <a:lnTo>
                  <a:pt x="292557" y="602617"/>
                </a:lnTo>
                <a:lnTo>
                  <a:pt x="341903" y="617219"/>
                </a:lnTo>
                <a:lnTo>
                  <a:pt x="393909" y="629473"/>
                </a:lnTo>
                <a:lnTo>
                  <a:pt x="448314" y="639242"/>
                </a:lnTo>
                <a:lnTo>
                  <a:pt x="504857" y="646390"/>
                </a:lnTo>
                <a:lnTo>
                  <a:pt x="563278" y="650778"/>
                </a:lnTo>
                <a:lnTo>
                  <a:pt x="623315" y="652272"/>
                </a:lnTo>
                <a:lnTo>
                  <a:pt x="683353" y="650778"/>
                </a:lnTo>
                <a:lnTo>
                  <a:pt x="741774" y="646390"/>
                </a:lnTo>
                <a:lnTo>
                  <a:pt x="798317" y="639242"/>
                </a:lnTo>
                <a:lnTo>
                  <a:pt x="852722" y="629473"/>
                </a:lnTo>
                <a:lnTo>
                  <a:pt x="904728" y="617219"/>
                </a:lnTo>
                <a:lnTo>
                  <a:pt x="954074" y="602617"/>
                </a:lnTo>
                <a:lnTo>
                  <a:pt x="1000498" y="585803"/>
                </a:lnTo>
                <a:lnTo>
                  <a:pt x="1043739" y="566915"/>
                </a:lnTo>
                <a:lnTo>
                  <a:pt x="1083537" y="546089"/>
                </a:lnTo>
                <a:lnTo>
                  <a:pt x="1119631" y="523462"/>
                </a:lnTo>
                <a:lnTo>
                  <a:pt x="1151759" y="499171"/>
                </a:lnTo>
                <a:lnTo>
                  <a:pt x="1203074" y="446143"/>
                </a:lnTo>
                <a:lnTo>
                  <a:pt x="1235394" y="388100"/>
                </a:lnTo>
                <a:lnTo>
                  <a:pt x="1246632" y="326136"/>
                </a:lnTo>
                <a:lnTo>
                  <a:pt x="1243779" y="294732"/>
                </a:lnTo>
                <a:lnTo>
                  <a:pt x="1221739" y="234591"/>
                </a:lnTo>
                <a:lnTo>
                  <a:pt x="1179660" y="178919"/>
                </a:lnTo>
                <a:lnTo>
                  <a:pt x="1119631" y="128809"/>
                </a:lnTo>
                <a:lnTo>
                  <a:pt x="1083537" y="106182"/>
                </a:lnTo>
                <a:lnTo>
                  <a:pt x="1043739" y="85356"/>
                </a:lnTo>
                <a:lnTo>
                  <a:pt x="1000498" y="66468"/>
                </a:lnTo>
                <a:lnTo>
                  <a:pt x="954074" y="49654"/>
                </a:lnTo>
                <a:lnTo>
                  <a:pt x="904728" y="35052"/>
                </a:lnTo>
                <a:lnTo>
                  <a:pt x="852722" y="22798"/>
                </a:lnTo>
                <a:lnTo>
                  <a:pt x="798317" y="13029"/>
                </a:lnTo>
                <a:lnTo>
                  <a:pt x="741774" y="5881"/>
                </a:lnTo>
                <a:lnTo>
                  <a:pt x="683353" y="1493"/>
                </a:lnTo>
                <a:lnTo>
                  <a:pt x="623315" y="0"/>
                </a:lnTo>
                <a:close/>
              </a:path>
            </a:pathLst>
          </a:custGeom>
          <a:solidFill>
            <a:srgbClr val="FFFFFF"/>
          </a:solidFill>
        </p:spPr>
        <p:txBody>
          <a:bodyPr wrap="square" lIns="0" tIns="0" rIns="0" bIns="0" rtlCol="0"/>
          <a:lstStyle/>
          <a:p>
            <a:endParaRPr/>
          </a:p>
        </p:txBody>
      </p:sp>
      <p:sp>
        <p:nvSpPr>
          <p:cNvPr id="27" name="object 27"/>
          <p:cNvSpPr/>
          <p:nvPr/>
        </p:nvSpPr>
        <p:spPr>
          <a:xfrm>
            <a:off x="3389376" y="2322576"/>
            <a:ext cx="1247140" cy="652780"/>
          </a:xfrm>
          <a:custGeom>
            <a:avLst/>
            <a:gdLst/>
            <a:ahLst/>
            <a:cxnLst/>
            <a:rect l="l" t="t" r="r" b="b"/>
            <a:pathLst>
              <a:path w="1247139" h="652780">
                <a:moveTo>
                  <a:pt x="0" y="326136"/>
                </a:moveTo>
                <a:lnTo>
                  <a:pt x="11237" y="264171"/>
                </a:lnTo>
                <a:lnTo>
                  <a:pt x="43557" y="206128"/>
                </a:lnTo>
                <a:lnTo>
                  <a:pt x="94872" y="153100"/>
                </a:lnTo>
                <a:lnTo>
                  <a:pt x="127000" y="128809"/>
                </a:lnTo>
                <a:lnTo>
                  <a:pt x="163094" y="106182"/>
                </a:lnTo>
                <a:lnTo>
                  <a:pt x="202892" y="85356"/>
                </a:lnTo>
                <a:lnTo>
                  <a:pt x="246133" y="66468"/>
                </a:lnTo>
                <a:lnTo>
                  <a:pt x="292557" y="49654"/>
                </a:lnTo>
                <a:lnTo>
                  <a:pt x="341903" y="35052"/>
                </a:lnTo>
                <a:lnTo>
                  <a:pt x="393909" y="22798"/>
                </a:lnTo>
                <a:lnTo>
                  <a:pt x="448314" y="13029"/>
                </a:lnTo>
                <a:lnTo>
                  <a:pt x="504857" y="5881"/>
                </a:lnTo>
                <a:lnTo>
                  <a:pt x="563278" y="1493"/>
                </a:lnTo>
                <a:lnTo>
                  <a:pt x="623315" y="0"/>
                </a:lnTo>
                <a:lnTo>
                  <a:pt x="683353" y="1493"/>
                </a:lnTo>
                <a:lnTo>
                  <a:pt x="741774" y="5881"/>
                </a:lnTo>
                <a:lnTo>
                  <a:pt x="798317" y="13029"/>
                </a:lnTo>
                <a:lnTo>
                  <a:pt x="852722" y="22798"/>
                </a:lnTo>
                <a:lnTo>
                  <a:pt x="904728" y="35052"/>
                </a:lnTo>
                <a:lnTo>
                  <a:pt x="954074" y="49654"/>
                </a:lnTo>
                <a:lnTo>
                  <a:pt x="1000498" y="66468"/>
                </a:lnTo>
                <a:lnTo>
                  <a:pt x="1043739" y="85356"/>
                </a:lnTo>
                <a:lnTo>
                  <a:pt x="1083537" y="106182"/>
                </a:lnTo>
                <a:lnTo>
                  <a:pt x="1119631" y="128809"/>
                </a:lnTo>
                <a:lnTo>
                  <a:pt x="1151759" y="153100"/>
                </a:lnTo>
                <a:lnTo>
                  <a:pt x="1203074" y="206128"/>
                </a:lnTo>
                <a:lnTo>
                  <a:pt x="1235394" y="264171"/>
                </a:lnTo>
                <a:lnTo>
                  <a:pt x="1246632" y="326136"/>
                </a:lnTo>
                <a:lnTo>
                  <a:pt x="1243779" y="357539"/>
                </a:lnTo>
                <a:lnTo>
                  <a:pt x="1221739" y="417680"/>
                </a:lnTo>
                <a:lnTo>
                  <a:pt x="1179660" y="473352"/>
                </a:lnTo>
                <a:lnTo>
                  <a:pt x="1119631" y="523462"/>
                </a:lnTo>
                <a:lnTo>
                  <a:pt x="1083537" y="546089"/>
                </a:lnTo>
                <a:lnTo>
                  <a:pt x="1043739" y="566915"/>
                </a:lnTo>
                <a:lnTo>
                  <a:pt x="1000498" y="585803"/>
                </a:lnTo>
                <a:lnTo>
                  <a:pt x="954074" y="602617"/>
                </a:lnTo>
                <a:lnTo>
                  <a:pt x="904728" y="617219"/>
                </a:lnTo>
                <a:lnTo>
                  <a:pt x="852722" y="629473"/>
                </a:lnTo>
                <a:lnTo>
                  <a:pt x="798317" y="639242"/>
                </a:lnTo>
                <a:lnTo>
                  <a:pt x="741774" y="646390"/>
                </a:lnTo>
                <a:lnTo>
                  <a:pt x="683353" y="650778"/>
                </a:lnTo>
                <a:lnTo>
                  <a:pt x="623315" y="652272"/>
                </a:lnTo>
                <a:lnTo>
                  <a:pt x="563278" y="650778"/>
                </a:lnTo>
                <a:lnTo>
                  <a:pt x="504857" y="646390"/>
                </a:lnTo>
                <a:lnTo>
                  <a:pt x="448314" y="639242"/>
                </a:lnTo>
                <a:lnTo>
                  <a:pt x="393909" y="629473"/>
                </a:lnTo>
                <a:lnTo>
                  <a:pt x="341903" y="617219"/>
                </a:lnTo>
                <a:lnTo>
                  <a:pt x="292557" y="602617"/>
                </a:lnTo>
                <a:lnTo>
                  <a:pt x="246133" y="585803"/>
                </a:lnTo>
                <a:lnTo>
                  <a:pt x="202892" y="566915"/>
                </a:lnTo>
                <a:lnTo>
                  <a:pt x="163094" y="546089"/>
                </a:lnTo>
                <a:lnTo>
                  <a:pt x="127000" y="523462"/>
                </a:lnTo>
                <a:lnTo>
                  <a:pt x="94872" y="499171"/>
                </a:lnTo>
                <a:lnTo>
                  <a:pt x="43557" y="446143"/>
                </a:lnTo>
                <a:lnTo>
                  <a:pt x="11237" y="388100"/>
                </a:lnTo>
                <a:lnTo>
                  <a:pt x="0" y="326136"/>
                </a:lnTo>
                <a:close/>
              </a:path>
            </a:pathLst>
          </a:custGeom>
          <a:ln w="57912">
            <a:solidFill>
              <a:srgbClr val="7E7E7E"/>
            </a:solidFill>
          </a:ln>
        </p:spPr>
        <p:txBody>
          <a:bodyPr wrap="square" lIns="0" tIns="0" rIns="0" bIns="0" rtlCol="0"/>
          <a:lstStyle/>
          <a:p>
            <a:endParaRPr/>
          </a:p>
        </p:txBody>
      </p:sp>
      <p:sp>
        <p:nvSpPr>
          <p:cNvPr id="28" name="object 28"/>
          <p:cNvSpPr txBox="1"/>
          <p:nvPr/>
        </p:nvSpPr>
        <p:spPr>
          <a:xfrm>
            <a:off x="3681476" y="2482723"/>
            <a:ext cx="662940" cy="177800"/>
          </a:xfrm>
          <a:prstGeom prst="rect">
            <a:avLst/>
          </a:prstGeom>
        </p:spPr>
        <p:txBody>
          <a:bodyPr vert="horz" wrap="square" lIns="0" tIns="12065" rIns="0" bIns="0" rtlCol="0">
            <a:spAutoFit/>
          </a:bodyPr>
          <a:lstStyle/>
          <a:p>
            <a:pPr marL="12700">
              <a:lnSpc>
                <a:spcPct val="100000"/>
              </a:lnSpc>
              <a:spcBef>
                <a:spcPts val="95"/>
              </a:spcBef>
            </a:pPr>
            <a:r>
              <a:rPr sz="1000" spc="-10" dirty="0">
                <a:solidFill>
                  <a:srgbClr val="C00000"/>
                </a:solidFill>
                <a:latin typeface="Century Gothic"/>
                <a:cs typeface="Century Gothic"/>
              </a:rPr>
              <a:t>After</a:t>
            </a:r>
            <a:r>
              <a:rPr sz="1000" spc="-40" dirty="0">
                <a:solidFill>
                  <a:srgbClr val="C00000"/>
                </a:solidFill>
                <a:latin typeface="Century Gothic"/>
                <a:cs typeface="Century Gothic"/>
              </a:rPr>
              <a:t> </a:t>
            </a:r>
            <a:r>
              <a:rPr sz="1000" spc="-5" dirty="0">
                <a:solidFill>
                  <a:srgbClr val="C00000"/>
                </a:solidFill>
                <a:latin typeface="Century Gothic"/>
                <a:cs typeface="Century Gothic"/>
              </a:rPr>
              <a:t>DM’s</a:t>
            </a:r>
            <a:endParaRPr sz="1000">
              <a:latin typeface="Century Gothic"/>
              <a:cs typeface="Century Gothic"/>
            </a:endParaRPr>
          </a:p>
        </p:txBody>
      </p:sp>
      <p:sp>
        <p:nvSpPr>
          <p:cNvPr id="29" name="object 29"/>
          <p:cNvSpPr txBox="1"/>
          <p:nvPr/>
        </p:nvSpPr>
        <p:spPr>
          <a:xfrm>
            <a:off x="3652520" y="2635123"/>
            <a:ext cx="719455" cy="177800"/>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C00000"/>
                </a:solidFill>
                <a:latin typeface="Century Gothic"/>
                <a:cs typeface="Century Gothic"/>
              </a:rPr>
              <a:t>notification</a:t>
            </a:r>
            <a:endParaRPr sz="1000">
              <a:latin typeface="Century Gothic"/>
              <a:cs typeface="Century Gothic"/>
            </a:endParaRPr>
          </a:p>
        </p:txBody>
      </p:sp>
      <p:sp>
        <p:nvSpPr>
          <p:cNvPr id="30" name="object 30"/>
          <p:cNvSpPr/>
          <p:nvPr/>
        </p:nvSpPr>
        <p:spPr>
          <a:xfrm>
            <a:off x="419100" y="2128989"/>
            <a:ext cx="1702435" cy="1080554"/>
          </a:xfrm>
          <a:prstGeom prst="rect">
            <a:avLst/>
          </a:prstGeom>
          <a:blipFill>
            <a:blip r:embed="rId13" cstate="print"/>
            <a:stretch>
              <a:fillRect/>
            </a:stretch>
          </a:blipFill>
        </p:spPr>
        <p:txBody>
          <a:bodyPr wrap="square" lIns="0" tIns="0" rIns="0" bIns="0" rtlCol="0"/>
          <a:lstStyle/>
          <a:p>
            <a:endParaRPr/>
          </a:p>
        </p:txBody>
      </p:sp>
      <p:sp>
        <p:nvSpPr>
          <p:cNvPr id="31" name="object 31"/>
          <p:cNvSpPr/>
          <p:nvPr/>
        </p:nvSpPr>
        <p:spPr>
          <a:xfrm>
            <a:off x="701040" y="2293620"/>
            <a:ext cx="1136916" cy="789304"/>
          </a:xfrm>
          <a:prstGeom prst="rect">
            <a:avLst/>
          </a:prstGeom>
          <a:blipFill>
            <a:blip r:embed="rId14" cstate="print"/>
            <a:stretch>
              <a:fillRect/>
            </a:stretch>
          </a:blipFill>
        </p:spPr>
        <p:txBody>
          <a:bodyPr wrap="square" lIns="0" tIns="0" rIns="0" bIns="0" rtlCol="0"/>
          <a:lstStyle/>
          <a:p>
            <a:endParaRPr/>
          </a:p>
        </p:txBody>
      </p:sp>
      <p:sp>
        <p:nvSpPr>
          <p:cNvPr id="32" name="object 32"/>
          <p:cNvSpPr/>
          <p:nvPr/>
        </p:nvSpPr>
        <p:spPr>
          <a:xfrm>
            <a:off x="612648" y="2322576"/>
            <a:ext cx="1274445" cy="652780"/>
          </a:xfrm>
          <a:custGeom>
            <a:avLst/>
            <a:gdLst/>
            <a:ahLst/>
            <a:cxnLst/>
            <a:rect l="l" t="t" r="r" b="b"/>
            <a:pathLst>
              <a:path w="1274445" h="652780">
                <a:moveTo>
                  <a:pt x="637032" y="0"/>
                </a:moveTo>
                <a:lnTo>
                  <a:pt x="575680" y="1493"/>
                </a:lnTo>
                <a:lnTo>
                  <a:pt x="515979" y="5881"/>
                </a:lnTo>
                <a:lnTo>
                  <a:pt x="458195" y="13029"/>
                </a:lnTo>
                <a:lnTo>
                  <a:pt x="402595" y="22798"/>
                </a:lnTo>
                <a:lnTo>
                  <a:pt x="349446" y="35052"/>
                </a:lnTo>
                <a:lnTo>
                  <a:pt x="299015" y="49654"/>
                </a:lnTo>
                <a:lnTo>
                  <a:pt x="251569" y="66468"/>
                </a:lnTo>
                <a:lnTo>
                  <a:pt x="207374" y="85356"/>
                </a:lnTo>
                <a:lnTo>
                  <a:pt x="166699" y="106182"/>
                </a:lnTo>
                <a:lnTo>
                  <a:pt x="129809" y="128809"/>
                </a:lnTo>
                <a:lnTo>
                  <a:pt x="96971" y="153100"/>
                </a:lnTo>
                <a:lnTo>
                  <a:pt x="68453" y="178919"/>
                </a:lnTo>
                <a:lnTo>
                  <a:pt x="25444" y="234591"/>
                </a:lnTo>
                <a:lnTo>
                  <a:pt x="2916" y="294732"/>
                </a:lnTo>
                <a:lnTo>
                  <a:pt x="0" y="326136"/>
                </a:lnTo>
                <a:lnTo>
                  <a:pt x="2916" y="357539"/>
                </a:lnTo>
                <a:lnTo>
                  <a:pt x="25444" y="417680"/>
                </a:lnTo>
                <a:lnTo>
                  <a:pt x="68453" y="473352"/>
                </a:lnTo>
                <a:lnTo>
                  <a:pt x="96971" y="499171"/>
                </a:lnTo>
                <a:lnTo>
                  <a:pt x="129809" y="523462"/>
                </a:lnTo>
                <a:lnTo>
                  <a:pt x="166699" y="546089"/>
                </a:lnTo>
                <a:lnTo>
                  <a:pt x="207374" y="566915"/>
                </a:lnTo>
                <a:lnTo>
                  <a:pt x="251569" y="585803"/>
                </a:lnTo>
                <a:lnTo>
                  <a:pt x="299015" y="602617"/>
                </a:lnTo>
                <a:lnTo>
                  <a:pt x="349446" y="617219"/>
                </a:lnTo>
                <a:lnTo>
                  <a:pt x="402595" y="629473"/>
                </a:lnTo>
                <a:lnTo>
                  <a:pt x="458195" y="639242"/>
                </a:lnTo>
                <a:lnTo>
                  <a:pt x="515979" y="646390"/>
                </a:lnTo>
                <a:lnTo>
                  <a:pt x="575680" y="650778"/>
                </a:lnTo>
                <a:lnTo>
                  <a:pt x="637032" y="652272"/>
                </a:lnTo>
                <a:lnTo>
                  <a:pt x="698377" y="650778"/>
                </a:lnTo>
                <a:lnTo>
                  <a:pt x="758073" y="646390"/>
                </a:lnTo>
                <a:lnTo>
                  <a:pt x="815854" y="639242"/>
                </a:lnTo>
                <a:lnTo>
                  <a:pt x="871452" y="629473"/>
                </a:lnTo>
                <a:lnTo>
                  <a:pt x="924600" y="617219"/>
                </a:lnTo>
                <a:lnTo>
                  <a:pt x="975031" y="602617"/>
                </a:lnTo>
                <a:lnTo>
                  <a:pt x="1022478" y="585803"/>
                </a:lnTo>
                <a:lnTo>
                  <a:pt x="1066674" y="566915"/>
                </a:lnTo>
                <a:lnTo>
                  <a:pt x="1107351" y="546089"/>
                </a:lnTo>
                <a:lnTo>
                  <a:pt x="1144243" y="523462"/>
                </a:lnTo>
                <a:lnTo>
                  <a:pt x="1177083" y="499171"/>
                </a:lnTo>
                <a:lnTo>
                  <a:pt x="1205603" y="473352"/>
                </a:lnTo>
                <a:lnTo>
                  <a:pt x="1248616" y="417680"/>
                </a:lnTo>
                <a:lnTo>
                  <a:pt x="1271147" y="357539"/>
                </a:lnTo>
                <a:lnTo>
                  <a:pt x="1274064" y="326136"/>
                </a:lnTo>
                <a:lnTo>
                  <a:pt x="1271147" y="294732"/>
                </a:lnTo>
                <a:lnTo>
                  <a:pt x="1248616" y="234591"/>
                </a:lnTo>
                <a:lnTo>
                  <a:pt x="1205603" y="178919"/>
                </a:lnTo>
                <a:lnTo>
                  <a:pt x="1177083" y="153100"/>
                </a:lnTo>
                <a:lnTo>
                  <a:pt x="1144243" y="128809"/>
                </a:lnTo>
                <a:lnTo>
                  <a:pt x="1107351" y="106182"/>
                </a:lnTo>
                <a:lnTo>
                  <a:pt x="1066674" y="85356"/>
                </a:lnTo>
                <a:lnTo>
                  <a:pt x="1022478" y="66468"/>
                </a:lnTo>
                <a:lnTo>
                  <a:pt x="975031" y="49654"/>
                </a:lnTo>
                <a:lnTo>
                  <a:pt x="924600" y="35052"/>
                </a:lnTo>
                <a:lnTo>
                  <a:pt x="871452" y="22798"/>
                </a:lnTo>
                <a:lnTo>
                  <a:pt x="815854" y="13029"/>
                </a:lnTo>
                <a:lnTo>
                  <a:pt x="758073" y="5881"/>
                </a:lnTo>
                <a:lnTo>
                  <a:pt x="698377" y="1493"/>
                </a:lnTo>
                <a:lnTo>
                  <a:pt x="637032" y="0"/>
                </a:lnTo>
                <a:close/>
              </a:path>
            </a:pathLst>
          </a:custGeom>
          <a:solidFill>
            <a:srgbClr val="FFFFFF"/>
          </a:solidFill>
        </p:spPr>
        <p:txBody>
          <a:bodyPr wrap="square" lIns="0" tIns="0" rIns="0" bIns="0" rtlCol="0"/>
          <a:lstStyle/>
          <a:p>
            <a:endParaRPr/>
          </a:p>
        </p:txBody>
      </p:sp>
      <p:sp>
        <p:nvSpPr>
          <p:cNvPr id="33" name="object 33"/>
          <p:cNvSpPr/>
          <p:nvPr/>
        </p:nvSpPr>
        <p:spPr>
          <a:xfrm>
            <a:off x="612648" y="2322576"/>
            <a:ext cx="1274445" cy="652780"/>
          </a:xfrm>
          <a:custGeom>
            <a:avLst/>
            <a:gdLst/>
            <a:ahLst/>
            <a:cxnLst/>
            <a:rect l="l" t="t" r="r" b="b"/>
            <a:pathLst>
              <a:path w="1274445" h="652780">
                <a:moveTo>
                  <a:pt x="0" y="326136"/>
                </a:moveTo>
                <a:lnTo>
                  <a:pt x="11486" y="264171"/>
                </a:lnTo>
                <a:lnTo>
                  <a:pt x="44522" y="206128"/>
                </a:lnTo>
                <a:lnTo>
                  <a:pt x="96971" y="153100"/>
                </a:lnTo>
                <a:lnTo>
                  <a:pt x="129809" y="128809"/>
                </a:lnTo>
                <a:lnTo>
                  <a:pt x="166699" y="106182"/>
                </a:lnTo>
                <a:lnTo>
                  <a:pt x="207374" y="85356"/>
                </a:lnTo>
                <a:lnTo>
                  <a:pt x="251569" y="66468"/>
                </a:lnTo>
                <a:lnTo>
                  <a:pt x="299015" y="49654"/>
                </a:lnTo>
                <a:lnTo>
                  <a:pt x="349446" y="35052"/>
                </a:lnTo>
                <a:lnTo>
                  <a:pt x="402595" y="22798"/>
                </a:lnTo>
                <a:lnTo>
                  <a:pt x="458195" y="13029"/>
                </a:lnTo>
                <a:lnTo>
                  <a:pt x="515979" y="5881"/>
                </a:lnTo>
                <a:lnTo>
                  <a:pt x="575680" y="1493"/>
                </a:lnTo>
                <a:lnTo>
                  <a:pt x="637032" y="0"/>
                </a:lnTo>
                <a:lnTo>
                  <a:pt x="698377" y="1493"/>
                </a:lnTo>
                <a:lnTo>
                  <a:pt x="758073" y="5881"/>
                </a:lnTo>
                <a:lnTo>
                  <a:pt x="815854" y="13029"/>
                </a:lnTo>
                <a:lnTo>
                  <a:pt x="871452" y="22798"/>
                </a:lnTo>
                <a:lnTo>
                  <a:pt x="924600" y="35052"/>
                </a:lnTo>
                <a:lnTo>
                  <a:pt x="975031" y="49654"/>
                </a:lnTo>
                <a:lnTo>
                  <a:pt x="1022478" y="66468"/>
                </a:lnTo>
                <a:lnTo>
                  <a:pt x="1066674" y="85356"/>
                </a:lnTo>
                <a:lnTo>
                  <a:pt x="1107351" y="106182"/>
                </a:lnTo>
                <a:lnTo>
                  <a:pt x="1144243" y="128809"/>
                </a:lnTo>
                <a:lnTo>
                  <a:pt x="1177083" y="153100"/>
                </a:lnTo>
                <a:lnTo>
                  <a:pt x="1205603" y="178919"/>
                </a:lnTo>
                <a:lnTo>
                  <a:pt x="1248616" y="234591"/>
                </a:lnTo>
                <a:lnTo>
                  <a:pt x="1271147" y="294732"/>
                </a:lnTo>
                <a:lnTo>
                  <a:pt x="1274064" y="326136"/>
                </a:lnTo>
                <a:lnTo>
                  <a:pt x="1271147" y="357539"/>
                </a:lnTo>
                <a:lnTo>
                  <a:pt x="1248616" y="417680"/>
                </a:lnTo>
                <a:lnTo>
                  <a:pt x="1205603" y="473352"/>
                </a:lnTo>
                <a:lnTo>
                  <a:pt x="1177083" y="499171"/>
                </a:lnTo>
                <a:lnTo>
                  <a:pt x="1144243" y="523462"/>
                </a:lnTo>
                <a:lnTo>
                  <a:pt x="1107351" y="546089"/>
                </a:lnTo>
                <a:lnTo>
                  <a:pt x="1066674" y="566915"/>
                </a:lnTo>
                <a:lnTo>
                  <a:pt x="1022478" y="585803"/>
                </a:lnTo>
                <a:lnTo>
                  <a:pt x="975031" y="602617"/>
                </a:lnTo>
                <a:lnTo>
                  <a:pt x="924600" y="617219"/>
                </a:lnTo>
                <a:lnTo>
                  <a:pt x="871452" y="629473"/>
                </a:lnTo>
                <a:lnTo>
                  <a:pt x="815854" y="639242"/>
                </a:lnTo>
                <a:lnTo>
                  <a:pt x="758073" y="646390"/>
                </a:lnTo>
                <a:lnTo>
                  <a:pt x="698377" y="650778"/>
                </a:lnTo>
                <a:lnTo>
                  <a:pt x="637032" y="652272"/>
                </a:lnTo>
                <a:lnTo>
                  <a:pt x="575680" y="650778"/>
                </a:lnTo>
                <a:lnTo>
                  <a:pt x="515979" y="646390"/>
                </a:lnTo>
                <a:lnTo>
                  <a:pt x="458195" y="639242"/>
                </a:lnTo>
                <a:lnTo>
                  <a:pt x="402595" y="629473"/>
                </a:lnTo>
                <a:lnTo>
                  <a:pt x="349446" y="617219"/>
                </a:lnTo>
                <a:lnTo>
                  <a:pt x="299015" y="602617"/>
                </a:lnTo>
                <a:lnTo>
                  <a:pt x="251569" y="585803"/>
                </a:lnTo>
                <a:lnTo>
                  <a:pt x="207374" y="566915"/>
                </a:lnTo>
                <a:lnTo>
                  <a:pt x="166699" y="546089"/>
                </a:lnTo>
                <a:lnTo>
                  <a:pt x="129809" y="523462"/>
                </a:lnTo>
                <a:lnTo>
                  <a:pt x="96971" y="499171"/>
                </a:lnTo>
                <a:lnTo>
                  <a:pt x="68453" y="473352"/>
                </a:lnTo>
                <a:lnTo>
                  <a:pt x="25444" y="417680"/>
                </a:lnTo>
                <a:lnTo>
                  <a:pt x="2916" y="357539"/>
                </a:lnTo>
                <a:lnTo>
                  <a:pt x="0" y="326136"/>
                </a:lnTo>
                <a:close/>
              </a:path>
            </a:pathLst>
          </a:custGeom>
          <a:ln w="57912">
            <a:solidFill>
              <a:srgbClr val="7E7E7E"/>
            </a:solidFill>
          </a:ln>
        </p:spPr>
        <p:txBody>
          <a:bodyPr wrap="square" lIns="0" tIns="0" rIns="0" bIns="0" rtlCol="0"/>
          <a:lstStyle/>
          <a:p>
            <a:endParaRPr/>
          </a:p>
        </p:txBody>
      </p:sp>
      <p:sp>
        <p:nvSpPr>
          <p:cNvPr id="34" name="object 34"/>
          <p:cNvSpPr txBox="1"/>
          <p:nvPr/>
        </p:nvSpPr>
        <p:spPr>
          <a:xfrm>
            <a:off x="1201318" y="2482723"/>
            <a:ext cx="95885" cy="177800"/>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C00000"/>
                </a:solidFill>
                <a:latin typeface="Century Gothic"/>
                <a:cs typeface="Century Gothic"/>
              </a:rPr>
              <a:t>I</a:t>
            </a:r>
            <a:r>
              <a:rPr sz="1000" spc="-5" dirty="0">
                <a:solidFill>
                  <a:srgbClr val="C00000"/>
                </a:solidFill>
                <a:latin typeface="Century Gothic"/>
                <a:cs typeface="Century Gothic"/>
              </a:rPr>
              <a:t>f</a:t>
            </a:r>
            <a:endParaRPr sz="1000">
              <a:latin typeface="Century Gothic"/>
              <a:cs typeface="Century Gothic"/>
            </a:endParaRPr>
          </a:p>
        </p:txBody>
      </p:sp>
      <p:sp>
        <p:nvSpPr>
          <p:cNvPr id="35" name="object 35"/>
          <p:cNvSpPr txBox="1"/>
          <p:nvPr/>
        </p:nvSpPr>
        <p:spPr>
          <a:xfrm>
            <a:off x="930046" y="2635123"/>
            <a:ext cx="640080" cy="177800"/>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C00000"/>
                </a:solidFill>
                <a:latin typeface="Century Gothic"/>
                <a:cs typeface="Century Gothic"/>
              </a:rPr>
              <a:t>neces</a:t>
            </a:r>
            <a:r>
              <a:rPr sz="1000" spc="-10" dirty="0">
                <a:solidFill>
                  <a:srgbClr val="C00000"/>
                </a:solidFill>
                <a:latin typeface="Century Gothic"/>
                <a:cs typeface="Century Gothic"/>
              </a:rPr>
              <a:t>s</a:t>
            </a:r>
            <a:r>
              <a:rPr sz="1000" spc="-5" dirty="0">
                <a:solidFill>
                  <a:srgbClr val="C00000"/>
                </a:solidFill>
                <a:latin typeface="Century Gothic"/>
                <a:cs typeface="Century Gothic"/>
              </a:rPr>
              <a:t>ary</a:t>
            </a:r>
            <a:endParaRPr sz="1000">
              <a:latin typeface="Century Gothic"/>
              <a:cs typeface="Century Gothic"/>
            </a:endParaRPr>
          </a:p>
        </p:txBody>
      </p:sp>
      <p:sp>
        <p:nvSpPr>
          <p:cNvPr id="36" name="object 36"/>
          <p:cNvSpPr txBox="1"/>
          <p:nvPr/>
        </p:nvSpPr>
        <p:spPr>
          <a:xfrm>
            <a:off x="393191" y="3185160"/>
            <a:ext cx="5550535" cy="3017107"/>
          </a:xfrm>
          <a:prstGeom prst="rect">
            <a:avLst/>
          </a:prstGeom>
          <a:ln w="12192">
            <a:solidFill>
              <a:srgbClr val="A9D18E"/>
            </a:solidFill>
          </a:ln>
        </p:spPr>
        <p:txBody>
          <a:bodyPr vert="horz" wrap="square" lIns="0" tIns="113664" rIns="0" bIns="0" rtlCol="0">
            <a:spAutoFit/>
          </a:bodyPr>
          <a:lstStyle/>
          <a:p>
            <a:pPr marL="1906905" marR="1000760" indent="-791845">
              <a:lnSpc>
                <a:spcPts val="1670"/>
              </a:lnSpc>
              <a:spcBef>
                <a:spcPts val="894"/>
              </a:spcBef>
            </a:pPr>
            <a:r>
              <a:rPr sz="1400" b="1" dirty="0">
                <a:latin typeface="Century Gothic"/>
                <a:cs typeface="Century Gothic"/>
              </a:rPr>
              <a:t>Conditions for </a:t>
            </a:r>
            <a:r>
              <a:rPr sz="1400" b="1" spc="-5" dirty="0">
                <a:latin typeface="Century Gothic"/>
                <a:cs typeface="Century Gothic"/>
              </a:rPr>
              <a:t>concluding </a:t>
            </a:r>
            <a:r>
              <a:rPr sz="1400" b="1" dirty="0">
                <a:latin typeface="Century Gothic"/>
                <a:cs typeface="Century Gothic"/>
              </a:rPr>
              <a:t>an</a:t>
            </a:r>
            <a:r>
              <a:rPr sz="1400" b="1" spc="-110" dirty="0">
                <a:latin typeface="Century Gothic"/>
                <a:cs typeface="Century Gothic"/>
              </a:rPr>
              <a:t> </a:t>
            </a:r>
            <a:r>
              <a:rPr sz="1400" b="1" dirty="0">
                <a:latin typeface="Century Gothic"/>
                <a:cs typeface="Century Gothic"/>
              </a:rPr>
              <a:t>Additional  </a:t>
            </a:r>
            <a:r>
              <a:rPr sz="1400" b="1" spc="-5" dirty="0">
                <a:latin typeface="Century Gothic"/>
                <a:cs typeface="Century Gothic"/>
              </a:rPr>
              <a:t>agreement </a:t>
            </a:r>
            <a:r>
              <a:rPr sz="1400" b="1" dirty="0">
                <a:latin typeface="Century Gothic"/>
                <a:cs typeface="Century Gothic"/>
              </a:rPr>
              <a:t>to the</a:t>
            </a:r>
            <a:r>
              <a:rPr sz="1400" b="1" spc="-15" dirty="0">
                <a:latin typeface="Century Gothic"/>
                <a:cs typeface="Century Gothic"/>
              </a:rPr>
              <a:t> </a:t>
            </a:r>
            <a:r>
              <a:rPr sz="1400" b="1" spc="-5" dirty="0">
                <a:latin typeface="Century Gothic"/>
                <a:cs typeface="Century Gothic"/>
              </a:rPr>
              <a:t>LTC</a:t>
            </a:r>
            <a:endParaRPr sz="1400" dirty="0">
              <a:latin typeface="Century Gothic"/>
              <a:cs typeface="Century Gothic"/>
            </a:endParaRPr>
          </a:p>
          <a:p>
            <a:pPr marL="646430" indent="-344170" algn="just">
              <a:lnSpc>
                <a:spcPct val="100000"/>
              </a:lnSpc>
              <a:spcBef>
                <a:spcPts val="1035"/>
              </a:spcBef>
              <a:buAutoNum type="arabicParenR"/>
              <a:tabLst>
                <a:tab pos="647065" algn="l"/>
              </a:tabLst>
            </a:pPr>
            <a:r>
              <a:rPr sz="1300" spc="-5" dirty="0">
                <a:latin typeface="Century Gothic"/>
                <a:cs typeface="Century Gothic"/>
              </a:rPr>
              <a:t>inclusion of </a:t>
            </a:r>
            <a:r>
              <a:rPr sz="1300" spc="-10" dirty="0">
                <a:latin typeface="Century Gothic"/>
                <a:cs typeface="Century Gothic"/>
              </a:rPr>
              <a:t>drugs </a:t>
            </a:r>
            <a:r>
              <a:rPr sz="1300" spc="-5" dirty="0">
                <a:latin typeface="Century Gothic"/>
                <a:cs typeface="Century Gothic"/>
              </a:rPr>
              <a:t>and MI </a:t>
            </a:r>
            <a:r>
              <a:rPr sz="1300" spc="5" dirty="0">
                <a:latin typeface="Century Gothic"/>
                <a:cs typeface="Century Gothic"/>
              </a:rPr>
              <a:t>in </a:t>
            </a:r>
            <a:r>
              <a:rPr sz="1300" spc="-10" dirty="0">
                <a:latin typeface="Century Gothic"/>
                <a:cs typeface="Century Gothic"/>
              </a:rPr>
              <a:t>the </a:t>
            </a:r>
            <a:r>
              <a:rPr sz="1300" dirty="0">
                <a:latin typeface="Century Gothic"/>
                <a:cs typeface="Century Gothic"/>
              </a:rPr>
              <a:t>list </a:t>
            </a:r>
            <a:r>
              <a:rPr sz="1300" spc="-5" dirty="0">
                <a:latin typeface="Century Gothic"/>
                <a:cs typeface="Century Gothic"/>
              </a:rPr>
              <a:t>of a </a:t>
            </a:r>
            <a:r>
              <a:rPr lang="en-US" sz="1300" spc="-5" dirty="0">
                <a:latin typeface="Century Gothic"/>
                <a:cs typeface="Century Gothic"/>
              </a:rPr>
              <a:t>Unified Distributor</a:t>
            </a:r>
            <a:r>
              <a:rPr sz="1300" spc="-5" dirty="0">
                <a:latin typeface="Century Gothic"/>
                <a:cs typeface="Century Gothic"/>
              </a:rPr>
              <a:t>;</a:t>
            </a:r>
            <a:endParaRPr sz="1300" dirty="0">
              <a:latin typeface="Century Gothic"/>
              <a:cs typeface="Century Gothic"/>
            </a:endParaRPr>
          </a:p>
          <a:p>
            <a:pPr marL="646430" indent="-344170" algn="just">
              <a:lnSpc>
                <a:spcPct val="100000"/>
              </a:lnSpc>
              <a:spcBef>
                <a:spcPts val="110"/>
              </a:spcBef>
              <a:buAutoNum type="arabicParenR"/>
              <a:tabLst>
                <a:tab pos="647065" algn="l"/>
              </a:tabLst>
            </a:pPr>
            <a:r>
              <a:rPr sz="1300" spc="-5" dirty="0">
                <a:latin typeface="Century Gothic"/>
                <a:cs typeface="Century Gothic"/>
              </a:rPr>
              <a:t>provision by customers of applications for </a:t>
            </a:r>
            <a:r>
              <a:rPr sz="1300" spc="-10" dirty="0">
                <a:latin typeface="Century Gothic"/>
                <a:cs typeface="Century Gothic"/>
              </a:rPr>
              <a:t>drugs </a:t>
            </a:r>
            <a:r>
              <a:rPr sz="1300" spc="-5" dirty="0">
                <a:latin typeface="Century Gothic"/>
                <a:cs typeface="Century Gothic"/>
              </a:rPr>
              <a:t>and</a:t>
            </a:r>
            <a:r>
              <a:rPr sz="1300" spc="80" dirty="0">
                <a:latin typeface="Century Gothic"/>
                <a:cs typeface="Century Gothic"/>
              </a:rPr>
              <a:t> </a:t>
            </a:r>
            <a:r>
              <a:rPr sz="1300" spc="-10" dirty="0">
                <a:latin typeface="Century Gothic"/>
                <a:cs typeface="Century Gothic"/>
              </a:rPr>
              <a:t>MD;</a:t>
            </a:r>
            <a:endParaRPr sz="1300" dirty="0">
              <a:latin typeface="Century Gothic"/>
              <a:cs typeface="Century Gothic"/>
            </a:endParaRPr>
          </a:p>
          <a:p>
            <a:pPr marL="646430" marR="295910" indent="-343535" algn="just">
              <a:lnSpc>
                <a:spcPct val="106900"/>
              </a:lnSpc>
              <a:spcBef>
                <a:spcPts val="10"/>
              </a:spcBef>
              <a:buAutoNum type="arabicParenR"/>
              <a:tabLst>
                <a:tab pos="647065" algn="l"/>
              </a:tabLst>
            </a:pPr>
            <a:r>
              <a:rPr sz="1300" spc="-5" dirty="0">
                <a:latin typeface="Century Gothic"/>
                <a:cs typeface="Century Gothic"/>
              </a:rPr>
              <a:t>confirmation by the supplier </a:t>
            </a:r>
            <a:r>
              <a:rPr sz="1300" dirty="0">
                <a:latin typeface="Century Gothic"/>
                <a:cs typeface="Century Gothic"/>
              </a:rPr>
              <a:t>of </a:t>
            </a:r>
            <a:r>
              <a:rPr sz="1300" spc="-5" dirty="0">
                <a:latin typeface="Century Gothic"/>
                <a:cs typeface="Century Gothic"/>
              </a:rPr>
              <a:t>compliance </a:t>
            </a:r>
            <a:r>
              <a:rPr sz="1300" spc="-10" dirty="0">
                <a:latin typeface="Century Gothic"/>
                <a:cs typeface="Century Gothic"/>
              </a:rPr>
              <a:t>with </a:t>
            </a:r>
            <a:r>
              <a:rPr sz="1300" spc="-5" dirty="0">
                <a:latin typeface="Century Gothic"/>
                <a:cs typeface="Century Gothic"/>
              </a:rPr>
              <a:t>the  requirements of Chapters 3 and 4 of Regulation</a:t>
            </a:r>
            <a:r>
              <a:rPr sz="1300" spc="100" dirty="0">
                <a:latin typeface="Century Gothic"/>
                <a:cs typeface="Century Gothic"/>
              </a:rPr>
              <a:t> </a:t>
            </a:r>
            <a:r>
              <a:rPr sz="1300" spc="-5" dirty="0">
                <a:latin typeface="Century Gothic"/>
                <a:cs typeface="Century Gothic"/>
              </a:rPr>
              <a:t>375;</a:t>
            </a:r>
            <a:endParaRPr sz="1300" dirty="0">
              <a:latin typeface="Century Gothic"/>
              <a:cs typeface="Century Gothic"/>
            </a:endParaRPr>
          </a:p>
          <a:p>
            <a:pPr marL="646430" marR="295910" indent="-343535" algn="just">
              <a:lnSpc>
                <a:spcPct val="106900"/>
              </a:lnSpc>
              <a:buAutoNum type="arabicParenR"/>
              <a:tabLst>
                <a:tab pos="647065" algn="l"/>
              </a:tabLst>
            </a:pPr>
            <a:r>
              <a:rPr sz="1300" spc="-5" dirty="0">
                <a:latin typeface="Century Gothic"/>
                <a:cs typeface="Century Gothic"/>
              </a:rPr>
              <a:t>submission of a certificate of </a:t>
            </a:r>
            <a:r>
              <a:rPr sz="1300" dirty="0">
                <a:latin typeface="Century Gothic"/>
                <a:cs typeface="Century Gothic"/>
              </a:rPr>
              <a:t>origin </a:t>
            </a:r>
            <a:r>
              <a:rPr sz="1300" spc="-10" dirty="0">
                <a:latin typeface="Century Gothic"/>
                <a:cs typeface="Century Gothic"/>
              </a:rPr>
              <a:t>of drugs </a:t>
            </a:r>
            <a:r>
              <a:rPr sz="1300" spc="-5" dirty="0">
                <a:latin typeface="Century Gothic"/>
                <a:cs typeface="Century Gothic"/>
              </a:rPr>
              <a:t>and MI for  internal circulation "ST-KZ", as well as a certificate for the  production of drugs </a:t>
            </a:r>
            <a:r>
              <a:rPr sz="1300" spc="5" dirty="0">
                <a:latin typeface="Century Gothic"/>
                <a:cs typeface="Century Gothic"/>
              </a:rPr>
              <a:t>in </a:t>
            </a:r>
            <a:r>
              <a:rPr sz="1300" spc="-10" dirty="0">
                <a:latin typeface="Century Gothic"/>
                <a:cs typeface="Century Gothic"/>
              </a:rPr>
              <a:t>accordance with</a:t>
            </a:r>
            <a:r>
              <a:rPr sz="1300" spc="135" dirty="0">
                <a:latin typeface="Century Gothic"/>
                <a:cs typeface="Century Gothic"/>
              </a:rPr>
              <a:t> </a:t>
            </a:r>
            <a:r>
              <a:rPr sz="1300" dirty="0">
                <a:latin typeface="Century Gothic"/>
                <a:cs typeface="Century Gothic"/>
              </a:rPr>
              <a:t>GMP</a:t>
            </a:r>
          </a:p>
          <a:p>
            <a:pPr marL="646430" marR="291465" algn="just">
              <a:lnSpc>
                <a:spcPct val="106900"/>
              </a:lnSpc>
              <a:spcBef>
                <a:spcPts val="5"/>
              </a:spcBef>
            </a:pPr>
            <a:r>
              <a:rPr sz="1300" spc="-5" dirty="0">
                <a:latin typeface="Century Gothic"/>
                <a:cs typeface="Century Gothic"/>
              </a:rPr>
              <a:t>requirements and/or </a:t>
            </a:r>
            <a:r>
              <a:rPr sz="1300" spc="-10" dirty="0">
                <a:latin typeface="Century Gothic"/>
                <a:cs typeface="Century Gothic"/>
              </a:rPr>
              <a:t>the </a:t>
            </a:r>
            <a:r>
              <a:rPr sz="1300" spc="-5" dirty="0">
                <a:latin typeface="Century Gothic"/>
                <a:cs typeface="Century Gothic"/>
              </a:rPr>
              <a:t>production of </a:t>
            </a:r>
            <a:r>
              <a:rPr sz="1300" spc="-10" dirty="0">
                <a:latin typeface="Century Gothic"/>
                <a:cs typeface="Century Gothic"/>
              </a:rPr>
              <a:t>MD </a:t>
            </a:r>
            <a:r>
              <a:rPr sz="1300" spc="10" dirty="0">
                <a:latin typeface="Century Gothic"/>
                <a:cs typeface="Century Gothic"/>
              </a:rPr>
              <a:t>in  </a:t>
            </a:r>
            <a:r>
              <a:rPr sz="1300" spc="-5" dirty="0">
                <a:latin typeface="Century Gothic"/>
                <a:cs typeface="Century Gothic"/>
              </a:rPr>
              <a:t>accordance </a:t>
            </a:r>
            <a:r>
              <a:rPr sz="1300" spc="-10" dirty="0">
                <a:latin typeface="Century Gothic"/>
                <a:cs typeface="Century Gothic"/>
              </a:rPr>
              <a:t>with the </a:t>
            </a:r>
            <a:r>
              <a:rPr sz="1300" spc="-5" dirty="0">
                <a:latin typeface="Century Gothic"/>
                <a:cs typeface="Century Gothic"/>
              </a:rPr>
              <a:t>requirements of </a:t>
            </a:r>
            <a:r>
              <a:rPr sz="1300" spc="-10" dirty="0">
                <a:latin typeface="Century Gothic"/>
                <a:cs typeface="Century Gothic"/>
              </a:rPr>
              <a:t>the </a:t>
            </a:r>
            <a:r>
              <a:rPr sz="1300" dirty="0">
                <a:latin typeface="Century Gothic"/>
                <a:cs typeface="Century Gothic"/>
              </a:rPr>
              <a:t>ISO </a:t>
            </a:r>
            <a:r>
              <a:rPr sz="1300" spc="-5" dirty="0">
                <a:latin typeface="Century Gothic"/>
                <a:cs typeface="Century Gothic"/>
              </a:rPr>
              <a:t>13485  quality management </a:t>
            </a:r>
            <a:r>
              <a:rPr sz="1300" spc="-10" dirty="0">
                <a:latin typeface="Century Gothic"/>
                <a:cs typeface="Century Gothic"/>
              </a:rPr>
              <a:t>system</a:t>
            </a:r>
            <a:r>
              <a:rPr sz="1300" spc="65" dirty="0">
                <a:latin typeface="Century Gothic"/>
                <a:cs typeface="Century Gothic"/>
              </a:rPr>
              <a:t> </a:t>
            </a:r>
            <a:r>
              <a:rPr sz="1300" spc="-10" dirty="0">
                <a:latin typeface="Century Gothic"/>
                <a:cs typeface="Century Gothic"/>
              </a:rPr>
              <a:t>standard;</a:t>
            </a:r>
            <a:endParaRPr sz="1300" dirty="0">
              <a:latin typeface="Century Gothic"/>
              <a:cs typeface="Century Gothic"/>
            </a:endParaRPr>
          </a:p>
          <a:p>
            <a:pPr marL="646430" indent="-344170" algn="just">
              <a:lnSpc>
                <a:spcPct val="100000"/>
              </a:lnSpc>
              <a:spcBef>
                <a:spcPts val="105"/>
              </a:spcBef>
              <a:buAutoNum type="arabicParenR" startAt="5"/>
              <a:tabLst>
                <a:tab pos="647065" algn="l"/>
              </a:tabLst>
            </a:pPr>
            <a:r>
              <a:rPr sz="1300" spc="-5" dirty="0">
                <a:latin typeface="Century Gothic"/>
                <a:cs typeface="Century Gothic"/>
              </a:rPr>
              <a:t>providing a delivery</a:t>
            </a:r>
            <a:r>
              <a:rPr sz="1300" spc="35" dirty="0">
                <a:latin typeface="Century Gothic"/>
                <a:cs typeface="Century Gothic"/>
              </a:rPr>
              <a:t> </a:t>
            </a:r>
            <a:r>
              <a:rPr sz="1300" spc="-5" dirty="0">
                <a:latin typeface="Century Gothic"/>
                <a:cs typeface="Century Gothic"/>
              </a:rPr>
              <a:t>schedule.</a:t>
            </a:r>
            <a:endParaRPr sz="1300" dirty="0">
              <a:latin typeface="Century Gothic"/>
              <a:cs typeface="Century Gothic"/>
            </a:endParaRPr>
          </a:p>
        </p:txBody>
      </p:sp>
      <p:sp>
        <p:nvSpPr>
          <p:cNvPr id="37" name="object 37"/>
          <p:cNvSpPr/>
          <p:nvPr/>
        </p:nvSpPr>
        <p:spPr>
          <a:xfrm>
            <a:off x="6397752" y="3174492"/>
            <a:ext cx="5550535" cy="3487420"/>
          </a:xfrm>
          <a:custGeom>
            <a:avLst/>
            <a:gdLst/>
            <a:ahLst/>
            <a:cxnLst/>
            <a:rect l="l" t="t" r="r" b="b"/>
            <a:pathLst>
              <a:path w="5550534" h="3487420">
                <a:moveTo>
                  <a:pt x="0" y="3486912"/>
                </a:moveTo>
                <a:lnTo>
                  <a:pt x="5550408" y="3486912"/>
                </a:lnTo>
                <a:lnTo>
                  <a:pt x="5550408" y="0"/>
                </a:lnTo>
                <a:lnTo>
                  <a:pt x="0" y="0"/>
                </a:lnTo>
                <a:lnTo>
                  <a:pt x="0" y="3486912"/>
                </a:lnTo>
                <a:close/>
              </a:path>
            </a:pathLst>
          </a:custGeom>
          <a:ln w="12192">
            <a:solidFill>
              <a:srgbClr val="C00000"/>
            </a:solidFill>
            <a:prstDash val="sysDot"/>
          </a:ln>
        </p:spPr>
        <p:txBody>
          <a:bodyPr wrap="square" lIns="0" tIns="0" rIns="0" bIns="0" rtlCol="0"/>
          <a:lstStyle/>
          <a:p>
            <a:endParaRPr/>
          </a:p>
        </p:txBody>
      </p:sp>
      <p:sp>
        <p:nvSpPr>
          <p:cNvPr id="38" name="object 38"/>
          <p:cNvSpPr txBox="1"/>
          <p:nvPr/>
        </p:nvSpPr>
        <p:spPr>
          <a:xfrm>
            <a:off x="6630669" y="3768013"/>
            <a:ext cx="5111115" cy="2839720"/>
          </a:xfrm>
          <a:prstGeom prst="rect">
            <a:avLst/>
          </a:prstGeom>
        </p:spPr>
        <p:txBody>
          <a:bodyPr vert="horz" wrap="square" lIns="0" tIns="12700" rIns="0" bIns="0" rtlCol="0">
            <a:spAutoFit/>
          </a:bodyPr>
          <a:lstStyle/>
          <a:p>
            <a:pPr marL="241300" marR="6350" indent="-228600">
              <a:lnSpc>
                <a:spcPct val="107000"/>
              </a:lnSpc>
              <a:spcBef>
                <a:spcPts val="100"/>
              </a:spcBef>
              <a:buAutoNum type="arabicParenR"/>
              <a:tabLst>
                <a:tab pos="241300" algn="l"/>
              </a:tabLst>
            </a:pPr>
            <a:r>
              <a:rPr sz="1150" spc="-5" dirty="0">
                <a:latin typeface="Century Gothic"/>
                <a:cs typeface="Century Gothic"/>
              </a:rPr>
              <a:t>exceeding </a:t>
            </a:r>
            <a:r>
              <a:rPr sz="1150" spc="-10" dirty="0">
                <a:latin typeface="Century Gothic"/>
                <a:cs typeface="Century Gothic"/>
              </a:rPr>
              <a:t>the </a:t>
            </a:r>
            <a:r>
              <a:rPr sz="1150" spc="-5" dirty="0">
                <a:latin typeface="Century Gothic"/>
                <a:cs typeface="Century Gothic"/>
              </a:rPr>
              <a:t>deadline </a:t>
            </a:r>
            <a:r>
              <a:rPr sz="1150" dirty="0">
                <a:latin typeface="Century Gothic"/>
                <a:cs typeface="Century Gothic"/>
              </a:rPr>
              <a:t>for </a:t>
            </a:r>
            <a:r>
              <a:rPr sz="1150" spc="-5" dirty="0">
                <a:latin typeface="Century Gothic"/>
                <a:cs typeface="Century Gothic"/>
              </a:rPr>
              <a:t>the implementation </a:t>
            </a:r>
            <a:r>
              <a:rPr sz="1150" dirty="0">
                <a:latin typeface="Century Gothic"/>
                <a:cs typeface="Century Gothic"/>
              </a:rPr>
              <a:t>of </a:t>
            </a:r>
            <a:r>
              <a:rPr sz="1150" spc="-5" dirty="0">
                <a:latin typeface="Century Gothic"/>
                <a:cs typeface="Century Gothic"/>
              </a:rPr>
              <a:t>the investment  project established by Rules</a:t>
            </a:r>
            <a:r>
              <a:rPr sz="1150" spc="-15" dirty="0">
                <a:latin typeface="Century Gothic"/>
                <a:cs typeface="Century Gothic"/>
              </a:rPr>
              <a:t> </a:t>
            </a:r>
            <a:r>
              <a:rPr sz="1150" spc="-5" dirty="0">
                <a:latin typeface="Century Gothic"/>
                <a:cs typeface="Century Gothic"/>
              </a:rPr>
              <a:t>375;</a:t>
            </a:r>
            <a:endParaRPr sz="1150">
              <a:latin typeface="Century Gothic"/>
              <a:cs typeface="Century Gothic"/>
            </a:endParaRPr>
          </a:p>
          <a:p>
            <a:pPr marL="241300" marR="5080" indent="-228600">
              <a:lnSpc>
                <a:spcPct val="107000"/>
              </a:lnSpc>
              <a:buAutoNum type="arabicParenR"/>
              <a:tabLst>
                <a:tab pos="241300" algn="l"/>
              </a:tabLst>
            </a:pPr>
            <a:r>
              <a:rPr sz="1150" spc="-5" dirty="0">
                <a:latin typeface="Century Gothic"/>
                <a:cs typeface="Century Gothic"/>
              </a:rPr>
              <a:t>violation </a:t>
            </a:r>
            <a:r>
              <a:rPr sz="1150" dirty="0">
                <a:latin typeface="Century Gothic"/>
                <a:cs typeface="Century Gothic"/>
              </a:rPr>
              <a:t>of </a:t>
            </a:r>
            <a:r>
              <a:rPr sz="1150" spc="-10" dirty="0">
                <a:latin typeface="Century Gothic"/>
                <a:cs typeface="Century Gothic"/>
              </a:rPr>
              <a:t>the </a:t>
            </a:r>
            <a:r>
              <a:rPr sz="1150" spc="-5" dirty="0">
                <a:latin typeface="Century Gothic"/>
                <a:cs typeface="Century Gothic"/>
              </a:rPr>
              <a:t>obligations stipulated in the long-term supply  contract;</a:t>
            </a:r>
            <a:endParaRPr sz="1150">
              <a:latin typeface="Century Gothic"/>
              <a:cs typeface="Century Gothic"/>
            </a:endParaRPr>
          </a:p>
          <a:p>
            <a:pPr marL="241300" indent="-228600">
              <a:lnSpc>
                <a:spcPct val="100000"/>
              </a:lnSpc>
              <a:spcBef>
                <a:spcPts val="95"/>
              </a:spcBef>
              <a:buAutoNum type="arabicParenR"/>
              <a:tabLst>
                <a:tab pos="241300" algn="l"/>
              </a:tabLst>
            </a:pPr>
            <a:r>
              <a:rPr sz="1150" spc="-5" dirty="0">
                <a:latin typeface="Century Gothic"/>
                <a:cs typeface="Century Gothic"/>
              </a:rPr>
              <a:t>refusal </a:t>
            </a:r>
            <a:r>
              <a:rPr sz="1150" dirty="0">
                <a:latin typeface="Century Gothic"/>
                <a:cs typeface="Century Gothic"/>
              </a:rPr>
              <a:t>of </a:t>
            </a:r>
            <a:r>
              <a:rPr sz="1150" spc="-5" dirty="0">
                <a:latin typeface="Century Gothic"/>
                <a:cs typeface="Century Gothic"/>
              </a:rPr>
              <a:t>production and delivery before the start </a:t>
            </a:r>
            <a:r>
              <a:rPr sz="1150" dirty="0">
                <a:latin typeface="Century Gothic"/>
                <a:cs typeface="Century Gothic"/>
              </a:rPr>
              <a:t>of </a:t>
            </a:r>
            <a:r>
              <a:rPr sz="1150" spc="-5" dirty="0">
                <a:latin typeface="Century Gothic"/>
                <a:cs typeface="Century Gothic"/>
              </a:rPr>
              <a:t>delivery</a:t>
            </a:r>
            <a:r>
              <a:rPr sz="1150" spc="240" dirty="0">
                <a:latin typeface="Century Gothic"/>
                <a:cs typeface="Century Gothic"/>
              </a:rPr>
              <a:t> </a:t>
            </a:r>
            <a:r>
              <a:rPr sz="1150" dirty="0">
                <a:latin typeface="Century Gothic"/>
                <a:cs typeface="Century Gothic"/>
              </a:rPr>
              <a:t>or</a:t>
            </a:r>
            <a:endParaRPr sz="1150">
              <a:latin typeface="Century Gothic"/>
              <a:cs typeface="Century Gothic"/>
            </a:endParaRPr>
          </a:p>
          <a:p>
            <a:pPr marL="241300" marR="6350">
              <a:lnSpc>
                <a:spcPct val="107000"/>
              </a:lnSpc>
              <a:spcBef>
                <a:spcPts val="10"/>
              </a:spcBef>
            </a:pPr>
            <a:r>
              <a:rPr sz="1150" spc="-5" dirty="0">
                <a:latin typeface="Century Gothic"/>
                <a:cs typeface="Century Gothic"/>
              </a:rPr>
              <a:t>refusal </a:t>
            </a:r>
            <a:r>
              <a:rPr sz="1150" dirty="0">
                <a:latin typeface="Century Gothic"/>
                <a:cs typeface="Century Gothic"/>
              </a:rPr>
              <a:t>of </a:t>
            </a:r>
            <a:r>
              <a:rPr sz="1150" spc="-5" dirty="0">
                <a:latin typeface="Century Gothic"/>
                <a:cs typeface="Century Gothic"/>
              </a:rPr>
              <a:t>delivery for </a:t>
            </a:r>
            <a:r>
              <a:rPr sz="1150" spc="-10" dirty="0">
                <a:latin typeface="Century Gothic"/>
                <a:cs typeface="Century Gothic"/>
              </a:rPr>
              <a:t>two </a:t>
            </a:r>
            <a:r>
              <a:rPr sz="1150" spc="-5" dirty="0">
                <a:latin typeface="Century Gothic"/>
                <a:cs typeface="Century Gothic"/>
              </a:rPr>
              <a:t>consecutive years from the date </a:t>
            </a:r>
            <a:r>
              <a:rPr sz="1150" dirty="0">
                <a:latin typeface="Century Gothic"/>
                <a:cs typeface="Century Gothic"/>
              </a:rPr>
              <a:t>of  commencement of</a:t>
            </a:r>
            <a:r>
              <a:rPr sz="1150" spc="-65" dirty="0">
                <a:latin typeface="Century Gothic"/>
                <a:cs typeface="Century Gothic"/>
              </a:rPr>
              <a:t> </a:t>
            </a:r>
            <a:r>
              <a:rPr sz="1150" spc="-5" dirty="0">
                <a:latin typeface="Century Gothic"/>
                <a:cs typeface="Century Gothic"/>
              </a:rPr>
              <a:t>delivery;</a:t>
            </a:r>
            <a:endParaRPr sz="1150">
              <a:latin typeface="Century Gothic"/>
              <a:cs typeface="Century Gothic"/>
            </a:endParaRPr>
          </a:p>
          <a:p>
            <a:pPr marL="241300" indent="-228600">
              <a:lnSpc>
                <a:spcPct val="100000"/>
              </a:lnSpc>
              <a:spcBef>
                <a:spcPts val="95"/>
              </a:spcBef>
              <a:buAutoNum type="arabicParenR" startAt="4"/>
              <a:tabLst>
                <a:tab pos="241300" algn="l"/>
              </a:tabLst>
            </a:pPr>
            <a:r>
              <a:rPr sz="1150" spc="-5" dirty="0">
                <a:latin typeface="Century Gothic"/>
                <a:cs typeface="Century Gothic"/>
              </a:rPr>
              <a:t>violation </a:t>
            </a:r>
            <a:r>
              <a:rPr sz="1150" dirty="0">
                <a:latin typeface="Century Gothic"/>
                <a:cs typeface="Century Gothic"/>
              </a:rPr>
              <a:t>of </a:t>
            </a:r>
            <a:r>
              <a:rPr sz="1150" spc="-5" dirty="0">
                <a:latin typeface="Century Gothic"/>
                <a:cs typeface="Century Gothic"/>
              </a:rPr>
              <a:t>the schedule </a:t>
            </a:r>
            <a:r>
              <a:rPr sz="1150" dirty="0">
                <a:latin typeface="Century Gothic"/>
                <a:cs typeface="Century Gothic"/>
              </a:rPr>
              <a:t>for </a:t>
            </a:r>
            <a:r>
              <a:rPr sz="1150" spc="-5" dirty="0">
                <a:latin typeface="Century Gothic"/>
                <a:cs typeface="Century Gothic"/>
              </a:rPr>
              <a:t>the implementation</a:t>
            </a:r>
            <a:r>
              <a:rPr sz="1150" spc="-90" dirty="0">
                <a:latin typeface="Century Gothic"/>
                <a:cs typeface="Century Gothic"/>
              </a:rPr>
              <a:t> </a:t>
            </a:r>
            <a:r>
              <a:rPr sz="1150" dirty="0">
                <a:latin typeface="Century Gothic"/>
                <a:cs typeface="Century Gothic"/>
              </a:rPr>
              <a:t>of </a:t>
            </a:r>
            <a:r>
              <a:rPr sz="1150" spc="-5" dirty="0">
                <a:latin typeface="Century Gothic"/>
                <a:cs typeface="Century Gothic"/>
              </a:rPr>
              <a:t>the investment</a:t>
            </a:r>
            <a:endParaRPr sz="1150">
              <a:latin typeface="Century Gothic"/>
              <a:cs typeface="Century Gothic"/>
            </a:endParaRPr>
          </a:p>
          <a:p>
            <a:pPr marL="241300">
              <a:lnSpc>
                <a:spcPct val="100000"/>
              </a:lnSpc>
              <a:spcBef>
                <a:spcPts val="100"/>
              </a:spcBef>
            </a:pPr>
            <a:r>
              <a:rPr sz="1150" spc="-5" dirty="0">
                <a:latin typeface="Century Gothic"/>
                <a:cs typeface="Century Gothic"/>
              </a:rPr>
              <a:t>project </a:t>
            </a:r>
            <a:r>
              <a:rPr sz="1150" dirty="0">
                <a:latin typeface="Century Gothic"/>
                <a:cs typeface="Century Gothic"/>
              </a:rPr>
              <a:t>for a </a:t>
            </a:r>
            <a:r>
              <a:rPr sz="1150" spc="-5" dirty="0">
                <a:latin typeface="Century Gothic"/>
                <a:cs typeface="Century Gothic"/>
              </a:rPr>
              <a:t>period </a:t>
            </a:r>
            <a:r>
              <a:rPr sz="1150" dirty="0">
                <a:latin typeface="Century Gothic"/>
                <a:cs typeface="Century Gothic"/>
              </a:rPr>
              <a:t>of more </a:t>
            </a:r>
            <a:r>
              <a:rPr sz="1150" spc="-5" dirty="0">
                <a:latin typeface="Century Gothic"/>
                <a:cs typeface="Century Gothic"/>
              </a:rPr>
              <a:t>than 12 </a:t>
            </a:r>
            <a:r>
              <a:rPr sz="1150" spc="-10" dirty="0">
                <a:latin typeface="Century Gothic"/>
                <a:cs typeface="Century Gothic"/>
              </a:rPr>
              <a:t>(twelve)</a:t>
            </a:r>
            <a:r>
              <a:rPr sz="1150" spc="-50" dirty="0">
                <a:latin typeface="Century Gothic"/>
                <a:cs typeface="Century Gothic"/>
              </a:rPr>
              <a:t> </a:t>
            </a:r>
            <a:r>
              <a:rPr sz="1150" dirty="0">
                <a:latin typeface="Century Gothic"/>
                <a:cs typeface="Century Gothic"/>
              </a:rPr>
              <a:t>months;</a:t>
            </a:r>
            <a:endParaRPr sz="1150">
              <a:latin typeface="Century Gothic"/>
              <a:cs typeface="Century Gothic"/>
            </a:endParaRPr>
          </a:p>
          <a:p>
            <a:pPr marL="241300" marR="5080" indent="-228600" algn="just">
              <a:lnSpc>
                <a:spcPct val="107000"/>
              </a:lnSpc>
              <a:buAutoNum type="arabicParenR" startAt="5"/>
              <a:tabLst>
                <a:tab pos="241300" algn="l"/>
              </a:tabLst>
            </a:pPr>
            <a:r>
              <a:rPr sz="1150" dirty="0">
                <a:latin typeface="Century Gothic"/>
                <a:cs typeface="Century Gothic"/>
              </a:rPr>
              <a:t>failure </a:t>
            </a:r>
            <a:r>
              <a:rPr sz="1150" spc="-5" dirty="0">
                <a:latin typeface="Century Gothic"/>
                <a:cs typeface="Century Gothic"/>
              </a:rPr>
              <a:t>to submit </a:t>
            </a:r>
            <a:r>
              <a:rPr sz="1150" dirty="0">
                <a:latin typeface="Century Gothic"/>
                <a:cs typeface="Century Gothic"/>
              </a:rPr>
              <a:t>a </a:t>
            </a:r>
            <a:r>
              <a:rPr sz="1150" spc="-5" dirty="0">
                <a:latin typeface="Century Gothic"/>
                <a:cs typeface="Century Gothic"/>
              </a:rPr>
              <a:t>semi-annual report </a:t>
            </a:r>
            <a:r>
              <a:rPr sz="1150" dirty="0">
                <a:latin typeface="Century Gothic"/>
                <a:cs typeface="Century Gothic"/>
              </a:rPr>
              <a:t>on </a:t>
            </a:r>
            <a:r>
              <a:rPr sz="1150" spc="-5" dirty="0">
                <a:latin typeface="Century Gothic"/>
                <a:cs typeface="Century Gothic"/>
              </a:rPr>
              <a:t>the progress </a:t>
            </a:r>
            <a:r>
              <a:rPr sz="1150" dirty="0">
                <a:latin typeface="Century Gothic"/>
                <a:cs typeface="Century Gothic"/>
              </a:rPr>
              <a:t>of </a:t>
            </a:r>
            <a:r>
              <a:rPr sz="1150" spc="-5" dirty="0">
                <a:latin typeface="Century Gothic"/>
                <a:cs typeface="Century Gothic"/>
              </a:rPr>
              <a:t>the  investment project, </a:t>
            </a:r>
            <a:r>
              <a:rPr sz="1150" spc="-10" dirty="0">
                <a:latin typeface="Century Gothic"/>
                <a:cs typeface="Century Gothic"/>
              </a:rPr>
              <a:t>the </a:t>
            </a:r>
            <a:r>
              <a:rPr sz="1150" spc="-5" dirty="0">
                <a:latin typeface="Century Gothic"/>
                <a:cs typeface="Century Gothic"/>
              </a:rPr>
              <a:t>submission </a:t>
            </a:r>
            <a:r>
              <a:rPr sz="1150" dirty="0">
                <a:latin typeface="Century Gothic"/>
                <a:cs typeface="Century Gothic"/>
              </a:rPr>
              <a:t>of </a:t>
            </a:r>
            <a:r>
              <a:rPr sz="1150" spc="-5" dirty="0">
                <a:latin typeface="Century Gothic"/>
                <a:cs typeface="Century Gothic"/>
              </a:rPr>
              <a:t>which </a:t>
            </a:r>
            <a:r>
              <a:rPr sz="1150" dirty="0">
                <a:latin typeface="Century Gothic"/>
                <a:cs typeface="Century Gothic"/>
              </a:rPr>
              <a:t>is </a:t>
            </a:r>
            <a:r>
              <a:rPr sz="1150" spc="-5" dirty="0">
                <a:latin typeface="Century Gothic"/>
                <a:cs typeface="Century Gothic"/>
              </a:rPr>
              <a:t>provided for by </a:t>
            </a:r>
            <a:r>
              <a:rPr sz="1150" dirty="0">
                <a:latin typeface="Century Gothic"/>
                <a:cs typeface="Century Gothic"/>
              </a:rPr>
              <a:t>a </a:t>
            </a:r>
            <a:r>
              <a:rPr sz="1150" spc="-5" dirty="0">
                <a:latin typeface="Century Gothic"/>
                <a:cs typeface="Century Gothic"/>
              </a:rPr>
              <a:t>long-  term supply contract, </a:t>
            </a:r>
            <a:r>
              <a:rPr sz="1150" dirty="0">
                <a:latin typeface="Century Gothic"/>
                <a:cs typeface="Century Gothic"/>
              </a:rPr>
              <a:t>or </a:t>
            </a:r>
            <a:r>
              <a:rPr sz="1150" spc="-5" dirty="0">
                <a:latin typeface="Century Gothic"/>
                <a:cs typeface="Century Gothic"/>
              </a:rPr>
              <a:t>its submission was carried </a:t>
            </a:r>
            <a:r>
              <a:rPr sz="1150" dirty="0">
                <a:latin typeface="Century Gothic"/>
                <a:cs typeface="Century Gothic"/>
              </a:rPr>
              <a:t>out </a:t>
            </a:r>
            <a:r>
              <a:rPr sz="1150" spc="-10" dirty="0">
                <a:latin typeface="Century Gothic"/>
                <a:cs typeface="Century Gothic"/>
              </a:rPr>
              <a:t>with </a:t>
            </a:r>
            <a:r>
              <a:rPr sz="1150" dirty="0">
                <a:latin typeface="Century Gothic"/>
                <a:cs typeface="Century Gothic"/>
              </a:rPr>
              <a:t>a </a:t>
            </a:r>
            <a:r>
              <a:rPr sz="1150" spc="-5" dirty="0">
                <a:latin typeface="Century Gothic"/>
                <a:cs typeface="Century Gothic"/>
              </a:rPr>
              <a:t>delay  </a:t>
            </a:r>
            <a:r>
              <a:rPr sz="1150" dirty="0">
                <a:latin typeface="Century Gothic"/>
                <a:cs typeface="Century Gothic"/>
              </a:rPr>
              <a:t>of </a:t>
            </a:r>
            <a:r>
              <a:rPr sz="1150" spc="-5" dirty="0">
                <a:latin typeface="Century Gothic"/>
                <a:cs typeface="Century Gothic"/>
              </a:rPr>
              <a:t>two </a:t>
            </a:r>
            <a:r>
              <a:rPr sz="1150" dirty="0">
                <a:latin typeface="Century Gothic"/>
                <a:cs typeface="Century Gothic"/>
              </a:rPr>
              <a:t>or more</a:t>
            </a:r>
            <a:r>
              <a:rPr sz="1150" spc="-65" dirty="0">
                <a:latin typeface="Century Gothic"/>
                <a:cs typeface="Century Gothic"/>
              </a:rPr>
              <a:t> </a:t>
            </a:r>
            <a:r>
              <a:rPr sz="1150" dirty="0">
                <a:latin typeface="Century Gothic"/>
                <a:cs typeface="Century Gothic"/>
              </a:rPr>
              <a:t>months;</a:t>
            </a:r>
            <a:endParaRPr sz="1150">
              <a:latin typeface="Century Gothic"/>
              <a:cs typeface="Century Gothic"/>
            </a:endParaRPr>
          </a:p>
          <a:p>
            <a:pPr marL="241300" indent="-228600" algn="just">
              <a:lnSpc>
                <a:spcPct val="100000"/>
              </a:lnSpc>
              <a:spcBef>
                <a:spcPts val="95"/>
              </a:spcBef>
              <a:buAutoNum type="arabicParenR" startAt="5"/>
              <a:tabLst>
                <a:tab pos="241300" algn="l"/>
              </a:tabLst>
            </a:pPr>
            <a:r>
              <a:rPr sz="1150" dirty="0">
                <a:latin typeface="Century Gothic"/>
                <a:cs typeface="Century Gothic"/>
              </a:rPr>
              <a:t>a</a:t>
            </a:r>
            <a:r>
              <a:rPr sz="1150" spc="170" dirty="0">
                <a:latin typeface="Century Gothic"/>
                <a:cs typeface="Century Gothic"/>
              </a:rPr>
              <a:t> </a:t>
            </a:r>
            <a:r>
              <a:rPr sz="1150" spc="-5" dirty="0">
                <a:latin typeface="Century Gothic"/>
                <a:cs typeface="Century Gothic"/>
              </a:rPr>
              <a:t>document</a:t>
            </a:r>
            <a:r>
              <a:rPr sz="1150" spc="170" dirty="0">
                <a:latin typeface="Century Gothic"/>
                <a:cs typeface="Century Gothic"/>
              </a:rPr>
              <a:t> </a:t>
            </a:r>
            <a:r>
              <a:rPr sz="1150" dirty="0">
                <a:latin typeface="Century Gothic"/>
                <a:cs typeface="Century Gothic"/>
              </a:rPr>
              <a:t>of</a:t>
            </a:r>
            <a:r>
              <a:rPr sz="1150" spc="150" dirty="0">
                <a:latin typeface="Century Gothic"/>
                <a:cs typeface="Century Gothic"/>
              </a:rPr>
              <a:t> </a:t>
            </a:r>
            <a:r>
              <a:rPr sz="1150" spc="-5" dirty="0">
                <a:latin typeface="Century Gothic"/>
                <a:cs typeface="Century Gothic"/>
              </a:rPr>
              <a:t>the</a:t>
            </a:r>
            <a:r>
              <a:rPr sz="1150" spc="155" dirty="0">
                <a:latin typeface="Century Gothic"/>
                <a:cs typeface="Century Gothic"/>
              </a:rPr>
              <a:t> </a:t>
            </a:r>
            <a:r>
              <a:rPr sz="1150" spc="-5" dirty="0">
                <a:latin typeface="Century Gothic"/>
                <a:cs typeface="Century Gothic"/>
              </a:rPr>
              <a:t>authorized</a:t>
            </a:r>
            <a:r>
              <a:rPr sz="1150" spc="180" dirty="0">
                <a:latin typeface="Century Gothic"/>
                <a:cs typeface="Century Gothic"/>
              </a:rPr>
              <a:t> </a:t>
            </a:r>
            <a:r>
              <a:rPr sz="1150" spc="-10" dirty="0">
                <a:latin typeface="Century Gothic"/>
                <a:cs typeface="Century Gothic"/>
              </a:rPr>
              <a:t>body</a:t>
            </a:r>
            <a:r>
              <a:rPr sz="1150" spc="160" dirty="0">
                <a:latin typeface="Century Gothic"/>
                <a:cs typeface="Century Gothic"/>
              </a:rPr>
              <a:t> </a:t>
            </a:r>
            <a:r>
              <a:rPr sz="1150" spc="-10" dirty="0">
                <a:latin typeface="Century Gothic"/>
                <a:cs typeface="Century Gothic"/>
              </a:rPr>
              <a:t>on</a:t>
            </a:r>
            <a:r>
              <a:rPr sz="1150" spc="180" dirty="0">
                <a:latin typeface="Century Gothic"/>
                <a:cs typeface="Century Gothic"/>
              </a:rPr>
              <a:t> </a:t>
            </a:r>
            <a:r>
              <a:rPr sz="1150" spc="-5" dirty="0">
                <a:latin typeface="Century Gothic"/>
                <a:cs typeface="Century Gothic"/>
              </a:rPr>
              <a:t>the</a:t>
            </a:r>
            <a:r>
              <a:rPr sz="1150" spc="165" dirty="0">
                <a:latin typeface="Century Gothic"/>
                <a:cs typeface="Century Gothic"/>
              </a:rPr>
              <a:t> </a:t>
            </a:r>
            <a:r>
              <a:rPr sz="1150" spc="-5" dirty="0">
                <a:latin typeface="Century Gothic"/>
                <a:cs typeface="Century Gothic"/>
              </a:rPr>
              <a:t>unproven</a:t>
            </a:r>
            <a:r>
              <a:rPr sz="1150" spc="175" dirty="0">
                <a:latin typeface="Century Gothic"/>
                <a:cs typeface="Century Gothic"/>
              </a:rPr>
              <a:t> </a:t>
            </a:r>
            <a:r>
              <a:rPr sz="1150" spc="-5" dirty="0">
                <a:latin typeface="Century Gothic"/>
                <a:cs typeface="Century Gothic"/>
              </a:rPr>
              <a:t>clinical</a:t>
            </a:r>
            <a:endParaRPr sz="1150">
              <a:latin typeface="Century Gothic"/>
              <a:cs typeface="Century Gothic"/>
            </a:endParaRPr>
          </a:p>
          <a:p>
            <a:pPr marL="241300" algn="just">
              <a:lnSpc>
                <a:spcPct val="100000"/>
              </a:lnSpc>
              <a:spcBef>
                <a:spcPts val="95"/>
              </a:spcBef>
            </a:pPr>
            <a:r>
              <a:rPr sz="1150" dirty="0">
                <a:latin typeface="Century Gothic"/>
                <a:cs typeface="Century Gothic"/>
              </a:rPr>
              <a:t>efficacy of </a:t>
            </a:r>
            <a:r>
              <a:rPr sz="1150" spc="-5" dirty="0">
                <a:latin typeface="Century Gothic"/>
                <a:cs typeface="Century Gothic"/>
              </a:rPr>
              <a:t>drugs </a:t>
            </a:r>
            <a:r>
              <a:rPr sz="1150" dirty="0">
                <a:latin typeface="Century Gothic"/>
                <a:cs typeface="Century Gothic"/>
              </a:rPr>
              <a:t>and </a:t>
            </a:r>
            <a:r>
              <a:rPr sz="1150" spc="-10" dirty="0">
                <a:latin typeface="Century Gothic"/>
                <a:cs typeface="Century Gothic"/>
              </a:rPr>
              <a:t>(or)</a:t>
            </a:r>
            <a:r>
              <a:rPr sz="1150" spc="-35" dirty="0">
                <a:latin typeface="Century Gothic"/>
                <a:cs typeface="Century Gothic"/>
              </a:rPr>
              <a:t> </a:t>
            </a:r>
            <a:r>
              <a:rPr sz="1150" spc="-5" dirty="0">
                <a:latin typeface="Century Gothic"/>
                <a:cs typeface="Century Gothic"/>
              </a:rPr>
              <a:t>MD.</a:t>
            </a:r>
            <a:endParaRPr sz="1150">
              <a:latin typeface="Century Gothic"/>
              <a:cs typeface="Century Gothic"/>
            </a:endParaRPr>
          </a:p>
        </p:txBody>
      </p:sp>
      <p:sp>
        <p:nvSpPr>
          <p:cNvPr id="39" name="object 39"/>
          <p:cNvSpPr txBox="1"/>
          <p:nvPr/>
        </p:nvSpPr>
        <p:spPr>
          <a:xfrm>
            <a:off x="7925816" y="3265423"/>
            <a:ext cx="2603500" cy="239395"/>
          </a:xfrm>
          <a:prstGeom prst="rect">
            <a:avLst/>
          </a:prstGeom>
        </p:spPr>
        <p:txBody>
          <a:bodyPr vert="horz" wrap="square" lIns="0" tIns="13335" rIns="0" bIns="0" rtlCol="0">
            <a:spAutoFit/>
          </a:bodyPr>
          <a:lstStyle/>
          <a:p>
            <a:pPr marL="12700">
              <a:lnSpc>
                <a:spcPct val="100000"/>
              </a:lnSpc>
              <a:spcBef>
                <a:spcPts val="105"/>
              </a:spcBef>
            </a:pPr>
            <a:r>
              <a:rPr sz="1400" b="1" spc="-5" dirty="0">
                <a:latin typeface="Century Gothic"/>
                <a:cs typeface="Century Gothic"/>
              </a:rPr>
              <a:t>Grounds </a:t>
            </a:r>
            <a:r>
              <a:rPr sz="1400" b="1" dirty="0">
                <a:latin typeface="Century Gothic"/>
                <a:cs typeface="Century Gothic"/>
              </a:rPr>
              <a:t>for termination </a:t>
            </a:r>
            <a:r>
              <a:rPr sz="1400" b="1" spc="-5" dirty="0">
                <a:latin typeface="Century Gothic"/>
                <a:cs typeface="Century Gothic"/>
              </a:rPr>
              <a:t>of</a:t>
            </a:r>
            <a:r>
              <a:rPr sz="1400" b="1" spc="-85" dirty="0">
                <a:latin typeface="Century Gothic"/>
                <a:cs typeface="Century Gothic"/>
              </a:rPr>
              <a:t> </a:t>
            </a:r>
            <a:r>
              <a:rPr sz="1400" b="1" spc="-5" dirty="0">
                <a:latin typeface="Century Gothic"/>
                <a:cs typeface="Century Gothic"/>
              </a:rPr>
              <a:t>LTC</a:t>
            </a:r>
            <a:endParaRPr sz="1400">
              <a:latin typeface="Century Gothic"/>
              <a:cs typeface="Century Gothic"/>
            </a:endParaRPr>
          </a:p>
        </p:txBody>
      </p:sp>
      <p:sp>
        <p:nvSpPr>
          <p:cNvPr id="40" name="object 40"/>
          <p:cNvSpPr/>
          <p:nvPr/>
        </p:nvSpPr>
        <p:spPr>
          <a:xfrm>
            <a:off x="6272784" y="3080004"/>
            <a:ext cx="873252" cy="873252"/>
          </a:xfrm>
          <a:prstGeom prst="rect">
            <a:avLst/>
          </a:prstGeom>
          <a:blipFill>
            <a:blip r:embed="rId15" cstate="print"/>
            <a:stretch>
              <a:fillRect/>
            </a:stretch>
          </a:blipFill>
        </p:spPr>
        <p:txBody>
          <a:bodyPr wrap="square" lIns="0" tIns="0" rIns="0" bIns="0" rtlCol="0"/>
          <a:lstStyle/>
          <a:p>
            <a:endParaRPr/>
          </a:p>
        </p:txBody>
      </p:sp>
      <p:sp>
        <p:nvSpPr>
          <p:cNvPr id="41" name="object 41"/>
          <p:cNvSpPr/>
          <p:nvPr/>
        </p:nvSpPr>
        <p:spPr>
          <a:xfrm>
            <a:off x="399288" y="3208020"/>
            <a:ext cx="681228" cy="682751"/>
          </a:xfrm>
          <a:prstGeom prst="rect">
            <a:avLst/>
          </a:prstGeom>
          <a:blipFill>
            <a:blip r:embed="rId16" cstate="print"/>
            <a:stretch>
              <a:fillRect/>
            </a:stretch>
          </a:blipFill>
        </p:spPr>
        <p:txBody>
          <a:bodyPr wrap="square" lIns="0" tIns="0" rIns="0" bIns="0" rtlCol="0"/>
          <a:lstStyle/>
          <a:p>
            <a:endParaRPr/>
          </a:p>
        </p:txBody>
      </p:sp>
      <p:sp>
        <p:nvSpPr>
          <p:cNvPr id="42" name="object 42"/>
          <p:cNvSpPr/>
          <p:nvPr/>
        </p:nvSpPr>
        <p:spPr>
          <a:xfrm>
            <a:off x="9186671" y="2098535"/>
            <a:ext cx="1978278" cy="1082052"/>
          </a:xfrm>
          <a:prstGeom prst="rect">
            <a:avLst/>
          </a:prstGeom>
          <a:blipFill>
            <a:blip r:embed="rId17" cstate="print"/>
            <a:stretch>
              <a:fillRect/>
            </a:stretch>
          </a:blipFill>
        </p:spPr>
        <p:txBody>
          <a:bodyPr wrap="square" lIns="0" tIns="0" rIns="0" bIns="0" rtlCol="0"/>
          <a:lstStyle/>
          <a:p>
            <a:endParaRPr/>
          </a:p>
        </p:txBody>
      </p:sp>
      <p:sp>
        <p:nvSpPr>
          <p:cNvPr id="43" name="object 43"/>
          <p:cNvSpPr/>
          <p:nvPr/>
        </p:nvSpPr>
        <p:spPr>
          <a:xfrm>
            <a:off x="9506711" y="2110739"/>
            <a:ext cx="1369949" cy="1094104"/>
          </a:xfrm>
          <a:prstGeom prst="rect">
            <a:avLst/>
          </a:prstGeom>
          <a:blipFill>
            <a:blip r:embed="rId18" cstate="print"/>
            <a:stretch>
              <a:fillRect/>
            </a:stretch>
          </a:blipFill>
        </p:spPr>
        <p:txBody>
          <a:bodyPr wrap="square" lIns="0" tIns="0" rIns="0" bIns="0" rtlCol="0"/>
          <a:lstStyle/>
          <a:p>
            <a:endParaRPr/>
          </a:p>
        </p:txBody>
      </p:sp>
      <p:sp>
        <p:nvSpPr>
          <p:cNvPr id="44" name="object 44"/>
          <p:cNvSpPr/>
          <p:nvPr/>
        </p:nvSpPr>
        <p:spPr>
          <a:xfrm>
            <a:off x="9380219" y="2292095"/>
            <a:ext cx="1550035" cy="654050"/>
          </a:xfrm>
          <a:custGeom>
            <a:avLst/>
            <a:gdLst/>
            <a:ahLst/>
            <a:cxnLst/>
            <a:rect l="l" t="t" r="r" b="b"/>
            <a:pathLst>
              <a:path w="1550034" h="654050">
                <a:moveTo>
                  <a:pt x="774953" y="0"/>
                </a:moveTo>
                <a:lnTo>
                  <a:pt x="708088" y="1199"/>
                </a:lnTo>
                <a:lnTo>
                  <a:pt x="642802" y="4732"/>
                </a:lnTo>
                <a:lnTo>
                  <a:pt x="579328" y="10501"/>
                </a:lnTo>
                <a:lnTo>
                  <a:pt x="517899" y="18407"/>
                </a:lnTo>
                <a:lnTo>
                  <a:pt x="458747" y="28354"/>
                </a:lnTo>
                <a:lnTo>
                  <a:pt x="402105" y="40242"/>
                </a:lnTo>
                <a:lnTo>
                  <a:pt x="348205" y="53973"/>
                </a:lnTo>
                <a:lnTo>
                  <a:pt x="297280" y="69451"/>
                </a:lnTo>
                <a:lnTo>
                  <a:pt x="249563" y="86576"/>
                </a:lnTo>
                <a:lnTo>
                  <a:pt x="205287" y="105251"/>
                </a:lnTo>
                <a:lnTo>
                  <a:pt x="164683" y="125378"/>
                </a:lnTo>
                <a:lnTo>
                  <a:pt x="127985" y="146858"/>
                </a:lnTo>
                <a:lnTo>
                  <a:pt x="95426" y="169594"/>
                </a:lnTo>
                <a:lnTo>
                  <a:pt x="43652" y="218443"/>
                </a:lnTo>
                <a:lnTo>
                  <a:pt x="11223" y="271138"/>
                </a:lnTo>
                <a:lnTo>
                  <a:pt x="0" y="326898"/>
                </a:lnTo>
                <a:lnTo>
                  <a:pt x="2844" y="355111"/>
                </a:lnTo>
                <a:lnTo>
                  <a:pt x="24903" y="409436"/>
                </a:lnTo>
                <a:lnTo>
                  <a:pt x="67237" y="460306"/>
                </a:lnTo>
                <a:lnTo>
                  <a:pt x="127985" y="506937"/>
                </a:lnTo>
                <a:lnTo>
                  <a:pt x="164683" y="528417"/>
                </a:lnTo>
                <a:lnTo>
                  <a:pt x="205287" y="548544"/>
                </a:lnTo>
                <a:lnTo>
                  <a:pt x="249563" y="567219"/>
                </a:lnTo>
                <a:lnTo>
                  <a:pt x="297280" y="584344"/>
                </a:lnTo>
                <a:lnTo>
                  <a:pt x="348205" y="599822"/>
                </a:lnTo>
                <a:lnTo>
                  <a:pt x="402105" y="613553"/>
                </a:lnTo>
                <a:lnTo>
                  <a:pt x="458747" y="625441"/>
                </a:lnTo>
                <a:lnTo>
                  <a:pt x="517899" y="635388"/>
                </a:lnTo>
                <a:lnTo>
                  <a:pt x="579328" y="643294"/>
                </a:lnTo>
                <a:lnTo>
                  <a:pt x="642802" y="649063"/>
                </a:lnTo>
                <a:lnTo>
                  <a:pt x="708088" y="652596"/>
                </a:lnTo>
                <a:lnTo>
                  <a:pt x="774953" y="653795"/>
                </a:lnTo>
                <a:lnTo>
                  <a:pt x="841819" y="652596"/>
                </a:lnTo>
                <a:lnTo>
                  <a:pt x="907105" y="649063"/>
                </a:lnTo>
                <a:lnTo>
                  <a:pt x="970579" y="643294"/>
                </a:lnTo>
                <a:lnTo>
                  <a:pt x="1032008" y="635388"/>
                </a:lnTo>
                <a:lnTo>
                  <a:pt x="1091160" y="625441"/>
                </a:lnTo>
                <a:lnTo>
                  <a:pt x="1147802" y="613553"/>
                </a:lnTo>
                <a:lnTo>
                  <a:pt x="1201702" y="599822"/>
                </a:lnTo>
                <a:lnTo>
                  <a:pt x="1252627" y="584344"/>
                </a:lnTo>
                <a:lnTo>
                  <a:pt x="1300344" y="567219"/>
                </a:lnTo>
                <a:lnTo>
                  <a:pt x="1344620" y="548544"/>
                </a:lnTo>
                <a:lnTo>
                  <a:pt x="1385224" y="528417"/>
                </a:lnTo>
                <a:lnTo>
                  <a:pt x="1421922" y="506937"/>
                </a:lnTo>
                <a:lnTo>
                  <a:pt x="1454481" y="484201"/>
                </a:lnTo>
                <a:lnTo>
                  <a:pt x="1506255" y="435352"/>
                </a:lnTo>
                <a:lnTo>
                  <a:pt x="1538684" y="382657"/>
                </a:lnTo>
                <a:lnTo>
                  <a:pt x="1549907" y="326898"/>
                </a:lnTo>
                <a:lnTo>
                  <a:pt x="1547063" y="298684"/>
                </a:lnTo>
                <a:lnTo>
                  <a:pt x="1525004" y="244359"/>
                </a:lnTo>
                <a:lnTo>
                  <a:pt x="1482670" y="193489"/>
                </a:lnTo>
                <a:lnTo>
                  <a:pt x="1421922" y="146858"/>
                </a:lnTo>
                <a:lnTo>
                  <a:pt x="1385224" y="125378"/>
                </a:lnTo>
                <a:lnTo>
                  <a:pt x="1344620" y="105251"/>
                </a:lnTo>
                <a:lnTo>
                  <a:pt x="1300344" y="86576"/>
                </a:lnTo>
                <a:lnTo>
                  <a:pt x="1252627" y="69451"/>
                </a:lnTo>
                <a:lnTo>
                  <a:pt x="1201702" y="53973"/>
                </a:lnTo>
                <a:lnTo>
                  <a:pt x="1147802" y="40242"/>
                </a:lnTo>
                <a:lnTo>
                  <a:pt x="1091160" y="28354"/>
                </a:lnTo>
                <a:lnTo>
                  <a:pt x="1032008" y="18407"/>
                </a:lnTo>
                <a:lnTo>
                  <a:pt x="970579" y="10501"/>
                </a:lnTo>
                <a:lnTo>
                  <a:pt x="907105" y="4732"/>
                </a:lnTo>
                <a:lnTo>
                  <a:pt x="841819" y="1199"/>
                </a:lnTo>
                <a:lnTo>
                  <a:pt x="774953" y="0"/>
                </a:lnTo>
                <a:close/>
              </a:path>
            </a:pathLst>
          </a:custGeom>
          <a:solidFill>
            <a:srgbClr val="FFFFFF"/>
          </a:solidFill>
        </p:spPr>
        <p:txBody>
          <a:bodyPr wrap="square" lIns="0" tIns="0" rIns="0" bIns="0" rtlCol="0"/>
          <a:lstStyle/>
          <a:p>
            <a:endParaRPr/>
          </a:p>
        </p:txBody>
      </p:sp>
      <p:sp>
        <p:nvSpPr>
          <p:cNvPr id="45" name="object 45"/>
          <p:cNvSpPr/>
          <p:nvPr/>
        </p:nvSpPr>
        <p:spPr>
          <a:xfrm>
            <a:off x="9380219" y="2292095"/>
            <a:ext cx="1550035" cy="654050"/>
          </a:xfrm>
          <a:custGeom>
            <a:avLst/>
            <a:gdLst/>
            <a:ahLst/>
            <a:cxnLst/>
            <a:rect l="l" t="t" r="r" b="b"/>
            <a:pathLst>
              <a:path w="1550034" h="654050">
                <a:moveTo>
                  <a:pt x="0" y="326898"/>
                </a:moveTo>
                <a:lnTo>
                  <a:pt x="11223" y="271138"/>
                </a:lnTo>
                <a:lnTo>
                  <a:pt x="43652" y="218443"/>
                </a:lnTo>
                <a:lnTo>
                  <a:pt x="95426" y="169594"/>
                </a:lnTo>
                <a:lnTo>
                  <a:pt x="127985" y="146858"/>
                </a:lnTo>
                <a:lnTo>
                  <a:pt x="164683" y="125378"/>
                </a:lnTo>
                <a:lnTo>
                  <a:pt x="205287" y="105251"/>
                </a:lnTo>
                <a:lnTo>
                  <a:pt x="249563" y="86576"/>
                </a:lnTo>
                <a:lnTo>
                  <a:pt x="297280" y="69451"/>
                </a:lnTo>
                <a:lnTo>
                  <a:pt x="348205" y="53973"/>
                </a:lnTo>
                <a:lnTo>
                  <a:pt x="402105" y="40242"/>
                </a:lnTo>
                <a:lnTo>
                  <a:pt x="458747" y="28354"/>
                </a:lnTo>
                <a:lnTo>
                  <a:pt x="517899" y="18407"/>
                </a:lnTo>
                <a:lnTo>
                  <a:pt x="579328" y="10501"/>
                </a:lnTo>
                <a:lnTo>
                  <a:pt x="642802" y="4732"/>
                </a:lnTo>
                <a:lnTo>
                  <a:pt x="708088" y="1199"/>
                </a:lnTo>
                <a:lnTo>
                  <a:pt x="774953" y="0"/>
                </a:lnTo>
                <a:lnTo>
                  <a:pt x="841819" y="1199"/>
                </a:lnTo>
                <a:lnTo>
                  <a:pt x="907105" y="4732"/>
                </a:lnTo>
                <a:lnTo>
                  <a:pt x="970579" y="10501"/>
                </a:lnTo>
                <a:lnTo>
                  <a:pt x="1032008" y="18407"/>
                </a:lnTo>
                <a:lnTo>
                  <a:pt x="1091160" y="28354"/>
                </a:lnTo>
                <a:lnTo>
                  <a:pt x="1147802" y="40242"/>
                </a:lnTo>
                <a:lnTo>
                  <a:pt x="1201702" y="53973"/>
                </a:lnTo>
                <a:lnTo>
                  <a:pt x="1252627" y="69451"/>
                </a:lnTo>
                <a:lnTo>
                  <a:pt x="1300344" y="86576"/>
                </a:lnTo>
                <a:lnTo>
                  <a:pt x="1344620" y="105251"/>
                </a:lnTo>
                <a:lnTo>
                  <a:pt x="1385224" y="125378"/>
                </a:lnTo>
                <a:lnTo>
                  <a:pt x="1421922" y="146858"/>
                </a:lnTo>
                <a:lnTo>
                  <a:pt x="1454481" y="169594"/>
                </a:lnTo>
                <a:lnTo>
                  <a:pt x="1506255" y="218443"/>
                </a:lnTo>
                <a:lnTo>
                  <a:pt x="1538684" y="271138"/>
                </a:lnTo>
                <a:lnTo>
                  <a:pt x="1549907" y="326898"/>
                </a:lnTo>
                <a:lnTo>
                  <a:pt x="1547063" y="355111"/>
                </a:lnTo>
                <a:lnTo>
                  <a:pt x="1525004" y="409436"/>
                </a:lnTo>
                <a:lnTo>
                  <a:pt x="1482670" y="460306"/>
                </a:lnTo>
                <a:lnTo>
                  <a:pt x="1421922" y="506937"/>
                </a:lnTo>
                <a:lnTo>
                  <a:pt x="1385224" y="528417"/>
                </a:lnTo>
                <a:lnTo>
                  <a:pt x="1344620" y="548544"/>
                </a:lnTo>
                <a:lnTo>
                  <a:pt x="1300344" y="567219"/>
                </a:lnTo>
                <a:lnTo>
                  <a:pt x="1252627" y="584344"/>
                </a:lnTo>
                <a:lnTo>
                  <a:pt x="1201702" y="599822"/>
                </a:lnTo>
                <a:lnTo>
                  <a:pt x="1147802" y="613553"/>
                </a:lnTo>
                <a:lnTo>
                  <a:pt x="1091160" y="625441"/>
                </a:lnTo>
                <a:lnTo>
                  <a:pt x="1032008" y="635388"/>
                </a:lnTo>
                <a:lnTo>
                  <a:pt x="970579" y="643294"/>
                </a:lnTo>
                <a:lnTo>
                  <a:pt x="907105" y="649063"/>
                </a:lnTo>
                <a:lnTo>
                  <a:pt x="841819" y="652596"/>
                </a:lnTo>
                <a:lnTo>
                  <a:pt x="774953" y="653795"/>
                </a:lnTo>
                <a:lnTo>
                  <a:pt x="708088" y="652596"/>
                </a:lnTo>
                <a:lnTo>
                  <a:pt x="642802" y="649063"/>
                </a:lnTo>
                <a:lnTo>
                  <a:pt x="579328" y="643294"/>
                </a:lnTo>
                <a:lnTo>
                  <a:pt x="517899" y="635388"/>
                </a:lnTo>
                <a:lnTo>
                  <a:pt x="458747" y="625441"/>
                </a:lnTo>
                <a:lnTo>
                  <a:pt x="402105" y="613553"/>
                </a:lnTo>
                <a:lnTo>
                  <a:pt x="348205" y="599822"/>
                </a:lnTo>
                <a:lnTo>
                  <a:pt x="297280" y="584344"/>
                </a:lnTo>
                <a:lnTo>
                  <a:pt x="249563" y="567219"/>
                </a:lnTo>
                <a:lnTo>
                  <a:pt x="205287" y="548544"/>
                </a:lnTo>
                <a:lnTo>
                  <a:pt x="164683" y="528417"/>
                </a:lnTo>
                <a:lnTo>
                  <a:pt x="127985" y="506937"/>
                </a:lnTo>
                <a:lnTo>
                  <a:pt x="95426" y="484201"/>
                </a:lnTo>
                <a:lnTo>
                  <a:pt x="43652" y="435352"/>
                </a:lnTo>
                <a:lnTo>
                  <a:pt x="11223" y="382657"/>
                </a:lnTo>
                <a:lnTo>
                  <a:pt x="0" y="326898"/>
                </a:lnTo>
                <a:close/>
              </a:path>
            </a:pathLst>
          </a:custGeom>
          <a:ln w="57912">
            <a:solidFill>
              <a:srgbClr val="7E7E7E"/>
            </a:solidFill>
          </a:ln>
        </p:spPr>
        <p:txBody>
          <a:bodyPr wrap="square" lIns="0" tIns="0" rIns="0" bIns="0" rtlCol="0"/>
          <a:lstStyle/>
          <a:p>
            <a:endParaRPr/>
          </a:p>
        </p:txBody>
      </p:sp>
      <p:sp>
        <p:nvSpPr>
          <p:cNvPr id="46" name="object 46"/>
          <p:cNvSpPr txBox="1"/>
          <p:nvPr/>
        </p:nvSpPr>
        <p:spPr>
          <a:xfrm>
            <a:off x="9334881" y="1273810"/>
            <a:ext cx="1945005" cy="1356995"/>
          </a:xfrm>
          <a:prstGeom prst="rect">
            <a:avLst/>
          </a:prstGeom>
        </p:spPr>
        <p:txBody>
          <a:bodyPr vert="horz" wrap="square" lIns="0" tIns="12700" rIns="0" bIns="0" rtlCol="0">
            <a:spAutoFit/>
          </a:bodyPr>
          <a:lstStyle/>
          <a:p>
            <a:pPr marL="12700" marR="5080" indent="635" algn="ctr">
              <a:lnSpc>
                <a:spcPct val="100000"/>
              </a:lnSpc>
              <a:spcBef>
                <a:spcPts val="100"/>
              </a:spcBef>
            </a:pPr>
            <a:r>
              <a:rPr sz="1150" b="1" dirty="0">
                <a:latin typeface="Century Gothic"/>
                <a:cs typeface="Century Gothic"/>
              </a:rPr>
              <a:t>SK-PH </a:t>
            </a:r>
            <a:r>
              <a:rPr sz="1150" b="1" spc="-5" dirty="0">
                <a:latin typeface="Century Gothic"/>
                <a:cs typeface="Century Gothic"/>
              </a:rPr>
              <a:t>enters </a:t>
            </a:r>
            <a:r>
              <a:rPr sz="1150" b="1" dirty="0">
                <a:latin typeface="Century Gothic"/>
                <a:cs typeface="Century Gothic"/>
              </a:rPr>
              <a:t>into </a:t>
            </a:r>
            <a:r>
              <a:rPr sz="1150" b="1" spc="-5" dirty="0">
                <a:latin typeface="Century Gothic"/>
                <a:cs typeface="Century Gothic"/>
              </a:rPr>
              <a:t>an  additional agreement </a:t>
            </a:r>
            <a:r>
              <a:rPr sz="1150" b="1" dirty="0">
                <a:latin typeface="Century Gothic"/>
                <a:cs typeface="Century Gothic"/>
              </a:rPr>
              <a:t>with  the </a:t>
            </a:r>
            <a:r>
              <a:rPr sz="1150" b="1" spc="-5" dirty="0">
                <a:latin typeface="Century Gothic"/>
                <a:cs typeface="Century Gothic"/>
              </a:rPr>
              <a:t>supplier of drugs and  MD </a:t>
            </a:r>
            <a:r>
              <a:rPr sz="1150" b="1" dirty="0">
                <a:latin typeface="Century Gothic"/>
                <a:cs typeface="Century Gothic"/>
              </a:rPr>
              <a:t>within the </a:t>
            </a:r>
            <a:r>
              <a:rPr sz="1150" b="1" spc="-5" dirty="0">
                <a:latin typeface="Century Gothic"/>
                <a:cs typeface="Century Gothic"/>
              </a:rPr>
              <a:t>framework</a:t>
            </a:r>
            <a:r>
              <a:rPr sz="1150" b="1" spc="-70" dirty="0">
                <a:latin typeface="Century Gothic"/>
                <a:cs typeface="Century Gothic"/>
              </a:rPr>
              <a:t> </a:t>
            </a:r>
            <a:r>
              <a:rPr sz="1150" b="1" spc="-5" dirty="0">
                <a:latin typeface="Century Gothic"/>
                <a:cs typeface="Century Gothic"/>
              </a:rPr>
              <a:t>of  </a:t>
            </a:r>
            <a:r>
              <a:rPr sz="1150" b="1" dirty="0">
                <a:latin typeface="Century Gothic"/>
                <a:cs typeface="Century Gothic"/>
              </a:rPr>
              <a:t>the</a:t>
            </a:r>
            <a:r>
              <a:rPr sz="1150" b="1" spc="-10" dirty="0">
                <a:latin typeface="Century Gothic"/>
                <a:cs typeface="Century Gothic"/>
              </a:rPr>
              <a:t> </a:t>
            </a:r>
            <a:r>
              <a:rPr sz="1150" b="1" spc="-5" dirty="0">
                <a:latin typeface="Century Gothic"/>
                <a:cs typeface="Century Gothic"/>
              </a:rPr>
              <a:t>LTC</a:t>
            </a:r>
            <a:endParaRPr sz="1150">
              <a:latin typeface="Century Gothic"/>
              <a:cs typeface="Century Gothic"/>
            </a:endParaRPr>
          </a:p>
          <a:p>
            <a:pPr marL="560070" marR="709295" indent="-146685">
              <a:lnSpc>
                <a:spcPct val="100000"/>
              </a:lnSpc>
              <a:spcBef>
                <a:spcPts val="1180"/>
              </a:spcBef>
            </a:pPr>
            <a:r>
              <a:rPr sz="1000" spc="-5" dirty="0">
                <a:solidFill>
                  <a:srgbClr val="C00000"/>
                </a:solidFill>
                <a:latin typeface="Century Gothic"/>
                <a:cs typeface="Century Gothic"/>
              </a:rPr>
              <a:t>Based on</a:t>
            </a:r>
            <a:r>
              <a:rPr sz="1000" spc="-80" dirty="0">
                <a:solidFill>
                  <a:srgbClr val="C00000"/>
                </a:solidFill>
                <a:latin typeface="Century Gothic"/>
                <a:cs typeface="Century Gothic"/>
              </a:rPr>
              <a:t> </a:t>
            </a:r>
            <a:r>
              <a:rPr sz="1000" dirty="0">
                <a:solidFill>
                  <a:srgbClr val="C00000"/>
                </a:solidFill>
                <a:latin typeface="Century Gothic"/>
                <a:cs typeface="Century Gothic"/>
              </a:rPr>
              <a:t>the  </a:t>
            </a:r>
            <a:r>
              <a:rPr sz="1000" spc="-5" dirty="0">
                <a:solidFill>
                  <a:srgbClr val="C00000"/>
                </a:solidFill>
                <a:latin typeface="Century Gothic"/>
                <a:cs typeface="Century Gothic"/>
              </a:rPr>
              <a:t>results</a:t>
            </a:r>
            <a:r>
              <a:rPr sz="1000" spc="-20" dirty="0">
                <a:solidFill>
                  <a:srgbClr val="C00000"/>
                </a:solidFill>
                <a:latin typeface="Century Gothic"/>
                <a:cs typeface="Century Gothic"/>
              </a:rPr>
              <a:t> </a:t>
            </a:r>
            <a:r>
              <a:rPr sz="1000" spc="-10" dirty="0">
                <a:solidFill>
                  <a:srgbClr val="C00000"/>
                </a:solidFill>
                <a:latin typeface="Century Gothic"/>
                <a:cs typeface="Century Gothic"/>
              </a:rPr>
              <a:t>of</a:t>
            </a:r>
            <a:endParaRPr sz="1000">
              <a:latin typeface="Century Gothic"/>
              <a:cs typeface="Century Gothic"/>
            </a:endParaRPr>
          </a:p>
        </p:txBody>
      </p:sp>
      <p:sp>
        <p:nvSpPr>
          <p:cNvPr id="47" name="object 47"/>
          <p:cNvSpPr txBox="1"/>
          <p:nvPr/>
        </p:nvSpPr>
        <p:spPr>
          <a:xfrm>
            <a:off x="9760966" y="2605531"/>
            <a:ext cx="788670" cy="177800"/>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C00000"/>
                </a:solidFill>
                <a:latin typeface="Century Gothic"/>
                <a:cs typeface="Century Gothic"/>
              </a:rPr>
              <a:t>negotiations</a:t>
            </a:r>
            <a:endParaRPr sz="1000">
              <a:latin typeface="Century Gothic"/>
              <a:cs typeface="Century Gothic"/>
            </a:endParaRPr>
          </a:p>
        </p:txBody>
      </p:sp>
      <p:sp>
        <p:nvSpPr>
          <p:cNvPr id="48" name="object 48"/>
          <p:cNvSpPr txBox="1"/>
          <p:nvPr/>
        </p:nvSpPr>
        <p:spPr>
          <a:xfrm>
            <a:off x="9916414" y="2757931"/>
            <a:ext cx="480695" cy="177800"/>
          </a:xfrm>
          <a:prstGeom prst="rect">
            <a:avLst/>
          </a:prstGeom>
        </p:spPr>
        <p:txBody>
          <a:bodyPr vert="horz" wrap="square" lIns="0" tIns="12065" rIns="0" bIns="0" rtlCol="0">
            <a:spAutoFit/>
          </a:bodyPr>
          <a:lstStyle/>
          <a:p>
            <a:pPr marL="12700">
              <a:lnSpc>
                <a:spcPct val="100000"/>
              </a:lnSpc>
              <a:spcBef>
                <a:spcPts val="95"/>
              </a:spcBef>
            </a:pPr>
            <a:r>
              <a:rPr sz="1000" dirty="0">
                <a:solidFill>
                  <a:srgbClr val="C00000"/>
                </a:solidFill>
                <a:latin typeface="Century Gothic"/>
                <a:cs typeface="Century Gothic"/>
              </a:rPr>
              <a:t>with</a:t>
            </a:r>
            <a:r>
              <a:rPr sz="1000" spc="-90" dirty="0">
                <a:solidFill>
                  <a:srgbClr val="C00000"/>
                </a:solidFill>
                <a:latin typeface="Century Gothic"/>
                <a:cs typeface="Century Gothic"/>
              </a:rPr>
              <a:t> </a:t>
            </a:r>
            <a:r>
              <a:rPr sz="1000" spc="-5" dirty="0">
                <a:solidFill>
                  <a:srgbClr val="C00000"/>
                </a:solidFill>
                <a:latin typeface="Century Gothic"/>
                <a:cs typeface="Century Gothic"/>
              </a:rPr>
              <a:t>DP</a:t>
            </a:r>
            <a:endParaRPr sz="1000">
              <a:latin typeface="Century Gothic"/>
              <a:cs typeface="Century Gothic"/>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0540" y="1440180"/>
            <a:ext cx="3657600" cy="397764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048000" y="1440180"/>
            <a:ext cx="3706367" cy="397764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561076" y="1440180"/>
            <a:ext cx="3730752" cy="399135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8078723" y="1440180"/>
            <a:ext cx="3691128" cy="3977640"/>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185672" y="2852927"/>
            <a:ext cx="9906000" cy="1202690"/>
          </a:xfrm>
          <a:custGeom>
            <a:avLst/>
            <a:gdLst/>
            <a:ahLst/>
            <a:cxnLst/>
            <a:rect l="l" t="t" r="r" b="b"/>
            <a:pathLst>
              <a:path w="9906000" h="1202689">
                <a:moveTo>
                  <a:pt x="9906000" y="0"/>
                </a:moveTo>
                <a:lnTo>
                  <a:pt x="389509" y="0"/>
                </a:lnTo>
                <a:lnTo>
                  <a:pt x="0" y="1202436"/>
                </a:lnTo>
                <a:lnTo>
                  <a:pt x="9541891" y="1202436"/>
                </a:lnTo>
                <a:lnTo>
                  <a:pt x="9906000" y="0"/>
                </a:lnTo>
                <a:close/>
              </a:path>
            </a:pathLst>
          </a:custGeom>
          <a:solidFill>
            <a:srgbClr val="FFFFFF"/>
          </a:solidFill>
        </p:spPr>
        <p:txBody>
          <a:bodyPr wrap="square" lIns="0" tIns="0" rIns="0" bIns="0" rtlCol="0"/>
          <a:lstStyle/>
          <a:p>
            <a:endParaRPr/>
          </a:p>
        </p:txBody>
      </p:sp>
      <p:sp>
        <p:nvSpPr>
          <p:cNvPr id="7" name="object 7"/>
          <p:cNvSpPr txBox="1"/>
          <p:nvPr/>
        </p:nvSpPr>
        <p:spPr>
          <a:xfrm>
            <a:off x="2734182" y="2956052"/>
            <a:ext cx="6976745" cy="756920"/>
          </a:xfrm>
          <a:prstGeom prst="rect">
            <a:avLst/>
          </a:prstGeom>
        </p:spPr>
        <p:txBody>
          <a:bodyPr vert="horz" wrap="square" lIns="0" tIns="12700" rIns="0" bIns="0" rtlCol="0">
            <a:spAutoFit/>
          </a:bodyPr>
          <a:lstStyle/>
          <a:p>
            <a:pPr marL="2638425" marR="5080" indent="-2626360">
              <a:lnSpc>
                <a:spcPct val="100000"/>
              </a:lnSpc>
              <a:spcBef>
                <a:spcPts val="100"/>
              </a:spcBef>
            </a:pPr>
            <a:r>
              <a:rPr sz="2400" b="1" spc="-5" dirty="0">
                <a:solidFill>
                  <a:srgbClr val="1F4E79"/>
                </a:solidFill>
                <a:latin typeface="Century Gothic"/>
                <a:cs typeface="Century Gothic"/>
              </a:rPr>
              <a:t>Development of </a:t>
            </a:r>
            <a:r>
              <a:rPr sz="2400" b="1" dirty="0">
                <a:solidFill>
                  <a:srgbClr val="1F4E79"/>
                </a:solidFill>
                <a:latin typeface="Century Gothic"/>
                <a:cs typeface="Century Gothic"/>
              </a:rPr>
              <a:t>the </a:t>
            </a:r>
            <a:r>
              <a:rPr sz="2400" b="1" spc="-5" dirty="0">
                <a:solidFill>
                  <a:srgbClr val="1F4E79"/>
                </a:solidFill>
                <a:latin typeface="Century Gothic"/>
                <a:cs typeface="Century Gothic"/>
              </a:rPr>
              <a:t>pharmaceutical </a:t>
            </a:r>
            <a:r>
              <a:rPr sz="2400" b="1" dirty="0">
                <a:solidFill>
                  <a:srgbClr val="1F4E79"/>
                </a:solidFill>
                <a:latin typeface="Century Gothic"/>
                <a:cs typeface="Century Gothic"/>
              </a:rPr>
              <a:t>industry in  </a:t>
            </a:r>
            <a:r>
              <a:rPr sz="2400" b="1" spc="-5" dirty="0">
                <a:solidFill>
                  <a:srgbClr val="1F4E79"/>
                </a:solidFill>
                <a:latin typeface="Century Gothic"/>
                <a:cs typeface="Century Gothic"/>
              </a:rPr>
              <a:t>Kazakhstan</a:t>
            </a:r>
            <a:endParaRPr sz="2400">
              <a:latin typeface="Century Gothic"/>
              <a:cs typeface="Century Gothic"/>
            </a:endParaRPr>
          </a:p>
        </p:txBody>
      </p:sp>
      <p:sp>
        <p:nvSpPr>
          <p:cNvPr id="8" name="object 8"/>
          <p:cNvSpPr txBox="1"/>
          <p:nvPr/>
        </p:nvSpPr>
        <p:spPr>
          <a:xfrm>
            <a:off x="11093957" y="6427114"/>
            <a:ext cx="180975"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888888"/>
                </a:solidFill>
                <a:latin typeface="Calibri"/>
                <a:cs typeface="Calibri"/>
              </a:rPr>
              <a:t>65</a:t>
            </a:r>
            <a:endParaRPr sz="1200">
              <a:latin typeface="Calibri"/>
              <a:cs typeface="Calibri"/>
            </a:endParaRPr>
          </a:p>
        </p:txBody>
      </p:sp>
      <p:sp>
        <p:nvSpPr>
          <p:cNvPr id="9" name="object 9"/>
          <p:cNvSpPr txBox="1"/>
          <p:nvPr/>
        </p:nvSpPr>
        <p:spPr>
          <a:xfrm>
            <a:off x="2745485" y="5948883"/>
            <a:ext cx="6351270" cy="636270"/>
          </a:xfrm>
          <a:prstGeom prst="rect">
            <a:avLst/>
          </a:prstGeom>
        </p:spPr>
        <p:txBody>
          <a:bodyPr vert="horz" wrap="square" lIns="0" tIns="12700" rIns="0" bIns="0" rtlCol="0">
            <a:spAutoFit/>
          </a:bodyPr>
          <a:lstStyle/>
          <a:p>
            <a:pPr marL="2889885" marR="5080" indent="-2877820">
              <a:lnSpc>
                <a:spcPct val="100000"/>
              </a:lnSpc>
              <a:spcBef>
                <a:spcPts val="100"/>
              </a:spcBef>
            </a:pPr>
            <a:r>
              <a:rPr sz="2000" dirty="0">
                <a:solidFill>
                  <a:srgbClr val="44536A"/>
                </a:solidFill>
                <a:latin typeface="Century Gothic"/>
                <a:cs typeface="Century Gothic"/>
              </a:rPr>
              <a:t>Minister of Industry </a:t>
            </a:r>
            <a:r>
              <a:rPr sz="2000" spc="-5" dirty="0">
                <a:solidFill>
                  <a:srgbClr val="44536A"/>
                </a:solidFill>
                <a:latin typeface="Century Gothic"/>
                <a:cs typeface="Century Gothic"/>
              </a:rPr>
              <a:t>and Infrastructure </a:t>
            </a:r>
            <a:r>
              <a:rPr sz="2000" dirty="0">
                <a:solidFill>
                  <a:srgbClr val="44536A"/>
                </a:solidFill>
                <a:latin typeface="Century Gothic"/>
                <a:cs typeface="Century Gothic"/>
              </a:rPr>
              <a:t>Development,  </a:t>
            </a:r>
            <a:r>
              <a:rPr sz="2000" spc="5" dirty="0">
                <a:solidFill>
                  <a:srgbClr val="44536A"/>
                </a:solidFill>
                <a:latin typeface="Century Gothic"/>
                <a:cs typeface="Century Gothic"/>
              </a:rPr>
              <a:t>2022</a:t>
            </a:r>
            <a:endParaRPr sz="2000">
              <a:latin typeface="Century Gothic"/>
              <a:cs typeface="Century Gothic"/>
            </a:endParaRPr>
          </a:p>
        </p:txBody>
      </p:sp>
      <p:sp>
        <p:nvSpPr>
          <p:cNvPr id="10" name="object 10"/>
          <p:cNvSpPr/>
          <p:nvPr/>
        </p:nvSpPr>
        <p:spPr>
          <a:xfrm>
            <a:off x="10744200" y="64007"/>
            <a:ext cx="1219200" cy="1255776"/>
          </a:xfrm>
          <a:prstGeom prst="rect">
            <a:avLst/>
          </a:prstGeom>
          <a:blipFill>
            <a:blip r:embed="rId6" cstate="print"/>
            <a:stretch>
              <a:fillRect/>
            </a:stretch>
          </a:blipFill>
        </p:spPr>
        <p:txBody>
          <a:bodyPr wrap="square" lIns="0" tIns="0" rIns="0" bIns="0" rtlCol="0"/>
          <a:lstStyle/>
          <a:p>
            <a:endParaRPr/>
          </a:p>
        </p:txBody>
      </p:sp>
      <p:sp>
        <p:nvSpPr>
          <p:cNvPr id="11" name="object 11"/>
          <p:cNvSpPr txBox="1">
            <a:spLocks noGrp="1"/>
          </p:cNvSpPr>
          <p:nvPr>
            <p:ph type="title"/>
          </p:nvPr>
        </p:nvSpPr>
        <p:spPr>
          <a:xfrm>
            <a:off x="2070607" y="907161"/>
            <a:ext cx="1755139" cy="513715"/>
          </a:xfrm>
          <a:prstGeom prst="rect">
            <a:avLst/>
          </a:prstGeom>
        </p:spPr>
        <p:txBody>
          <a:bodyPr vert="horz" wrap="square" lIns="0" tIns="13335" rIns="0" bIns="0" rtlCol="0">
            <a:spAutoFit/>
          </a:bodyPr>
          <a:lstStyle/>
          <a:p>
            <a:pPr marL="12700">
              <a:lnSpc>
                <a:spcPct val="100000"/>
              </a:lnSpc>
              <a:spcBef>
                <a:spcPts val="105"/>
              </a:spcBef>
            </a:pPr>
            <a:r>
              <a:rPr sz="3200" u="none" dirty="0">
                <a:solidFill>
                  <a:srgbClr val="1F4E79"/>
                </a:solidFill>
              </a:rPr>
              <a:t>ANNEX</a:t>
            </a:r>
            <a:r>
              <a:rPr sz="3200" u="none" spc="-114" dirty="0">
                <a:solidFill>
                  <a:srgbClr val="1F4E79"/>
                </a:solidFill>
              </a:rPr>
              <a:t> </a:t>
            </a:r>
            <a:r>
              <a:rPr sz="3200" u="none" dirty="0">
                <a:solidFill>
                  <a:srgbClr val="1F4E79"/>
                </a:solidFill>
              </a:rPr>
              <a:t>5</a:t>
            </a:r>
            <a:endParaRPr sz="320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429895"/>
          </a:xfrm>
          <a:custGeom>
            <a:avLst/>
            <a:gdLst/>
            <a:ahLst/>
            <a:cxnLst/>
            <a:rect l="l" t="t" r="r" b="b"/>
            <a:pathLst>
              <a:path w="12192000" h="429895">
                <a:moveTo>
                  <a:pt x="12191999" y="0"/>
                </a:moveTo>
                <a:lnTo>
                  <a:pt x="0" y="0"/>
                </a:lnTo>
                <a:lnTo>
                  <a:pt x="0" y="429767"/>
                </a:lnTo>
                <a:lnTo>
                  <a:pt x="12191999" y="429767"/>
                </a:lnTo>
                <a:lnTo>
                  <a:pt x="12191999" y="0"/>
                </a:lnTo>
                <a:close/>
              </a:path>
            </a:pathLst>
          </a:custGeom>
          <a:solidFill>
            <a:srgbClr val="001F5F"/>
          </a:solidFill>
        </p:spPr>
        <p:txBody>
          <a:bodyPr wrap="square" lIns="0" tIns="0" rIns="0" bIns="0" rtlCol="0"/>
          <a:lstStyle/>
          <a:p>
            <a:endParaRPr/>
          </a:p>
        </p:txBody>
      </p:sp>
      <p:sp>
        <p:nvSpPr>
          <p:cNvPr id="3" name="object 3"/>
          <p:cNvSpPr txBox="1">
            <a:spLocks noGrp="1"/>
          </p:cNvSpPr>
          <p:nvPr>
            <p:ph type="title"/>
          </p:nvPr>
        </p:nvSpPr>
        <p:spPr>
          <a:xfrm>
            <a:off x="2074545" y="17780"/>
            <a:ext cx="8025765" cy="351155"/>
          </a:xfrm>
          <a:prstGeom prst="rect">
            <a:avLst/>
          </a:prstGeom>
        </p:spPr>
        <p:txBody>
          <a:bodyPr vert="horz" wrap="square" lIns="0" tIns="17145" rIns="0" bIns="0" rtlCol="0">
            <a:spAutoFit/>
          </a:bodyPr>
          <a:lstStyle/>
          <a:p>
            <a:pPr marL="12700">
              <a:lnSpc>
                <a:spcPct val="100000"/>
              </a:lnSpc>
              <a:spcBef>
                <a:spcPts val="135"/>
              </a:spcBef>
            </a:pPr>
            <a:r>
              <a:rPr sz="2100" u="none" spc="25" dirty="0">
                <a:solidFill>
                  <a:srgbClr val="FFFFFF"/>
                </a:solidFill>
                <a:latin typeface="Arial"/>
                <a:cs typeface="Arial"/>
              </a:rPr>
              <a:t>THE </a:t>
            </a:r>
            <a:r>
              <a:rPr sz="2100" u="none" spc="20" dirty="0">
                <a:solidFill>
                  <a:srgbClr val="FFFFFF"/>
                </a:solidFill>
                <a:latin typeface="Arial"/>
                <a:cs typeface="Arial"/>
              </a:rPr>
              <a:t>CURRENT </a:t>
            </a:r>
            <a:r>
              <a:rPr sz="2100" u="none" spc="-40" dirty="0">
                <a:solidFill>
                  <a:srgbClr val="FFFFFF"/>
                </a:solidFill>
                <a:latin typeface="Arial"/>
                <a:cs typeface="Arial"/>
              </a:rPr>
              <a:t>STATE </a:t>
            </a:r>
            <a:r>
              <a:rPr sz="2100" u="none" spc="25" dirty="0">
                <a:solidFill>
                  <a:srgbClr val="FFFFFF"/>
                </a:solidFill>
                <a:latin typeface="Arial"/>
                <a:cs typeface="Arial"/>
              </a:rPr>
              <a:t>OF THE </a:t>
            </a:r>
            <a:r>
              <a:rPr sz="2100" u="none" spc="20" dirty="0">
                <a:solidFill>
                  <a:srgbClr val="FFFFFF"/>
                </a:solidFill>
                <a:latin typeface="Arial"/>
                <a:cs typeface="Arial"/>
              </a:rPr>
              <a:t>PHARMACEUTICAL</a:t>
            </a:r>
            <a:r>
              <a:rPr sz="2100" u="none" spc="-250" dirty="0">
                <a:solidFill>
                  <a:srgbClr val="FFFFFF"/>
                </a:solidFill>
                <a:latin typeface="Arial"/>
                <a:cs typeface="Arial"/>
              </a:rPr>
              <a:t> </a:t>
            </a:r>
            <a:r>
              <a:rPr sz="2100" u="none" spc="10" dirty="0">
                <a:solidFill>
                  <a:srgbClr val="FFFFFF"/>
                </a:solidFill>
                <a:latin typeface="Arial"/>
                <a:cs typeface="Arial"/>
              </a:rPr>
              <a:t>INDUSTRY</a:t>
            </a:r>
            <a:endParaRPr sz="2100">
              <a:latin typeface="Arial"/>
              <a:cs typeface="Arial"/>
            </a:endParaRPr>
          </a:p>
        </p:txBody>
      </p:sp>
      <p:sp>
        <p:nvSpPr>
          <p:cNvPr id="4" name="object 4"/>
          <p:cNvSpPr/>
          <p:nvPr/>
        </p:nvSpPr>
        <p:spPr>
          <a:xfrm>
            <a:off x="3512820" y="1210055"/>
            <a:ext cx="7830311" cy="4509645"/>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237236" y="625601"/>
            <a:ext cx="4719320" cy="1921510"/>
          </a:xfrm>
          <a:prstGeom prst="rect">
            <a:avLst/>
          </a:prstGeom>
        </p:spPr>
        <p:txBody>
          <a:bodyPr vert="horz" wrap="square" lIns="0" tIns="12700" rIns="0" bIns="0" rtlCol="0">
            <a:spAutoFit/>
          </a:bodyPr>
          <a:lstStyle/>
          <a:p>
            <a:pPr marL="12700" marR="135255">
              <a:lnSpc>
                <a:spcPct val="101400"/>
              </a:lnSpc>
              <a:spcBef>
                <a:spcPts val="100"/>
              </a:spcBef>
            </a:pPr>
            <a:r>
              <a:rPr sz="2100" b="1" spc="25" dirty="0">
                <a:solidFill>
                  <a:srgbClr val="001F5F"/>
                </a:solidFill>
                <a:latin typeface="Arial"/>
                <a:cs typeface="Arial"/>
              </a:rPr>
              <a:t>THERE ARE </a:t>
            </a:r>
            <a:r>
              <a:rPr sz="2100" b="1" spc="15" dirty="0">
                <a:solidFill>
                  <a:srgbClr val="001F5F"/>
                </a:solidFill>
                <a:latin typeface="Arial"/>
                <a:cs typeface="Arial"/>
              </a:rPr>
              <a:t>96</a:t>
            </a:r>
            <a:r>
              <a:rPr sz="2100" b="1" spc="-229" dirty="0">
                <a:solidFill>
                  <a:srgbClr val="001F5F"/>
                </a:solidFill>
                <a:latin typeface="Arial"/>
                <a:cs typeface="Arial"/>
              </a:rPr>
              <a:t> </a:t>
            </a:r>
            <a:r>
              <a:rPr sz="2100" b="1" spc="20" dirty="0">
                <a:solidFill>
                  <a:srgbClr val="001F5F"/>
                </a:solidFill>
                <a:latin typeface="Arial"/>
                <a:cs typeface="Arial"/>
              </a:rPr>
              <a:t>PHARMACEUTICAL  ENTERPRISES:</a:t>
            </a:r>
            <a:endParaRPr sz="2100">
              <a:latin typeface="Arial"/>
              <a:cs typeface="Arial"/>
            </a:endParaRPr>
          </a:p>
          <a:p>
            <a:pPr marL="177165" indent="-165100">
              <a:lnSpc>
                <a:spcPct val="100000"/>
              </a:lnSpc>
              <a:spcBef>
                <a:spcPts val="35"/>
              </a:spcBef>
              <a:buClr>
                <a:srgbClr val="001F5F"/>
              </a:buClr>
              <a:buChar char="-"/>
              <a:tabLst>
                <a:tab pos="177800" algn="l"/>
              </a:tabLst>
            </a:pPr>
            <a:r>
              <a:rPr sz="2100" b="1" spc="15" dirty="0">
                <a:solidFill>
                  <a:srgbClr val="00AF50"/>
                </a:solidFill>
                <a:latin typeface="Arial"/>
                <a:cs typeface="Arial"/>
              </a:rPr>
              <a:t>33 </a:t>
            </a:r>
            <a:r>
              <a:rPr sz="2100" spc="25" dirty="0">
                <a:solidFill>
                  <a:srgbClr val="001F5F"/>
                </a:solidFill>
                <a:latin typeface="Arial"/>
                <a:cs typeface="Arial"/>
              </a:rPr>
              <a:t>ON</a:t>
            </a:r>
            <a:r>
              <a:rPr sz="2100" spc="-10" dirty="0">
                <a:solidFill>
                  <a:srgbClr val="001F5F"/>
                </a:solidFill>
                <a:latin typeface="Arial"/>
                <a:cs typeface="Arial"/>
              </a:rPr>
              <a:t> </a:t>
            </a:r>
            <a:r>
              <a:rPr sz="2100" spc="20" dirty="0">
                <a:solidFill>
                  <a:srgbClr val="001F5F"/>
                </a:solidFill>
                <a:latin typeface="Arial"/>
                <a:cs typeface="Arial"/>
              </a:rPr>
              <a:t>MEDICINES</a:t>
            </a:r>
            <a:endParaRPr sz="2100">
              <a:latin typeface="Arial"/>
              <a:cs typeface="Arial"/>
            </a:endParaRPr>
          </a:p>
          <a:p>
            <a:pPr marL="177165" indent="-165100">
              <a:lnSpc>
                <a:spcPct val="100000"/>
              </a:lnSpc>
              <a:spcBef>
                <a:spcPts val="50"/>
              </a:spcBef>
              <a:buClr>
                <a:srgbClr val="001F5F"/>
              </a:buClr>
              <a:buChar char="-"/>
              <a:tabLst>
                <a:tab pos="177800" algn="l"/>
              </a:tabLst>
            </a:pPr>
            <a:r>
              <a:rPr sz="2100" b="1" spc="15" dirty="0">
                <a:solidFill>
                  <a:srgbClr val="00AF50"/>
                </a:solidFill>
                <a:latin typeface="Arial"/>
                <a:cs typeface="Arial"/>
              </a:rPr>
              <a:t>41 </a:t>
            </a:r>
            <a:r>
              <a:rPr sz="2100" spc="20" dirty="0">
                <a:solidFill>
                  <a:srgbClr val="001F5F"/>
                </a:solidFill>
                <a:latin typeface="Arial"/>
                <a:cs typeface="Arial"/>
              </a:rPr>
              <a:t>MEDICAL</a:t>
            </a:r>
            <a:r>
              <a:rPr sz="2100" spc="-125" dirty="0">
                <a:solidFill>
                  <a:srgbClr val="001F5F"/>
                </a:solidFill>
                <a:latin typeface="Arial"/>
                <a:cs typeface="Arial"/>
              </a:rPr>
              <a:t> </a:t>
            </a:r>
            <a:r>
              <a:rPr sz="2100" spc="20" dirty="0">
                <a:solidFill>
                  <a:srgbClr val="001F5F"/>
                </a:solidFill>
                <a:latin typeface="Arial"/>
                <a:cs typeface="Arial"/>
              </a:rPr>
              <a:t>DEVICES</a:t>
            </a:r>
            <a:endParaRPr sz="2100">
              <a:latin typeface="Arial"/>
              <a:cs typeface="Arial"/>
            </a:endParaRPr>
          </a:p>
          <a:p>
            <a:pPr marL="177165" indent="-165100">
              <a:lnSpc>
                <a:spcPct val="100000"/>
              </a:lnSpc>
              <a:spcBef>
                <a:spcPts val="35"/>
              </a:spcBef>
              <a:buClr>
                <a:srgbClr val="001F5F"/>
              </a:buClr>
              <a:buChar char="-"/>
              <a:tabLst>
                <a:tab pos="177800" algn="l"/>
              </a:tabLst>
            </a:pPr>
            <a:r>
              <a:rPr sz="2100" b="1" spc="15" dirty="0">
                <a:solidFill>
                  <a:srgbClr val="00AF50"/>
                </a:solidFill>
                <a:latin typeface="Arial"/>
                <a:cs typeface="Arial"/>
              </a:rPr>
              <a:t>22 </a:t>
            </a:r>
            <a:r>
              <a:rPr sz="2100" spc="20" dirty="0">
                <a:solidFill>
                  <a:srgbClr val="001F5F"/>
                </a:solidFill>
                <a:latin typeface="Arial"/>
                <a:cs typeface="Arial"/>
              </a:rPr>
              <a:t>MEDICAL</a:t>
            </a:r>
            <a:r>
              <a:rPr sz="2100" spc="-125" dirty="0">
                <a:solidFill>
                  <a:srgbClr val="001F5F"/>
                </a:solidFill>
                <a:latin typeface="Arial"/>
                <a:cs typeface="Arial"/>
              </a:rPr>
              <a:t> </a:t>
            </a:r>
            <a:r>
              <a:rPr sz="2100" spc="20" dirty="0">
                <a:solidFill>
                  <a:srgbClr val="001F5F"/>
                </a:solidFill>
                <a:latin typeface="Arial"/>
                <a:cs typeface="Arial"/>
              </a:rPr>
              <a:t>EQUIPMENT</a:t>
            </a:r>
            <a:endParaRPr sz="2100">
              <a:latin typeface="Arial"/>
              <a:cs typeface="Arial"/>
            </a:endParaRPr>
          </a:p>
          <a:p>
            <a:pPr marR="5080" algn="r">
              <a:lnSpc>
                <a:spcPct val="100000"/>
              </a:lnSpc>
              <a:spcBef>
                <a:spcPts val="1350"/>
              </a:spcBef>
            </a:pPr>
            <a:r>
              <a:rPr sz="650" b="1" spc="10" dirty="0">
                <a:solidFill>
                  <a:srgbClr val="404040"/>
                </a:solidFill>
                <a:latin typeface="Arial"/>
                <a:cs typeface="Arial"/>
              </a:rPr>
              <a:t>West Kazakhstan</a:t>
            </a:r>
            <a:r>
              <a:rPr sz="650" b="1" spc="-40" dirty="0">
                <a:solidFill>
                  <a:srgbClr val="404040"/>
                </a:solidFill>
                <a:latin typeface="Arial"/>
                <a:cs typeface="Arial"/>
              </a:rPr>
              <a:t> </a:t>
            </a:r>
            <a:r>
              <a:rPr sz="650" b="1" spc="5" dirty="0">
                <a:solidFill>
                  <a:srgbClr val="404040"/>
                </a:solidFill>
                <a:latin typeface="Arial"/>
                <a:cs typeface="Arial"/>
              </a:rPr>
              <a:t>region</a:t>
            </a:r>
            <a:endParaRPr sz="650">
              <a:latin typeface="Arial"/>
              <a:cs typeface="Arial"/>
            </a:endParaRPr>
          </a:p>
        </p:txBody>
      </p:sp>
      <p:sp>
        <p:nvSpPr>
          <p:cNvPr id="6" name="object 6"/>
          <p:cNvSpPr txBox="1"/>
          <p:nvPr/>
        </p:nvSpPr>
        <p:spPr>
          <a:xfrm>
            <a:off x="4051808" y="3094482"/>
            <a:ext cx="581660" cy="128270"/>
          </a:xfrm>
          <a:prstGeom prst="rect">
            <a:avLst/>
          </a:prstGeom>
        </p:spPr>
        <p:txBody>
          <a:bodyPr vert="horz" wrap="square" lIns="0" tIns="15240" rIns="0" bIns="0" rtlCol="0">
            <a:spAutoFit/>
          </a:bodyPr>
          <a:lstStyle/>
          <a:p>
            <a:pPr marL="12700">
              <a:lnSpc>
                <a:spcPct val="100000"/>
              </a:lnSpc>
              <a:spcBef>
                <a:spcPts val="120"/>
              </a:spcBef>
            </a:pPr>
            <a:r>
              <a:rPr sz="650" b="1" spc="5" dirty="0">
                <a:solidFill>
                  <a:srgbClr val="404040"/>
                </a:solidFill>
                <a:latin typeface="Arial"/>
                <a:cs typeface="Arial"/>
              </a:rPr>
              <a:t>Atyrau</a:t>
            </a:r>
            <a:r>
              <a:rPr sz="650" b="1" spc="-5" dirty="0">
                <a:solidFill>
                  <a:srgbClr val="404040"/>
                </a:solidFill>
                <a:latin typeface="Arial"/>
                <a:cs typeface="Arial"/>
              </a:rPr>
              <a:t> </a:t>
            </a:r>
            <a:r>
              <a:rPr sz="650" b="1" spc="5" dirty="0">
                <a:solidFill>
                  <a:srgbClr val="404040"/>
                </a:solidFill>
                <a:latin typeface="Arial"/>
                <a:cs typeface="Arial"/>
              </a:rPr>
              <a:t>region</a:t>
            </a:r>
            <a:endParaRPr sz="650">
              <a:latin typeface="Arial"/>
              <a:cs typeface="Arial"/>
            </a:endParaRPr>
          </a:p>
        </p:txBody>
      </p:sp>
      <p:sp>
        <p:nvSpPr>
          <p:cNvPr id="7" name="object 7"/>
          <p:cNvSpPr txBox="1"/>
          <p:nvPr/>
        </p:nvSpPr>
        <p:spPr>
          <a:xfrm>
            <a:off x="4531867" y="4279773"/>
            <a:ext cx="469265" cy="230504"/>
          </a:xfrm>
          <a:prstGeom prst="rect">
            <a:avLst/>
          </a:prstGeom>
        </p:spPr>
        <p:txBody>
          <a:bodyPr vert="horz" wrap="square" lIns="0" tIns="12065" rIns="0" bIns="0" rtlCol="0">
            <a:spAutoFit/>
          </a:bodyPr>
          <a:lstStyle/>
          <a:p>
            <a:pPr marL="104139" marR="5080" indent="-91440">
              <a:lnSpc>
                <a:spcPct val="103099"/>
              </a:lnSpc>
              <a:spcBef>
                <a:spcPts val="95"/>
              </a:spcBef>
            </a:pPr>
            <a:r>
              <a:rPr sz="650" b="1" spc="15" dirty="0">
                <a:solidFill>
                  <a:srgbClr val="404040"/>
                </a:solidFill>
                <a:latin typeface="Arial"/>
                <a:cs typeface="Arial"/>
              </a:rPr>
              <a:t>M</a:t>
            </a:r>
            <a:r>
              <a:rPr sz="650" b="1" spc="10" dirty="0">
                <a:solidFill>
                  <a:srgbClr val="404040"/>
                </a:solidFill>
                <a:latin typeface="Arial"/>
                <a:cs typeface="Arial"/>
              </a:rPr>
              <a:t>a</a:t>
            </a:r>
            <a:r>
              <a:rPr sz="650" b="1" spc="5" dirty="0">
                <a:solidFill>
                  <a:srgbClr val="404040"/>
                </a:solidFill>
                <a:latin typeface="Arial"/>
                <a:cs typeface="Arial"/>
              </a:rPr>
              <a:t>ng</a:t>
            </a:r>
            <a:r>
              <a:rPr sz="650" b="1" spc="-5" dirty="0">
                <a:solidFill>
                  <a:srgbClr val="404040"/>
                </a:solidFill>
                <a:latin typeface="Arial"/>
                <a:cs typeface="Arial"/>
              </a:rPr>
              <a:t>y</a:t>
            </a:r>
            <a:r>
              <a:rPr sz="650" b="1" spc="5" dirty="0">
                <a:solidFill>
                  <a:srgbClr val="404040"/>
                </a:solidFill>
                <a:latin typeface="Arial"/>
                <a:cs typeface="Arial"/>
              </a:rPr>
              <a:t>stau  region</a:t>
            </a:r>
            <a:endParaRPr sz="650">
              <a:latin typeface="Arial"/>
              <a:cs typeface="Arial"/>
            </a:endParaRPr>
          </a:p>
        </p:txBody>
      </p:sp>
      <p:sp>
        <p:nvSpPr>
          <p:cNvPr id="8" name="object 8"/>
          <p:cNvSpPr txBox="1"/>
          <p:nvPr/>
        </p:nvSpPr>
        <p:spPr>
          <a:xfrm>
            <a:off x="5456935" y="3204464"/>
            <a:ext cx="600075" cy="128270"/>
          </a:xfrm>
          <a:prstGeom prst="rect">
            <a:avLst/>
          </a:prstGeom>
        </p:spPr>
        <p:txBody>
          <a:bodyPr vert="horz" wrap="square" lIns="0" tIns="15240" rIns="0" bIns="0" rtlCol="0">
            <a:spAutoFit/>
          </a:bodyPr>
          <a:lstStyle/>
          <a:p>
            <a:pPr marL="12700">
              <a:lnSpc>
                <a:spcPct val="100000"/>
              </a:lnSpc>
              <a:spcBef>
                <a:spcPts val="120"/>
              </a:spcBef>
            </a:pPr>
            <a:r>
              <a:rPr sz="650" b="1" spc="5" dirty="0">
                <a:solidFill>
                  <a:srgbClr val="404040"/>
                </a:solidFill>
                <a:latin typeface="Arial"/>
                <a:cs typeface="Arial"/>
              </a:rPr>
              <a:t>Aktobe</a:t>
            </a:r>
            <a:r>
              <a:rPr sz="650" b="1" spc="-10" dirty="0">
                <a:solidFill>
                  <a:srgbClr val="404040"/>
                </a:solidFill>
                <a:latin typeface="Arial"/>
                <a:cs typeface="Arial"/>
              </a:rPr>
              <a:t> </a:t>
            </a:r>
            <a:r>
              <a:rPr sz="650" b="1" spc="5" dirty="0">
                <a:solidFill>
                  <a:srgbClr val="404040"/>
                </a:solidFill>
                <a:latin typeface="Arial"/>
                <a:cs typeface="Arial"/>
              </a:rPr>
              <a:t>region</a:t>
            </a:r>
            <a:endParaRPr sz="650">
              <a:latin typeface="Arial"/>
              <a:cs typeface="Arial"/>
            </a:endParaRPr>
          </a:p>
        </p:txBody>
      </p:sp>
      <p:sp>
        <p:nvSpPr>
          <p:cNvPr id="9" name="object 9"/>
          <p:cNvSpPr txBox="1"/>
          <p:nvPr/>
        </p:nvSpPr>
        <p:spPr>
          <a:xfrm>
            <a:off x="6621271" y="2071877"/>
            <a:ext cx="408305" cy="230504"/>
          </a:xfrm>
          <a:prstGeom prst="rect">
            <a:avLst/>
          </a:prstGeom>
        </p:spPr>
        <p:txBody>
          <a:bodyPr vert="horz" wrap="square" lIns="0" tIns="12065" rIns="0" bIns="0" rtlCol="0">
            <a:spAutoFit/>
          </a:bodyPr>
          <a:lstStyle/>
          <a:p>
            <a:pPr marL="71755" marR="5080" indent="-59690">
              <a:lnSpc>
                <a:spcPct val="103099"/>
              </a:lnSpc>
              <a:spcBef>
                <a:spcPts val="95"/>
              </a:spcBef>
            </a:pPr>
            <a:r>
              <a:rPr sz="650" b="1" spc="5" dirty="0">
                <a:solidFill>
                  <a:srgbClr val="404040"/>
                </a:solidFill>
                <a:latin typeface="Arial"/>
                <a:cs typeface="Arial"/>
              </a:rPr>
              <a:t>Ko</a:t>
            </a:r>
            <a:r>
              <a:rPr sz="650" b="1" spc="10" dirty="0">
                <a:solidFill>
                  <a:srgbClr val="404040"/>
                </a:solidFill>
                <a:latin typeface="Arial"/>
                <a:cs typeface="Arial"/>
              </a:rPr>
              <a:t>sta</a:t>
            </a:r>
            <a:r>
              <a:rPr sz="650" b="1" spc="5" dirty="0">
                <a:solidFill>
                  <a:srgbClr val="404040"/>
                </a:solidFill>
                <a:latin typeface="Arial"/>
                <a:cs typeface="Arial"/>
              </a:rPr>
              <a:t>nay  region</a:t>
            </a:r>
            <a:endParaRPr sz="650">
              <a:latin typeface="Arial"/>
              <a:cs typeface="Arial"/>
            </a:endParaRPr>
          </a:p>
        </p:txBody>
      </p:sp>
      <p:sp>
        <p:nvSpPr>
          <p:cNvPr id="10" name="object 10"/>
          <p:cNvSpPr txBox="1"/>
          <p:nvPr/>
        </p:nvSpPr>
        <p:spPr>
          <a:xfrm>
            <a:off x="7457058" y="1487551"/>
            <a:ext cx="751205" cy="230504"/>
          </a:xfrm>
          <a:prstGeom prst="rect">
            <a:avLst/>
          </a:prstGeom>
        </p:spPr>
        <p:txBody>
          <a:bodyPr vert="horz" wrap="square" lIns="0" tIns="12065" rIns="0" bIns="0" rtlCol="0">
            <a:spAutoFit/>
          </a:bodyPr>
          <a:lstStyle/>
          <a:p>
            <a:pPr marL="243840" marR="5080" indent="-231775">
              <a:lnSpc>
                <a:spcPct val="103099"/>
              </a:lnSpc>
              <a:spcBef>
                <a:spcPts val="95"/>
              </a:spcBef>
            </a:pPr>
            <a:r>
              <a:rPr sz="650" b="1" spc="5" dirty="0">
                <a:solidFill>
                  <a:srgbClr val="404040"/>
                </a:solidFill>
                <a:latin typeface="Arial"/>
                <a:cs typeface="Arial"/>
              </a:rPr>
              <a:t>North</a:t>
            </a:r>
            <a:r>
              <a:rPr sz="650" b="1" spc="-50" dirty="0">
                <a:solidFill>
                  <a:srgbClr val="404040"/>
                </a:solidFill>
                <a:latin typeface="Arial"/>
                <a:cs typeface="Arial"/>
              </a:rPr>
              <a:t> </a:t>
            </a:r>
            <a:r>
              <a:rPr sz="650" b="1" spc="10" dirty="0">
                <a:solidFill>
                  <a:srgbClr val="404040"/>
                </a:solidFill>
                <a:latin typeface="Arial"/>
                <a:cs typeface="Arial"/>
              </a:rPr>
              <a:t>Kazakhstan  </a:t>
            </a:r>
            <a:r>
              <a:rPr sz="650" b="1" spc="5" dirty="0">
                <a:solidFill>
                  <a:srgbClr val="404040"/>
                </a:solidFill>
                <a:latin typeface="Arial"/>
                <a:cs typeface="Arial"/>
              </a:rPr>
              <a:t>region</a:t>
            </a:r>
            <a:endParaRPr sz="650">
              <a:latin typeface="Arial"/>
              <a:cs typeface="Arial"/>
            </a:endParaRPr>
          </a:p>
        </p:txBody>
      </p:sp>
      <p:sp>
        <p:nvSpPr>
          <p:cNvPr id="11" name="object 11"/>
          <p:cNvSpPr txBox="1"/>
          <p:nvPr/>
        </p:nvSpPr>
        <p:spPr>
          <a:xfrm>
            <a:off x="7713091" y="2097151"/>
            <a:ext cx="618490" cy="128270"/>
          </a:xfrm>
          <a:prstGeom prst="rect">
            <a:avLst/>
          </a:prstGeom>
        </p:spPr>
        <p:txBody>
          <a:bodyPr vert="horz" wrap="square" lIns="0" tIns="15240" rIns="0" bIns="0" rtlCol="0">
            <a:spAutoFit/>
          </a:bodyPr>
          <a:lstStyle/>
          <a:p>
            <a:pPr marL="12700">
              <a:lnSpc>
                <a:spcPct val="100000"/>
              </a:lnSpc>
              <a:spcBef>
                <a:spcPts val="120"/>
              </a:spcBef>
            </a:pPr>
            <a:r>
              <a:rPr sz="650" b="1" spc="5" dirty="0">
                <a:solidFill>
                  <a:srgbClr val="404040"/>
                </a:solidFill>
                <a:latin typeface="Arial"/>
                <a:cs typeface="Arial"/>
              </a:rPr>
              <a:t>Akmola</a:t>
            </a:r>
            <a:r>
              <a:rPr sz="650" b="1" spc="-10" dirty="0">
                <a:solidFill>
                  <a:srgbClr val="404040"/>
                </a:solidFill>
                <a:latin typeface="Arial"/>
                <a:cs typeface="Arial"/>
              </a:rPr>
              <a:t> </a:t>
            </a:r>
            <a:r>
              <a:rPr sz="650" b="1" spc="5" dirty="0">
                <a:solidFill>
                  <a:srgbClr val="404040"/>
                </a:solidFill>
                <a:latin typeface="Arial"/>
                <a:cs typeface="Arial"/>
              </a:rPr>
              <a:t>region</a:t>
            </a:r>
            <a:endParaRPr sz="650">
              <a:latin typeface="Arial"/>
              <a:cs typeface="Arial"/>
            </a:endParaRPr>
          </a:p>
        </p:txBody>
      </p:sp>
      <p:sp>
        <p:nvSpPr>
          <p:cNvPr id="12" name="object 12"/>
          <p:cNvSpPr txBox="1"/>
          <p:nvPr/>
        </p:nvSpPr>
        <p:spPr>
          <a:xfrm>
            <a:off x="8813418" y="2258059"/>
            <a:ext cx="671830" cy="128270"/>
          </a:xfrm>
          <a:prstGeom prst="rect">
            <a:avLst/>
          </a:prstGeom>
        </p:spPr>
        <p:txBody>
          <a:bodyPr vert="horz" wrap="square" lIns="0" tIns="15240" rIns="0" bIns="0" rtlCol="0">
            <a:spAutoFit/>
          </a:bodyPr>
          <a:lstStyle/>
          <a:p>
            <a:pPr marL="12700">
              <a:lnSpc>
                <a:spcPct val="100000"/>
              </a:lnSpc>
              <a:spcBef>
                <a:spcPts val="120"/>
              </a:spcBef>
            </a:pPr>
            <a:r>
              <a:rPr sz="650" b="1" spc="5" dirty="0">
                <a:solidFill>
                  <a:srgbClr val="404040"/>
                </a:solidFill>
                <a:latin typeface="Arial"/>
                <a:cs typeface="Arial"/>
              </a:rPr>
              <a:t>Pavlodar</a:t>
            </a:r>
            <a:r>
              <a:rPr sz="650" b="1" spc="-5" dirty="0">
                <a:solidFill>
                  <a:srgbClr val="404040"/>
                </a:solidFill>
                <a:latin typeface="Arial"/>
                <a:cs typeface="Arial"/>
              </a:rPr>
              <a:t> </a:t>
            </a:r>
            <a:r>
              <a:rPr sz="650" b="1" spc="5" dirty="0">
                <a:solidFill>
                  <a:srgbClr val="404040"/>
                </a:solidFill>
                <a:latin typeface="Arial"/>
                <a:cs typeface="Arial"/>
              </a:rPr>
              <a:t>region</a:t>
            </a:r>
            <a:endParaRPr sz="650">
              <a:latin typeface="Arial"/>
              <a:cs typeface="Arial"/>
            </a:endParaRPr>
          </a:p>
        </p:txBody>
      </p:sp>
      <p:sp>
        <p:nvSpPr>
          <p:cNvPr id="13" name="object 13"/>
          <p:cNvSpPr txBox="1"/>
          <p:nvPr/>
        </p:nvSpPr>
        <p:spPr>
          <a:xfrm>
            <a:off x="7655432" y="3373323"/>
            <a:ext cx="464820" cy="230504"/>
          </a:xfrm>
          <a:prstGeom prst="rect">
            <a:avLst/>
          </a:prstGeom>
        </p:spPr>
        <p:txBody>
          <a:bodyPr vert="horz" wrap="square" lIns="0" tIns="15875" rIns="0" bIns="0" rtlCol="0">
            <a:spAutoFit/>
          </a:bodyPr>
          <a:lstStyle/>
          <a:p>
            <a:pPr algn="ctr">
              <a:lnSpc>
                <a:spcPct val="100000"/>
              </a:lnSpc>
              <a:spcBef>
                <a:spcPts val="125"/>
              </a:spcBef>
            </a:pPr>
            <a:r>
              <a:rPr sz="650" b="1" spc="5" dirty="0">
                <a:solidFill>
                  <a:srgbClr val="404040"/>
                </a:solidFill>
                <a:latin typeface="Arial"/>
                <a:cs typeface="Arial"/>
              </a:rPr>
              <a:t>Karaganda</a:t>
            </a:r>
            <a:endParaRPr sz="650">
              <a:latin typeface="Arial"/>
              <a:cs typeface="Arial"/>
            </a:endParaRPr>
          </a:p>
          <a:p>
            <a:pPr algn="ctr">
              <a:lnSpc>
                <a:spcPct val="100000"/>
              </a:lnSpc>
              <a:spcBef>
                <a:spcPts val="25"/>
              </a:spcBef>
            </a:pPr>
            <a:r>
              <a:rPr sz="650" b="1" spc="5" dirty="0">
                <a:solidFill>
                  <a:srgbClr val="404040"/>
                </a:solidFill>
                <a:latin typeface="Arial"/>
                <a:cs typeface="Arial"/>
              </a:rPr>
              <a:t>region</a:t>
            </a:r>
            <a:endParaRPr sz="650">
              <a:latin typeface="Arial"/>
              <a:cs typeface="Arial"/>
            </a:endParaRPr>
          </a:p>
        </p:txBody>
      </p:sp>
      <p:sp>
        <p:nvSpPr>
          <p:cNvPr id="14" name="object 14"/>
          <p:cNvSpPr txBox="1"/>
          <p:nvPr/>
        </p:nvSpPr>
        <p:spPr>
          <a:xfrm>
            <a:off x="10021951" y="2876169"/>
            <a:ext cx="702945" cy="230504"/>
          </a:xfrm>
          <a:prstGeom prst="rect">
            <a:avLst/>
          </a:prstGeom>
        </p:spPr>
        <p:txBody>
          <a:bodyPr vert="horz" wrap="square" lIns="0" tIns="12065" rIns="0" bIns="0" rtlCol="0">
            <a:spAutoFit/>
          </a:bodyPr>
          <a:lstStyle/>
          <a:p>
            <a:pPr marL="219710" marR="5080" indent="-207645">
              <a:lnSpc>
                <a:spcPct val="103099"/>
              </a:lnSpc>
              <a:spcBef>
                <a:spcPts val="95"/>
              </a:spcBef>
            </a:pPr>
            <a:r>
              <a:rPr sz="650" b="1" spc="5" dirty="0">
                <a:solidFill>
                  <a:srgbClr val="404040"/>
                </a:solidFill>
                <a:latin typeface="Arial"/>
                <a:cs typeface="Arial"/>
              </a:rPr>
              <a:t>East</a:t>
            </a:r>
            <a:r>
              <a:rPr sz="650" b="1" spc="-60" dirty="0">
                <a:solidFill>
                  <a:srgbClr val="404040"/>
                </a:solidFill>
                <a:latin typeface="Arial"/>
                <a:cs typeface="Arial"/>
              </a:rPr>
              <a:t> </a:t>
            </a:r>
            <a:r>
              <a:rPr sz="650" b="1" spc="10" dirty="0">
                <a:solidFill>
                  <a:srgbClr val="404040"/>
                </a:solidFill>
                <a:latin typeface="Arial"/>
                <a:cs typeface="Arial"/>
              </a:rPr>
              <a:t>Kazakhstan  </a:t>
            </a:r>
            <a:r>
              <a:rPr sz="650" b="1" spc="5" dirty="0">
                <a:solidFill>
                  <a:srgbClr val="404040"/>
                </a:solidFill>
                <a:latin typeface="Arial"/>
                <a:cs typeface="Arial"/>
              </a:rPr>
              <a:t>region</a:t>
            </a:r>
            <a:endParaRPr sz="650">
              <a:latin typeface="Arial"/>
              <a:cs typeface="Arial"/>
            </a:endParaRPr>
          </a:p>
        </p:txBody>
      </p:sp>
      <p:sp>
        <p:nvSpPr>
          <p:cNvPr id="15" name="object 15"/>
          <p:cNvSpPr txBox="1"/>
          <p:nvPr/>
        </p:nvSpPr>
        <p:spPr>
          <a:xfrm>
            <a:off x="9936606" y="3680841"/>
            <a:ext cx="579755" cy="230504"/>
          </a:xfrm>
          <a:prstGeom prst="rect">
            <a:avLst/>
          </a:prstGeom>
        </p:spPr>
        <p:txBody>
          <a:bodyPr vert="horz" wrap="square" lIns="0" tIns="12065" rIns="0" bIns="0" rtlCol="0">
            <a:spAutoFit/>
          </a:bodyPr>
          <a:lstStyle/>
          <a:p>
            <a:pPr marL="116205" marR="5080" indent="-104139">
              <a:lnSpc>
                <a:spcPct val="103099"/>
              </a:lnSpc>
              <a:spcBef>
                <a:spcPts val="95"/>
              </a:spcBef>
            </a:pPr>
            <a:r>
              <a:rPr sz="650" b="1" spc="-5" dirty="0">
                <a:solidFill>
                  <a:srgbClr val="404040"/>
                </a:solidFill>
                <a:latin typeface="Arial"/>
                <a:cs typeface="Arial"/>
              </a:rPr>
              <a:t>А</a:t>
            </a:r>
            <a:r>
              <a:rPr sz="650" b="1" spc="10" dirty="0">
                <a:solidFill>
                  <a:srgbClr val="404040"/>
                </a:solidFill>
                <a:latin typeface="Arial"/>
                <a:cs typeface="Arial"/>
              </a:rPr>
              <a:t>л</a:t>
            </a:r>
            <a:r>
              <a:rPr sz="650" b="1" spc="5" dirty="0">
                <a:solidFill>
                  <a:srgbClr val="404040"/>
                </a:solidFill>
                <a:latin typeface="Arial"/>
                <a:cs typeface="Arial"/>
              </a:rPr>
              <a:t>ма</a:t>
            </a:r>
            <a:r>
              <a:rPr sz="650" b="1" spc="-10" dirty="0">
                <a:solidFill>
                  <a:srgbClr val="404040"/>
                </a:solidFill>
                <a:latin typeface="Arial"/>
                <a:cs typeface="Arial"/>
              </a:rPr>
              <a:t>т</a:t>
            </a:r>
            <a:r>
              <a:rPr sz="650" b="1" dirty="0">
                <a:solidFill>
                  <a:srgbClr val="404040"/>
                </a:solidFill>
                <a:latin typeface="Arial"/>
                <a:cs typeface="Arial"/>
              </a:rPr>
              <a:t>и</a:t>
            </a:r>
            <a:r>
              <a:rPr sz="650" b="1" spc="10" dirty="0">
                <a:solidFill>
                  <a:srgbClr val="404040"/>
                </a:solidFill>
                <a:latin typeface="Arial"/>
                <a:cs typeface="Arial"/>
              </a:rPr>
              <a:t>н</a:t>
            </a:r>
            <a:r>
              <a:rPr sz="650" b="1" spc="5" dirty="0">
                <a:solidFill>
                  <a:srgbClr val="404040"/>
                </a:solidFill>
                <a:latin typeface="Arial"/>
                <a:cs typeface="Arial"/>
              </a:rPr>
              <a:t>ская  область</a:t>
            </a:r>
            <a:endParaRPr sz="650">
              <a:latin typeface="Arial"/>
              <a:cs typeface="Arial"/>
            </a:endParaRPr>
          </a:p>
        </p:txBody>
      </p:sp>
      <p:sp>
        <p:nvSpPr>
          <p:cNvPr id="16" name="object 16"/>
          <p:cNvSpPr txBox="1"/>
          <p:nvPr/>
        </p:nvSpPr>
        <p:spPr>
          <a:xfrm>
            <a:off x="8199881" y="4245991"/>
            <a:ext cx="661670" cy="128270"/>
          </a:xfrm>
          <a:prstGeom prst="rect">
            <a:avLst/>
          </a:prstGeom>
        </p:spPr>
        <p:txBody>
          <a:bodyPr vert="horz" wrap="square" lIns="0" tIns="15240" rIns="0" bIns="0" rtlCol="0">
            <a:spAutoFit/>
          </a:bodyPr>
          <a:lstStyle/>
          <a:p>
            <a:pPr marL="12700">
              <a:lnSpc>
                <a:spcPct val="100000"/>
              </a:lnSpc>
              <a:spcBef>
                <a:spcPts val="120"/>
              </a:spcBef>
            </a:pPr>
            <a:r>
              <a:rPr sz="650" b="1" spc="5" dirty="0">
                <a:solidFill>
                  <a:srgbClr val="404040"/>
                </a:solidFill>
                <a:latin typeface="Arial"/>
                <a:cs typeface="Arial"/>
              </a:rPr>
              <a:t>Zhambyl</a:t>
            </a:r>
            <a:r>
              <a:rPr sz="650" b="1" spc="-5" dirty="0">
                <a:solidFill>
                  <a:srgbClr val="404040"/>
                </a:solidFill>
                <a:latin typeface="Arial"/>
                <a:cs typeface="Arial"/>
              </a:rPr>
              <a:t> </a:t>
            </a:r>
            <a:r>
              <a:rPr sz="650" b="1" spc="5" dirty="0">
                <a:solidFill>
                  <a:srgbClr val="404040"/>
                </a:solidFill>
                <a:latin typeface="Arial"/>
                <a:cs typeface="Arial"/>
              </a:rPr>
              <a:t>region</a:t>
            </a:r>
            <a:endParaRPr sz="650">
              <a:latin typeface="Arial"/>
              <a:cs typeface="Arial"/>
            </a:endParaRPr>
          </a:p>
        </p:txBody>
      </p:sp>
      <p:sp>
        <p:nvSpPr>
          <p:cNvPr id="17" name="object 17"/>
          <p:cNvSpPr txBox="1"/>
          <p:nvPr/>
        </p:nvSpPr>
        <p:spPr>
          <a:xfrm>
            <a:off x="6600825" y="4127373"/>
            <a:ext cx="429895" cy="230504"/>
          </a:xfrm>
          <a:prstGeom prst="rect">
            <a:avLst/>
          </a:prstGeom>
        </p:spPr>
        <p:txBody>
          <a:bodyPr vert="horz" wrap="square" lIns="0" tIns="12065" rIns="0" bIns="0" rtlCol="0">
            <a:spAutoFit/>
          </a:bodyPr>
          <a:lstStyle/>
          <a:p>
            <a:pPr marL="83820" marR="5080" indent="-71755">
              <a:lnSpc>
                <a:spcPct val="103099"/>
              </a:lnSpc>
              <a:spcBef>
                <a:spcPts val="95"/>
              </a:spcBef>
            </a:pPr>
            <a:r>
              <a:rPr sz="650" b="1" spc="5" dirty="0">
                <a:solidFill>
                  <a:srgbClr val="404040"/>
                </a:solidFill>
                <a:latin typeface="Arial"/>
                <a:cs typeface="Arial"/>
              </a:rPr>
              <a:t>K</a:t>
            </a:r>
            <a:r>
              <a:rPr sz="650" b="1" spc="-5" dirty="0">
                <a:solidFill>
                  <a:srgbClr val="404040"/>
                </a:solidFill>
                <a:latin typeface="Arial"/>
                <a:cs typeface="Arial"/>
              </a:rPr>
              <a:t>y</a:t>
            </a:r>
            <a:r>
              <a:rPr sz="650" b="1" spc="10" dirty="0">
                <a:solidFill>
                  <a:srgbClr val="404040"/>
                </a:solidFill>
                <a:latin typeface="Arial"/>
                <a:cs typeface="Arial"/>
              </a:rPr>
              <a:t>z</a:t>
            </a:r>
            <a:r>
              <a:rPr sz="650" b="1" spc="-5" dirty="0">
                <a:solidFill>
                  <a:srgbClr val="404040"/>
                </a:solidFill>
                <a:latin typeface="Arial"/>
                <a:cs typeface="Arial"/>
              </a:rPr>
              <a:t>y</a:t>
            </a:r>
            <a:r>
              <a:rPr sz="650" b="1" spc="5" dirty="0">
                <a:solidFill>
                  <a:srgbClr val="404040"/>
                </a:solidFill>
                <a:latin typeface="Arial"/>
                <a:cs typeface="Arial"/>
              </a:rPr>
              <a:t>lorda  region</a:t>
            </a:r>
            <a:endParaRPr sz="650">
              <a:latin typeface="Arial"/>
              <a:cs typeface="Arial"/>
            </a:endParaRPr>
          </a:p>
        </p:txBody>
      </p:sp>
      <p:sp>
        <p:nvSpPr>
          <p:cNvPr id="18" name="object 18"/>
          <p:cNvSpPr txBox="1"/>
          <p:nvPr/>
        </p:nvSpPr>
        <p:spPr>
          <a:xfrm>
            <a:off x="8323833" y="4609338"/>
            <a:ext cx="537210" cy="230504"/>
          </a:xfrm>
          <a:prstGeom prst="rect">
            <a:avLst/>
          </a:prstGeom>
        </p:spPr>
        <p:txBody>
          <a:bodyPr vert="horz" wrap="square" lIns="0" tIns="12065" rIns="0" bIns="0" rtlCol="0">
            <a:spAutoFit/>
          </a:bodyPr>
          <a:lstStyle/>
          <a:p>
            <a:pPr marL="119380" marR="5080" indent="-106680">
              <a:lnSpc>
                <a:spcPct val="103099"/>
              </a:lnSpc>
              <a:spcBef>
                <a:spcPts val="95"/>
              </a:spcBef>
            </a:pPr>
            <a:r>
              <a:rPr sz="650" spc="15" dirty="0">
                <a:latin typeface="Arial"/>
                <a:cs typeface="Arial"/>
              </a:rPr>
              <a:t>ТОО</a:t>
            </a:r>
            <a:r>
              <a:rPr sz="650" spc="-65" dirty="0">
                <a:latin typeface="Arial"/>
                <a:cs typeface="Arial"/>
              </a:rPr>
              <a:t> </a:t>
            </a:r>
            <a:r>
              <a:rPr sz="650" spc="5" dirty="0">
                <a:latin typeface="Arial"/>
                <a:cs typeface="Arial"/>
              </a:rPr>
              <a:t>«Super-  </a:t>
            </a:r>
            <a:r>
              <a:rPr sz="650" spc="10" dirty="0">
                <a:latin typeface="Arial"/>
                <a:cs typeface="Arial"/>
              </a:rPr>
              <a:t>Pharm»</a:t>
            </a:r>
            <a:endParaRPr sz="650">
              <a:latin typeface="Arial"/>
              <a:cs typeface="Arial"/>
            </a:endParaRPr>
          </a:p>
        </p:txBody>
      </p:sp>
      <p:sp>
        <p:nvSpPr>
          <p:cNvPr id="19" name="object 19"/>
          <p:cNvSpPr/>
          <p:nvPr/>
        </p:nvSpPr>
        <p:spPr>
          <a:xfrm>
            <a:off x="3046476" y="5539740"/>
            <a:ext cx="288290" cy="233679"/>
          </a:xfrm>
          <a:custGeom>
            <a:avLst/>
            <a:gdLst/>
            <a:ahLst/>
            <a:cxnLst/>
            <a:rect l="l" t="t" r="r" b="b"/>
            <a:pathLst>
              <a:path w="288289" h="233679">
                <a:moveTo>
                  <a:pt x="0" y="233172"/>
                </a:moveTo>
                <a:lnTo>
                  <a:pt x="288036" y="233172"/>
                </a:lnTo>
                <a:lnTo>
                  <a:pt x="288036" y="0"/>
                </a:lnTo>
                <a:lnTo>
                  <a:pt x="0" y="0"/>
                </a:lnTo>
                <a:lnTo>
                  <a:pt x="0" y="233172"/>
                </a:lnTo>
                <a:close/>
              </a:path>
            </a:pathLst>
          </a:custGeom>
          <a:solidFill>
            <a:srgbClr val="00AF50"/>
          </a:solidFill>
        </p:spPr>
        <p:txBody>
          <a:bodyPr wrap="square" lIns="0" tIns="0" rIns="0" bIns="0" rtlCol="0"/>
          <a:lstStyle/>
          <a:p>
            <a:endParaRPr/>
          </a:p>
        </p:txBody>
      </p:sp>
      <p:sp>
        <p:nvSpPr>
          <p:cNvPr id="20" name="object 20"/>
          <p:cNvSpPr txBox="1"/>
          <p:nvPr/>
        </p:nvSpPr>
        <p:spPr>
          <a:xfrm>
            <a:off x="3456813" y="5469737"/>
            <a:ext cx="1405255" cy="309880"/>
          </a:xfrm>
          <a:prstGeom prst="rect">
            <a:avLst/>
          </a:prstGeom>
        </p:spPr>
        <p:txBody>
          <a:bodyPr vert="horz" wrap="square" lIns="0" tIns="12700" rIns="0" bIns="0" rtlCol="0">
            <a:spAutoFit/>
          </a:bodyPr>
          <a:lstStyle/>
          <a:p>
            <a:pPr marL="12700" marR="5080">
              <a:lnSpc>
                <a:spcPct val="103299"/>
              </a:lnSpc>
              <a:spcBef>
                <a:spcPts val="100"/>
              </a:spcBef>
            </a:pPr>
            <a:r>
              <a:rPr sz="900" spc="20" dirty="0">
                <a:latin typeface="Arial"/>
                <a:cs typeface="Arial"/>
              </a:rPr>
              <a:t>P</a:t>
            </a:r>
            <a:r>
              <a:rPr sz="900" spc="15" dirty="0">
                <a:latin typeface="Arial"/>
                <a:cs typeface="Arial"/>
              </a:rPr>
              <a:t>h</a:t>
            </a:r>
            <a:r>
              <a:rPr sz="900" spc="10" dirty="0">
                <a:latin typeface="Arial"/>
                <a:cs typeface="Arial"/>
              </a:rPr>
              <a:t>a</a:t>
            </a:r>
            <a:r>
              <a:rPr sz="900" spc="20" dirty="0">
                <a:latin typeface="Arial"/>
                <a:cs typeface="Arial"/>
              </a:rPr>
              <a:t>rm</a:t>
            </a:r>
            <a:r>
              <a:rPr sz="900" spc="15" dirty="0">
                <a:latin typeface="Arial"/>
                <a:cs typeface="Arial"/>
              </a:rPr>
              <a:t>ace</a:t>
            </a:r>
            <a:r>
              <a:rPr sz="900" spc="10" dirty="0">
                <a:latin typeface="Arial"/>
                <a:cs typeface="Arial"/>
              </a:rPr>
              <a:t>ut</a:t>
            </a:r>
            <a:r>
              <a:rPr sz="900" dirty="0">
                <a:latin typeface="Arial"/>
                <a:cs typeface="Arial"/>
              </a:rPr>
              <a:t>i</a:t>
            </a:r>
            <a:r>
              <a:rPr sz="900" spc="15" dirty="0">
                <a:latin typeface="Arial"/>
                <a:cs typeface="Arial"/>
              </a:rPr>
              <a:t>c</a:t>
            </a:r>
            <a:r>
              <a:rPr sz="900" spc="10" dirty="0">
                <a:latin typeface="Arial"/>
                <a:cs typeface="Arial"/>
              </a:rPr>
              <a:t>a</a:t>
            </a:r>
            <a:r>
              <a:rPr sz="900" spc="5" dirty="0">
                <a:latin typeface="Arial"/>
                <a:cs typeface="Arial"/>
              </a:rPr>
              <a:t>l</a:t>
            </a:r>
            <a:r>
              <a:rPr sz="900" spc="10" dirty="0">
                <a:latin typeface="Arial"/>
                <a:cs typeface="Arial"/>
              </a:rPr>
              <a:t>-p</a:t>
            </a:r>
            <a:r>
              <a:rPr sz="900" spc="20" dirty="0">
                <a:latin typeface="Arial"/>
                <a:cs typeface="Arial"/>
              </a:rPr>
              <a:t>rod</a:t>
            </a:r>
            <a:r>
              <a:rPr sz="900" spc="10" dirty="0">
                <a:latin typeface="Arial"/>
                <a:cs typeface="Arial"/>
              </a:rPr>
              <a:t>u</a:t>
            </a:r>
            <a:r>
              <a:rPr sz="900" spc="15" dirty="0">
                <a:latin typeface="Arial"/>
                <a:cs typeface="Arial"/>
              </a:rPr>
              <a:t>c</a:t>
            </a:r>
            <a:r>
              <a:rPr sz="900" spc="10" dirty="0">
                <a:latin typeface="Arial"/>
                <a:cs typeface="Arial"/>
              </a:rPr>
              <a:t>ing  regions</a:t>
            </a:r>
            <a:endParaRPr sz="900">
              <a:latin typeface="Arial"/>
              <a:cs typeface="Arial"/>
            </a:endParaRPr>
          </a:p>
        </p:txBody>
      </p:sp>
      <p:sp>
        <p:nvSpPr>
          <p:cNvPr id="21" name="object 21"/>
          <p:cNvSpPr/>
          <p:nvPr/>
        </p:nvSpPr>
        <p:spPr>
          <a:xfrm>
            <a:off x="3005169" y="5888577"/>
            <a:ext cx="413345" cy="413345"/>
          </a:xfrm>
          <a:prstGeom prst="rect">
            <a:avLst/>
          </a:prstGeom>
          <a:blipFill>
            <a:blip r:embed="rId3" cstate="print"/>
            <a:stretch>
              <a:fillRect/>
            </a:stretch>
          </a:blipFill>
        </p:spPr>
        <p:txBody>
          <a:bodyPr wrap="square" lIns="0" tIns="0" rIns="0" bIns="0" rtlCol="0"/>
          <a:lstStyle/>
          <a:p>
            <a:endParaRPr/>
          </a:p>
        </p:txBody>
      </p:sp>
      <p:sp>
        <p:nvSpPr>
          <p:cNvPr id="22" name="object 22"/>
          <p:cNvSpPr/>
          <p:nvPr/>
        </p:nvSpPr>
        <p:spPr>
          <a:xfrm>
            <a:off x="3025139" y="5908547"/>
            <a:ext cx="323088" cy="323088"/>
          </a:xfrm>
          <a:prstGeom prst="rect">
            <a:avLst/>
          </a:prstGeom>
          <a:blipFill>
            <a:blip r:embed="rId4" cstate="print"/>
            <a:stretch>
              <a:fillRect/>
            </a:stretch>
          </a:blipFill>
        </p:spPr>
        <p:txBody>
          <a:bodyPr wrap="square" lIns="0" tIns="0" rIns="0" bIns="0" rtlCol="0"/>
          <a:lstStyle/>
          <a:p>
            <a:endParaRPr/>
          </a:p>
        </p:txBody>
      </p:sp>
      <p:sp>
        <p:nvSpPr>
          <p:cNvPr id="23" name="object 23"/>
          <p:cNvSpPr/>
          <p:nvPr/>
        </p:nvSpPr>
        <p:spPr>
          <a:xfrm>
            <a:off x="3025139" y="5908547"/>
            <a:ext cx="323215" cy="323215"/>
          </a:xfrm>
          <a:custGeom>
            <a:avLst/>
            <a:gdLst/>
            <a:ahLst/>
            <a:cxnLst/>
            <a:rect l="l" t="t" r="r" b="b"/>
            <a:pathLst>
              <a:path w="323214" h="323214">
                <a:moveTo>
                  <a:pt x="50418" y="0"/>
                </a:moveTo>
                <a:lnTo>
                  <a:pt x="272669" y="0"/>
                </a:lnTo>
                <a:lnTo>
                  <a:pt x="292227" y="3981"/>
                </a:lnTo>
                <a:lnTo>
                  <a:pt x="308260" y="14822"/>
                </a:lnTo>
                <a:lnTo>
                  <a:pt x="319103" y="30866"/>
                </a:lnTo>
                <a:lnTo>
                  <a:pt x="323088" y="50457"/>
                </a:lnTo>
                <a:lnTo>
                  <a:pt x="323088" y="272630"/>
                </a:lnTo>
                <a:lnTo>
                  <a:pt x="319103" y="292221"/>
                </a:lnTo>
                <a:lnTo>
                  <a:pt x="308260" y="308265"/>
                </a:lnTo>
                <a:lnTo>
                  <a:pt x="292227" y="319106"/>
                </a:lnTo>
                <a:lnTo>
                  <a:pt x="272669" y="323087"/>
                </a:lnTo>
                <a:lnTo>
                  <a:pt x="50418" y="323087"/>
                </a:lnTo>
                <a:lnTo>
                  <a:pt x="30861" y="319106"/>
                </a:lnTo>
                <a:lnTo>
                  <a:pt x="14827" y="308265"/>
                </a:lnTo>
                <a:lnTo>
                  <a:pt x="3984" y="292221"/>
                </a:lnTo>
                <a:lnTo>
                  <a:pt x="0" y="272630"/>
                </a:lnTo>
                <a:lnTo>
                  <a:pt x="0" y="50457"/>
                </a:lnTo>
                <a:lnTo>
                  <a:pt x="3984" y="30866"/>
                </a:lnTo>
                <a:lnTo>
                  <a:pt x="14827" y="14822"/>
                </a:lnTo>
                <a:lnTo>
                  <a:pt x="30860" y="3981"/>
                </a:lnTo>
                <a:lnTo>
                  <a:pt x="50418" y="0"/>
                </a:lnTo>
                <a:close/>
              </a:path>
            </a:pathLst>
          </a:custGeom>
          <a:ln w="6096">
            <a:solidFill>
              <a:srgbClr val="FFFFFF"/>
            </a:solidFill>
          </a:ln>
        </p:spPr>
        <p:txBody>
          <a:bodyPr wrap="square" lIns="0" tIns="0" rIns="0" bIns="0" rtlCol="0"/>
          <a:lstStyle/>
          <a:p>
            <a:endParaRPr/>
          </a:p>
        </p:txBody>
      </p:sp>
      <p:sp>
        <p:nvSpPr>
          <p:cNvPr id="24" name="object 24"/>
          <p:cNvSpPr/>
          <p:nvPr/>
        </p:nvSpPr>
        <p:spPr>
          <a:xfrm>
            <a:off x="3045460" y="5930912"/>
            <a:ext cx="285750" cy="280670"/>
          </a:xfrm>
          <a:custGeom>
            <a:avLst/>
            <a:gdLst/>
            <a:ahLst/>
            <a:cxnLst/>
            <a:rect l="l" t="t" r="r" b="b"/>
            <a:pathLst>
              <a:path w="285750" h="280670">
                <a:moveTo>
                  <a:pt x="155396" y="0"/>
                </a:moveTo>
                <a:lnTo>
                  <a:pt x="105064" y="26580"/>
                </a:lnTo>
                <a:lnTo>
                  <a:pt x="81992" y="76912"/>
                </a:lnTo>
                <a:lnTo>
                  <a:pt x="81800" y="99504"/>
                </a:lnTo>
                <a:lnTo>
                  <a:pt x="86941" y="119859"/>
                </a:lnTo>
                <a:lnTo>
                  <a:pt x="97154" y="137439"/>
                </a:lnTo>
                <a:lnTo>
                  <a:pt x="58918" y="143513"/>
                </a:lnTo>
                <a:lnTo>
                  <a:pt x="27955" y="157712"/>
                </a:lnTo>
                <a:lnTo>
                  <a:pt x="7304" y="178087"/>
                </a:lnTo>
                <a:lnTo>
                  <a:pt x="37" y="202565"/>
                </a:lnTo>
                <a:lnTo>
                  <a:pt x="0" y="204698"/>
                </a:lnTo>
                <a:lnTo>
                  <a:pt x="507" y="208788"/>
                </a:lnTo>
                <a:lnTo>
                  <a:pt x="11402" y="237207"/>
                </a:lnTo>
                <a:lnTo>
                  <a:pt x="34035" y="260050"/>
                </a:lnTo>
                <a:lnTo>
                  <a:pt x="65623" y="275194"/>
                </a:lnTo>
                <a:lnTo>
                  <a:pt x="103377" y="280517"/>
                </a:lnTo>
                <a:lnTo>
                  <a:pt x="128541" y="277859"/>
                </a:lnTo>
                <a:lnTo>
                  <a:pt x="133538" y="276301"/>
                </a:lnTo>
                <a:lnTo>
                  <a:pt x="103377" y="276301"/>
                </a:lnTo>
                <a:lnTo>
                  <a:pt x="72195" y="272775"/>
                </a:lnTo>
                <a:lnTo>
                  <a:pt x="44799" y="262469"/>
                </a:lnTo>
                <a:lnTo>
                  <a:pt x="22689" y="246531"/>
                </a:lnTo>
                <a:lnTo>
                  <a:pt x="7365" y="226111"/>
                </a:lnTo>
                <a:lnTo>
                  <a:pt x="13602" y="226111"/>
                </a:lnTo>
                <a:lnTo>
                  <a:pt x="5767" y="202785"/>
                </a:lnTo>
                <a:lnTo>
                  <a:pt x="33019" y="159588"/>
                </a:lnTo>
                <a:lnTo>
                  <a:pt x="100329" y="141008"/>
                </a:lnTo>
                <a:lnTo>
                  <a:pt x="108715" y="141008"/>
                </a:lnTo>
                <a:lnTo>
                  <a:pt x="102034" y="136260"/>
                </a:lnTo>
                <a:lnTo>
                  <a:pt x="88979" y="113176"/>
                </a:lnTo>
                <a:lnTo>
                  <a:pt x="85187" y="85215"/>
                </a:lnTo>
                <a:lnTo>
                  <a:pt x="91693" y="55461"/>
                </a:lnTo>
                <a:lnTo>
                  <a:pt x="107717" y="29543"/>
                </a:lnTo>
                <a:lnTo>
                  <a:pt x="129873" y="12047"/>
                </a:lnTo>
                <a:lnTo>
                  <a:pt x="155291" y="4488"/>
                </a:lnTo>
                <a:lnTo>
                  <a:pt x="183748" y="4488"/>
                </a:lnTo>
                <a:lnTo>
                  <a:pt x="182752" y="4102"/>
                </a:lnTo>
                <a:lnTo>
                  <a:pt x="155396" y="0"/>
                </a:lnTo>
                <a:close/>
              </a:path>
              <a:path w="285750" h="280670">
                <a:moveTo>
                  <a:pt x="196769" y="242837"/>
                </a:moveTo>
                <a:lnTo>
                  <a:pt x="181101" y="242837"/>
                </a:lnTo>
                <a:lnTo>
                  <a:pt x="184022" y="244335"/>
                </a:lnTo>
                <a:lnTo>
                  <a:pt x="168296" y="257390"/>
                </a:lnTo>
                <a:lnTo>
                  <a:pt x="149177" y="267419"/>
                </a:lnTo>
                <a:lnTo>
                  <a:pt x="127319" y="273898"/>
                </a:lnTo>
                <a:lnTo>
                  <a:pt x="103377" y="276301"/>
                </a:lnTo>
                <a:lnTo>
                  <a:pt x="133538" y="276301"/>
                </a:lnTo>
                <a:lnTo>
                  <a:pt x="151336" y="270753"/>
                </a:lnTo>
                <a:lnTo>
                  <a:pt x="171011" y="259792"/>
                </a:lnTo>
                <a:lnTo>
                  <a:pt x="186816" y="245567"/>
                </a:lnTo>
                <a:lnTo>
                  <a:pt x="227681" y="245567"/>
                </a:lnTo>
                <a:lnTo>
                  <a:pt x="228219" y="245427"/>
                </a:lnTo>
                <a:lnTo>
                  <a:pt x="207010" y="245427"/>
                </a:lnTo>
                <a:lnTo>
                  <a:pt x="196769" y="242837"/>
                </a:lnTo>
                <a:close/>
              </a:path>
              <a:path w="285750" h="280670">
                <a:moveTo>
                  <a:pt x="13602" y="226111"/>
                </a:moveTo>
                <a:lnTo>
                  <a:pt x="7365" y="226111"/>
                </a:lnTo>
                <a:lnTo>
                  <a:pt x="22613" y="242517"/>
                </a:lnTo>
                <a:lnTo>
                  <a:pt x="44672" y="255319"/>
                </a:lnTo>
                <a:lnTo>
                  <a:pt x="72016" y="263585"/>
                </a:lnTo>
                <a:lnTo>
                  <a:pt x="103123" y="266382"/>
                </a:lnTo>
                <a:lnTo>
                  <a:pt x="125968" y="264586"/>
                </a:lnTo>
                <a:lnTo>
                  <a:pt x="134032" y="262750"/>
                </a:lnTo>
                <a:lnTo>
                  <a:pt x="103123" y="262750"/>
                </a:lnTo>
                <a:lnTo>
                  <a:pt x="65472" y="258246"/>
                </a:lnTo>
                <a:lnTo>
                  <a:pt x="34600" y="245427"/>
                </a:lnTo>
                <a:lnTo>
                  <a:pt x="13648" y="226249"/>
                </a:lnTo>
                <a:lnTo>
                  <a:pt x="13602" y="226111"/>
                </a:lnTo>
                <a:close/>
              </a:path>
              <a:path w="285750" h="280670">
                <a:moveTo>
                  <a:pt x="182128" y="238239"/>
                </a:moveTo>
                <a:lnTo>
                  <a:pt x="173989" y="238239"/>
                </a:lnTo>
                <a:lnTo>
                  <a:pt x="174878" y="238950"/>
                </a:lnTo>
                <a:lnTo>
                  <a:pt x="175894" y="239662"/>
                </a:lnTo>
                <a:lnTo>
                  <a:pt x="176910" y="240309"/>
                </a:lnTo>
                <a:lnTo>
                  <a:pt x="162167" y="249470"/>
                </a:lnTo>
                <a:lnTo>
                  <a:pt x="144589" y="256492"/>
                </a:lnTo>
                <a:lnTo>
                  <a:pt x="124725" y="261033"/>
                </a:lnTo>
                <a:lnTo>
                  <a:pt x="103123" y="262750"/>
                </a:lnTo>
                <a:lnTo>
                  <a:pt x="134032" y="262750"/>
                </a:lnTo>
                <a:lnTo>
                  <a:pt x="146977" y="259792"/>
                </a:lnTo>
                <a:lnTo>
                  <a:pt x="165417" y="252449"/>
                </a:lnTo>
                <a:lnTo>
                  <a:pt x="180975" y="242837"/>
                </a:lnTo>
                <a:lnTo>
                  <a:pt x="196769" y="242837"/>
                </a:lnTo>
                <a:lnTo>
                  <a:pt x="183707" y="239532"/>
                </a:lnTo>
                <a:lnTo>
                  <a:pt x="182128" y="238239"/>
                </a:lnTo>
                <a:close/>
              </a:path>
              <a:path w="285750" h="280670">
                <a:moveTo>
                  <a:pt x="108715" y="141008"/>
                </a:moveTo>
                <a:lnTo>
                  <a:pt x="100329" y="141008"/>
                </a:lnTo>
                <a:lnTo>
                  <a:pt x="102996" y="143738"/>
                </a:lnTo>
                <a:lnTo>
                  <a:pt x="101472" y="143738"/>
                </a:lnTo>
                <a:lnTo>
                  <a:pt x="65649" y="148576"/>
                </a:lnTo>
                <a:lnTo>
                  <a:pt x="36528" y="161255"/>
                </a:lnTo>
                <a:lnTo>
                  <a:pt x="17051" y="179882"/>
                </a:lnTo>
                <a:lnTo>
                  <a:pt x="10159" y="202565"/>
                </a:lnTo>
                <a:lnTo>
                  <a:pt x="17684" y="225132"/>
                </a:lnTo>
                <a:lnTo>
                  <a:pt x="37687" y="243448"/>
                </a:lnTo>
                <a:lnTo>
                  <a:pt x="67167" y="255670"/>
                </a:lnTo>
                <a:lnTo>
                  <a:pt x="103123" y="259956"/>
                </a:lnTo>
                <a:lnTo>
                  <a:pt x="123894" y="258315"/>
                </a:lnTo>
                <a:lnTo>
                  <a:pt x="142986" y="253913"/>
                </a:lnTo>
                <a:lnTo>
                  <a:pt x="159863" y="247103"/>
                </a:lnTo>
                <a:lnTo>
                  <a:pt x="162412" y="245504"/>
                </a:lnTo>
                <a:lnTo>
                  <a:pt x="152781" y="245504"/>
                </a:lnTo>
                <a:lnTo>
                  <a:pt x="150875" y="244589"/>
                </a:lnTo>
                <a:lnTo>
                  <a:pt x="132998" y="223059"/>
                </a:lnTo>
                <a:lnTo>
                  <a:pt x="110432" y="200107"/>
                </a:lnTo>
                <a:lnTo>
                  <a:pt x="85528" y="177536"/>
                </a:lnTo>
                <a:lnTo>
                  <a:pt x="60578" y="157099"/>
                </a:lnTo>
                <a:lnTo>
                  <a:pt x="60070" y="155473"/>
                </a:lnTo>
                <a:lnTo>
                  <a:pt x="61721" y="155410"/>
                </a:lnTo>
                <a:lnTo>
                  <a:pt x="136959" y="155410"/>
                </a:lnTo>
                <a:lnTo>
                  <a:pt x="130809" y="154432"/>
                </a:lnTo>
                <a:lnTo>
                  <a:pt x="123316" y="151384"/>
                </a:lnTo>
                <a:lnTo>
                  <a:pt x="108715" y="141008"/>
                </a:lnTo>
                <a:close/>
              </a:path>
              <a:path w="285750" h="280670">
                <a:moveTo>
                  <a:pt x="227681" y="245567"/>
                </a:moveTo>
                <a:lnTo>
                  <a:pt x="186816" y="245567"/>
                </a:lnTo>
                <a:lnTo>
                  <a:pt x="193039" y="248094"/>
                </a:lnTo>
                <a:lnTo>
                  <a:pt x="199897" y="249580"/>
                </a:lnTo>
                <a:lnTo>
                  <a:pt x="206882" y="249644"/>
                </a:lnTo>
                <a:lnTo>
                  <a:pt x="209041" y="249720"/>
                </a:lnTo>
                <a:lnTo>
                  <a:pt x="210947" y="249580"/>
                </a:lnTo>
                <a:lnTo>
                  <a:pt x="212978" y="249390"/>
                </a:lnTo>
                <a:lnTo>
                  <a:pt x="227681" y="245567"/>
                </a:lnTo>
                <a:close/>
              </a:path>
              <a:path w="285750" h="280670">
                <a:moveTo>
                  <a:pt x="136959" y="155410"/>
                </a:moveTo>
                <a:lnTo>
                  <a:pt x="61721" y="155410"/>
                </a:lnTo>
                <a:lnTo>
                  <a:pt x="82569" y="169244"/>
                </a:lnTo>
                <a:lnTo>
                  <a:pt x="111728" y="195159"/>
                </a:lnTo>
                <a:lnTo>
                  <a:pt x="138838" y="223349"/>
                </a:lnTo>
                <a:lnTo>
                  <a:pt x="153542" y="244005"/>
                </a:lnTo>
                <a:lnTo>
                  <a:pt x="152781" y="245504"/>
                </a:lnTo>
                <a:lnTo>
                  <a:pt x="162412" y="245504"/>
                </a:lnTo>
                <a:lnTo>
                  <a:pt x="173989" y="238239"/>
                </a:lnTo>
                <a:lnTo>
                  <a:pt x="182128" y="238239"/>
                </a:lnTo>
                <a:lnTo>
                  <a:pt x="164798" y="224056"/>
                </a:lnTo>
                <a:lnTo>
                  <a:pt x="152199" y="201318"/>
                </a:lnTo>
                <a:lnTo>
                  <a:pt x="147827" y="173634"/>
                </a:lnTo>
                <a:lnTo>
                  <a:pt x="151147" y="155664"/>
                </a:lnTo>
                <a:lnTo>
                  <a:pt x="138556" y="155664"/>
                </a:lnTo>
                <a:lnTo>
                  <a:pt x="136959" y="155410"/>
                </a:lnTo>
                <a:close/>
              </a:path>
              <a:path w="285750" h="280670">
                <a:moveTo>
                  <a:pt x="233057" y="103391"/>
                </a:moveTo>
                <a:lnTo>
                  <a:pt x="208914" y="103391"/>
                </a:lnTo>
                <a:lnTo>
                  <a:pt x="232215" y="109294"/>
                </a:lnTo>
                <a:lnTo>
                  <a:pt x="251110" y="124773"/>
                </a:lnTo>
                <a:lnTo>
                  <a:pt x="263671" y="147512"/>
                </a:lnTo>
                <a:lnTo>
                  <a:pt x="267969" y="175196"/>
                </a:lnTo>
                <a:lnTo>
                  <a:pt x="262891" y="202785"/>
                </a:lnTo>
                <a:lnTo>
                  <a:pt x="249729" y="225195"/>
                </a:lnTo>
                <a:lnTo>
                  <a:pt x="230447" y="240163"/>
                </a:lnTo>
                <a:lnTo>
                  <a:pt x="207010" y="245427"/>
                </a:lnTo>
                <a:lnTo>
                  <a:pt x="228219" y="245427"/>
                </a:lnTo>
                <a:lnTo>
                  <a:pt x="230417" y="244856"/>
                </a:lnTo>
                <a:lnTo>
                  <a:pt x="230250" y="244856"/>
                </a:lnTo>
                <a:lnTo>
                  <a:pt x="246667" y="233978"/>
                </a:lnTo>
                <a:lnTo>
                  <a:pt x="259667" y="218030"/>
                </a:lnTo>
                <a:lnTo>
                  <a:pt x="268309" y="198096"/>
                </a:lnTo>
                <a:lnTo>
                  <a:pt x="271625" y="175450"/>
                </a:lnTo>
                <a:lnTo>
                  <a:pt x="271645" y="175196"/>
                </a:lnTo>
                <a:lnTo>
                  <a:pt x="268940" y="152462"/>
                </a:lnTo>
                <a:lnTo>
                  <a:pt x="268907" y="152298"/>
                </a:lnTo>
                <a:lnTo>
                  <a:pt x="260794" y="132207"/>
                </a:lnTo>
                <a:lnTo>
                  <a:pt x="248185" y="115935"/>
                </a:lnTo>
                <a:lnTo>
                  <a:pt x="232028" y="104622"/>
                </a:lnTo>
                <a:lnTo>
                  <a:pt x="235176" y="104622"/>
                </a:lnTo>
                <a:lnTo>
                  <a:pt x="233044" y="103518"/>
                </a:lnTo>
                <a:lnTo>
                  <a:pt x="233057" y="103391"/>
                </a:lnTo>
                <a:close/>
              </a:path>
              <a:path w="285750" h="280670">
                <a:moveTo>
                  <a:pt x="235176" y="104622"/>
                </a:moveTo>
                <a:lnTo>
                  <a:pt x="232028" y="104622"/>
                </a:lnTo>
                <a:lnTo>
                  <a:pt x="252178" y="115981"/>
                </a:lnTo>
                <a:lnTo>
                  <a:pt x="267874" y="132294"/>
                </a:lnTo>
                <a:lnTo>
                  <a:pt x="277999" y="152462"/>
                </a:lnTo>
                <a:lnTo>
                  <a:pt x="281403" y="175196"/>
                </a:lnTo>
                <a:lnTo>
                  <a:pt x="281420" y="175450"/>
                </a:lnTo>
                <a:lnTo>
                  <a:pt x="277435" y="198218"/>
                </a:lnTo>
                <a:lnTo>
                  <a:pt x="266795" y="218122"/>
                </a:lnTo>
                <a:lnTo>
                  <a:pt x="250678" y="234026"/>
                </a:lnTo>
                <a:lnTo>
                  <a:pt x="230250" y="244856"/>
                </a:lnTo>
                <a:lnTo>
                  <a:pt x="230417" y="244856"/>
                </a:lnTo>
                <a:lnTo>
                  <a:pt x="264096" y="225969"/>
                </a:lnTo>
                <a:lnTo>
                  <a:pt x="285495" y="175450"/>
                </a:lnTo>
                <a:lnTo>
                  <a:pt x="281872" y="151774"/>
                </a:lnTo>
                <a:lnTo>
                  <a:pt x="271081" y="131073"/>
                </a:lnTo>
                <a:lnTo>
                  <a:pt x="254384" y="114579"/>
                </a:lnTo>
                <a:lnTo>
                  <a:pt x="235176" y="104622"/>
                </a:lnTo>
                <a:close/>
              </a:path>
              <a:path w="285750" h="280670">
                <a:moveTo>
                  <a:pt x="208914" y="106642"/>
                </a:moveTo>
                <a:lnTo>
                  <a:pt x="186465" y="111653"/>
                </a:lnTo>
                <a:lnTo>
                  <a:pt x="168005" y="125932"/>
                </a:lnTo>
                <a:lnTo>
                  <a:pt x="155426" y="147313"/>
                </a:lnTo>
                <a:lnTo>
                  <a:pt x="150621" y="173634"/>
                </a:lnTo>
                <a:lnTo>
                  <a:pt x="154776" y="200115"/>
                </a:lnTo>
                <a:lnTo>
                  <a:pt x="166766" y="221823"/>
                </a:lnTo>
                <a:lnTo>
                  <a:pt x="184786" y="236583"/>
                </a:lnTo>
                <a:lnTo>
                  <a:pt x="207010" y="242189"/>
                </a:lnTo>
                <a:lnTo>
                  <a:pt x="229441" y="237176"/>
                </a:lnTo>
                <a:lnTo>
                  <a:pt x="247872" y="222894"/>
                </a:lnTo>
                <a:lnTo>
                  <a:pt x="258758" y="204381"/>
                </a:lnTo>
                <a:lnTo>
                  <a:pt x="161416" y="204381"/>
                </a:lnTo>
                <a:lnTo>
                  <a:pt x="161459" y="203104"/>
                </a:lnTo>
                <a:lnTo>
                  <a:pt x="175416" y="188144"/>
                </a:lnTo>
                <a:lnTo>
                  <a:pt x="201501" y="167313"/>
                </a:lnTo>
                <a:lnTo>
                  <a:pt x="229800" y="148039"/>
                </a:lnTo>
                <a:lnTo>
                  <a:pt x="250443" y="137706"/>
                </a:lnTo>
                <a:lnTo>
                  <a:pt x="255069" y="137706"/>
                </a:lnTo>
                <a:lnTo>
                  <a:pt x="249158" y="127003"/>
                </a:lnTo>
                <a:lnTo>
                  <a:pt x="231138" y="112242"/>
                </a:lnTo>
                <a:lnTo>
                  <a:pt x="208914" y="106642"/>
                </a:lnTo>
                <a:close/>
              </a:path>
              <a:path w="285750" h="280670">
                <a:moveTo>
                  <a:pt x="255069" y="137706"/>
                </a:moveTo>
                <a:lnTo>
                  <a:pt x="250443" y="137706"/>
                </a:lnTo>
                <a:lnTo>
                  <a:pt x="251840" y="138354"/>
                </a:lnTo>
                <a:lnTo>
                  <a:pt x="250951" y="139713"/>
                </a:lnTo>
                <a:lnTo>
                  <a:pt x="229413" y="152348"/>
                </a:lnTo>
                <a:lnTo>
                  <a:pt x="206375" y="168405"/>
                </a:lnTo>
                <a:lnTo>
                  <a:pt x="183622" y="186201"/>
                </a:lnTo>
                <a:lnTo>
                  <a:pt x="162940" y="204051"/>
                </a:lnTo>
                <a:lnTo>
                  <a:pt x="161416" y="204381"/>
                </a:lnTo>
                <a:lnTo>
                  <a:pt x="258758" y="204381"/>
                </a:lnTo>
                <a:lnTo>
                  <a:pt x="260445" y="201512"/>
                </a:lnTo>
                <a:lnTo>
                  <a:pt x="265302" y="175196"/>
                </a:lnTo>
                <a:lnTo>
                  <a:pt x="261153" y="148722"/>
                </a:lnTo>
                <a:lnTo>
                  <a:pt x="255069" y="137706"/>
                </a:lnTo>
                <a:close/>
              </a:path>
              <a:path w="285750" h="280670">
                <a:moveTo>
                  <a:pt x="151830" y="151968"/>
                </a:moveTo>
                <a:lnTo>
                  <a:pt x="147192" y="151968"/>
                </a:lnTo>
                <a:lnTo>
                  <a:pt x="146431" y="155410"/>
                </a:lnTo>
                <a:lnTo>
                  <a:pt x="138556" y="155664"/>
                </a:lnTo>
                <a:lnTo>
                  <a:pt x="151147" y="155664"/>
                </a:lnTo>
                <a:lnTo>
                  <a:pt x="151830" y="151968"/>
                </a:lnTo>
                <a:close/>
              </a:path>
              <a:path w="285750" h="280670">
                <a:moveTo>
                  <a:pt x="155065" y="7927"/>
                </a:moveTo>
                <a:lnTo>
                  <a:pt x="130794" y="15148"/>
                </a:lnTo>
                <a:lnTo>
                  <a:pt x="109642" y="31841"/>
                </a:lnTo>
                <a:lnTo>
                  <a:pt x="94360" y="56566"/>
                </a:lnTo>
                <a:lnTo>
                  <a:pt x="88225" y="84993"/>
                </a:lnTo>
                <a:lnTo>
                  <a:pt x="91852" y="111695"/>
                </a:lnTo>
                <a:lnTo>
                  <a:pt x="104290" y="133727"/>
                </a:lnTo>
                <a:lnTo>
                  <a:pt x="124587" y="148145"/>
                </a:lnTo>
                <a:lnTo>
                  <a:pt x="131952" y="151130"/>
                </a:lnTo>
                <a:lnTo>
                  <a:pt x="139572" y="152298"/>
                </a:lnTo>
                <a:lnTo>
                  <a:pt x="147192" y="151968"/>
                </a:lnTo>
                <a:lnTo>
                  <a:pt x="151830" y="151968"/>
                </a:lnTo>
                <a:lnTo>
                  <a:pt x="152925" y="146041"/>
                </a:lnTo>
                <a:lnTo>
                  <a:pt x="166131" y="123630"/>
                </a:lnTo>
                <a:lnTo>
                  <a:pt x="185457" y="108660"/>
                </a:lnTo>
                <a:lnTo>
                  <a:pt x="208914" y="103391"/>
                </a:lnTo>
                <a:lnTo>
                  <a:pt x="233057" y="103391"/>
                </a:lnTo>
                <a:lnTo>
                  <a:pt x="233168" y="102222"/>
                </a:lnTo>
                <a:lnTo>
                  <a:pt x="228726" y="102222"/>
                </a:lnTo>
                <a:lnTo>
                  <a:pt x="225298" y="101257"/>
                </a:lnTo>
                <a:lnTo>
                  <a:pt x="221995" y="100546"/>
                </a:lnTo>
                <a:lnTo>
                  <a:pt x="218439" y="100025"/>
                </a:lnTo>
                <a:lnTo>
                  <a:pt x="218543" y="99504"/>
                </a:lnTo>
                <a:lnTo>
                  <a:pt x="214502" y="99504"/>
                </a:lnTo>
                <a:lnTo>
                  <a:pt x="213487" y="99441"/>
                </a:lnTo>
                <a:lnTo>
                  <a:pt x="212470" y="99314"/>
                </a:lnTo>
                <a:lnTo>
                  <a:pt x="211454" y="99238"/>
                </a:lnTo>
                <a:lnTo>
                  <a:pt x="212679" y="92240"/>
                </a:lnTo>
                <a:lnTo>
                  <a:pt x="95122" y="92240"/>
                </a:lnTo>
                <a:lnTo>
                  <a:pt x="93344" y="91973"/>
                </a:lnTo>
                <a:lnTo>
                  <a:pt x="148447" y="70188"/>
                </a:lnTo>
                <a:lnTo>
                  <a:pt x="209550" y="59423"/>
                </a:lnTo>
                <a:lnTo>
                  <a:pt x="214154" y="59423"/>
                </a:lnTo>
                <a:lnTo>
                  <a:pt x="211962" y="46380"/>
                </a:lnTo>
                <a:lnTo>
                  <a:pt x="199489" y="25418"/>
                </a:lnTo>
                <a:lnTo>
                  <a:pt x="179704" y="11620"/>
                </a:lnTo>
                <a:lnTo>
                  <a:pt x="155065" y="7927"/>
                </a:lnTo>
                <a:close/>
              </a:path>
              <a:path w="285750" h="280670">
                <a:moveTo>
                  <a:pt x="204604" y="18694"/>
                </a:moveTo>
                <a:lnTo>
                  <a:pt x="204088" y="18694"/>
                </a:lnTo>
                <a:lnTo>
                  <a:pt x="218975" y="36462"/>
                </a:lnTo>
                <a:lnTo>
                  <a:pt x="228409" y="57129"/>
                </a:lnTo>
                <a:lnTo>
                  <a:pt x="231842" y="79461"/>
                </a:lnTo>
                <a:lnTo>
                  <a:pt x="228726" y="102222"/>
                </a:lnTo>
                <a:lnTo>
                  <a:pt x="233168" y="102222"/>
                </a:lnTo>
                <a:lnTo>
                  <a:pt x="235745" y="75279"/>
                </a:lnTo>
                <a:lnTo>
                  <a:pt x="228552" y="48176"/>
                </a:lnTo>
                <a:lnTo>
                  <a:pt x="212524" y="24585"/>
                </a:lnTo>
                <a:lnTo>
                  <a:pt x="204604" y="18694"/>
                </a:lnTo>
                <a:close/>
              </a:path>
              <a:path w="285750" h="280670">
                <a:moveTo>
                  <a:pt x="183748" y="4488"/>
                </a:moveTo>
                <a:lnTo>
                  <a:pt x="155291" y="4488"/>
                </a:lnTo>
                <a:lnTo>
                  <a:pt x="181101" y="8382"/>
                </a:lnTo>
                <a:lnTo>
                  <a:pt x="201644" y="22709"/>
                </a:lnTo>
                <a:lnTo>
                  <a:pt x="214661" y="44504"/>
                </a:lnTo>
                <a:lnTo>
                  <a:pt x="219249" y="71018"/>
                </a:lnTo>
                <a:lnTo>
                  <a:pt x="214502" y="99504"/>
                </a:lnTo>
                <a:lnTo>
                  <a:pt x="218543" y="99504"/>
                </a:lnTo>
                <a:lnTo>
                  <a:pt x="222984" y="77221"/>
                </a:lnTo>
                <a:lnTo>
                  <a:pt x="221837" y="55250"/>
                </a:lnTo>
                <a:lnTo>
                  <a:pt x="215403" y="35333"/>
                </a:lnTo>
                <a:lnTo>
                  <a:pt x="204088" y="18694"/>
                </a:lnTo>
                <a:lnTo>
                  <a:pt x="204604" y="18694"/>
                </a:lnTo>
                <a:lnTo>
                  <a:pt x="188721" y="6883"/>
                </a:lnTo>
                <a:lnTo>
                  <a:pt x="186816" y="5842"/>
                </a:lnTo>
                <a:lnTo>
                  <a:pt x="184912" y="4940"/>
                </a:lnTo>
                <a:lnTo>
                  <a:pt x="183748" y="4488"/>
                </a:lnTo>
                <a:close/>
              </a:path>
              <a:path w="285750" h="280670">
                <a:moveTo>
                  <a:pt x="214154" y="59423"/>
                </a:moveTo>
                <a:lnTo>
                  <a:pt x="209550" y="59423"/>
                </a:lnTo>
                <a:lnTo>
                  <a:pt x="210819" y="60655"/>
                </a:lnTo>
                <a:lnTo>
                  <a:pt x="209423" y="61620"/>
                </a:lnTo>
                <a:lnTo>
                  <a:pt x="182598" y="65960"/>
                </a:lnTo>
                <a:lnTo>
                  <a:pt x="152939" y="73163"/>
                </a:lnTo>
                <a:lnTo>
                  <a:pt x="122947" y="82250"/>
                </a:lnTo>
                <a:lnTo>
                  <a:pt x="95122" y="92240"/>
                </a:lnTo>
                <a:lnTo>
                  <a:pt x="212679" y="92240"/>
                </a:lnTo>
                <a:lnTo>
                  <a:pt x="216245" y="71867"/>
                </a:lnTo>
                <a:lnTo>
                  <a:pt x="214154" y="59423"/>
                </a:lnTo>
                <a:close/>
              </a:path>
            </a:pathLst>
          </a:custGeom>
          <a:solidFill>
            <a:srgbClr val="FFFFFF"/>
          </a:solidFill>
        </p:spPr>
        <p:txBody>
          <a:bodyPr wrap="square" lIns="0" tIns="0" rIns="0" bIns="0" rtlCol="0"/>
          <a:lstStyle/>
          <a:p>
            <a:endParaRPr/>
          </a:p>
        </p:txBody>
      </p:sp>
      <p:sp>
        <p:nvSpPr>
          <p:cNvPr id="25" name="object 25"/>
          <p:cNvSpPr txBox="1"/>
          <p:nvPr/>
        </p:nvSpPr>
        <p:spPr>
          <a:xfrm>
            <a:off x="3482466" y="5939739"/>
            <a:ext cx="1633855" cy="309880"/>
          </a:xfrm>
          <a:prstGeom prst="rect">
            <a:avLst/>
          </a:prstGeom>
        </p:spPr>
        <p:txBody>
          <a:bodyPr vert="horz" wrap="square" lIns="0" tIns="12700" rIns="0" bIns="0" rtlCol="0">
            <a:spAutoFit/>
          </a:bodyPr>
          <a:lstStyle/>
          <a:p>
            <a:pPr marL="12700" marR="5080">
              <a:lnSpc>
                <a:spcPct val="103299"/>
              </a:lnSpc>
              <a:spcBef>
                <a:spcPts val="100"/>
              </a:spcBef>
            </a:pPr>
            <a:r>
              <a:rPr sz="900" spc="15" dirty="0">
                <a:latin typeface="Arial"/>
                <a:cs typeface="Arial"/>
              </a:rPr>
              <a:t>The </a:t>
            </a:r>
            <a:r>
              <a:rPr sz="900" spc="10" dirty="0">
                <a:latin typeface="Arial"/>
                <a:cs typeface="Arial"/>
              </a:rPr>
              <a:t>size of </a:t>
            </a:r>
            <a:r>
              <a:rPr sz="900" spc="15" dirty="0">
                <a:latin typeface="Arial"/>
                <a:cs typeface="Arial"/>
              </a:rPr>
              <a:t>the </a:t>
            </a:r>
            <a:r>
              <a:rPr sz="900" spc="10" dirty="0">
                <a:latin typeface="Arial"/>
                <a:cs typeface="Arial"/>
              </a:rPr>
              <a:t>symbol reflects  </a:t>
            </a:r>
            <a:r>
              <a:rPr sz="900" spc="15" dirty="0">
                <a:latin typeface="Arial"/>
                <a:cs typeface="Arial"/>
              </a:rPr>
              <a:t>the </a:t>
            </a:r>
            <a:r>
              <a:rPr sz="900" spc="10" dirty="0">
                <a:latin typeface="Arial"/>
                <a:cs typeface="Arial"/>
              </a:rPr>
              <a:t>size of </a:t>
            </a:r>
            <a:r>
              <a:rPr sz="900" spc="15" dirty="0">
                <a:latin typeface="Arial"/>
                <a:cs typeface="Arial"/>
              </a:rPr>
              <a:t>the</a:t>
            </a:r>
            <a:r>
              <a:rPr sz="900" spc="30" dirty="0">
                <a:latin typeface="Arial"/>
                <a:cs typeface="Arial"/>
              </a:rPr>
              <a:t> </a:t>
            </a:r>
            <a:r>
              <a:rPr sz="900" spc="10" dirty="0">
                <a:latin typeface="Arial"/>
                <a:cs typeface="Arial"/>
              </a:rPr>
              <a:t>output</a:t>
            </a:r>
            <a:endParaRPr sz="900">
              <a:latin typeface="Arial"/>
              <a:cs typeface="Arial"/>
            </a:endParaRPr>
          </a:p>
        </p:txBody>
      </p:sp>
      <p:sp>
        <p:nvSpPr>
          <p:cNvPr id="26" name="object 26"/>
          <p:cNvSpPr/>
          <p:nvPr/>
        </p:nvSpPr>
        <p:spPr>
          <a:xfrm>
            <a:off x="9003792" y="3419843"/>
            <a:ext cx="897648" cy="943368"/>
          </a:xfrm>
          <a:prstGeom prst="rect">
            <a:avLst/>
          </a:prstGeom>
          <a:blipFill>
            <a:blip r:embed="rId5" cstate="print"/>
            <a:stretch>
              <a:fillRect/>
            </a:stretch>
          </a:blipFill>
        </p:spPr>
        <p:txBody>
          <a:bodyPr wrap="square" lIns="0" tIns="0" rIns="0" bIns="0" rtlCol="0"/>
          <a:lstStyle/>
          <a:p>
            <a:endParaRPr/>
          </a:p>
        </p:txBody>
      </p:sp>
      <p:sp>
        <p:nvSpPr>
          <p:cNvPr id="27" name="object 27"/>
          <p:cNvSpPr/>
          <p:nvPr/>
        </p:nvSpPr>
        <p:spPr>
          <a:xfrm>
            <a:off x="9029700" y="3445764"/>
            <a:ext cx="795527" cy="841248"/>
          </a:xfrm>
          <a:prstGeom prst="rect">
            <a:avLst/>
          </a:prstGeom>
          <a:blipFill>
            <a:blip r:embed="rId6" cstate="print"/>
            <a:stretch>
              <a:fillRect/>
            </a:stretch>
          </a:blipFill>
        </p:spPr>
        <p:txBody>
          <a:bodyPr wrap="square" lIns="0" tIns="0" rIns="0" bIns="0" rtlCol="0"/>
          <a:lstStyle/>
          <a:p>
            <a:endParaRPr/>
          </a:p>
        </p:txBody>
      </p:sp>
      <p:sp>
        <p:nvSpPr>
          <p:cNvPr id="28" name="object 28"/>
          <p:cNvSpPr/>
          <p:nvPr/>
        </p:nvSpPr>
        <p:spPr>
          <a:xfrm>
            <a:off x="10421111" y="3793490"/>
            <a:ext cx="1557655" cy="804545"/>
          </a:xfrm>
          <a:custGeom>
            <a:avLst/>
            <a:gdLst/>
            <a:ahLst/>
            <a:cxnLst/>
            <a:rect l="l" t="t" r="r" b="b"/>
            <a:pathLst>
              <a:path w="1557654" h="804545">
                <a:moveTo>
                  <a:pt x="1557528" y="115570"/>
                </a:moveTo>
                <a:lnTo>
                  <a:pt x="0" y="115570"/>
                </a:lnTo>
                <a:lnTo>
                  <a:pt x="0" y="804418"/>
                </a:lnTo>
                <a:lnTo>
                  <a:pt x="1557528" y="804418"/>
                </a:lnTo>
                <a:lnTo>
                  <a:pt x="1557528" y="115570"/>
                </a:lnTo>
                <a:close/>
              </a:path>
              <a:path w="1557654" h="804545">
                <a:moveTo>
                  <a:pt x="2286" y="0"/>
                </a:moveTo>
                <a:lnTo>
                  <a:pt x="259588" y="115570"/>
                </a:lnTo>
                <a:lnTo>
                  <a:pt x="648970" y="115570"/>
                </a:lnTo>
                <a:lnTo>
                  <a:pt x="2286" y="0"/>
                </a:lnTo>
                <a:close/>
              </a:path>
            </a:pathLst>
          </a:custGeom>
          <a:solidFill>
            <a:srgbClr val="D9D9D9">
              <a:alpha val="70195"/>
            </a:srgbClr>
          </a:solidFill>
        </p:spPr>
        <p:txBody>
          <a:bodyPr wrap="square" lIns="0" tIns="0" rIns="0" bIns="0" rtlCol="0"/>
          <a:lstStyle/>
          <a:p>
            <a:endParaRPr/>
          </a:p>
        </p:txBody>
      </p:sp>
      <p:sp>
        <p:nvSpPr>
          <p:cNvPr id="29" name="object 29"/>
          <p:cNvSpPr txBox="1"/>
          <p:nvPr/>
        </p:nvSpPr>
        <p:spPr>
          <a:xfrm>
            <a:off x="10460228" y="3984498"/>
            <a:ext cx="1407160" cy="535305"/>
          </a:xfrm>
          <a:prstGeom prst="rect">
            <a:avLst/>
          </a:prstGeom>
        </p:spPr>
        <p:txBody>
          <a:bodyPr vert="horz" wrap="square" lIns="0" tIns="15240" rIns="0" bIns="0" rtlCol="0">
            <a:spAutoFit/>
          </a:bodyPr>
          <a:lstStyle/>
          <a:p>
            <a:pPr marL="139065" indent="-127000">
              <a:lnSpc>
                <a:spcPct val="100000"/>
              </a:lnSpc>
              <a:spcBef>
                <a:spcPts val="120"/>
              </a:spcBef>
              <a:buAutoNum type="arabicPeriod"/>
              <a:tabLst>
                <a:tab pos="139700" algn="l"/>
              </a:tabLst>
            </a:pPr>
            <a:r>
              <a:rPr sz="650" spc="10" dirty="0">
                <a:latin typeface="Arial"/>
                <a:cs typeface="Arial"/>
              </a:rPr>
              <a:t>JSC </a:t>
            </a:r>
            <a:r>
              <a:rPr sz="650" spc="5" dirty="0">
                <a:latin typeface="Arial"/>
                <a:cs typeface="Arial"/>
              </a:rPr>
              <a:t>«Abdi Ibrahim Global</a:t>
            </a:r>
            <a:r>
              <a:rPr sz="650" spc="15" dirty="0">
                <a:latin typeface="Arial"/>
                <a:cs typeface="Arial"/>
              </a:rPr>
              <a:t> </a:t>
            </a:r>
            <a:r>
              <a:rPr sz="650" spc="10" dirty="0">
                <a:latin typeface="Arial"/>
                <a:cs typeface="Arial"/>
              </a:rPr>
              <a:t>Farm»</a:t>
            </a:r>
            <a:endParaRPr sz="650">
              <a:latin typeface="Arial"/>
              <a:cs typeface="Arial"/>
            </a:endParaRPr>
          </a:p>
          <a:p>
            <a:pPr marL="139065" indent="-127000">
              <a:lnSpc>
                <a:spcPct val="100000"/>
              </a:lnSpc>
              <a:spcBef>
                <a:spcPts val="25"/>
              </a:spcBef>
              <a:buAutoNum type="arabicPeriod"/>
              <a:tabLst>
                <a:tab pos="139700" algn="l"/>
              </a:tabLst>
            </a:pPr>
            <a:r>
              <a:rPr sz="650" spc="5" dirty="0">
                <a:latin typeface="Arial"/>
                <a:cs typeface="Arial"/>
              </a:rPr>
              <a:t>«Kelun Kazfarm»</a:t>
            </a:r>
            <a:r>
              <a:rPr sz="650" spc="30" dirty="0">
                <a:latin typeface="Arial"/>
                <a:cs typeface="Arial"/>
              </a:rPr>
              <a:t> </a:t>
            </a:r>
            <a:r>
              <a:rPr sz="650" spc="5" dirty="0">
                <a:latin typeface="Arial"/>
                <a:cs typeface="Arial"/>
              </a:rPr>
              <a:t>LLP</a:t>
            </a:r>
            <a:endParaRPr sz="650">
              <a:latin typeface="Arial"/>
              <a:cs typeface="Arial"/>
            </a:endParaRPr>
          </a:p>
          <a:p>
            <a:pPr marL="139065" indent="-127000">
              <a:lnSpc>
                <a:spcPct val="100000"/>
              </a:lnSpc>
              <a:spcBef>
                <a:spcPts val="10"/>
              </a:spcBef>
              <a:buAutoNum type="arabicPeriod"/>
              <a:tabLst>
                <a:tab pos="139700" algn="l"/>
              </a:tabLst>
            </a:pPr>
            <a:r>
              <a:rPr sz="650" spc="5" dirty="0">
                <a:latin typeface="Arial"/>
                <a:cs typeface="Arial"/>
              </a:rPr>
              <a:t>«Dolce»</a:t>
            </a:r>
            <a:r>
              <a:rPr sz="650" spc="-45" dirty="0">
                <a:latin typeface="Arial"/>
                <a:cs typeface="Arial"/>
              </a:rPr>
              <a:t> </a:t>
            </a:r>
            <a:r>
              <a:rPr sz="650" spc="5" dirty="0">
                <a:latin typeface="Arial"/>
                <a:cs typeface="Arial"/>
              </a:rPr>
              <a:t>LLP</a:t>
            </a:r>
            <a:endParaRPr sz="650">
              <a:latin typeface="Arial"/>
              <a:cs typeface="Arial"/>
            </a:endParaRPr>
          </a:p>
          <a:p>
            <a:pPr marL="139065" indent="-127000">
              <a:lnSpc>
                <a:spcPct val="100000"/>
              </a:lnSpc>
              <a:spcBef>
                <a:spcPts val="25"/>
              </a:spcBef>
              <a:buAutoNum type="arabicPeriod"/>
              <a:tabLst>
                <a:tab pos="139700" algn="l"/>
              </a:tabLst>
            </a:pPr>
            <a:r>
              <a:rPr sz="650" spc="5" dirty="0">
                <a:latin typeface="Arial"/>
                <a:cs typeface="Arial"/>
              </a:rPr>
              <a:t>«Sultan»</a:t>
            </a:r>
            <a:r>
              <a:rPr sz="650" spc="-50" dirty="0">
                <a:latin typeface="Arial"/>
                <a:cs typeface="Arial"/>
              </a:rPr>
              <a:t> </a:t>
            </a:r>
            <a:r>
              <a:rPr sz="650" spc="5" dirty="0">
                <a:latin typeface="Arial"/>
                <a:cs typeface="Arial"/>
              </a:rPr>
              <a:t>LLP</a:t>
            </a:r>
            <a:endParaRPr sz="650">
              <a:latin typeface="Arial"/>
              <a:cs typeface="Arial"/>
            </a:endParaRPr>
          </a:p>
          <a:p>
            <a:pPr marL="163195" indent="-151130">
              <a:lnSpc>
                <a:spcPct val="100000"/>
              </a:lnSpc>
              <a:spcBef>
                <a:spcPts val="25"/>
              </a:spcBef>
              <a:buAutoNum type="arabicPeriod"/>
              <a:tabLst>
                <a:tab pos="163830" algn="l"/>
              </a:tabLst>
            </a:pPr>
            <a:r>
              <a:rPr sz="650" spc="10" dirty="0">
                <a:latin typeface="Arial"/>
                <a:cs typeface="Arial"/>
              </a:rPr>
              <a:t>«Nur-May </a:t>
            </a:r>
            <a:r>
              <a:rPr sz="650" spc="5" dirty="0">
                <a:latin typeface="Arial"/>
                <a:cs typeface="Arial"/>
              </a:rPr>
              <a:t>Pharmacy» </a:t>
            </a:r>
            <a:r>
              <a:rPr sz="650" spc="10" dirty="0">
                <a:latin typeface="Arial"/>
                <a:cs typeface="Arial"/>
              </a:rPr>
              <a:t>LLP</a:t>
            </a:r>
            <a:r>
              <a:rPr sz="650" spc="-5" dirty="0">
                <a:latin typeface="Arial"/>
                <a:cs typeface="Arial"/>
              </a:rPr>
              <a:t> </a:t>
            </a:r>
            <a:r>
              <a:rPr sz="650" spc="5" dirty="0">
                <a:latin typeface="Arial"/>
                <a:cs typeface="Arial"/>
              </a:rPr>
              <a:t>etc.</a:t>
            </a:r>
            <a:endParaRPr sz="650">
              <a:latin typeface="Arial"/>
              <a:cs typeface="Arial"/>
            </a:endParaRPr>
          </a:p>
        </p:txBody>
      </p:sp>
      <p:sp>
        <p:nvSpPr>
          <p:cNvPr id="30" name="object 30"/>
          <p:cNvSpPr txBox="1"/>
          <p:nvPr/>
        </p:nvSpPr>
        <p:spPr>
          <a:xfrm>
            <a:off x="9674732" y="4459985"/>
            <a:ext cx="481330" cy="128270"/>
          </a:xfrm>
          <a:prstGeom prst="rect">
            <a:avLst/>
          </a:prstGeom>
        </p:spPr>
        <p:txBody>
          <a:bodyPr vert="horz" wrap="square" lIns="0" tIns="15240" rIns="0" bIns="0" rtlCol="0">
            <a:spAutoFit/>
          </a:bodyPr>
          <a:lstStyle/>
          <a:p>
            <a:pPr marL="12700">
              <a:lnSpc>
                <a:spcPct val="100000"/>
              </a:lnSpc>
              <a:spcBef>
                <a:spcPts val="120"/>
              </a:spcBef>
            </a:pPr>
            <a:r>
              <a:rPr sz="650" b="1" spc="5" dirty="0">
                <a:solidFill>
                  <a:srgbClr val="404040"/>
                </a:solidFill>
                <a:latin typeface="Arial"/>
                <a:cs typeface="Arial"/>
              </a:rPr>
              <a:t>Almaty</a:t>
            </a:r>
            <a:r>
              <a:rPr sz="650" b="1" spc="-35" dirty="0">
                <a:solidFill>
                  <a:srgbClr val="404040"/>
                </a:solidFill>
                <a:latin typeface="Arial"/>
                <a:cs typeface="Arial"/>
              </a:rPr>
              <a:t> </a:t>
            </a:r>
            <a:r>
              <a:rPr sz="650" b="1" spc="5" dirty="0">
                <a:solidFill>
                  <a:srgbClr val="404040"/>
                </a:solidFill>
                <a:latin typeface="Arial"/>
                <a:cs typeface="Arial"/>
              </a:rPr>
              <a:t>city</a:t>
            </a:r>
            <a:endParaRPr sz="650">
              <a:latin typeface="Arial"/>
              <a:cs typeface="Arial"/>
            </a:endParaRPr>
          </a:p>
        </p:txBody>
      </p:sp>
      <p:sp>
        <p:nvSpPr>
          <p:cNvPr id="31" name="object 31"/>
          <p:cNvSpPr/>
          <p:nvPr/>
        </p:nvSpPr>
        <p:spPr>
          <a:xfrm>
            <a:off x="9611868" y="4547615"/>
            <a:ext cx="85343" cy="76200"/>
          </a:xfrm>
          <a:prstGeom prst="rect">
            <a:avLst/>
          </a:prstGeom>
          <a:blipFill>
            <a:blip r:embed="rId7" cstate="print"/>
            <a:stretch>
              <a:fillRect/>
            </a:stretch>
          </a:blipFill>
        </p:spPr>
        <p:txBody>
          <a:bodyPr wrap="square" lIns="0" tIns="0" rIns="0" bIns="0" rtlCol="0"/>
          <a:lstStyle/>
          <a:p>
            <a:endParaRPr/>
          </a:p>
        </p:txBody>
      </p:sp>
      <p:sp>
        <p:nvSpPr>
          <p:cNvPr id="32" name="object 32"/>
          <p:cNvSpPr/>
          <p:nvPr/>
        </p:nvSpPr>
        <p:spPr>
          <a:xfrm>
            <a:off x="9675876" y="4653279"/>
            <a:ext cx="1243965" cy="695960"/>
          </a:xfrm>
          <a:custGeom>
            <a:avLst/>
            <a:gdLst/>
            <a:ahLst/>
            <a:cxnLst/>
            <a:rect l="l" t="t" r="r" b="b"/>
            <a:pathLst>
              <a:path w="1243965" h="695960">
                <a:moveTo>
                  <a:pt x="1243583" y="100076"/>
                </a:moveTo>
                <a:lnTo>
                  <a:pt x="0" y="100076"/>
                </a:lnTo>
                <a:lnTo>
                  <a:pt x="0" y="695960"/>
                </a:lnTo>
                <a:lnTo>
                  <a:pt x="1243583" y="695960"/>
                </a:lnTo>
                <a:lnTo>
                  <a:pt x="1243583" y="100076"/>
                </a:lnTo>
                <a:close/>
              </a:path>
              <a:path w="1243965" h="695960">
                <a:moveTo>
                  <a:pt x="1777" y="0"/>
                </a:moveTo>
                <a:lnTo>
                  <a:pt x="207264" y="100076"/>
                </a:lnTo>
                <a:lnTo>
                  <a:pt x="518159" y="100076"/>
                </a:lnTo>
                <a:lnTo>
                  <a:pt x="1777" y="0"/>
                </a:lnTo>
                <a:close/>
              </a:path>
            </a:pathLst>
          </a:custGeom>
          <a:solidFill>
            <a:srgbClr val="D9D9D9">
              <a:alpha val="70195"/>
            </a:srgbClr>
          </a:solidFill>
        </p:spPr>
        <p:txBody>
          <a:bodyPr wrap="square" lIns="0" tIns="0" rIns="0" bIns="0" rtlCol="0"/>
          <a:lstStyle/>
          <a:p>
            <a:endParaRPr/>
          </a:p>
        </p:txBody>
      </p:sp>
      <p:sp>
        <p:nvSpPr>
          <p:cNvPr id="33" name="object 33"/>
          <p:cNvSpPr txBox="1"/>
          <p:nvPr/>
        </p:nvSpPr>
        <p:spPr>
          <a:xfrm>
            <a:off x="9714992" y="4782439"/>
            <a:ext cx="1096010" cy="535305"/>
          </a:xfrm>
          <a:prstGeom prst="rect">
            <a:avLst/>
          </a:prstGeom>
        </p:spPr>
        <p:txBody>
          <a:bodyPr vert="horz" wrap="square" lIns="0" tIns="15240" rIns="0" bIns="0" rtlCol="0">
            <a:spAutoFit/>
          </a:bodyPr>
          <a:lstStyle/>
          <a:p>
            <a:pPr marL="139065" indent="-127000">
              <a:lnSpc>
                <a:spcPct val="100000"/>
              </a:lnSpc>
              <a:spcBef>
                <a:spcPts val="120"/>
              </a:spcBef>
              <a:buAutoNum type="arabicPeriod"/>
              <a:tabLst>
                <a:tab pos="139700" algn="l"/>
              </a:tabLst>
            </a:pPr>
            <a:r>
              <a:rPr sz="650" spc="10" dirty="0">
                <a:latin typeface="Arial"/>
                <a:cs typeface="Arial"/>
              </a:rPr>
              <a:t>JSC </a:t>
            </a:r>
            <a:r>
              <a:rPr sz="650" spc="5" dirty="0">
                <a:latin typeface="Arial"/>
                <a:cs typeface="Arial"/>
              </a:rPr>
              <a:t>«Nobel</a:t>
            </a:r>
            <a:r>
              <a:rPr sz="650" spc="20" dirty="0">
                <a:latin typeface="Arial"/>
                <a:cs typeface="Arial"/>
              </a:rPr>
              <a:t> </a:t>
            </a:r>
            <a:r>
              <a:rPr sz="650" spc="5" dirty="0">
                <a:latin typeface="Arial"/>
                <a:cs typeface="Arial"/>
              </a:rPr>
              <a:t>Almaty</a:t>
            </a:r>
            <a:endParaRPr sz="650">
              <a:latin typeface="Arial"/>
              <a:cs typeface="Arial"/>
            </a:endParaRPr>
          </a:p>
          <a:p>
            <a:pPr marL="139065">
              <a:lnSpc>
                <a:spcPct val="100000"/>
              </a:lnSpc>
              <a:spcBef>
                <a:spcPts val="25"/>
              </a:spcBef>
            </a:pPr>
            <a:r>
              <a:rPr sz="650" spc="5" dirty="0">
                <a:latin typeface="Arial"/>
                <a:cs typeface="Arial"/>
              </a:rPr>
              <a:t>Pharmaceutical</a:t>
            </a:r>
            <a:r>
              <a:rPr sz="650" spc="-5" dirty="0">
                <a:latin typeface="Arial"/>
                <a:cs typeface="Arial"/>
              </a:rPr>
              <a:t> </a:t>
            </a:r>
            <a:r>
              <a:rPr sz="650" spc="5" dirty="0">
                <a:latin typeface="Arial"/>
                <a:cs typeface="Arial"/>
              </a:rPr>
              <a:t>Factory»</a:t>
            </a:r>
            <a:endParaRPr sz="650">
              <a:latin typeface="Arial"/>
              <a:cs typeface="Arial"/>
            </a:endParaRPr>
          </a:p>
          <a:p>
            <a:pPr marL="139065" indent="-127000">
              <a:lnSpc>
                <a:spcPct val="100000"/>
              </a:lnSpc>
              <a:spcBef>
                <a:spcPts val="15"/>
              </a:spcBef>
              <a:buAutoNum type="arabicPeriod" startAt="2"/>
              <a:tabLst>
                <a:tab pos="139700" algn="l"/>
              </a:tabLst>
            </a:pPr>
            <a:r>
              <a:rPr sz="650" spc="10" dirty="0">
                <a:latin typeface="Arial"/>
                <a:cs typeface="Arial"/>
              </a:rPr>
              <a:t>«Vivafarm»</a:t>
            </a:r>
            <a:r>
              <a:rPr sz="650" spc="-20" dirty="0">
                <a:latin typeface="Arial"/>
                <a:cs typeface="Arial"/>
              </a:rPr>
              <a:t> </a:t>
            </a:r>
            <a:r>
              <a:rPr sz="650" spc="5" dirty="0">
                <a:latin typeface="Arial"/>
                <a:cs typeface="Arial"/>
              </a:rPr>
              <a:t>LLP</a:t>
            </a:r>
            <a:endParaRPr sz="650">
              <a:latin typeface="Arial"/>
              <a:cs typeface="Arial"/>
            </a:endParaRPr>
          </a:p>
          <a:p>
            <a:pPr marL="139065" indent="-127000">
              <a:lnSpc>
                <a:spcPct val="100000"/>
              </a:lnSpc>
              <a:spcBef>
                <a:spcPts val="25"/>
              </a:spcBef>
              <a:buAutoNum type="arabicPeriod" startAt="2"/>
              <a:tabLst>
                <a:tab pos="139700" algn="l"/>
              </a:tabLst>
            </a:pPr>
            <a:r>
              <a:rPr sz="650" spc="10" dirty="0">
                <a:latin typeface="Arial"/>
                <a:cs typeface="Arial"/>
              </a:rPr>
              <a:t>«Birunifarm»</a:t>
            </a:r>
            <a:r>
              <a:rPr sz="650" spc="-25" dirty="0">
                <a:latin typeface="Arial"/>
                <a:cs typeface="Arial"/>
              </a:rPr>
              <a:t> </a:t>
            </a:r>
            <a:r>
              <a:rPr sz="650" spc="5" dirty="0">
                <a:latin typeface="Arial"/>
                <a:cs typeface="Arial"/>
              </a:rPr>
              <a:t>LLP</a:t>
            </a:r>
            <a:endParaRPr sz="650">
              <a:latin typeface="Arial"/>
              <a:cs typeface="Arial"/>
            </a:endParaRPr>
          </a:p>
          <a:p>
            <a:pPr marL="139065" indent="-127000">
              <a:lnSpc>
                <a:spcPct val="100000"/>
              </a:lnSpc>
              <a:spcBef>
                <a:spcPts val="20"/>
              </a:spcBef>
              <a:buAutoNum type="arabicPeriod" startAt="2"/>
              <a:tabLst>
                <a:tab pos="139700" algn="l"/>
              </a:tabLst>
            </a:pPr>
            <a:r>
              <a:rPr sz="650" spc="5" dirty="0">
                <a:latin typeface="Arial"/>
                <a:cs typeface="Arial"/>
              </a:rPr>
              <a:t>«Fitoleum» LLP</a:t>
            </a:r>
            <a:r>
              <a:rPr sz="650" spc="10" dirty="0">
                <a:latin typeface="Arial"/>
                <a:cs typeface="Arial"/>
              </a:rPr>
              <a:t> </a:t>
            </a:r>
            <a:r>
              <a:rPr sz="650" spc="5" dirty="0">
                <a:latin typeface="Arial"/>
                <a:cs typeface="Arial"/>
              </a:rPr>
              <a:t>etc.</a:t>
            </a:r>
            <a:endParaRPr sz="650">
              <a:latin typeface="Arial"/>
              <a:cs typeface="Arial"/>
            </a:endParaRPr>
          </a:p>
        </p:txBody>
      </p:sp>
      <p:sp>
        <p:nvSpPr>
          <p:cNvPr id="34" name="object 34"/>
          <p:cNvSpPr txBox="1"/>
          <p:nvPr/>
        </p:nvSpPr>
        <p:spPr>
          <a:xfrm>
            <a:off x="7500619" y="4169791"/>
            <a:ext cx="718820" cy="128270"/>
          </a:xfrm>
          <a:prstGeom prst="rect">
            <a:avLst/>
          </a:prstGeom>
        </p:spPr>
        <p:txBody>
          <a:bodyPr vert="horz" wrap="square" lIns="0" tIns="15240" rIns="0" bIns="0" rtlCol="0">
            <a:spAutoFit/>
          </a:bodyPr>
          <a:lstStyle/>
          <a:p>
            <a:pPr marL="12700">
              <a:lnSpc>
                <a:spcPct val="100000"/>
              </a:lnSpc>
              <a:spcBef>
                <a:spcPts val="120"/>
              </a:spcBef>
            </a:pPr>
            <a:r>
              <a:rPr sz="650" b="1" spc="10" dirty="0">
                <a:solidFill>
                  <a:srgbClr val="404040"/>
                </a:solidFill>
                <a:latin typeface="Arial"/>
                <a:cs typeface="Arial"/>
              </a:rPr>
              <a:t>Turkestan</a:t>
            </a:r>
            <a:r>
              <a:rPr sz="650" b="1" spc="-35" dirty="0">
                <a:solidFill>
                  <a:srgbClr val="404040"/>
                </a:solidFill>
                <a:latin typeface="Arial"/>
                <a:cs typeface="Arial"/>
              </a:rPr>
              <a:t> </a:t>
            </a:r>
            <a:r>
              <a:rPr sz="650" b="1" spc="5" dirty="0">
                <a:solidFill>
                  <a:srgbClr val="404040"/>
                </a:solidFill>
                <a:latin typeface="Arial"/>
                <a:cs typeface="Arial"/>
              </a:rPr>
              <a:t>region</a:t>
            </a:r>
            <a:endParaRPr sz="650">
              <a:latin typeface="Arial"/>
              <a:cs typeface="Arial"/>
            </a:endParaRPr>
          </a:p>
        </p:txBody>
      </p:sp>
      <p:sp>
        <p:nvSpPr>
          <p:cNvPr id="35" name="object 35"/>
          <p:cNvSpPr txBox="1"/>
          <p:nvPr/>
        </p:nvSpPr>
        <p:spPr>
          <a:xfrm>
            <a:off x="7611871" y="5025009"/>
            <a:ext cx="430530" cy="230504"/>
          </a:xfrm>
          <a:prstGeom prst="rect">
            <a:avLst/>
          </a:prstGeom>
        </p:spPr>
        <p:txBody>
          <a:bodyPr vert="horz" wrap="square" lIns="0" tIns="12065" rIns="0" bIns="0" rtlCol="0">
            <a:spAutoFit/>
          </a:bodyPr>
          <a:lstStyle/>
          <a:p>
            <a:pPr marL="141605" marR="5080" indent="-129539">
              <a:lnSpc>
                <a:spcPct val="103099"/>
              </a:lnSpc>
              <a:spcBef>
                <a:spcPts val="95"/>
              </a:spcBef>
            </a:pPr>
            <a:r>
              <a:rPr sz="650" b="1" spc="5" dirty="0">
                <a:solidFill>
                  <a:srgbClr val="404040"/>
                </a:solidFill>
                <a:latin typeface="Arial"/>
                <a:cs typeface="Arial"/>
              </a:rPr>
              <a:t>Sh</a:t>
            </a:r>
            <a:r>
              <a:rPr sz="650" b="1" spc="-5" dirty="0">
                <a:solidFill>
                  <a:srgbClr val="404040"/>
                </a:solidFill>
                <a:latin typeface="Arial"/>
                <a:cs typeface="Arial"/>
              </a:rPr>
              <a:t>y</a:t>
            </a:r>
            <a:r>
              <a:rPr sz="650" b="1" spc="15" dirty="0">
                <a:solidFill>
                  <a:srgbClr val="404040"/>
                </a:solidFill>
                <a:latin typeface="Arial"/>
                <a:cs typeface="Arial"/>
              </a:rPr>
              <a:t>mk</a:t>
            </a:r>
            <a:r>
              <a:rPr sz="650" b="1" spc="5" dirty="0">
                <a:solidFill>
                  <a:srgbClr val="404040"/>
                </a:solidFill>
                <a:latin typeface="Arial"/>
                <a:cs typeface="Arial"/>
              </a:rPr>
              <a:t>ent  city</a:t>
            </a:r>
            <a:endParaRPr sz="650">
              <a:latin typeface="Arial"/>
              <a:cs typeface="Arial"/>
            </a:endParaRPr>
          </a:p>
        </p:txBody>
      </p:sp>
      <p:sp>
        <p:nvSpPr>
          <p:cNvPr id="36" name="object 36"/>
          <p:cNvSpPr/>
          <p:nvPr/>
        </p:nvSpPr>
        <p:spPr>
          <a:xfrm>
            <a:off x="7495031" y="5076444"/>
            <a:ext cx="85344" cy="74676"/>
          </a:xfrm>
          <a:prstGeom prst="rect">
            <a:avLst/>
          </a:prstGeom>
          <a:blipFill>
            <a:blip r:embed="rId8" cstate="print"/>
            <a:stretch>
              <a:fillRect/>
            </a:stretch>
          </a:blipFill>
        </p:spPr>
        <p:txBody>
          <a:bodyPr wrap="square" lIns="0" tIns="0" rIns="0" bIns="0" rtlCol="0"/>
          <a:lstStyle/>
          <a:p>
            <a:endParaRPr/>
          </a:p>
        </p:txBody>
      </p:sp>
      <p:sp>
        <p:nvSpPr>
          <p:cNvPr id="37" name="object 37"/>
          <p:cNvSpPr/>
          <p:nvPr/>
        </p:nvSpPr>
        <p:spPr>
          <a:xfrm>
            <a:off x="6111240" y="5174234"/>
            <a:ext cx="1490980" cy="808990"/>
          </a:xfrm>
          <a:custGeom>
            <a:avLst/>
            <a:gdLst/>
            <a:ahLst/>
            <a:cxnLst/>
            <a:rect l="l" t="t" r="r" b="b"/>
            <a:pathLst>
              <a:path w="1490979" h="808989">
                <a:moveTo>
                  <a:pt x="1490471" y="225298"/>
                </a:moveTo>
                <a:lnTo>
                  <a:pt x="0" y="225298"/>
                </a:lnTo>
                <a:lnTo>
                  <a:pt x="0" y="808990"/>
                </a:lnTo>
                <a:lnTo>
                  <a:pt x="1490471" y="808990"/>
                </a:lnTo>
                <a:lnTo>
                  <a:pt x="1490471" y="225298"/>
                </a:lnTo>
                <a:close/>
              </a:path>
              <a:path w="1490979" h="808989">
                <a:moveTo>
                  <a:pt x="1452244" y="0"/>
                </a:moveTo>
                <a:lnTo>
                  <a:pt x="869441" y="225298"/>
                </a:lnTo>
                <a:lnTo>
                  <a:pt x="1242060" y="225298"/>
                </a:lnTo>
                <a:lnTo>
                  <a:pt x="1452244" y="0"/>
                </a:lnTo>
                <a:close/>
              </a:path>
            </a:pathLst>
          </a:custGeom>
          <a:solidFill>
            <a:srgbClr val="D9D9D9">
              <a:alpha val="70195"/>
            </a:srgbClr>
          </a:solidFill>
        </p:spPr>
        <p:txBody>
          <a:bodyPr wrap="square" lIns="0" tIns="0" rIns="0" bIns="0" rtlCol="0"/>
          <a:lstStyle/>
          <a:p>
            <a:endParaRPr/>
          </a:p>
        </p:txBody>
      </p:sp>
      <p:sp>
        <p:nvSpPr>
          <p:cNvPr id="38" name="object 38"/>
          <p:cNvSpPr txBox="1"/>
          <p:nvPr/>
        </p:nvSpPr>
        <p:spPr>
          <a:xfrm>
            <a:off x="6150355" y="5473700"/>
            <a:ext cx="1306195" cy="433070"/>
          </a:xfrm>
          <a:prstGeom prst="rect">
            <a:avLst/>
          </a:prstGeom>
        </p:spPr>
        <p:txBody>
          <a:bodyPr vert="horz" wrap="square" lIns="0" tIns="15240" rIns="0" bIns="0" rtlCol="0">
            <a:spAutoFit/>
          </a:bodyPr>
          <a:lstStyle/>
          <a:p>
            <a:pPr marL="139065" indent="-127000">
              <a:lnSpc>
                <a:spcPct val="100000"/>
              </a:lnSpc>
              <a:spcBef>
                <a:spcPts val="120"/>
              </a:spcBef>
              <a:buAutoNum type="arabicPeriod"/>
              <a:tabLst>
                <a:tab pos="139700" algn="l"/>
              </a:tabLst>
            </a:pPr>
            <a:r>
              <a:rPr sz="650" spc="10" dirty="0">
                <a:latin typeface="Arial"/>
                <a:cs typeface="Arial"/>
              </a:rPr>
              <a:t>JSC«Chimpharm»</a:t>
            </a:r>
            <a:endParaRPr sz="650">
              <a:latin typeface="Arial"/>
              <a:cs typeface="Arial"/>
            </a:endParaRPr>
          </a:p>
          <a:p>
            <a:pPr marL="139065" indent="-127000">
              <a:lnSpc>
                <a:spcPct val="100000"/>
              </a:lnSpc>
              <a:spcBef>
                <a:spcPts val="25"/>
              </a:spcBef>
              <a:buAutoNum type="arabicPeriod"/>
              <a:tabLst>
                <a:tab pos="139700" algn="l"/>
              </a:tabLst>
            </a:pPr>
            <a:r>
              <a:rPr sz="650" spc="5" dirty="0">
                <a:latin typeface="Arial"/>
                <a:cs typeface="Arial"/>
              </a:rPr>
              <a:t>«Zerde Fito» LLP</a:t>
            </a:r>
            <a:endParaRPr sz="650">
              <a:latin typeface="Arial"/>
              <a:cs typeface="Arial"/>
            </a:endParaRPr>
          </a:p>
          <a:p>
            <a:pPr marL="139065" indent="-127000">
              <a:lnSpc>
                <a:spcPct val="100000"/>
              </a:lnSpc>
              <a:spcBef>
                <a:spcPts val="10"/>
              </a:spcBef>
              <a:buAutoNum type="arabicPeriod"/>
              <a:tabLst>
                <a:tab pos="139700" algn="l"/>
              </a:tabLst>
            </a:pPr>
            <a:r>
              <a:rPr sz="650" spc="5" dirty="0">
                <a:latin typeface="Arial"/>
                <a:cs typeface="Arial"/>
              </a:rPr>
              <a:t>«Ecopharm International»</a:t>
            </a:r>
            <a:r>
              <a:rPr sz="650" spc="15" dirty="0">
                <a:latin typeface="Arial"/>
                <a:cs typeface="Arial"/>
              </a:rPr>
              <a:t> </a:t>
            </a:r>
            <a:r>
              <a:rPr sz="650" spc="5" dirty="0">
                <a:latin typeface="Arial"/>
                <a:cs typeface="Arial"/>
              </a:rPr>
              <a:t>LLP</a:t>
            </a:r>
            <a:endParaRPr sz="650">
              <a:latin typeface="Arial"/>
              <a:cs typeface="Arial"/>
            </a:endParaRPr>
          </a:p>
          <a:p>
            <a:pPr marL="139065" indent="-127000">
              <a:lnSpc>
                <a:spcPct val="100000"/>
              </a:lnSpc>
              <a:spcBef>
                <a:spcPts val="30"/>
              </a:spcBef>
              <a:buAutoNum type="arabicPeriod"/>
              <a:tabLst>
                <a:tab pos="139700" algn="l"/>
              </a:tabLst>
            </a:pPr>
            <a:r>
              <a:rPr sz="650" spc="5" dirty="0">
                <a:latin typeface="Arial"/>
                <a:cs typeface="Arial"/>
              </a:rPr>
              <a:t>«KazMedPrbor»</a:t>
            </a:r>
            <a:r>
              <a:rPr sz="650" spc="25" dirty="0">
                <a:latin typeface="Arial"/>
                <a:cs typeface="Arial"/>
              </a:rPr>
              <a:t> </a:t>
            </a:r>
            <a:r>
              <a:rPr sz="650" spc="5" dirty="0">
                <a:latin typeface="Arial"/>
                <a:cs typeface="Arial"/>
              </a:rPr>
              <a:t>LLP</a:t>
            </a:r>
            <a:endParaRPr sz="650">
              <a:latin typeface="Arial"/>
              <a:cs typeface="Arial"/>
            </a:endParaRPr>
          </a:p>
        </p:txBody>
      </p:sp>
      <p:sp>
        <p:nvSpPr>
          <p:cNvPr id="39" name="object 39"/>
          <p:cNvSpPr/>
          <p:nvPr/>
        </p:nvSpPr>
        <p:spPr>
          <a:xfrm>
            <a:off x="7504176" y="5192267"/>
            <a:ext cx="899172" cy="943368"/>
          </a:xfrm>
          <a:prstGeom prst="rect">
            <a:avLst/>
          </a:prstGeom>
          <a:blipFill>
            <a:blip r:embed="rId9" cstate="print"/>
            <a:stretch>
              <a:fillRect/>
            </a:stretch>
          </a:blipFill>
        </p:spPr>
        <p:txBody>
          <a:bodyPr wrap="square" lIns="0" tIns="0" rIns="0" bIns="0" rtlCol="0"/>
          <a:lstStyle/>
          <a:p>
            <a:endParaRPr/>
          </a:p>
        </p:txBody>
      </p:sp>
      <p:sp>
        <p:nvSpPr>
          <p:cNvPr id="40" name="object 40"/>
          <p:cNvSpPr/>
          <p:nvPr/>
        </p:nvSpPr>
        <p:spPr>
          <a:xfrm>
            <a:off x="7530083" y="5218176"/>
            <a:ext cx="797052" cy="841248"/>
          </a:xfrm>
          <a:prstGeom prst="rect">
            <a:avLst/>
          </a:prstGeom>
          <a:blipFill>
            <a:blip r:embed="rId10" cstate="print"/>
            <a:stretch>
              <a:fillRect/>
            </a:stretch>
          </a:blipFill>
        </p:spPr>
        <p:txBody>
          <a:bodyPr wrap="square" lIns="0" tIns="0" rIns="0" bIns="0" rtlCol="0"/>
          <a:lstStyle/>
          <a:p>
            <a:endParaRPr/>
          </a:p>
        </p:txBody>
      </p:sp>
      <p:sp>
        <p:nvSpPr>
          <p:cNvPr id="41" name="object 41"/>
          <p:cNvSpPr/>
          <p:nvPr/>
        </p:nvSpPr>
        <p:spPr>
          <a:xfrm>
            <a:off x="10349483" y="2171700"/>
            <a:ext cx="444500" cy="255904"/>
          </a:xfrm>
          <a:custGeom>
            <a:avLst/>
            <a:gdLst/>
            <a:ahLst/>
            <a:cxnLst/>
            <a:rect l="l" t="t" r="r" b="b"/>
            <a:pathLst>
              <a:path w="444500" h="255905">
                <a:moveTo>
                  <a:pt x="444246" y="0"/>
                </a:moveTo>
                <a:lnTo>
                  <a:pt x="12192" y="0"/>
                </a:lnTo>
                <a:lnTo>
                  <a:pt x="0" y="255650"/>
                </a:lnTo>
                <a:lnTo>
                  <a:pt x="444246" y="0"/>
                </a:lnTo>
                <a:close/>
              </a:path>
            </a:pathLst>
          </a:custGeom>
          <a:solidFill>
            <a:srgbClr val="D9D9D9">
              <a:alpha val="70195"/>
            </a:srgbClr>
          </a:solidFill>
        </p:spPr>
        <p:txBody>
          <a:bodyPr wrap="square" lIns="0" tIns="0" rIns="0" bIns="0" rtlCol="0"/>
          <a:lstStyle/>
          <a:p>
            <a:endParaRPr/>
          </a:p>
        </p:txBody>
      </p:sp>
      <p:sp>
        <p:nvSpPr>
          <p:cNvPr id="42" name="object 42"/>
          <p:cNvSpPr txBox="1"/>
          <p:nvPr/>
        </p:nvSpPr>
        <p:spPr>
          <a:xfrm>
            <a:off x="10073640" y="1699260"/>
            <a:ext cx="1728470" cy="472440"/>
          </a:xfrm>
          <a:prstGeom prst="rect">
            <a:avLst/>
          </a:prstGeom>
          <a:solidFill>
            <a:srgbClr val="D9D9D9">
              <a:alpha val="70195"/>
            </a:srgbClr>
          </a:solidFill>
        </p:spPr>
        <p:txBody>
          <a:bodyPr vert="horz" wrap="square" lIns="0" tIns="3810" rIns="0" bIns="0" rtlCol="0">
            <a:spAutoFit/>
          </a:bodyPr>
          <a:lstStyle/>
          <a:p>
            <a:pPr>
              <a:lnSpc>
                <a:spcPct val="100000"/>
              </a:lnSpc>
              <a:spcBef>
                <a:spcPts val="30"/>
              </a:spcBef>
            </a:pPr>
            <a:endParaRPr sz="550">
              <a:latin typeface="Times New Roman"/>
              <a:cs typeface="Times New Roman"/>
            </a:endParaRPr>
          </a:p>
          <a:p>
            <a:pPr marL="202565" indent="-151765">
              <a:lnSpc>
                <a:spcPct val="100000"/>
              </a:lnSpc>
              <a:buAutoNum type="arabicPeriod"/>
              <a:tabLst>
                <a:tab pos="203200" algn="l"/>
              </a:tabLst>
            </a:pPr>
            <a:r>
              <a:rPr sz="650" spc="5" dirty="0">
                <a:latin typeface="Arial"/>
                <a:cs typeface="Arial"/>
              </a:rPr>
              <a:t>«Sorbent»</a:t>
            </a:r>
            <a:r>
              <a:rPr sz="650" spc="15" dirty="0">
                <a:latin typeface="Arial"/>
                <a:cs typeface="Arial"/>
              </a:rPr>
              <a:t> </a:t>
            </a:r>
            <a:r>
              <a:rPr sz="650" spc="5" dirty="0">
                <a:latin typeface="Arial"/>
                <a:cs typeface="Arial"/>
              </a:rPr>
              <a:t>LLP</a:t>
            </a:r>
            <a:endParaRPr sz="650">
              <a:latin typeface="Arial"/>
              <a:cs typeface="Arial"/>
            </a:endParaRPr>
          </a:p>
          <a:p>
            <a:pPr marL="178435" marR="232410" indent="-127000">
              <a:lnSpc>
                <a:spcPct val="101499"/>
              </a:lnSpc>
              <a:spcBef>
                <a:spcPts val="10"/>
              </a:spcBef>
              <a:buAutoNum type="arabicPeriod"/>
              <a:tabLst>
                <a:tab pos="179070" algn="l"/>
              </a:tabLst>
            </a:pPr>
            <a:r>
              <a:rPr sz="650" spc="10" dirty="0">
                <a:latin typeface="Arial"/>
                <a:cs typeface="Arial"/>
              </a:rPr>
              <a:t>VKO </a:t>
            </a:r>
            <a:r>
              <a:rPr sz="650" spc="5" dirty="0">
                <a:latin typeface="Arial"/>
                <a:cs typeface="Arial"/>
              </a:rPr>
              <a:t>Prosthetic Orthopedic Center  LLP,</a:t>
            </a:r>
            <a:r>
              <a:rPr sz="650" spc="10" dirty="0">
                <a:latin typeface="Arial"/>
                <a:cs typeface="Arial"/>
              </a:rPr>
              <a:t> </a:t>
            </a:r>
            <a:r>
              <a:rPr sz="650" spc="5" dirty="0">
                <a:latin typeface="Arial"/>
                <a:cs typeface="Arial"/>
              </a:rPr>
              <a:t>etc.</a:t>
            </a:r>
            <a:endParaRPr sz="650">
              <a:latin typeface="Arial"/>
              <a:cs typeface="Arial"/>
            </a:endParaRPr>
          </a:p>
        </p:txBody>
      </p:sp>
      <p:sp>
        <p:nvSpPr>
          <p:cNvPr id="43" name="object 43"/>
          <p:cNvSpPr/>
          <p:nvPr/>
        </p:nvSpPr>
        <p:spPr>
          <a:xfrm>
            <a:off x="10020300" y="2385034"/>
            <a:ext cx="441972" cy="449605"/>
          </a:xfrm>
          <a:prstGeom prst="rect">
            <a:avLst/>
          </a:prstGeom>
          <a:blipFill>
            <a:blip r:embed="rId11" cstate="print"/>
            <a:stretch>
              <a:fillRect/>
            </a:stretch>
          </a:blipFill>
        </p:spPr>
        <p:txBody>
          <a:bodyPr wrap="square" lIns="0" tIns="0" rIns="0" bIns="0" rtlCol="0"/>
          <a:lstStyle/>
          <a:p>
            <a:endParaRPr/>
          </a:p>
        </p:txBody>
      </p:sp>
      <p:sp>
        <p:nvSpPr>
          <p:cNvPr id="44" name="object 44"/>
          <p:cNvSpPr/>
          <p:nvPr/>
        </p:nvSpPr>
        <p:spPr>
          <a:xfrm>
            <a:off x="10049256" y="2414016"/>
            <a:ext cx="333755" cy="341375"/>
          </a:xfrm>
          <a:prstGeom prst="rect">
            <a:avLst/>
          </a:prstGeom>
          <a:blipFill>
            <a:blip r:embed="rId12" cstate="print"/>
            <a:stretch>
              <a:fillRect/>
            </a:stretch>
          </a:blipFill>
        </p:spPr>
        <p:txBody>
          <a:bodyPr wrap="square" lIns="0" tIns="0" rIns="0" bIns="0" rtlCol="0"/>
          <a:lstStyle/>
          <a:p>
            <a:endParaRPr/>
          </a:p>
        </p:txBody>
      </p:sp>
      <p:sp>
        <p:nvSpPr>
          <p:cNvPr id="45" name="object 45"/>
          <p:cNvSpPr/>
          <p:nvPr/>
        </p:nvSpPr>
        <p:spPr>
          <a:xfrm>
            <a:off x="10049256" y="2414016"/>
            <a:ext cx="334010" cy="341630"/>
          </a:xfrm>
          <a:custGeom>
            <a:avLst/>
            <a:gdLst/>
            <a:ahLst/>
            <a:cxnLst/>
            <a:rect l="l" t="t" r="r" b="b"/>
            <a:pathLst>
              <a:path w="334009" h="341630">
                <a:moveTo>
                  <a:pt x="52070" y="0"/>
                </a:moveTo>
                <a:lnTo>
                  <a:pt x="281686" y="0"/>
                </a:lnTo>
                <a:lnTo>
                  <a:pt x="301877" y="4208"/>
                </a:lnTo>
                <a:lnTo>
                  <a:pt x="318436" y="15668"/>
                </a:lnTo>
                <a:lnTo>
                  <a:pt x="329638" y="32629"/>
                </a:lnTo>
                <a:lnTo>
                  <a:pt x="333755" y="53339"/>
                </a:lnTo>
                <a:lnTo>
                  <a:pt x="333755" y="288036"/>
                </a:lnTo>
                <a:lnTo>
                  <a:pt x="329638" y="308746"/>
                </a:lnTo>
                <a:lnTo>
                  <a:pt x="318436" y="325707"/>
                </a:lnTo>
                <a:lnTo>
                  <a:pt x="301877" y="337167"/>
                </a:lnTo>
                <a:lnTo>
                  <a:pt x="281686" y="341375"/>
                </a:lnTo>
                <a:lnTo>
                  <a:pt x="52070" y="341375"/>
                </a:lnTo>
                <a:lnTo>
                  <a:pt x="31878" y="337167"/>
                </a:lnTo>
                <a:lnTo>
                  <a:pt x="15319" y="325707"/>
                </a:lnTo>
                <a:lnTo>
                  <a:pt x="4117" y="308746"/>
                </a:lnTo>
                <a:lnTo>
                  <a:pt x="0" y="288036"/>
                </a:lnTo>
                <a:lnTo>
                  <a:pt x="0" y="53339"/>
                </a:lnTo>
                <a:lnTo>
                  <a:pt x="4117" y="32629"/>
                </a:lnTo>
                <a:lnTo>
                  <a:pt x="15319" y="15668"/>
                </a:lnTo>
                <a:lnTo>
                  <a:pt x="31878" y="4208"/>
                </a:lnTo>
                <a:lnTo>
                  <a:pt x="52070" y="0"/>
                </a:lnTo>
                <a:close/>
              </a:path>
            </a:pathLst>
          </a:custGeom>
          <a:ln w="6095">
            <a:solidFill>
              <a:srgbClr val="FFFFFF"/>
            </a:solidFill>
          </a:ln>
        </p:spPr>
        <p:txBody>
          <a:bodyPr wrap="square" lIns="0" tIns="0" rIns="0" bIns="0" rtlCol="0"/>
          <a:lstStyle/>
          <a:p>
            <a:endParaRPr/>
          </a:p>
        </p:txBody>
      </p:sp>
      <p:sp>
        <p:nvSpPr>
          <p:cNvPr id="46" name="object 46"/>
          <p:cNvSpPr/>
          <p:nvPr/>
        </p:nvSpPr>
        <p:spPr>
          <a:xfrm>
            <a:off x="10061575" y="2453608"/>
            <a:ext cx="307467" cy="259818"/>
          </a:xfrm>
          <a:prstGeom prst="rect">
            <a:avLst/>
          </a:prstGeom>
          <a:blipFill>
            <a:blip r:embed="rId13" cstate="print"/>
            <a:stretch>
              <a:fillRect/>
            </a:stretch>
          </a:blipFill>
        </p:spPr>
        <p:txBody>
          <a:bodyPr wrap="square" lIns="0" tIns="0" rIns="0" bIns="0" rtlCol="0"/>
          <a:lstStyle/>
          <a:p>
            <a:endParaRPr/>
          </a:p>
        </p:txBody>
      </p:sp>
      <p:sp>
        <p:nvSpPr>
          <p:cNvPr id="47" name="object 47"/>
          <p:cNvSpPr/>
          <p:nvPr/>
        </p:nvSpPr>
        <p:spPr>
          <a:xfrm>
            <a:off x="9052559" y="1092708"/>
            <a:ext cx="1033780" cy="490855"/>
          </a:xfrm>
          <a:custGeom>
            <a:avLst/>
            <a:gdLst/>
            <a:ahLst/>
            <a:cxnLst/>
            <a:rect l="l" t="t" r="r" b="b"/>
            <a:pathLst>
              <a:path w="1033779" h="490855">
                <a:moveTo>
                  <a:pt x="430530" y="370331"/>
                </a:moveTo>
                <a:lnTo>
                  <a:pt x="172212" y="370331"/>
                </a:lnTo>
                <a:lnTo>
                  <a:pt x="205486" y="490600"/>
                </a:lnTo>
                <a:lnTo>
                  <a:pt x="430530" y="370331"/>
                </a:lnTo>
                <a:close/>
              </a:path>
              <a:path w="1033779" h="490855">
                <a:moveTo>
                  <a:pt x="1033272" y="0"/>
                </a:moveTo>
                <a:lnTo>
                  <a:pt x="0" y="0"/>
                </a:lnTo>
                <a:lnTo>
                  <a:pt x="0" y="370331"/>
                </a:lnTo>
                <a:lnTo>
                  <a:pt x="1033272" y="370331"/>
                </a:lnTo>
                <a:lnTo>
                  <a:pt x="1033272" y="0"/>
                </a:lnTo>
                <a:close/>
              </a:path>
            </a:pathLst>
          </a:custGeom>
          <a:solidFill>
            <a:srgbClr val="D9D9D9">
              <a:alpha val="70195"/>
            </a:srgbClr>
          </a:solidFill>
        </p:spPr>
        <p:txBody>
          <a:bodyPr wrap="square" lIns="0" tIns="0" rIns="0" bIns="0" rtlCol="0"/>
          <a:lstStyle/>
          <a:p>
            <a:endParaRPr/>
          </a:p>
        </p:txBody>
      </p:sp>
      <p:sp>
        <p:nvSpPr>
          <p:cNvPr id="48" name="object 48"/>
          <p:cNvSpPr txBox="1"/>
          <p:nvPr/>
        </p:nvSpPr>
        <p:spPr>
          <a:xfrm>
            <a:off x="9092945" y="1160145"/>
            <a:ext cx="887094" cy="230504"/>
          </a:xfrm>
          <a:prstGeom prst="rect">
            <a:avLst/>
          </a:prstGeom>
        </p:spPr>
        <p:txBody>
          <a:bodyPr vert="horz" wrap="square" lIns="0" tIns="15240" rIns="0" bIns="0" rtlCol="0">
            <a:spAutoFit/>
          </a:bodyPr>
          <a:lstStyle/>
          <a:p>
            <a:pPr marL="139065" indent="-127000">
              <a:lnSpc>
                <a:spcPct val="100000"/>
              </a:lnSpc>
              <a:spcBef>
                <a:spcPts val="120"/>
              </a:spcBef>
              <a:buAutoNum type="arabicPeriod"/>
              <a:tabLst>
                <a:tab pos="139700" algn="l"/>
              </a:tabLst>
            </a:pPr>
            <a:r>
              <a:rPr sz="650" spc="10" dirty="0">
                <a:latin typeface="Arial"/>
                <a:cs typeface="Arial"/>
              </a:rPr>
              <a:t>Merusar and K</a:t>
            </a:r>
            <a:r>
              <a:rPr sz="650" spc="-75" dirty="0">
                <a:latin typeface="Arial"/>
                <a:cs typeface="Arial"/>
              </a:rPr>
              <a:t> </a:t>
            </a:r>
            <a:r>
              <a:rPr sz="650" spc="10" dirty="0">
                <a:latin typeface="Arial"/>
                <a:cs typeface="Arial"/>
              </a:rPr>
              <a:t>LLP</a:t>
            </a:r>
            <a:endParaRPr sz="650">
              <a:latin typeface="Arial"/>
              <a:cs typeface="Arial"/>
            </a:endParaRPr>
          </a:p>
          <a:p>
            <a:pPr marL="139065" indent="-127000">
              <a:lnSpc>
                <a:spcPct val="100000"/>
              </a:lnSpc>
              <a:spcBef>
                <a:spcPts val="25"/>
              </a:spcBef>
              <a:buAutoNum type="arabicPeriod"/>
              <a:tabLst>
                <a:tab pos="139700" algn="l"/>
              </a:tabLst>
            </a:pPr>
            <a:r>
              <a:rPr sz="650" spc="10" dirty="0">
                <a:latin typeface="Arial"/>
                <a:cs typeface="Arial"/>
              </a:rPr>
              <a:t>BONA</a:t>
            </a:r>
            <a:r>
              <a:rPr sz="650" spc="5" dirty="0">
                <a:latin typeface="Arial"/>
                <a:cs typeface="Arial"/>
              </a:rPr>
              <a:t> </a:t>
            </a:r>
            <a:r>
              <a:rPr sz="650" spc="10" dirty="0">
                <a:latin typeface="Arial"/>
                <a:cs typeface="Arial"/>
              </a:rPr>
              <a:t>LLP</a:t>
            </a:r>
            <a:endParaRPr sz="650">
              <a:latin typeface="Arial"/>
              <a:cs typeface="Arial"/>
            </a:endParaRPr>
          </a:p>
        </p:txBody>
      </p:sp>
      <p:sp>
        <p:nvSpPr>
          <p:cNvPr id="49" name="object 49"/>
          <p:cNvSpPr/>
          <p:nvPr/>
        </p:nvSpPr>
        <p:spPr>
          <a:xfrm>
            <a:off x="8932164" y="1581911"/>
            <a:ext cx="303326" cy="306324"/>
          </a:xfrm>
          <a:prstGeom prst="rect">
            <a:avLst/>
          </a:prstGeom>
          <a:blipFill>
            <a:blip r:embed="rId14" cstate="print"/>
            <a:stretch>
              <a:fillRect/>
            </a:stretch>
          </a:blipFill>
        </p:spPr>
        <p:txBody>
          <a:bodyPr wrap="square" lIns="0" tIns="0" rIns="0" bIns="0" rtlCol="0"/>
          <a:lstStyle/>
          <a:p>
            <a:endParaRPr/>
          </a:p>
        </p:txBody>
      </p:sp>
      <p:sp>
        <p:nvSpPr>
          <p:cNvPr id="50" name="object 50"/>
          <p:cNvSpPr/>
          <p:nvPr/>
        </p:nvSpPr>
        <p:spPr>
          <a:xfrm>
            <a:off x="8961119" y="1610867"/>
            <a:ext cx="195072" cy="198120"/>
          </a:xfrm>
          <a:prstGeom prst="rect">
            <a:avLst/>
          </a:prstGeom>
          <a:blipFill>
            <a:blip r:embed="rId15" cstate="print"/>
            <a:stretch>
              <a:fillRect/>
            </a:stretch>
          </a:blipFill>
        </p:spPr>
        <p:txBody>
          <a:bodyPr wrap="square" lIns="0" tIns="0" rIns="0" bIns="0" rtlCol="0"/>
          <a:lstStyle/>
          <a:p>
            <a:endParaRPr/>
          </a:p>
        </p:txBody>
      </p:sp>
      <p:sp>
        <p:nvSpPr>
          <p:cNvPr id="51" name="object 51"/>
          <p:cNvSpPr/>
          <p:nvPr/>
        </p:nvSpPr>
        <p:spPr>
          <a:xfrm>
            <a:off x="8958071" y="1607819"/>
            <a:ext cx="201168" cy="204216"/>
          </a:xfrm>
          <a:prstGeom prst="rect">
            <a:avLst/>
          </a:prstGeom>
          <a:blipFill>
            <a:blip r:embed="rId16" cstate="print"/>
            <a:stretch>
              <a:fillRect/>
            </a:stretch>
          </a:blipFill>
        </p:spPr>
        <p:txBody>
          <a:bodyPr wrap="square" lIns="0" tIns="0" rIns="0" bIns="0" rtlCol="0"/>
          <a:lstStyle/>
          <a:p>
            <a:endParaRPr/>
          </a:p>
        </p:txBody>
      </p:sp>
      <p:sp>
        <p:nvSpPr>
          <p:cNvPr id="52" name="object 52"/>
          <p:cNvSpPr/>
          <p:nvPr/>
        </p:nvSpPr>
        <p:spPr>
          <a:xfrm>
            <a:off x="6867143" y="2683776"/>
            <a:ext cx="1648968" cy="481571"/>
          </a:xfrm>
          <a:prstGeom prst="rect">
            <a:avLst/>
          </a:prstGeom>
          <a:blipFill>
            <a:blip r:embed="rId17" cstate="print"/>
            <a:stretch>
              <a:fillRect/>
            </a:stretch>
          </a:blipFill>
        </p:spPr>
        <p:txBody>
          <a:bodyPr wrap="square" lIns="0" tIns="0" rIns="0" bIns="0" rtlCol="0"/>
          <a:lstStyle/>
          <a:p>
            <a:endParaRPr/>
          </a:p>
        </p:txBody>
      </p:sp>
      <p:sp>
        <p:nvSpPr>
          <p:cNvPr id="53" name="object 53"/>
          <p:cNvSpPr/>
          <p:nvPr/>
        </p:nvSpPr>
        <p:spPr>
          <a:xfrm>
            <a:off x="6874764" y="2694457"/>
            <a:ext cx="1187183" cy="483082"/>
          </a:xfrm>
          <a:prstGeom prst="rect">
            <a:avLst/>
          </a:prstGeom>
          <a:blipFill>
            <a:blip r:embed="rId18" cstate="print"/>
            <a:stretch>
              <a:fillRect/>
            </a:stretch>
          </a:blipFill>
        </p:spPr>
        <p:txBody>
          <a:bodyPr wrap="square" lIns="0" tIns="0" rIns="0" bIns="0" rtlCol="0"/>
          <a:lstStyle/>
          <a:p>
            <a:endParaRPr/>
          </a:p>
        </p:txBody>
      </p:sp>
      <p:sp>
        <p:nvSpPr>
          <p:cNvPr id="54" name="object 54"/>
          <p:cNvSpPr/>
          <p:nvPr/>
        </p:nvSpPr>
        <p:spPr>
          <a:xfrm>
            <a:off x="6897623" y="2714244"/>
            <a:ext cx="1539240" cy="370840"/>
          </a:xfrm>
          <a:custGeom>
            <a:avLst/>
            <a:gdLst/>
            <a:ahLst/>
            <a:cxnLst/>
            <a:rect l="l" t="t" r="r" b="b"/>
            <a:pathLst>
              <a:path w="1539240" h="370839">
                <a:moveTo>
                  <a:pt x="1104900" y="0"/>
                </a:moveTo>
                <a:lnTo>
                  <a:pt x="0" y="0"/>
                </a:lnTo>
                <a:lnTo>
                  <a:pt x="0" y="370331"/>
                </a:lnTo>
                <a:lnTo>
                  <a:pt x="1104900" y="370331"/>
                </a:lnTo>
                <a:lnTo>
                  <a:pt x="1104900" y="154304"/>
                </a:lnTo>
                <a:lnTo>
                  <a:pt x="1535902" y="154304"/>
                </a:lnTo>
                <a:lnTo>
                  <a:pt x="1104900" y="61721"/>
                </a:lnTo>
                <a:lnTo>
                  <a:pt x="1104900" y="0"/>
                </a:lnTo>
                <a:close/>
              </a:path>
              <a:path w="1539240" h="370839">
                <a:moveTo>
                  <a:pt x="1535902" y="154304"/>
                </a:moveTo>
                <a:lnTo>
                  <a:pt x="1104900" y="154304"/>
                </a:lnTo>
                <a:lnTo>
                  <a:pt x="1538858" y="154939"/>
                </a:lnTo>
                <a:lnTo>
                  <a:pt x="1535902" y="154304"/>
                </a:lnTo>
                <a:close/>
              </a:path>
            </a:pathLst>
          </a:custGeom>
          <a:solidFill>
            <a:srgbClr val="BEBEBE">
              <a:alpha val="70195"/>
            </a:srgbClr>
          </a:solidFill>
        </p:spPr>
        <p:txBody>
          <a:bodyPr wrap="square" lIns="0" tIns="0" rIns="0" bIns="0" rtlCol="0"/>
          <a:lstStyle/>
          <a:p>
            <a:endParaRPr/>
          </a:p>
        </p:txBody>
      </p:sp>
      <p:sp>
        <p:nvSpPr>
          <p:cNvPr id="55" name="object 55"/>
          <p:cNvSpPr/>
          <p:nvPr/>
        </p:nvSpPr>
        <p:spPr>
          <a:xfrm>
            <a:off x="6897623" y="2714244"/>
            <a:ext cx="1539240" cy="370840"/>
          </a:xfrm>
          <a:custGeom>
            <a:avLst/>
            <a:gdLst/>
            <a:ahLst/>
            <a:cxnLst/>
            <a:rect l="l" t="t" r="r" b="b"/>
            <a:pathLst>
              <a:path w="1539240" h="370839">
                <a:moveTo>
                  <a:pt x="0" y="0"/>
                </a:moveTo>
                <a:lnTo>
                  <a:pt x="644525" y="0"/>
                </a:lnTo>
                <a:lnTo>
                  <a:pt x="920750" y="0"/>
                </a:lnTo>
                <a:lnTo>
                  <a:pt x="1104900" y="0"/>
                </a:lnTo>
                <a:lnTo>
                  <a:pt x="1104900" y="61721"/>
                </a:lnTo>
                <a:lnTo>
                  <a:pt x="1538858" y="154939"/>
                </a:lnTo>
                <a:lnTo>
                  <a:pt x="1104900" y="154304"/>
                </a:lnTo>
                <a:lnTo>
                  <a:pt x="1104900" y="370331"/>
                </a:lnTo>
                <a:lnTo>
                  <a:pt x="920750" y="370331"/>
                </a:lnTo>
                <a:lnTo>
                  <a:pt x="644525" y="370331"/>
                </a:lnTo>
                <a:lnTo>
                  <a:pt x="0" y="370331"/>
                </a:lnTo>
                <a:lnTo>
                  <a:pt x="0" y="154304"/>
                </a:lnTo>
                <a:lnTo>
                  <a:pt x="0" y="61721"/>
                </a:lnTo>
                <a:lnTo>
                  <a:pt x="0" y="0"/>
                </a:lnTo>
                <a:close/>
              </a:path>
            </a:pathLst>
          </a:custGeom>
          <a:ln w="9144">
            <a:solidFill>
              <a:srgbClr val="404040"/>
            </a:solidFill>
          </a:ln>
        </p:spPr>
        <p:txBody>
          <a:bodyPr wrap="square" lIns="0" tIns="0" rIns="0" bIns="0" rtlCol="0"/>
          <a:lstStyle/>
          <a:p>
            <a:endParaRPr/>
          </a:p>
        </p:txBody>
      </p:sp>
      <p:sp>
        <p:nvSpPr>
          <p:cNvPr id="56" name="object 56"/>
          <p:cNvSpPr txBox="1"/>
          <p:nvPr/>
        </p:nvSpPr>
        <p:spPr>
          <a:xfrm>
            <a:off x="6937629" y="2731134"/>
            <a:ext cx="1012190" cy="330835"/>
          </a:xfrm>
          <a:prstGeom prst="rect">
            <a:avLst/>
          </a:prstGeom>
        </p:spPr>
        <p:txBody>
          <a:bodyPr vert="horz" wrap="square" lIns="0" tIns="15240" rIns="0" bIns="0" rtlCol="0">
            <a:spAutoFit/>
          </a:bodyPr>
          <a:lstStyle/>
          <a:p>
            <a:pPr marL="139065" indent="-127000">
              <a:lnSpc>
                <a:spcPct val="100000"/>
              </a:lnSpc>
              <a:spcBef>
                <a:spcPts val="120"/>
              </a:spcBef>
              <a:buAutoNum type="arabicPeriod"/>
              <a:tabLst>
                <a:tab pos="139700" algn="l"/>
              </a:tabLst>
            </a:pPr>
            <a:r>
              <a:rPr sz="650" spc="10" dirty="0">
                <a:latin typeface="Arial"/>
                <a:cs typeface="Arial"/>
              </a:rPr>
              <a:t>«КFК»</a:t>
            </a:r>
            <a:r>
              <a:rPr sz="650" spc="-10" dirty="0">
                <a:latin typeface="Arial"/>
                <a:cs typeface="Arial"/>
              </a:rPr>
              <a:t> </a:t>
            </a:r>
            <a:r>
              <a:rPr sz="650" spc="5" dirty="0">
                <a:latin typeface="Arial"/>
                <a:cs typeface="Arial"/>
              </a:rPr>
              <a:t>LLP</a:t>
            </a:r>
            <a:endParaRPr sz="650">
              <a:latin typeface="Arial"/>
              <a:cs typeface="Arial"/>
            </a:endParaRPr>
          </a:p>
          <a:p>
            <a:pPr marL="163195" indent="-151130">
              <a:lnSpc>
                <a:spcPct val="100000"/>
              </a:lnSpc>
              <a:spcBef>
                <a:spcPts val="25"/>
              </a:spcBef>
              <a:buAutoNum type="arabicPeriod"/>
              <a:tabLst>
                <a:tab pos="163830" algn="l"/>
              </a:tabLst>
            </a:pPr>
            <a:r>
              <a:rPr sz="650" spc="5" dirty="0">
                <a:latin typeface="Arial"/>
                <a:cs typeface="Arial"/>
              </a:rPr>
              <a:t>«КFZ»</a:t>
            </a:r>
            <a:r>
              <a:rPr sz="650" spc="-65" dirty="0">
                <a:latin typeface="Arial"/>
                <a:cs typeface="Arial"/>
              </a:rPr>
              <a:t> </a:t>
            </a:r>
            <a:r>
              <a:rPr sz="650" spc="5" dirty="0">
                <a:latin typeface="Arial"/>
                <a:cs typeface="Arial"/>
              </a:rPr>
              <a:t>LLP</a:t>
            </a:r>
            <a:endParaRPr sz="650">
              <a:latin typeface="Arial"/>
              <a:cs typeface="Arial"/>
            </a:endParaRPr>
          </a:p>
          <a:p>
            <a:pPr marL="139065" indent="-127000">
              <a:lnSpc>
                <a:spcPct val="100000"/>
              </a:lnSpc>
              <a:spcBef>
                <a:spcPts val="10"/>
              </a:spcBef>
              <a:buAutoNum type="arabicPeriod"/>
              <a:tabLst>
                <a:tab pos="139700" algn="l"/>
              </a:tabLst>
            </a:pPr>
            <a:r>
              <a:rPr sz="650" spc="10" dirty="0">
                <a:latin typeface="Arial"/>
                <a:cs typeface="Arial"/>
              </a:rPr>
              <a:t>MNTH</a:t>
            </a:r>
            <a:r>
              <a:rPr sz="650" spc="-40" dirty="0">
                <a:latin typeface="Arial"/>
                <a:cs typeface="Arial"/>
              </a:rPr>
              <a:t> </a:t>
            </a:r>
            <a:r>
              <a:rPr sz="650" spc="5" dirty="0">
                <a:latin typeface="Arial"/>
                <a:cs typeface="Arial"/>
              </a:rPr>
              <a:t>«Phytochemry»</a:t>
            </a:r>
            <a:endParaRPr sz="650">
              <a:latin typeface="Arial"/>
              <a:cs typeface="Arial"/>
            </a:endParaRPr>
          </a:p>
        </p:txBody>
      </p:sp>
      <p:sp>
        <p:nvSpPr>
          <p:cNvPr id="57" name="object 57"/>
          <p:cNvSpPr/>
          <p:nvPr/>
        </p:nvSpPr>
        <p:spPr>
          <a:xfrm>
            <a:off x="8342376" y="2685249"/>
            <a:ext cx="548678" cy="502958"/>
          </a:xfrm>
          <a:prstGeom prst="rect">
            <a:avLst/>
          </a:prstGeom>
          <a:blipFill>
            <a:blip r:embed="rId19" cstate="print"/>
            <a:stretch>
              <a:fillRect/>
            </a:stretch>
          </a:blipFill>
        </p:spPr>
        <p:txBody>
          <a:bodyPr wrap="square" lIns="0" tIns="0" rIns="0" bIns="0" rtlCol="0"/>
          <a:lstStyle/>
          <a:p>
            <a:endParaRPr/>
          </a:p>
        </p:txBody>
      </p:sp>
      <p:sp>
        <p:nvSpPr>
          <p:cNvPr id="58" name="object 58"/>
          <p:cNvSpPr/>
          <p:nvPr/>
        </p:nvSpPr>
        <p:spPr>
          <a:xfrm>
            <a:off x="8368283" y="2711195"/>
            <a:ext cx="446532" cy="400812"/>
          </a:xfrm>
          <a:prstGeom prst="rect">
            <a:avLst/>
          </a:prstGeom>
          <a:blipFill>
            <a:blip r:embed="rId20" cstate="print"/>
            <a:stretch>
              <a:fillRect/>
            </a:stretch>
          </a:blipFill>
        </p:spPr>
        <p:txBody>
          <a:bodyPr wrap="square" lIns="0" tIns="0" rIns="0" bIns="0" rtlCol="0"/>
          <a:lstStyle/>
          <a:p>
            <a:endParaRPr/>
          </a:p>
        </p:txBody>
      </p:sp>
      <p:sp>
        <p:nvSpPr>
          <p:cNvPr id="59" name="object 59"/>
          <p:cNvSpPr/>
          <p:nvPr/>
        </p:nvSpPr>
        <p:spPr>
          <a:xfrm>
            <a:off x="4725923" y="2712732"/>
            <a:ext cx="1545336" cy="481571"/>
          </a:xfrm>
          <a:prstGeom prst="rect">
            <a:avLst/>
          </a:prstGeom>
          <a:blipFill>
            <a:blip r:embed="rId21" cstate="print"/>
            <a:stretch>
              <a:fillRect/>
            </a:stretch>
          </a:blipFill>
        </p:spPr>
        <p:txBody>
          <a:bodyPr wrap="square" lIns="0" tIns="0" rIns="0" bIns="0" rtlCol="0"/>
          <a:lstStyle/>
          <a:p>
            <a:endParaRPr/>
          </a:p>
        </p:txBody>
      </p:sp>
      <p:sp>
        <p:nvSpPr>
          <p:cNvPr id="60" name="object 60"/>
          <p:cNvSpPr/>
          <p:nvPr/>
        </p:nvSpPr>
        <p:spPr>
          <a:xfrm>
            <a:off x="4733544" y="2775242"/>
            <a:ext cx="1115580" cy="382485"/>
          </a:xfrm>
          <a:prstGeom prst="rect">
            <a:avLst/>
          </a:prstGeom>
          <a:blipFill>
            <a:blip r:embed="rId22" cstate="print"/>
            <a:stretch>
              <a:fillRect/>
            </a:stretch>
          </a:blipFill>
        </p:spPr>
        <p:txBody>
          <a:bodyPr wrap="square" lIns="0" tIns="0" rIns="0" bIns="0" rtlCol="0"/>
          <a:lstStyle/>
          <a:p>
            <a:endParaRPr/>
          </a:p>
        </p:txBody>
      </p:sp>
      <p:sp>
        <p:nvSpPr>
          <p:cNvPr id="61" name="object 61"/>
          <p:cNvSpPr/>
          <p:nvPr/>
        </p:nvSpPr>
        <p:spPr>
          <a:xfrm>
            <a:off x="4756403" y="2743200"/>
            <a:ext cx="1435100" cy="370840"/>
          </a:xfrm>
          <a:custGeom>
            <a:avLst/>
            <a:gdLst/>
            <a:ahLst/>
            <a:cxnLst/>
            <a:rect l="l" t="t" r="r" b="b"/>
            <a:pathLst>
              <a:path w="1435100" h="370839">
                <a:moveTo>
                  <a:pt x="1030224" y="0"/>
                </a:moveTo>
                <a:lnTo>
                  <a:pt x="0" y="0"/>
                </a:lnTo>
                <a:lnTo>
                  <a:pt x="0" y="370332"/>
                </a:lnTo>
                <a:lnTo>
                  <a:pt x="1030224" y="370332"/>
                </a:lnTo>
                <a:lnTo>
                  <a:pt x="1030224" y="154304"/>
                </a:lnTo>
                <a:lnTo>
                  <a:pt x="1432089" y="154304"/>
                </a:lnTo>
                <a:lnTo>
                  <a:pt x="1030224" y="61722"/>
                </a:lnTo>
                <a:lnTo>
                  <a:pt x="1030224" y="0"/>
                </a:lnTo>
                <a:close/>
              </a:path>
              <a:path w="1435100" h="370839">
                <a:moveTo>
                  <a:pt x="1432089" y="154304"/>
                </a:moveTo>
                <a:lnTo>
                  <a:pt x="1030224" y="154304"/>
                </a:lnTo>
                <a:lnTo>
                  <a:pt x="1434846" y="154939"/>
                </a:lnTo>
                <a:lnTo>
                  <a:pt x="1432089" y="154304"/>
                </a:lnTo>
                <a:close/>
              </a:path>
            </a:pathLst>
          </a:custGeom>
          <a:solidFill>
            <a:srgbClr val="BEBEBE">
              <a:alpha val="70195"/>
            </a:srgbClr>
          </a:solidFill>
        </p:spPr>
        <p:txBody>
          <a:bodyPr wrap="square" lIns="0" tIns="0" rIns="0" bIns="0" rtlCol="0"/>
          <a:lstStyle/>
          <a:p>
            <a:endParaRPr/>
          </a:p>
        </p:txBody>
      </p:sp>
      <p:sp>
        <p:nvSpPr>
          <p:cNvPr id="62" name="object 62"/>
          <p:cNvSpPr/>
          <p:nvPr/>
        </p:nvSpPr>
        <p:spPr>
          <a:xfrm>
            <a:off x="4756403" y="2743200"/>
            <a:ext cx="1435100" cy="370840"/>
          </a:xfrm>
          <a:custGeom>
            <a:avLst/>
            <a:gdLst/>
            <a:ahLst/>
            <a:cxnLst/>
            <a:rect l="l" t="t" r="r" b="b"/>
            <a:pathLst>
              <a:path w="1435100" h="370839">
                <a:moveTo>
                  <a:pt x="0" y="0"/>
                </a:moveTo>
                <a:lnTo>
                  <a:pt x="600963" y="0"/>
                </a:lnTo>
                <a:lnTo>
                  <a:pt x="858520" y="0"/>
                </a:lnTo>
                <a:lnTo>
                  <a:pt x="1030224" y="0"/>
                </a:lnTo>
                <a:lnTo>
                  <a:pt x="1030224" y="61722"/>
                </a:lnTo>
                <a:lnTo>
                  <a:pt x="1434846" y="154939"/>
                </a:lnTo>
                <a:lnTo>
                  <a:pt x="1030224" y="154304"/>
                </a:lnTo>
                <a:lnTo>
                  <a:pt x="1030224" y="370332"/>
                </a:lnTo>
                <a:lnTo>
                  <a:pt x="858520" y="370332"/>
                </a:lnTo>
                <a:lnTo>
                  <a:pt x="600963" y="370332"/>
                </a:lnTo>
                <a:lnTo>
                  <a:pt x="0" y="370332"/>
                </a:lnTo>
                <a:lnTo>
                  <a:pt x="0" y="154304"/>
                </a:lnTo>
                <a:lnTo>
                  <a:pt x="0" y="61722"/>
                </a:lnTo>
                <a:lnTo>
                  <a:pt x="0" y="0"/>
                </a:lnTo>
                <a:close/>
              </a:path>
            </a:pathLst>
          </a:custGeom>
          <a:ln w="9144">
            <a:solidFill>
              <a:srgbClr val="404040"/>
            </a:solidFill>
          </a:ln>
        </p:spPr>
        <p:txBody>
          <a:bodyPr wrap="square" lIns="0" tIns="0" rIns="0" bIns="0" rtlCol="0"/>
          <a:lstStyle/>
          <a:p>
            <a:endParaRPr/>
          </a:p>
        </p:txBody>
      </p:sp>
      <p:sp>
        <p:nvSpPr>
          <p:cNvPr id="63" name="object 63"/>
          <p:cNvSpPr txBox="1"/>
          <p:nvPr/>
        </p:nvSpPr>
        <p:spPr>
          <a:xfrm>
            <a:off x="4795520" y="2811526"/>
            <a:ext cx="940435" cy="230504"/>
          </a:xfrm>
          <a:prstGeom prst="rect">
            <a:avLst/>
          </a:prstGeom>
        </p:spPr>
        <p:txBody>
          <a:bodyPr vert="horz" wrap="square" lIns="0" tIns="15240" rIns="0" bIns="0" rtlCol="0">
            <a:spAutoFit/>
          </a:bodyPr>
          <a:lstStyle/>
          <a:p>
            <a:pPr marL="139065" indent="-127000">
              <a:lnSpc>
                <a:spcPct val="100000"/>
              </a:lnSpc>
              <a:spcBef>
                <a:spcPts val="120"/>
              </a:spcBef>
              <a:buAutoNum type="arabicPeriod"/>
              <a:tabLst>
                <a:tab pos="139700" algn="l"/>
              </a:tabLst>
            </a:pPr>
            <a:r>
              <a:rPr sz="650" spc="10" dirty="0">
                <a:latin typeface="Arial"/>
                <a:cs typeface="Arial"/>
              </a:rPr>
              <a:t>JSC</a:t>
            </a:r>
            <a:r>
              <a:rPr sz="650" spc="-10" dirty="0">
                <a:latin typeface="Arial"/>
                <a:cs typeface="Arial"/>
              </a:rPr>
              <a:t> </a:t>
            </a:r>
            <a:r>
              <a:rPr sz="650" spc="5" dirty="0">
                <a:latin typeface="Arial"/>
                <a:cs typeface="Arial"/>
              </a:rPr>
              <a:t>«Actubrentgen»</a:t>
            </a:r>
            <a:endParaRPr sz="650">
              <a:latin typeface="Arial"/>
              <a:cs typeface="Arial"/>
            </a:endParaRPr>
          </a:p>
          <a:p>
            <a:pPr marL="139065" indent="-127000">
              <a:lnSpc>
                <a:spcPct val="100000"/>
              </a:lnSpc>
              <a:spcBef>
                <a:spcPts val="25"/>
              </a:spcBef>
              <a:buAutoNum type="arabicPeriod"/>
              <a:tabLst>
                <a:tab pos="139700" algn="l"/>
              </a:tabLst>
            </a:pPr>
            <a:r>
              <a:rPr sz="650" spc="5" dirty="0">
                <a:latin typeface="Arial"/>
                <a:cs typeface="Arial"/>
              </a:rPr>
              <a:t>Aktobe </a:t>
            </a:r>
            <a:r>
              <a:rPr sz="650" spc="10" dirty="0">
                <a:latin typeface="Arial"/>
                <a:cs typeface="Arial"/>
              </a:rPr>
              <a:t>Farm</a:t>
            </a:r>
            <a:r>
              <a:rPr sz="650" spc="-10" dirty="0">
                <a:latin typeface="Arial"/>
                <a:cs typeface="Arial"/>
              </a:rPr>
              <a:t> </a:t>
            </a:r>
            <a:r>
              <a:rPr sz="650" spc="15" dirty="0">
                <a:latin typeface="Arial"/>
                <a:cs typeface="Arial"/>
              </a:rPr>
              <a:t>TC</a:t>
            </a:r>
            <a:endParaRPr sz="650">
              <a:latin typeface="Arial"/>
              <a:cs typeface="Arial"/>
            </a:endParaRPr>
          </a:p>
        </p:txBody>
      </p:sp>
      <p:sp>
        <p:nvSpPr>
          <p:cNvPr id="64" name="object 64"/>
          <p:cNvSpPr txBox="1"/>
          <p:nvPr/>
        </p:nvSpPr>
        <p:spPr>
          <a:xfrm>
            <a:off x="8051418" y="2387346"/>
            <a:ext cx="482600" cy="128270"/>
          </a:xfrm>
          <a:prstGeom prst="rect">
            <a:avLst/>
          </a:prstGeom>
        </p:spPr>
        <p:txBody>
          <a:bodyPr vert="horz" wrap="square" lIns="0" tIns="15240" rIns="0" bIns="0" rtlCol="0">
            <a:spAutoFit/>
          </a:bodyPr>
          <a:lstStyle/>
          <a:p>
            <a:pPr marL="12700">
              <a:lnSpc>
                <a:spcPct val="100000"/>
              </a:lnSpc>
              <a:spcBef>
                <a:spcPts val="120"/>
              </a:spcBef>
            </a:pPr>
            <a:r>
              <a:rPr sz="650" b="1" spc="5" dirty="0">
                <a:solidFill>
                  <a:srgbClr val="404040"/>
                </a:solidFill>
                <a:latin typeface="Arial"/>
                <a:cs typeface="Arial"/>
              </a:rPr>
              <a:t>Astana</a:t>
            </a:r>
            <a:r>
              <a:rPr sz="650" b="1" spc="-15" dirty="0">
                <a:solidFill>
                  <a:srgbClr val="404040"/>
                </a:solidFill>
                <a:latin typeface="Arial"/>
                <a:cs typeface="Arial"/>
              </a:rPr>
              <a:t> </a:t>
            </a:r>
            <a:r>
              <a:rPr sz="650" b="1" spc="5" dirty="0">
                <a:solidFill>
                  <a:srgbClr val="404040"/>
                </a:solidFill>
                <a:latin typeface="Arial"/>
                <a:cs typeface="Arial"/>
              </a:rPr>
              <a:t>city</a:t>
            </a:r>
            <a:endParaRPr sz="650">
              <a:latin typeface="Arial"/>
              <a:cs typeface="Arial"/>
            </a:endParaRPr>
          </a:p>
        </p:txBody>
      </p:sp>
      <p:sp>
        <p:nvSpPr>
          <p:cNvPr id="65" name="object 65"/>
          <p:cNvSpPr/>
          <p:nvPr/>
        </p:nvSpPr>
        <p:spPr>
          <a:xfrm>
            <a:off x="7987283" y="2421635"/>
            <a:ext cx="85343" cy="74675"/>
          </a:xfrm>
          <a:prstGeom prst="rect">
            <a:avLst/>
          </a:prstGeom>
          <a:blipFill>
            <a:blip r:embed="rId8" cstate="print"/>
            <a:stretch>
              <a:fillRect/>
            </a:stretch>
          </a:blipFill>
        </p:spPr>
        <p:txBody>
          <a:bodyPr wrap="square" lIns="0" tIns="0" rIns="0" bIns="0" rtlCol="0"/>
          <a:lstStyle/>
          <a:p>
            <a:endParaRPr/>
          </a:p>
        </p:txBody>
      </p:sp>
      <p:sp>
        <p:nvSpPr>
          <p:cNvPr id="66" name="object 66"/>
          <p:cNvSpPr/>
          <p:nvPr/>
        </p:nvSpPr>
        <p:spPr>
          <a:xfrm>
            <a:off x="8314943" y="4741164"/>
            <a:ext cx="303326" cy="306324"/>
          </a:xfrm>
          <a:prstGeom prst="rect">
            <a:avLst/>
          </a:prstGeom>
          <a:blipFill>
            <a:blip r:embed="rId14" cstate="print"/>
            <a:stretch>
              <a:fillRect/>
            </a:stretch>
          </a:blipFill>
        </p:spPr>
        <p:txBody>
          <a:bodyPr wrap="square" lIns="0" tIns="0" rIns="0" bIns="0" rtlCol="0"/>
          <a:lstStyle/>
          <a:p>
            <a:endParaRPr/>
          </a:p>
        </p:txBody>
      </p:sp>
      <p:sp>
        <p:nvSpPr>
          <p:cNvPr id="67" name="object 67"/>
          <p:cNvSpPr/>
          <p:nvPr/>
        </p:nvSpPr>
        <p:spPr>
          <a:xfrm>
            <a:off x="8343900" y="4770120"/>
            <a:ext cx="195072" cy="198119"/>
          </a:xfrm>
          <a:prstGeom prst="rect">
            <a:avLst/>
          </a:prstGeom>
          <a:blipFill>
            <a:blip r:embed="rId23" cstate="print"/>
            <a:stretch>
              <a:fillRect/>
            </a:stretch>
          </a:blipFill>
        </p:spPr>
        <p:txBody>
          <a:bodyPr wrap="square" lIns="0" tIns="0" rIns="0" bIns="0" rtlCol="0"/>
          <a:lstStyle/>
          <a:p>
            <a:endParaRPr/>
          </a:p>
        </p:txBody>
      </p:sp>
      <p:sp>
        <p:nvSpPr>
          <p:cNvPr id="68" name="object 68"/>
          <p:cNvSpPr/>
          <p:nvPr/>
        </p:nvSpPr>
        <p:spPr>
          <a:xfrm>
            <a:off x="8340852" y="4767071"/>
            <a:ext cx="201168" cy="204216"/>
          </a:xfrm>
          <a:prstGeom prst="rect">
            <a:avLst/>
          </a:prstGeom>
          <a:blipFill>
            <a:blip r:embed="rId24" cstate="print"/>
            <a:stretch>
              <a:fillRect/>
            </a:stretch>
          </a:blipFill>
        </p:spPr>
        <p:txBody>
          <a:bodyPr wrap="square" lIns="0" tIns="0" rIns="0" bIns="0" rtlCol="0"/>
          <a:lstStyle/>
          <a:p>
            <a:endParaRPr/>
          </a:p>
        </p:txBody>
      </p:sp>
      <p:sp>
        <p:nvSpPr>
          <p:cNvPr id="69" name="object 69"/>
          <p:cNvSpPr/>
          <p:nvPr/>
        </p:nvSpPr>
        <p:spPr>
          <a:xfrm>
            <a:off x="7935468" y="1834895"/>
            <a:ext cx="303326" cy="306324"/>
          </a:xfrm>
          <a:prstGeom prst="rect">
            <a:avLst/>
          </a:prstGeom>
          <a:blipFill>
            <a:blip r:embed="rId14" cstate="print"/>
            <a:stretch>
              <a:fillRect/>
            </a:stretch>
          </a:blipFill>
        </p:spPr>
        <p:txBody>
          <a:bodyPr wrap="square" lIns="0" tIns="0" rIns="0" bIns="0" rtlCol="0"/>
          <a:lstStyle/>
          <a:p>
            <a:endParaRPr/>
          </a:p>
        </p:txBody>
      </p:sp>
      <p:sp>
        <p:nvSpPr>
          <p:cNvPr id="70" name="object 70"/>
          <p:cNvSpPr/>
          <p:nvPr/>
        </p:nvSpPr>
        <p:spPr>
          <a:xfrm>
            <a:off x="7964423" y="1863851"/>
            <a:ext cx="195072" cy="198120"/>
          </a:xfrm>
          <a:prstGeom prst="rect">
            <a:avLst/>
          </a:prstGeom>
          <a:blipFill>
            <a:blip r:embed="rId25" cstate="print"/>
            <a:stretch>
              <a:fillRect/>
            </a:stretch>
          </a:blipFill>
        </p:spPr>
        <p:txBody>
          <a:bodyPr wrap="square" lIns="0" tIns="0" rIns="0" bIns="0" rtlCol="0"/>
          <a:lstStyle/>
          <a:p>
            <a:endParaRPr/>
          </a:p>
        </p:txBody>
      </p:sp>
      <p:sp>
        <p:nvSpPr>
          <p:cNvPr id="71" name="object 71"/>
          <p:cNvSpPr/>
          <p:nvPr/>
        </p:nvSpPr>
        <p:spPr>
          <a:xfrm>
            <a:off x="7961376" y="1860804"/>
            <a:ext cx="201168" cy="204216"/>
          </a:xfrm>
          <a:prstGeom prst="rect">
            <a:avLst/>
          </a:prstGeom>
          <a:blipFill>
            <a:blip r:embed="rId26" cstate="print"/>
            <a:stretch>
              <a:fillRect/>
            </a:stretch>
          </a:blipFill>
        </p:spPr>
        <p:txBody>
          <a:bodyPr wrap="square" lIns="0" tIns="0" rIns="0" bIns="0" rtlCol="0"/>
          <a:lstStyle/>
          <a:p>
            <a:endParaRPr/>
          </a:p>
        </p:txBody>
      </p:sp>
      <p:sp>
        <p:nvSpPr>
          <p:cNvPr id="72" name="object 72"/>
          <p:cNvSpPr/>
          <p:nvPr/>
        </p:nvSpPr>
        <p:spPr>
          <a:xfrm>
            <a:off x="7781543" y="1261872"/>
            <a:ext cx="303326" cy="306324"/>
          </a:xfrm>
          <a:prstGeom prst="rect">
            <a:avLst/>
          </a:prstGeom>
          <a:blipFill>
            <a:blip r:embed="rId14" cstate="print"/>
            <a:stretch>
              <a:fillRect/>
            </a:stretch>
          </a:blipFill>
        </p:spPr>
        <p:txBody>
          <a:bodyPr wrap="square" lIns="0" tIns="0" rIns="0" bIns="0" rtlCol="0"/>
          <a:lstStyle/>
          <a:p>
            <a:endParaRPr/>
          </a:p>
        </p:txBody>
      </p:sp>
      <p:sp>
        <p:nvSpPr>
          <p:cNvPr id="73" name="object 73"/>
          <p:cNvSpPr/>
          <p:nvPr/>
        </p:nvSpPr>
        <p:spPr>
          <a:xfrm>
            <a:off x="7810500" y="1290827"/>
            <a:ext cx="195072" cy="198120"/>
          </a:xfrm>
          <a:prstGeom prst="rect">
            <a:avLst/>
          </a:prstGeom>
          <a:blipFill>
            <a:blip r:embed="rId25" cstate="print"/>
            <a:stretch>
              <a:fillRect/>
            </a:stretch>
          </a:blipFill>
        </p:spPr>
        <p:txBody>
          <a:bodyPr wrap="square" lIns="0" tIns="0" rIns="0" bIns="0" rtlCol="0"/>
          <a:lstStyle/>
          <a:p>
            <a:endParaRPr/>
          </a:p>
        </p:txBody>
      </p:sp>
      <p:sp>
        <p:nvSpPr>
          <p:cNvPr id="74" name="object 74"/>
          <p:cNvSpPr/>
          <p:nvPr/>
        </p:nvSpPr>
        <p:spPr>
          <a:xfrm>
            <a:off x="7807452" y="1287780"/>
            <a:ext cx="201168" cy="204216"/>
          </a:xfrm>
          <a:prstGeom prst="rect">
            <a:avLst/>
          </a:prstGeom>
          <a:blipFill>
            <a:blip r:embed="rId24" cstate="print"/>
            <a:stretch>
              <a:fillRect/>
            </a:stretch>
          </a:blipFill>
        </p:spPr>
        <p:txBody>
          <a:bodyPr wrap="square" lIns="0" tIns="0" rIns="0" bIns="0" rtlCol="0"/>
          <a:lstStyle/>
          <a:p>
            <a:endParaRPr/>
          </a:p>
        </p:txBody>
      </p:sp>
      <p:sp>
        <p:nvSpPr>
          <p:cNvPr id="75" name="object 75"/>
          <p:cNvSpPr/>
          <p:nvPr/>
        </p:nvSpPr>
        <p:spPr>
          <a:xfrm>
            <a:off x="6035040" y="2767533"/>
            <a:ext cx="364197" cy="365810"/>
          </a:xfrm>
          <a:prstGeom prst="rect">
            <a:avLst/>
          </a:prstGeom>
          <a:blipFill>
            <a:blip r:embed="rId27" cstate="print"/>
            <a:stretch>
              <a:fillRect/>
            </a:stretch>
          </a:blipFill>
        </p:spPr>
        <p:txBody>
          <a:bodyPr wrap="square" lIns="0" tIns="0" rIns="0" bIns="0" rtlCol="0"/>
          <a:lstStyle/>
          <a:p>
            <a:endParaRPr/>
          </a:p>
        </p:txBody>
      </p:sp>
      <p:sp>
        <p:nvSpPr>
          <p:cNvPr id="76" name="object 76"/>
          <p:cNvSpPr/>
          <p:nvPr/>
        </p:nvSpPr>
        <p:spPr>
          <a:xfrm>
            <a:off x="6063996" y="2796539"/>
            <a:ext cx="256031" cy="257556"/>
          </a:xfrm>
          <a:prstGeom prst="rect">
            <a:avLst/>
          </a:prstGeom>
          <a:blipFill>
            <a:blip r:embed="rId28" cstate="print"/>
            <a:stretch>
              <a:fillRect/>
            </a:stretch>
          </a:blipFill>
        </p:spPr>
        <p:txBody>
          <a:bodyPr wrap="square" lIns="0" tIns="0" rIns="0" bIns="0" rtlCol="0"/>
          <a:lstStyle/>
          <a:p>
            <a:endParaRPr/>
          </a:p>
        </p:txBody>
      </p:sp>
      <p:sp>
        <p:nvSpPr>
          <p:cNvPr id="77" name="object 77"/>
          <p:cNvSpPr/>
          <p:nvPr/>
        </p:nvSpPr>
        <p:spPr>
          <a:xfrm>
            <a:off x="6063996" y="2796539"/>
            <a:ext cx="256540" cy="257810"/>
          </a:xfrm>
          <a:custGeom>
            <a:avLst/>
            <a:gdLst/>
            <a:ahLst/>
            <a:cxnLst/>
            <a:rect l="l" t="t" r="r" b="b"/>
            <a:pathLst>
              <a:path w="256539" h="257810">
                <a:moveTo>
                  <a:pt x="40004" y="0"/>
                </a:moveTo>
                <a:lnTo>
                  <a:pt x="216026" y="0"/>
                </a:lnTo>
                <a:lnTo>
                  <a:pt x="231546" y="3182"/>
                </a:lnTo>
                <a:lnTo>
                  <a:pt x="244268" y="11842"/>
                </a:lnTo>
                <a:lnTo>
                  <a:pt x="252870" y="24645"/>
                </a:lnTo>
                <a:lnTo>
                  <a:pt x="256031" y="40259"/>
                </a:lnTo>
                <a:lnTo>
                  <a:pt x="256031" y="217297"/>
                </a:lnTo>
                <a:lnTo>
                  <a:pt x="252870" y="232910"/>
                </a:lnTo>
                <a:lnTo>
                  <a:pt x="244268" y="245713"/>
                </a:lnTo>
                <a:lnTo>
                  <a:pt x="231546" y="254373"/>
                </a:lnTo>
                <a:lnTo>
                  <a:pt x="216026" y="257556"/>
                </a:lnTo>
                <a:lnTo>
                  <a:pt x="40004" y="257556"/>
                </a:lnTo>
                <a:lnTo>
                  <a:pt x="24485" y="254373"/>
                </a:lnTo>
                <a:lnTo>
                  <a:pt x="11763" y="245713"/>
                </a:lnTo>
                <a:lnTo>
                  <a:pt x="3161" y="232910"/>
                </a:lnTo>
                <a:lnTo>
                  <a:pt x="0" y="217297"/>
                </a:lnTo>
                <a:lnTo>
                  <a:pt x="0" y="40259"/>
                </a:lnTo>
                <a:lnTo>
                  <a:pt x="3161" y="24645"/>
                </a:lnTo>
                <a:lnTo>
                  <a:pt x="11763" y="11842"/>
                </a:lnTo>
                <a:lnTo>
                  <a:pt x="24485" y="3182"/>
                </a:lnTo>
                <a:lnTo>
                  <a:pt x="40004" y="0"/>
                </a:lnTo>
                <a:close/>
              </a:path>
            </a:pathLst>
          </a:custGeom>
          <a:ln w="6096">
            <a:solidFill>
              <a:srgbClr val="FFFFFF"/>
            </a:solidFill>
          </a:ln>
        </p:spPr>
        <p:txBody>
          <a:bodyPr wrap="square" lIns="0" tIns="0" rIns="0" bIns="0" rtlCol="0"/>
          <a:lstStyle/>
          <a:p>
            <a:endParaRPr/>
          </a:p>
        </p:txBody>
      </p:sp>
      <p:sp>
        <p:nvSpPr>
          <p:cNvPr id="78" name="object 78"/>
          <p:cNvSpPr/>
          <p:nvPr/>
        </p:nvSpPr>
        <p:spPr>
          <a:xfrm>
            <a:off x="6081178" y="2815274"/>
            <a:ext cx="224752" cy="223327"/>
          </a:xfrm>
          <a:prstGeom prst="rect">
            <a:avLst/>
          </a:prstGeom>
          <a:blipFill>
            <a:blip r:embed="rId29" cstate="print"/>
            <a:stretch>
              <a:fillRect/>
            </a:stretch>
          </a:blipFill>
        </p:spPr>
        <p:txBody>
          <a:bodyPr wrap="square" lIns="0" tIns="0" rIns="0" bIns="0" rtlCol="0"/>
          <a:lstStyle/>
          <a:p>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29234" y="6520992"/>
            <a:ext cx="2623820" cy="281940"/>
          </a:xfrm>
          <a:prstGeom prst="rect">
            <a:avLst/>
          </a:prstGeom>
        </p:spPr>
        <p:txBody>
          <a:bodyPr vert="horz" wrap="square" lIns="0" tIns="40640" rIns="0" bIns="0" rtlCol="0">
            <a:spAutoFit/>
          </a:bodyPr>
          <a:lstStyle/>
          <a:p>
            <a:pPr marL="12700">
              <a:lnSpc>
                <a:spcPct val="100000"/>
              </a:lnSpc>
              <a:spcBef>
                <a:spcPts val="320"/>
              </a:spcBef>
            </a:pPr>
            <a:r>
              <a:rPr sz="650" spc="5" dirty="0">
                <a:latin typeface="Arial"/>
                <a:cs typeface="Arial"/>
              </a:rPr>
              <a:t>Sources: QazIndustry calculations </a:t>
            </a:r>
            <a:r>
              <a:rPr sz="650" spc="10" dirty="0">
                <a:latin typeface="Arial"/>
                <a:cs typeface="Arial"/>
              </a:rPr>
              <a:t>on the basis </a:t>
            </a:r>
            <a:r>
              <a:rPr sz="650" spc="5" dirty="0">
                <a:latin typeface="Arial"/>
                <a:cs typeface="Arial"/>
              </a:rPr>
              <a:t>of INES </a:t>
            </a:r>
            <a:r>
              <a:rPr sz="650" spc="10" dirty="0">
                <a:latin typeface="Arial"/>
                <a:cs typeface="Arial"/>
              </a:rPr>
              <a:t>RK CS</a:t>
            </a:r>
            <a:r>
              <a:rPr sz="650" spc="125" dirty="0">
                <a:latin typeface="Arial"/>
                <a:cs typeface="Arial"/>
              </a:rPr>
              <a:t> </a:t>
            </a:r>
            <a:r>
              <a:rPr sz="650" spc="5" dirty="0">
                <a:latin typeface="Arial"/>
                <a:cs typeface="Arial"/>
              </a:rPr>
              <a:t>data.</a:t>
            </a:r>
            <a:endParaRPr sz="650">
              <a:latin typeface="Arial"/>
              <a:cs typeface="Arial"/>
            </a:endParaRPr>
          </a:p>
          <a:p>
            <a:pPr marL="12700">
              <a:lnSpc>
                <a:spcPct val="100000"/>
              </a:lnSpc>
              <a:spcBef>
                <a:spcPts val="229"/>
              </a:spcBef>
            </a:pPr>
            <a:r>
              <a:rPr sz="650" spc="5" dirty="0">
                <a:latin typeface="Arial"/>
                <a:cs typeface="Arial"/>
              </a:rPr>
              <a:t>* </a:t>
            </a:r>
            <a:r>
              <a:rPr sz="650" spc="10" dirty="0">
                <a:latin typeface="Arial"/>
                <a:cs typeface="Arial"/>
              </a:rPr>
              <a:t>in 7 months.</a:t>
            </a:r>
            <a:r>
              <a:rPr sz="650" spc="-30" dirty="0">
                <a:latin typeface="Arial"/>
                <a:cs typeface="Arial"/>
              </a:rPr>
              <a:t> </a:t>
            </a:r>
            <a:r>
              <a:rPr sz="650" spc="10" dirty="0">
                <a:latin typeface="Arial"/>
                <a:cs typeface="Arial"/>
              </a:rPr>
              <a:t>2020.</a:t>
            </a:r>
            <a:endParaRPr sz="650">
              <a:latin typeface="Arial"/>
              <a:cs typeface="Arial"/>
            </a:endParaRPr>
          </a:p>
        </p:txBody>
      </p:sp>
      <p:sp>
        <p:nvSpPr>
          <p:cNvPr id="3" name="object 3"/>
          <p:cNvSpPr txBox="1"/>
          <p:nvPr/>
        </p:nvSpPr>
        <p:spPr>
          <a:xfrm>
            <a:off x="2309622" y="1392653"/>
            <a:ext cx="1606550" cy="1330960"/>
          </a:xfrm>
          <a:prstGeom prst="rect">
            <a:avLst/>
          </a:prstGeom>
        </p:spPr>
        <p:txBody>
          <a:bodyPr vert="horz" wrap="square" lIns="0" tIns="81915" rIns="0" bIns="0" rtlCol="0">
            <a:spAutoFit/>
          </a:bodyPr>
          <a:lstStyle/>
          <a:p>
            <a:pPr algn="ctr">
              <a:lnSpc>
                <a:spcPct val="100000"/>
              </a:lnSpc>
              <a:spcBef>
                <a:spcPts val="645"/>
              </a:spcBef>
            </a:pPr>
            <a:r>
              <a:rPr sz="6400" b="1" spc="-5" dirty="0">
                <a:solidFill>
                  <a:srgbClr val="00AF50"/>
                </a:solidFill>
                <a:latin typeface="Arial"/>
                <a:cs typeface="Arial"/>
              </a:rPr>
              <a:t>92,4</a:t>
            </a:r>
            <a:endParaRPr sz="6400">
              <a:latin typeface="Arial"/>
              <a:cs typeface="Arial"/>
            </a:endParaRPr>
          </a:p>
          <a:p>
            <a:pPr algn="ctr">
              <a:lnSpc>
                <a:spcPct val="100000"/>
              </a:lnSpc>
              <a:spcBef>
                <a:spcPts val="130"/>
              </a:spcBef>
            </a:pPr>
            <a:r>
              <a:rPr sz="1600" b="1" spc="-5" dirty="0">
                <a:solidFill>
                  <a:srgbClr val="00AF50"/>
                </a:solidFill>
                <a:latin typeface="Arial"/>
                <a:cs typeface="Arial"/>
              </a:rPr>
              <a:t>Billion</a:t>
            </a:r>
            <a:r>
              <a:rPr sz="1600" b="1" spc="-50" dirty="0">
                <a:solidFill>
                  <a:srgbClr val="00AF50"/>
                </a:solidFill>
                <a:latin typeface="Arial"/>
                <a:cs typeface="Arial"/>
              </a:rPr>
              <a:t> </a:t>
            </a:r>
            <a:r>
              <a:rPr sz="1600" b="1" spc="-5" dirty="0">
                <a:solidFill>
                  <a:srgbClr val="00AF50"/>
                </a:solidFill>
                <a:latin typeface="Arial"/>
                <a:cs typeface="Arial"/>
              </a:rPr>
              <a:t>KZT</a:t>
            </a:r>
            <a:endParaRPr sz="1600">
              <a:latin typeface="Arial"/>
              <a:cs typeface="Arial"/>
            </a:endParaRPr>
          </a:p>
        </p:txBody>
      </p:sp>
      <p:sp>
        <p:nvSpPr>
          <p:cNvPr id="4" name="object 4"/>
          <p:cNvSpPr/>
          <p:nvPr/>
        </p:nvSpPr>
        <p:spPr>
          <a:xfrm>
            <a:off x="217170" y="616458"/>
            <a:ext cx="11737340" cy="0"/>
          </a:xfrm>
          <a:custGeom>
            <a:avLst/>
            <a:gdLst/>
            <a:ahLst/>
            <a:cxnLst/>
            <a:rect l="l" t="t" r="r" b="b"/>
            <a:pathLst>
              <a:path w="11737340">
                <a:moveTo>
                  <a:pt x="0" y="0"/>
                </a:moveTo>
                <a:lnTo>
                  <a:pt x="11736959" y="0"/>
                </a:lnTo>
              </a:path>
            </a:pathLst>
          </a:custGeom>
          <a:ln w="19812">
            <a:solidFill>
              <a:srgbClr val="001F5F"/>
            </a:solidFill>
          </a:ln>
        </p:spPr>
        <p:txBody>
          <a:bodyPr wrap="square" lIns="0" tIns="0" rIns="0" bIns="0" rtlCol="0"/>
          <a:lstStyle/>
          <a:p>
            <a:endParaRPr/>
          </a:p>
        </p:txBody>
      </p:sp>
      <p:sp>
        <p:nvSpPr>
          <p:cNvPr id="5" name="object 5"/>
          <p:cNvSpPr txBox="1"/>
          <p:nvPr/>
        </p:nvSpPr>
        <p:spPr>
          <a:xfrm>
            <a:off x="2764027" y="1343406"/>
            <a:ext cx="915035" cy="248920"/>
          </a:xfrm>
          <a:prstGeom prst="rect">
            <a:avLst/>
          </a:prstGeom>
        </p:spPr>
        <p:txBody>
          <a:bodyPr vert="horz" wrap="square" lIns="0" tIns="13970" rIns="0" bIns="0" rtlCol="0">
            <a:spAutoFit/>
          </a:bodyPr>
          <a:lstStyle/>
          <a:p>
            <a:pPr marL="12700">
              <a:lnSpc>
                <a:spcPct val="100000"/>
              </a:lnSpc>
              <a:spcBef>
                <a:spcPts val="110"/>
              </a:spcBef>
            </a:pPr>
            <a:r>
              <a:rPr sz="1450" dirty="0">
                <a:solidFill>
                  <a:srgbClr val="001F5F"/>
                </a:solidFill>
                <a:latin typeface="Arial"/>
                <a:cs typeface="Arial"/>
              </a:rPr>
              <a:t>Pr</a:t>
            </a:r>
            <a:r>
              <a:rPr sz="1450" spc="5" dirty="0">
                <a:solidFill>
                  <a:srgbClr val="001F5F"/>
                </a:solidFill>
                <a:latin typeface="Arial"/>
                <a:cs typeface="Arial"/>
              </a:rPr>
              <a:t>oduction</a:t>
            </a:r>
            <a:endParaRPr sz="1450">
              <a:latin typeface="Arial"/>
              <a:cs typeface="Arial"/>
            </a:endParaRPr>
          </a:p>
        </p:txBody>
      </p:sp>
      <p:sp>
        <p:nvSpPr>
          <p:cNvPr id="6" name="object 6"/>
          <p:cNvSpPr txBox="1"/>
          <p:nvPr/>
        </p:nvSpPr>
        <p:spPr>
          <a:xfrm>
            <a:off x="4130421" y="1947798"/>
            <a:ext cx="838835" cy="311150"/>
          </a:xfrm>
          <a:prstGeom prst="rect">
            <a:avLst/>
          </a:prstGeom>
        </p:spPr>
        <p:txBody>
          <a:bodyPr vert="horz" wrap="square" lIns="0" tIns="15240" rIns="0" bIns="0" rtlCol="0">
            <a:spAutoFit/>
          </a:bodyPr>
          <a:lstStyle/>
          <a:p>
            <a:pPr marL="12700">
              <a:lnSpc>
                <a:spcPct val="100000"/>
              </a:lnSpc>
              <a:spcBef>
                <a:spcPts val="120"/>
              </a:spcBef>
            </a:pPr>
            <a:r>
              <a:rPr sz="1850" b="1" spc="10" dirty="0">
                <a:solidFill>
                  <a:srgbClr val="001F5F"/>
                </a:solidFill>
                <a:latin typeface="Arial"/>
                <a:cs typeface="Arial"/>
              </a:rPr>
              <a:t>+18,3%</a:t>
            </a:r>
            <a:endParaRPr sz="1850">
              <a:latin typeface="Arial"/>
              <a:cs typeface="Arial"/>
            </a:endParaRPr>
          </a:p>
        </p:txBody>
      </p:sp>
      <p:sp>
        <p:nvSpPr>
          <p:cNvPr id="7" name="object 7"/>
          <p:cNvSpPr txBox="1"/>
          <p:nvPr/>
        </p:nvSpPr>
        <p:spPr>
          <a:xfrm>
            <a:off x="2605277" y="3111725"/>
            <a:ext cx="1154430" cy="1330960"/>
          </a:xfrm>
          <a:prstGeom prst="rect">
            <a:avLst/>
          </a:prstGeom>
        </p:spPr>
        <p:txBody>
          <a:bodyPr vert="horz" wrap="square" lIns="0" tIns="81915" rIns="0" bIns="0" rtlCol="0">
            <a:spAutoFit/>
          </a:bodyPr>
          <a:lstStyle/>
          <a:p>
            <a:pPr marL="12700">
              <a:lnSpc>
                <a:spcPct val="100000"/>
              </a:lnSpc>
              <a:spcBef>
                <a:spcPts val="645"/>
              </a:spcBef>
            </a:pPr>
            <a:r>
              <a:rPr sz="6400" b="1" spc="-5" dirty="0">
                <a:solidFill>
                  <a:srgbClr val="00AF50"/>
                </a:solidFill>
                <a:latin typeface="Arial"/>
                <a:cs typeface="Arial"/>
              </a:rPr>
              <a:t>8,1</a:t>
            </a:r>
            <a:endParaRPr sz="6400">
              <a:latin typeface="Arial"/>
              <a:cs typeface="Arial"/>
            </a:endParaRPr>
          </a:p>
          <a:p>
            <a:pPr marL="40005">
              <a:lnSpc>
                <a:spcPct val="100000"/>
              </a:lnSpc>
              <a:spcBef>
                <a:spcPts val="130"/>
              </a:spcBef>
            </a:pPr>
            <a:r>
              <a:rPr sz="1600" b="1" spc="-5" dirty="0">
                <a:solidFill>
                  <a:srgbClr val="00AF50"/>
                </a:solidFill>
                <a:latin typeface="Arial"/>
                <a:cs typeface="Arial"/>
              </a:rPr>
              <a:t>Billion</a:t>
            </a:r>
            <a:r>
              <a:rPr sz="1600" b="1" spc="-50" dirty="0">
                <a:solidFill>
                  <a:srgbClr val="00AF50"/>
                </a:solidFill>
                <a:latin typeface="Arial"/>
                <a:cs typeface="Arial"/>
              </a:rPr>
              <a:t> </a:t>
            </a:r>
            <a:r>
              <a:rPr sz="1600" b="1" spc="-5" dirty="0">
                <a:solidFill>
                  <a:srgbClr val="00AF50"/>
                </a:solidFill>
                <a:latin typeface="Arial"/>
                <a:cs typeface="Arial"/>
              </a:rPr>
              <a:t>KZT</a:t>
            </a:r>
            <a:endParaRPr sz="1600">
              <a:latin typeface="Arial"/>
              <a:cs typeface="Arial"/>
            </a:endParaRPr>
          </a:p>
        </p:txBody>
      </p:sp>
      <p:sp>
        <p:nvSpPr>
          <p:cNvPr id="8" name="object 8"/>
          <p:cNvSpPr txBox="1"/>
          <p:nvPr/>
        </p:nvSpPr>
        <p:spPr>
          <a:xfrm>
            <a:off x="2686939" y="3070301"/>
            <a:ext cx="1029969" cy="248920"/>
          </a:xfrm>
          <a:prstGeom prst="rect">
            <a:avLst/>
          </a:prstGeom>
        </p:spPr>
        <p:txBody>
          <a:bodyPr vert="horz" wrap="square" lIns="0" tIns="14604" rIns="0" bIns="0" rtlCol="0">
            <a:spAutoFit/>
          </a:bodyPr>
          <a:lstStyle/>
          <a:p>
            <a:pPr marL="12700">
              <a:lnSpc>
                <a:spcPct val="100000"/>
              </a:lnSpc>
              <a:spcBef>
                <a:spcPts val="114"/>
              </a:spcBef>
            </a:pPr>
            <a:r>
              <a:rPr sz="1450" spc="5" dirty="0">
                <a:solidFill>
                  <a:srgbClr val="001F5F"/>
                </a:solidFill>
                <a:latin typeface="Arial"/>
                <a:cs typeface="Arial"/>
              </a:rPr>
              <a:t>Investments</a:t>
            </a:r>
            <a:endParaRPr sz="1450">
              <a:latin typeface="Arial"/>
              <a:cs typeface="Arial"/>
            </a:endParaRPr>
          </a:p>
        </p:txBody>
      </p:sp>
      <p:sp>
        <p:nvSpPr>
          <p:cNvPr id="9" name="object 9"/>
          <p:cNvSpPr txBox="1"/>
          <p:nvPr/>
        </p:nvSpPr>
        <p:spPr>
          <a:xfrm>
            <a:off x="4255389" y="3760089"/>
            <a:ext cx="706120" cy="311150"/>
          </a:xfrm>
          <a:prstGeom prst="rect">
            <a:avLst/>
          </a:prstGeom>
        </p:spPr>
        <p:txBody>
          <a:bodyPr vert="horz" wrap="square" lIns="0" tIns="15240" rIns="0" bIns="0" rtlCol="0">
            <a:spAutoFit/>
          </a:bodyPr>
          <a:lstStyle/>
          <a:p>
            <a:pPr marL="12700">
              <a:lnSpc>
                <a:spcPct val="100000"/>
              </a:lnSpc>
              <a:spcBef>
                <a:spcPts val="120"/>
              </a:spcBef>
            </a:pPr>
            <a:r>
              <a:rPr sz="1850" b="1" spc="10" dirty="0">
                <a:solidFill>
                  <a:srgbClr val="001F5F"/>
                </a:solidFill>
                <a:latin typeface="Arial"/>
                <a:cs typeface="Arial"/>
              </a:rPr>
              <a:t>+5,2%</a:t>
            </a:r>
            <a:endParaRPr sz="1850">
              <a:latin typeface="Arial"/>
              <a:cs typeface="Arial"/>
            </a:endParaRPr>
          </a:p>
        </p:txBody>
      </p:sp>
      <p:sp>
        <p:nvSpPr>
          <p:cNvPr id="10" name="object 10"/>
          <p:cNvSpPr txBox="1"/>
          <p:nvPr/>
        </p:nvSpPr>
        <p:spPr>
          <a:xfrm>
            <a:off x="2261997" y="4934291"/>
            <a:ext cx="1730375" cy="1330960"/>
          </a:xfrm>
          <a:prstGeom prst="rect">
            <a:avLst/>
          </a:prstGeom>
        </p:spPr>
        <p:txBody>
          <a:bodyPr vert="horz" wrap="square" lIns="0" tIns="81915" rIns="0" bIns="0" rtlCol="0">
            <a:spAutoFit/>
          </a:bodyPr>
          <a:lstStyle/>
          <a:p>
            <a:pPr marL="74930">
              <a:lnSpc>
                <a:spcPct val="100000"/>
              </a:lnSpc>
              <a:spcBef>
                <a:spcPts val="645"/>
              </a:spcBef>
            </a:pPr>
            <a:r>
              <a:rPr sz="6400" b="1" spc="-5" dirty="0">
                <a:solidFill>
                  <a:srgbClr val="00AF50"/>
                </a:solidFill>
                <a:latin typeface="Arial"/>
                <a:cs typeface="Arial"/>
              </a:rPr>
              <a:t>58,9</a:t>
            </a:r>
            <a:endParaRPr sz="6400">
              <a:latin typeface="Arial"/>
              <a:cs typeface="Arial"/>
            </a:endParaRPr>
          </a:p>
          <a:p>
            <a:pPr marL="12700">
              <a:lnSpc>
                <a:spcPct val="100000"/>
              </a:lnSpc>
              <a:spcBef>
                <a:spcPts val="130"/>
              </a:spcBef>
            </a:pPr>
            <a:r>
              <a:rPr sz="1600" b="1" spc="-5" dirty="0">
                <a:solidFill>
                  <a:srgbClr val="00AF50"/>
                </a:solidFill>
                <a:latin typeface="Arial"/>
                <a:cs typeface="Arial"/>
              </a:rPr>
              <a:t>Million US</a:t>
            </a:r>
            <a:r>
              <a:rPr sz="1600" b="1" spc="-25" dirty="0">
                <a:solidFill>
                  <a:srgbClr val="00AF50"/>
                </a:solidFill>
                <a:latin typeface="Arial"/>
                <a:cs typeface="Arial"/>
              </a:rPr>
              <a:t> </a:t>
            </a:r>
            <a:r>
              <a:rPr sz="1600" b="1" spc="-5" dirty="0">
                <a:solidFill>
                  <a:srgbClr val="00AF50"/>
                </a:solidFill>
                <a:latin typeface="Arial"/>
                <a:cs typeface="Arial"/>
              </a:rPr>
              <a:t>dollars</a:t>
            </a:r>
            <a:endParaRPr sz="1600">
              <a:latin typeface="Arial"/>
              <a:cs typeface="Arial"/>
            </a:endParaRPr>
          </a:p>
        </p:txBody>
      </p:sp>
      <p:sp>
        <p:nvSpPr>
          <p:cNvPr id="11" name="object 11"/>
          <p:cNvSpPr txBox="1"/>
          <p:nvPr/>
        </p:nvSpPr>
        <p:spPr>
          <a:xfrm>
            <a:off x="2940811" y="4715636"/>
            <a:ext cx="561975" cy="248920"/>
          </a:xfrm>
          <a:prstGeom prst="rect">
            <a:avLst/>
          </a:prstGeom>
        </p:spPr>
        <p:txBody>
          <a:bodyPr vert="horz" wrap="square" lIns="0" tIns="13970" rIns="0" bIns="0" rtlCol="0">
            <a:spAutoFit/>
          </a:bodyPr>
          <a:lstStyle/>
          <a:p>
            <a:pPr marL="12700">
              <a:lnSpc>
                <a:spcPct val="100000"/>
              </a:lnSpc>
              <a:spcBef>
                <a:spcPts val="110"/>
              </a:spcBef>
            </a:pPr>
            <a:r>
              <a:rPr sz="1450" dirty="0">
                <a:solidFill>
                  <a:srgbClr val="001F5F"/>
                </a:solidFill>
                <a:latin typeface="Arial"/>
                <a:cs typeface="Arial"/>
              </a:rPr>
              <a:t>E</a:t>
            </a:r>
            <a:r>
              <a:rPr sz="1450" spc="-10" dirty="0">
                <a:solidFill>
                  <a:srgbClr val="001F5F"/>
                </a:solidFill>
                <a:latin typeface="Arial"/>
                <a:cs typeface="Arial"/>
              </a:rPr>
              <a:t>x</a:t>
            </a:r>
            <a:r>
              <a:rPr sz="1450" spc="5" dirty="0">
                <a:solidFill>
                  <a:srgbClr val="001F5F"/>
                </a:solidFill>
                <a:latin typeface="Arial"/>
                <a:cs typeface="Arial"/>
              </a:rPr>
              <a:t>por</a:t>
            </a:r>
            <a:r>
              <a:rPr sz="1450" dirty="0">
                <a:solidFill>
                  <a:srgbClr val="001F5F"/>
                </a:solidFill>
                <a:latin typeface="Arial"/>
                <a:cs typeface="Arial"/>
              </a:rPr>
              <a:t>t</a:t>
            </a:r>
            <a:endParaRPr sz="1450">
              <a:latin typeface="Arial"/>
              <a:cs typeface="Arial"/>
            </a:endParaRPr>
          </a:p>
        </p:txBody>
      </p:sp>
      <p:sp>
        <p:nvSpPr>
          <p:cNvPr id="12" name="object 12"/>
          <p:cNvSpPr txBox="1"/>
          <p:nvPr/>
        </p:nvSpPr>
        <p:spPr>
          <a:xfrm>
            <a:off x="4312665" y="5609945"/>
            <a:ext cx="641350" cy="311150"/>
          </a:xfrm>
          <a:prstGeom prst="rect">
            <a:avLst/>
          </a:prstGeom>
        </p:spPr>
        <p:txBody>
          <a:bodyPr vert="horz" wrap="square" lIns="0" tIns="15875" rIns="0" bIns="0" rtlCol="0">
            <a:spAutoFit/>
          </a:bodyPr>
          <a:lstStyle/>
          <a:p>
            <a:pPr marL="12700">
              <a:lnSpc>
                <a:spcPct val="100000"/>
              </a:lnSpc>
              <a:spcBef>
                <a:spcPts val="125"/>
              </a:spcBef>
            </a:pPr>
            <a:r>
              <a:rPr sz="1850" b="1" spc="15" dirty="0">
                <a:solidFill>
                  <a:srgbClr val="001F5F"/>
                </a:solidFill>
                <a:latin typeface="Arial"/>
                <a:cs typeface="Arial"/>
              </a:rPr>
              <a:t>+69%</a:t>
            </a:r>
            <a:endParaRPr sz="1850">
              <a:latin typeface="Arial"/>
              <a:cs typeface="Arial"/>
            </a:endParaRPr>
          </a:p>
        </p:txBody>
      </p:sp>
      <p:sp>
        <p:nvSpPr>
          <p:cNvPr id="13" name="object 13"/>
          <p:cNvSpPr txBox="1"/>
          <p:nvPr/>
        </p:nvSpPr>
        <p:spPr>
          <a:xfrm>
            <a:off x="7709661" y="1433586"/>
            <a:ext cx="1607185" cy="1332230"/>
          </a:xfrm>
          <a:prstGeom prst="rect">
            <a:avLst/>
          </a:prstGeom>
        </p:spPr>
        <p:txBody>
          <a:bodyPr vert="horz" wrap="square" lIns="0" tIns="82550" rIns="0" bIns="0" rtlCol="0">
            <a:spAutoFit/>
          </a:bodyPr>
          <a:lstStyle/>
          <a:p>
            <a:pPr algn="ctr">
              <a:lnSpc>
                <a:spcPct val="100000"/>
              </a:lnSpc>
              <a:spcBef>
                <a:spcPts val="650"/>
              </a:spcBef>
            </a:pPr>
            <a:r>
              <a:rPr sz="6400" b="1" spc="-5" dirty="0">
                <a:solidFill>
                  <a:srgbClr val="00AF50"/>
                </a:solidFill>
                <a:latin typeface="Arial"/>
                <a:cs typeface="Arial"/>
              </a:rPr>
              <a:t>81,5</a:t>
            </a:r>
            <a:endParaRPr sz="6400">
              <a:latin typeface="Arial"/>
              <a:cs typeface="Arial"/>
            </a:endParaRPr>
          </a:p>
          <a:p>
            <a:pPr algn="ctr">
              <a:lnSpc>
                <a:spcPct val="100000"/>
              </a:lnSpc>
              <a:spcBef>
                <a:spcPts val="135"/>
              </a:spcBef>
            </a:pPr>
            <a:r>
              <a:rPr sz="1600" b="1" spc="-5" dirty="0">
                <a:solidFill>
                  <a:srgbClr val="00AF50"/>
                </a:solidFill>
                <a:latin typeface="Arial"/>
                <a:cs typeface="Arial"/>
              </a:rPr>
              <a:t>Billion</a:t>
            </a:r>
            <a:r>
              <a:rPr sz="1600" b="1" spc="-50" dirty="0">
                <a:solidFill>
                  <a:srgbClr val="00AF50"/>
                </a:solidFill>
                <a:latin typeface="Arial"/>
                <a:cs typeface="Arial"/>
              </a:rPr>
              <a:t> </a:t>
            </a:r>
            <a:r>
              <a:rPr sz="1600" b="1" spc="-5" dirty="0">
                <a:solidFill>
                  <a:srgbClr val="00AF50"/>
                </a:solidFill>
                <a:latin typeface="Arial"/>
                <a:cs typeface="Arial"/>
              </a:rPr>
              <a:t>KZT</a:t>
            </a:r>
            <a:endParaRPr sz="1600">
              <a:latin typeface="Arial"/>
              <a:cs typeface="Arial"/>
            </a:endParaRPr>
          </a:p>
        </p:txBody>
      </p:sp>
      <p:sp>
        <p:nvSpPr>
          <p:cNvPr id="14" name="object 14"/>
          <p:cNvSpPr txBox="1"/>
          <p:nvPr/>
        </p:nvSpPr>
        <p:spPr>
          <a:xfrm>
            <a:off x="8164194" y="1385138"/>
            <a:ext cx="915669" cy="248920"/>
          </a:xfrm>
          <a:prstGeom prst="rect">
            <a:avLst/>
          </a:prstGeom>
        </p:spPr>
        <p:txBody>
          <a:bodyPr vert="horz" wrap="square" lIns="0" tIns="14604" rIns="0" bIns="0" rtlCol="0">
            <a:spAutoFit/>
          </a:bodyPr>
          <a:lstStyle/>
          <a:p>
            <a:pPr marL="12700">
              <a:lnSpc>
                <a:spcPct val="100000"/>
              </a:lnSpc>
              <a:spcBef>
                <a:spcPts val="114"/>
              </a:spcBef>
            </a:pPr>
            <a:r>
              <a:rPr sz="1450" dirty="0">
                <a:solidFill>
                  <a:srgbClr val="001F5F"/>
                </a:solidFill>
                <a:latin typeface="Arial"/>
                <a:cs typeface="Arial"/>
              </a:rPr>
              <a:t>P</a:t>
            </a:r>
            <a:r>
              <a:rPr sz="1450" spc="5" dirty="0">
                <a:solidFill>
                  <a:srgbClr val="001F5F"/>
                </a:solidFill>
                <a:latin typeface="Arial"/>
                <a:cs typeface="Arial"/>
              </a:rPr>
              <a:t>roduction</a:t>
            </a:r>
            <a:endParaRPr sz="1450">
              <a:latin typeface="Arial"/>
              <a:cs typeface="Arial"/>
            </a:endParaRPr>
          </a:p>
        </p:txBody>
      </p:sp>
      <p:sp>
        <p:nvSpPr>
          <p:cNvPr id="15" name="object 15"/>
          <p:cNvSpPr txBox="1"/>
          <p:nvPr/>
        </p:nvSpPr>
        <p:spPr>
          <a:xfrm>
            <a:off x="9689338" y="1979421"/>
            <a:ext cx="838835" cy="311150"/>
          </a:xfrm>
          <a:prstGeom prst="rect">
            <a:avLst/>
          </a:prstGeom>
        </p:spPr>
        <p:txBody>
          <a:bodyPr vert="horz" wrap="square" lIns="0" tIns="15240" rIns="0" bIns="0" rtlCol="0">
            <a:spAutoFit/>
          </a:bodyPr>
          <a:lstStyle/>
          <a:p>
            <a:pPr marL="12700">
              <a:lnSpc>
                <a:spcPct val="100000"/>
              </a:lnSpc>
              <a:spcBef>
                <a:spcPts val="120"/>
              </a:spcBef>
            </a:pPr>
            <a:r>
              <a:rPr sz="1850" b="1" spc="10" dirty="0">
                <a:solidFill>
                  <a:srgbClr val="001F5F"/>
                </a:solidFill>
                <a:latin typeface="Arial"/>
                <a:cs typeface="Arial"/>
              </a:rPr>
              <a:t>+34,1%</a:t>
            </a:r>
            <a:endParaRPr sz="1850">
              <a:latin typeface="Arial"/>
              <a:cs typeface="Arial"/>
            </a:endParaRPr>
          </a:p>
        </p:txBody>
      </p:sp>
      <p:sp>
        <p:nvSpPr>
          <p:cNvPr id="16" name="object 16"/>
          <p:cNvSpPr txBox="1"/>
          <p:nvPr/>
        </p:nvSpPr>
        <p:spPr>
          <a:xfrm>
            <a:off x="8007222" y="3154015"/>
            <a:ext cx="1154430" cy="1330960"/>
          </a:xfrm>
          <a:prstGeom prst="rect">
            <a:avLst/>
          </a:prstGeom>
        </p:spPr>
        <p:txBody>
          <a:bodyPr vert="horz" wrap="square" lIns="0" tIns="81915" rIns="0" bIns="0" rtlCol="0">
            <a:spAutoFit/>
          </a:bodyPr>
          <a:lstStyle/>
          <a:p>
            <a:pPr marL="12700">
              <a:lnSpc>
                <a:spcPct val="100000"/>
              </a:lnSpc>
              <a:spcBef>
                <a:spcPts val="645"/>
              </a:spcBef>
            </a:pPr>
            <a:r>
              <a:rPr sz="6400" b="1" spc="-5" dirty="0">
                <a:solidFill>
                  <a:srgbClr val="00AF50"/>
                </a:solidFill>
                <a:latin typeface="Arial"/>
                <a:cs typeface="Arial"/>
              </a:rPr>
              <a:t>4,1</a:t>
            </a:r>
            <a:endParaRPr sz="6400">
              <a:latin typeface="Arial"/>
              <a:cs typeface="Arial"/>
            </a:endParaRPr>
          </a:p>
          <a:p>
            <a:pPr marL="40005">
              <a:lnSpc>
                <a:spcPct val="100000"/>
              </a:lnSpc>
              <a:spcBef>
                <a:spcPts val="130"/>
              </a:spcBef>
            </a:pPr>
            <a:r>
              <a:rPr sz="1600" b="1" spc="-5" dirty="0">
                <a:solidFill>
                  <a:srgbClr val="00AF50"/>
                </a:solidFill>
                <a:latin typeface="Arial"/>
                <a:cs typeface="Arial"/>
              </a:rPr>
              <a:t>Billion</a:t>
            </a:r>
            <a:r>
              <a:rPr sz="1600" b="1" spc="-50" dirty="0">
                <a:solidFill>
                  <a:srgbClr val="00AF50"/>
                </a:solidFill>
                <a:latin typeface="Arial"/>
                <a:cs typeface="Arial"/>
              </a:rPr>
              <a:t> </a:t>
            </a:r>
            <a:r>
              <a:rPr sz="1600" b="1" spc="-5" dirty="0">
                <a:solidFill>
                  <a:srgbClr val="00AF50"/>
                </a:solidFill>
                <a:latin typeface="Arial"/>
                <a:cs typeface="Arial"/>
              </a:rPr>
              <a:t>KZT</a:t>
            </a:r>
            <a:endParaRPr sz="1600">
              <a:latin typeface="Arial"/>
              <a:cs typeface="Arial"/>
            </a:endParaRPr>
          </a:p>
        </p:txBody>
      </p:sp>
      <p:sp>
        <p:nvSpPr>
          <p:cNvPr id="17" name="object 17"/>
          <p:cNvSpPr txBox="1"/>
          <p:nvPr/>
        </p:nvSpPr>
        <p:spPr>
          <a:xfrm>
            <a:off x="8087359" y="3113024"/>
            <a:ext cx="1029335" cy="248920"/>
          </a:xfrm>
          <a:prstGeom prst="rect">
            <a:avLst/>
          </a:prstGeom>
        </p:spPr>
        <p:txBody>
          <a:bodyPr vert="horz" wrap="square" lIns="0" tIns="13970" rIns="0" bIns="0" rtlCol="0">
            <a:spAutoFit/>
          </a:bodyPr>
          <a:lstStyle/>
          <a:p>
            <a:pPr marL="12700">
              <a:lnSpc>
                <a:spcPct val="100000"/>
              </a:lnSpc>
              <a:spcBef>
                <a:spcPts val="110"/>
              </a:spcBef>
            </a:pPr>
            <a:r>
              <a:rPr sz="1450" spc="5" dirty="0">
                <a:solidFill>
                  <a:srgbClr val="001F5F"/>
                </a:solidFill>
                <a:latin typeface="Arial"/>
                <a:cs typeface="Arial"/>
              </a:rPr>
              <a:t>Investments</a:t>
            </a:r>
            <a:endParaRPr sz="1450">
              <a:latin typeface="Arial"/>
              <a:cs typeface="Arial"/>
            </a:endParaRPr>
          </a:p>
        </p:txBody>
      </p:sp>
      <p:sp>
        <p:nvSpPr>
          <p:cNvPr id="18" name="object 18"/>
          <p:cNvSpPr txBox="1"/>
          <p:nvPr/>
        </p:nvSpPr>
        <p:spPr>
          <a:xfrm>
            <a:off x="9776206" y="3832098"/>
            <a:ext cx="706120" cy="311150"/>
          </a:xfrm>
          <a:prstGeom prst="rect">
            <a:avLst/>
          </a:prstGeom>
        </p:spPr>
        <p:txBody>
          <a:bodyPr vert="horz" wrap="square" lIns="0" tIns="15240" rIns="0" bIns="0" rtlCol="0">
            <a:spAutoFit/>
          </a:bodyPr>
          <a:lstStyle/>
          <a:p>
            <a:pPr marL="12700">
              <a:lnSpc>
                <a:spcPct val="100000"/>
              </a:lnSpc>
              <a:spcBef>
                <a:spcPts val="120"/>
              </a:spcBef>
            </a:pPr>
            <a:r>
              <a:rPr sz="1850" b="1" spc="10" dirty="0">
                <a:solidFill>
                  <a:srgbClr val="001F5F"/>
                </a:solidFill>
                <a:latin typeface="Arial"/>
                <a:cs typeface="Arial"/>
              </a:rPr>
              <a:t>+5,2%</a:t>
            </a:r>
            <a:endParaRPr sz="1850">
              <a:latin typeface="Arial"/>
              <a:cs typeface="Arial"/>
            </a:endParaRPr>
          </a:p>
        </p:txBody>
      </p:sp>
      <p:sp>
        <p:nvSpPr>
          <p:cNvPr id="19" name="object 19"/>
          <p:cNvSpPr txBox="1"/>
          <p:nvPr/>
        </p:nvSpPr>
        <p:spPr>
          <a:xfrm>
            <a:off x="7662164" y="4976745"/>
            <a:ext cx="1732914" cy="1330960"/>
          </a:xfrm>
          <a:prstGeom prst="rect">
            <a:avLst/>
          </a:prstGeom>
        </p:spPr>
        <p:txBody>
          <a:bodyPr vert="horz" wrap="square" lIns="0" tIns="81915" rIns="0" bIns="0" rtlCol="0">
            <a:spAutoFit/>
          </a:bodyPr>
          <a:lstStyle/>
          <a:p>
            <a:pPr marL="74930">
              <a:lnSpc>
                <a:spcPct val="100000"/>
              </a:lnSpc>
              <a:spcBef>
                <a:spcPts val="645"/>
              </a:spcBef>
            </a:pPr>
            <a:r>
              <a:rPr sz="6400" b="1" spc="-5" dirty="0">
                <a:solidFill>
                  <a:srgbClr val="00AF50"/>
                </a:solidFill>
                <a:latin typeface="Arial"/>
                <a:cs typeface="Arial"/>
              </a:rPr>
              <a:t>32,9</a:t>
            </a:r>
            <a:endParaRPr sz="6400">
              <a:latin typeface="Arial"/>
              <a:cs typeface="Arial"/>
            </a:endParaRPr>
          </a:p>
          <a:p>
            <a:pPr marL="12700">
              <a:lnSpc>
                <a:spcPct val="100000"/>
              </a:lnSpc>
              <a:spcBef>
                <a:spcPts val="130"/>
              </a:spcBef>
            </a:pPr>
            <a:r>
              <a:rPr sz="1600" b="1" spc="-5" dirty="0">
                <a:solidFill>
                  <a:srgbClr val="00AF50"/>
                </a:solidFill>
                <a:latin typeface="Arial"/>
                <a:cs typeface="Arial"/>
              </a:rPr>
              <a:t>Million US</a:t>
            </a:r>
            <a:r>
              <a:rPr sz="1600" b="1" spc="-15" dirty="0">
                <a:solidFill>
                  <a:srgbClr val="00AF50"/>
                </a:solidFill>
                <a:latin typeface="Arial"/>
                <a:cs typeface="Arial"/>
              </a:rPr>
              <a:t> </a:t>
            </a:r>
            <a:r>
              <a:rPr sz="1600" b="1" spc="-5" dirty="0">
                <a:solidFill>
                  <a:srgbClr val="00AF50"/>
                </a:solidFill>
                <a:latin typeface="Arial"/>
                <a:cs typeface="Arial"/>
              </a:rPr>
              <a:t>dollars</a:t>
            </a:r>
            <a:endParaRPr sz="1600">
              <a:latin typeface="Arial"/>
              <a:cs typeface="Arial"/>
            </a:endParaRPr>
          </a:p>
        </p:txBody>
      </p:sp>
      <p:sp>
        <p:nvSpPr>
          <p:cNvPr id="20" name="object 20"/>
          <p:cNvSpPr txBox="1"/>
          <p:nvPr/>
        </p:nvSpPr>
        <p:spPr>
          <a:xfrm>
            <a:off x="8304403" y="4758054"/>
            <a:ext cx="634365" cy="248920"/>
          </a:xfrm>
          <a:prstGeom prst="rect">
            <a:avLst/>
          </a:prstGeom>
        </p:spPr>
        <p:txBody>
          <a:bodyPr vert="horz" wrap="square" lIns="0" tIns="13970" rIns="0" bIns="0" rtlCol="0">
            <a:spAutoFit/>
          </a:bodyPr>
          <a:lstStyle/>
          <a:p>
            <a:pPr marL="12700">
              <a:lnSpc>
                <a:spcPct val="100000"/>
              </a:lnSpc>
              <a:spcBef>
                <a:spcPts val="110"/>
              </a:spcBef>
            </a:pPr>
            <a:r>
              <a:rPr sz="1450" dirty="0">
                <a:solidFill>
                  <a:srgbClr val="001F5F"/>
                </a:solidFill>
                <a:latin typeface="Arial"/>
                <a:cs typeface="Arial"/>
              </a:rPr>
              <a:t>Export*</a:t>
            </a:r>
            <a:endParaRPr sz="1450">
              <a:latin typeface="Arial"/>
              <a:cs typeface="Arial"/>
            </a:endParaRPr>
          </a:p>
        </p:txBody>
      </p:sp>
      <p:sp>
        <p:nvSpPr>
          <p:cNvPr id="21" name="object 21"/>
          <p:cNvSpPr txBox="1"/>
          <p:nvPr/>
        </p:nvSpPr>
        <p:spPr>
          <a:xfrm>
            <a:off x="9765538" y="5642254"/>
            <a:ext cx="647700" cy="311150"/>
          </a:xfrm>
          <a:prstGeom prst="rect">
            <a:avLst/>
          </a:prstGeom>
        </p:spPr>
        <p:txBody>
          <a:bodyPr vert="horz" wrap="square" lIns="0" tIns="15240" rIns="0" bIns="0" rtlCol="0">
            <a:spAutoFit/>
          </a:bodyPr>
          <a:lstStyle/>
          <a:p>
            <a:pPr marL="12700">
              <a:lnSpc>
                <a:spcPct val="100000"/>
              </a:lnSpc>
              <a:spcBef>
                <a:spcPts val="120"/>
              </a:spcBef>
            </a:pPr>
            <a:r>
              <a:rPr sz="1850" b="1" spc="5" dirty="0">
                <a:solidFill>
                  <a:srgbClr val="001F5F"/>
                </a:solidFill>
                <a:latin typeface="Arial"/>
                <a:cs typeface="Arial"/>
              </a:rPr>
              <a:t>-2,</a:t>
            </a:r>
            <a:r>
              <a:rPr sz="1850" b="1" spc="15" dirty="0">
                <a:solidFill>
                  <a:srgbClr val="001F5F"/>
                </a:solidFill>
                <a:latin typeface="Arial"/>
                <a:cs typeface="Arial"/>
              </a:rPr>
              <a:t>9%</a:t>
            </a:r>
            <a:endParaRPr sz="1850">
              <a:latin typeface="Arial"/>
              <a:cs typeface="Arial"/>
            </a:endParaRPr>
          </a:p>
        </p:txBody>
      </p:sp>
      <p:sp>
        <p:nvSpPr>
          <p:cNvPr id="22" name="object 22"/>
          <p:cNvSpPr/>
          <p:nvPr/>
        </p:nvSpPr>
        <p:spPr>
          <a:xfrm>
            <a:off x="1295400" y="1066800"/>
            <a:ext cx="4441190" cy="5439410"/>
          </a:xfrm>
          <a:custGeom>
            <a:avLst/>
            <a:gdLst/>
            <a:ahLst/>
            <a:cxnLst/>
            <a:rect l="l" t="t" r="r" b="b"/>
            <a:pathLst>
              <a:path w="4441190" h="5439409">
                <a:moveTo>
                  <a:pt x="0" y="5439156"/>
                </a:moveTo>
                <a:lnTo>
                  <a:pt x="4440936" y="5439156"/>
                </a:lnTo>
                <a:lnTo>
                  <a:pt x="4440936" y="0"/>
                </a:lnTo>
                <a:lnTo>
                  <a:pt x="0" y="0"/>
                </a:lnTo>
                <a:lnTo>
                  <a:pt x="0" y="5439156"/>
                </a:lnTo>
                <a:close/>
              </a:path>
            </a:pathLst>
          </a:custGeom>
          <a:ln w="12192">
            <a:solidFill>
              <a:srgbClr val="006FC0"/>
            </a:solidFill>
          </a:ln>
        </p:spPr>
        <p:txBody>
          <a:bodyPr wrap="square" lIns="0" tIns="0" rIns="0" bIns="0" rtlCol="0"/>
          <a:lstStyle/>
          <a:p>
            <a:endParaRPr/>
          </a:p>
        </p:txBody>
      </p:sp>
      <p:sp>
        <p:nvSpPr>
          <p:cNvPr id="23" name="object 23"/>
          <p:cNvSpPr/>
          <p:nvPr/>
        </p:nvSpPr>
        <p:spPr>
          <a:xfrm>
            <a:off x="2467355" y="871727"/>
            <a:ext cx="1920239" cy="398145"/>
          </a:xfrm>
          <a:custGeom>
            <a:avLst/>
            <a:gdLst/>
            <a:ahLst/>
            <a:cxnLst/>
            <a:rect l="l" t="t" r="r" b="b"/>
            <a:pathLst>
              <a:path w="1920239" h="398144">
                <a:moveTo>
                  <a:pt x="0" y="397763"/>
                </a:moveTo>
                <a:lnTo>
                  <a:pt x="1920240" y="397763"/>
                </a:lnTo>
                <a:lnTo>
                  <a:pt x="1920240" y="0"/>
                </a:lnTo>
                <a:lnTo>
                  <a:pt x="0" y="0"/>
                </a:lnTo>
                <a:lnTo>
                  <a:pt x="0" y="397763"/>
                </a:lnTo>
                <a:close/>
              </a:path>
            </a:pathLst>
          </a:custGeom>
          <a:solidFill>
            <a:srgbClr val="FFFFFF"/>
          </a:solidFill>
        </p:spPr>
        <p:txBody>
          <a:bodyPr wrap="square" lIns="0" tIns="0" rIns="0" bIns="0" rtlCol="0"/>
          <a:lstStyle/>
          <a:p>
            <a:endParaRPr/>
          </a:p>
        </p:txBody>
      </p:sp>
      <p:sp>
        <p:nvSpPr>
          <p:cNvPr id="24" name="object 24"/>
          <p:cNvSpPr/>
          <p:nvPr/>
        </p:nvSpPr>
        <p:spPr>
          <a:xfrm>
            <a:off x="6574535" y="1066800"/>
            <a:ext cx="4462780" cy="5439410"/>
          </a:xfrm>
          <a:custGeom>
            <a:avLst/>
            <a:gdLst/>
            <a:ahLst/>
            <a:cxnLst/>
            <a:rect l="l" t="t" r="r" b="b"/>
            <a:pathLst>
              <a:path w="4462780" h="5439409">
                <a:moveTo>
                  <a:pt x="0" y="5439156"/>
                </a:moveTo>
                <a:lnTo>
                  <a:pt x="4462272" y="5439156"/>
                </a:lnTo>
                <a:lnTo>
                  <a:pt x="4462272" y="0"/>
                </a:lnTo>
                <a:lnTo>
                  <a:pt x="0" y="0"/>
                </a:lnTo>
                <a:lnTo>
                  <a:pt x="0" y="5439156"/>
                </a:lnTo>
                <a:close/>
              </a:path>
            </a:pathLst>
          </a:custGeom>
          <a:ln w="12191">
            <a:solidFill>
              <a:srgbClr val="006FC0"/>
            </a:solidFill>
          </a:ln>
        </p:spPr>
        <p:txBody>
          <a:bodyPr wrap="square" lIns="0" tIns="0" rIns="0" bIns="0" rtlCol="0"/>
          <a:lstStyle/>
          <a:p>
            <a:endParaRPr/>
          </a:p>
        </p:txBody>
      </p:sp>
      <p:sp>
        <p:nvSpPr>
          <p:cNvPr id="25" name="object 25"/>
          <p:cNvSpPr/>
          <p:nvPr/>
        </p:nvSpPr>
        <p:spPr>
          <a:xfrm>
            <a:off x="8218931" y="871727"/>
            <a:ext cx="2415540" cy="398145"/>
          </a:xfrm>
          <a:custGeom>
            <a:avLst/>
            <a:gdLst/>
            <a:ahLst/>
            <a:cxnLst/>
            <a:rect l="l" t="t" r="r" b="b"/>
            <a:pathLst>
              <a:path w="2415540" h="398144">
                <a:moveTo>
                  <a:pt x="0" y="397763"/>
                </a:moveTo>
                <a:lnTo>
                  <a:pt x="2415539" y="397763"/>
                </a:lnTo>
                <a:lnTo>
                  <a:pt x="2415539" y="0"/>
                </a:lnTo>
                <a:lnTo>
                  <a:pt x="0" y="0"/>
                </a:lnTo>
                <a:lnTo>
                  <a:pt x="0" y="397763"/>
                </a:lnTo>
                <a:close/>
              </a:path>
            </a:pathLst>
          </a:custGeom>
          <a:solidFill>
            <a:srgbClr val="FFFFFF"/>
          </a:solidFill>
        </p:spPr>
        <p:txBody>
          <a:bodyPr wrap="square" lIns="0" tIns="0" rIns="0" bIns="0" rtlCol="0"/>
          <a:lstStyle/>
          <a:p>
            <a:endParaRPr/>
          </a:p>
        </p:txBody>
      </p:sp>
      <p:sp>
        <p:nvSpPr>
          <p:cNvPr id="26" name="object 26"/>
          <p:cNvSpPr/>
          <p:nvPr/>
        </p:nvSpPr>
        <p:spPr>
          <a:xfrm>
            <a:off x="0" y="22859"/>
            <a:ext cx="12192000" cy="457200"/>
          </a:xfrm>
          <a:custGeom>
            <a:avLst/>
            <a:gdLst/>
            <a:ahLst/>
            <a:cxnLst/>
            <a:rect l="l" t="t" r="r" b="b"/>
            <a:pathLst>
              <a:path w="12192000" h="457200">
                <a:moveTo>
                  <a:pt x="0" y="0"/>
                </a:moveTo>
                <a:lnTo>
                  <a:pt x="0" y="457200"/>
                </a:lnTo>
                <a:lnTo>
                  <a:pt x="12191999" y="457200"/>
                </a:lnTo>
                <a:lnTo>
                  <a:pt x="12191999" y="0"/>
                </a:lnTo>
                <a:lnTo>
                  <a:pt x="0" y="0"/>
                </a:lnTo>
                <a:close/>
              </a:path>
            </a:pathLst>
          </a:custGeom>
          <a:solidFill>
            <a:srgbClr val="001F5F"/>
          </a:solidFill>
        </p:spPr>
        <p:txBody>
          <a:bodyPr wrap="square" lIns="0" tIns="0" rIns="0" bIns="0" rtlCol="0"/>
          <a:lstStyle/>
          <a:p>
            <a:endParaRPr/>
          </a:p>
        </p:txBody>
      </p:sp>
      <p:sp>
        <p:nvSpPr>
          <p:cNvPr id="27" name="object 27"/>
          <p:cNvSpPr txBox="1"/>
          <p:nvPr/>
        </p:nvSpPr>
        <p:spPr>
          <a:xfrm>
            <a:off x="2899029" y="68707"/>
            <a:ext cx="7646670" cy="1169035"/>
          </a:xfrm>
          <a:prstGeom prst="rect">
            <a:avLst/>
          </a:prstGeom>
        </p:spPr>
        <p:txBody>
          <a:bodyPr vert="horz" wrap="square" lIns="0" tIns="17145" rIns="0" bIns="0" rtlCol="0">
            <a:spAutoFit/>
          </a:bodyPr>
          <a:lstStyle/>
          <a:p>
            <a:pPr marL="12700">
              <a:lnSpc>
                <a:spcPct val="100000"/>
              </a:lnSpc>
              <a:spcBef>
                <a:spcPts val="135"/>
              </a:spcBef>
            </a:pPr>
            <a:r>
              <a:rPr sz="2100" b="1" spc="25" dirty="0">
                <a:solidFill>
                  <a:srgbClr val="FFFFFF"/>
                </a:solidFill>
                <a:latin typeface="Arial"/>
                <a:cs typeface="Arial"/>
              </a:rPr>
              <a:t>KEY </a:t>
            </a:r>
            <a:r>
              <a:rPr sz="2100" b="1" spc="20" dirty="0">
                <a:solidFill>
                  <a:srgbClr val="FFFFFF"/>
                </a:solidFill>
                <a:latin typeface="Arial"/>
                <a:cs typeface="Arial"/>
              </a:rPr>
              <a:t>PHARMACEUTICAL </a:t>
            </a:r>
            <a:r>
              <a:rPr sz="2100" b="1" spc="10" dirty="0">
                <a:solidFill>
                  <a:srgbClr val="FFFFFF"/>
                </a:solidFill>
                <a:latin typeface="Arial"/>
                <a:cs typeface="Arial"/>
              </a:rPr>
              <a:t>INDUSTRY</a:t>
            </a:r>
            <a:r>
              <a:rPr sz="2100" b="1" spc="-250" dirty="0">
                <a:solidFill>
                  <a:srgbClr val="FFFFFF"/>
                </a:solidFill>
                <a:latin typeface="Arial"/>
                <a:cs typeface="Arial"/>
              </a:rPr>
              <a:t> </a:t>
            </a:r>
            <a:r>
              <a:rPr sz="2100" b="1" dirty="0">
                <a:solidFill>
                  <a:srgbClr val="FFFFFF"/>
                </a:solidFill>
                <a:latin typeface="Arial"/>
                <a:cs typeface="Arial"/>
              </a:rPr>
              <a:t>INDICATORS</a:t>
            </a:r>
            <a:endParaRPr sz="2100">
              <a:latin typeface="Arial"/>
              <a:cs typeface="Arial"/>
            </a:endParaRPr>
          </a:p>
          <a:p>
            <a:pPr>
              <a:lnSpc>
                <a:spcPct val="100000"/>
              </a:lnSpc>
              <a:spcBef>
                <a:spcPts val="5"/>
              </a:spcBef>
            </a:pPr>
            <a:endParaRPr sz="3400">
              <a:latin typeface="Arial"/>
              <a:cs typeface="Arial"/>
            </a:endParaRPr>
          </a:p>
          <a:p>
            <a:pPr marL="226695">
              <a:lnSpc>
                <a:spcPct val="100000"/>
              </a:lnSpc>
              <a:tabLst>
                <a:tab pos="5421630" algn="l"/>
              </a:tabLst>
            </a:pPr>
            <a:r>
              <a:rPr sz="2100" b="1" i="1" u="heavy" spc="15" dirty="0">
                <a:solidFill>
                  <a:srgbClr val="001F5F"/>
                </a:solidFill>
                <a:uFill>
                  <a:solidFill>
                    <a:srgbClr val="001F5F"/>
                  </a:solidFill>
                </a:uFill>
                <a:latin typeface="Arial"/>
                <a:cs typeface="Arial"/>
              </a:rPr>
              <a:t>2019</a:t>
            </a:r>
            <a:r>
              <a:rPr sz="2100" b="1" i="1" spc="15" dirty="0">
                <a:solidFill>
                  <a:srgbClr val="001F5F"/>
                </a:solidFill>
                <a:latin typeface="Arial"/>
                <a:cs typeface="Arial"/>
              </a:rPr>
              <a:t>	</a:t>
            </a:r>
            <a:r>
              <a:rPr sz="2100" b="1" i="1" u="heavy" spc="20" dirty="0">
                <a:solidFill>
                  <a:srgbClr val="001F5F"/>
                </a:solidFill>
                <a:uFill>
                  <a:solidFill>
                    <a:srgbClr val="001F5F"/>
                  </a:solidFill>
                </a:uFill>
                <a:latin typeface="Arial"/>
                <a:cs typeface="Arial"/>
              </a:rPr>
              <a:t>8 months </a:t>
            </a:r>
            <a:r>
              <a:rPr sz="2100" b="1" i="1" u="heavy" spc="15" dirty="0">
                <a:solidFill>
                  <a:srgbClr val="001F5F"/>
                </a:solidFill>
                <a:uFill>
                  <a:solidFill>
                    <a:srgbClr val="001F5F"/>
                  </a:solidFill>
                </a:uFill>
                <a:latin typeface="Arial"/>
                <a:cs typeface="Arial"/>
              </a:rPr>
              <a:t>of</a:t>
            </a:r>
            <a:r>
              <a:rPr sz="2100" b="1" i="1" u="heavy" spc="-135" dirty="0">
                <a:solidFill>
                  <a:srgbClr val="001F5F"/>
                </a:solidFill>
                <a:uFill>
                  <a:solidFill>
                    <a:srgbClr val="001F5F"/>
                  </a:solidFill>
                </a:uFill>
                <a:latin typeface="Arial"/>
                <a:cs typeface="Arial"/>
              </a:rPr>
              <a:t> </a:t>
            </a:r>
            <a:r>
              <a:rPr sz="2100" b="1" i="1" u="heavy" spc="15" dirty="0">
                <a:solidFill>
                  <a:srgbClr val="001F5F"/>
                </a:solidFill>
                <a:uFill>
                  <a:solidFill>
                    <a:srgbClr val="001F5F"/>
                  </a:solidFill>
                </a:uFill>
                <a:latin typeface="Arial"/>
                <a:cs typeface="Arial"/>
              </a:rPr>
              <a:t>2020</a:t>
            </a:r>
            <a:endParaRPr sz="2100">
              <a:latin typeface="Arial"/>
              <a:cs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67788" y="639013"/>
            <a:ext cx="8183880" cy="1418590"/>
          </a:xfrm>
          <a:prstGeom prst="rect">
            <a:avLst/>
          </a:prstGeom>
        </p:spPr>
        <p:txBody>
          <a:bodyPr vert="horz" wrap="square" lIns="0" tIns="4445" rIns="0" bIns="0" rtlCol="0">
            <a:spAutoFit/>
          </a:bodyPr>
          <a:lstStyle/>
          <a:p>
            <a:pPr marL="1396365" marR="5080" indent="-1384300">
              <a:lnSpc>
                <a:spcPct val="101200"/>
              </a:lnSpc>
              <a:spcBef>
                <a:spcPts val="35"/>
              </a:spcBef>
            </a:pPr>
            <a:r>
              <a:rPr sz="5850" u="none" spc="10" dirty="0">
                <a:solidFill>
                  <a:srgbClr val="00AF50"/>
                </a:solidFill>
                <a:latin typeface="Arial"/>
                <a:cs typeface="Arial"/>
              </a:rPr>
              <a:t>4 </a:t>
            </a:r>
            <a:r>
              <a:rPr sz="3200" u="none" spc="-20" dirty="0">
                <a:solidFill>
                  <a:srgbClr val="00AF50"/>
                </a:solidFill>
                <a:latin typeface="Arial"/>
                <a:cs typeface="Arial"/>
              </a:rPr>
              <a:t>Transnational </a:t>
            </a:r>
            <a:r>
              <a:rPr sz="3200" u="none" spc="-5" dirty="0">
                <a:solidFill>
                  <a:srgbClr val="00AF50"/>
                </a:solidFill>
                <a:latin typeface="Arial"/>
                <a:cs typeface="Arial"/>
              </a:rPr>
              <a:t>companies </a:t>
            </a:r>
            <a:r>
              <a:rPr sz="3200" u="none" dirty="0">
                <a:solidFill>
                  <a:srgbClr val="00AF50"/>
                </a:solidFill>
                <a:latin typeface="Arial"/>
                <a:cs typeface="Arial"/>
              </a:rPr>
              <a:t>are</a:t>
            </a:r>
            <a:r>
              <a:rPr sz="3200" u="none" spc="-175" dirty="0">
                <a:solidFill>
                  <a:srgbClr val="00AF50"/>
                </a:solidFill>
                <a:latin typeface="Arial"/>
                <a:cs typeface="Arial"/>
              </a:rPr>
              <a:t> </a:t>
            </a:r>
            <a:r>
              <a:rPr sz="3200" u="none" spc="-5" dirty="0">
                <a:solidFill>
                  <a:srgbClr val="00AF50"/>
                </a:solidFill>
                <a:latin typeface="Arial"/>
                <a:cs typeface="Arial"/>
              </a:rPr>
              <a:t>operating </a:t>
            </a:r>
            <a:r>
              <a:rPr sz="3200" u="none" spc="-5" dirty="0">
                <a:solidFill>
                  <a:srgbClr val="001F5F"/>
                </a:solidFill>
                <a:latin typeface="Arial"/>
                <a:cs typeface="Arial"/>
              </a:rPr>
              <a:t> </a:t>
            </a:r>
            <a:r>
              <a:rPr sz="3200" u="none" dirty="0">
                <a:solidFill>
                  <a:srgbClr val="001F5F"/>
                </a:solidFill>
                <a:latin typeface="Arial"/>
                <a:cs typeface="Arial"/>
              </a:rPr>
              <a:t>in the market of</a:t>
            </a:r>
            <a:r>
              <a:rPr sz="3200" u="none" spc="-75" dirty="0">
                <a:solidFill>
                  <a:srgbClr val="001F5F"/>
                </a:solidFill>
                <a:latin typeface="Arial"/>
                <a:cs typeface="Arial"/>
              </a:rPr>
              <a:t> </a:t>
            </a:r>
            <a:r>
              <a:rPr sz="3200" u="none" spc="-5" dirty="0">
                <a:solidFill>
                  <a:srgbClr val="001F5F"/>
                </a:solidFill>
                <a:latin typeface="Arial"/>
                <a:cs typeface="Arial"/>
              </a:rPr>
              <a:t>Kazakhstan</a:t>
            </a:r>
            <a:endParaRPr sz="3200">
              <a:latin typeface="Arial"/>
              <a:cs typeface="Arial"/>
            </a:endParaRPr>
          </a:p>
        </p:txBody>
      </p:sp>
      <p:sp>
        <p:nvSpPr>
          <p:cNvPr id="3" name="object 3"/>
          <p:cNvSpPr/>
          <p:nvPr/>
        </p:nvSpPr>
        <p:spPr>
          <a:xfrm>
            <a:off x="217170" y="616458"/>
            <a:ext cx="11737340" cy="0"/>
          </a:xfrm>
          <a:custGeom>
            <a:avLst/>
            <a:gdLst/>
            <a:ahLst/>
            <a:cxnLst/>
            <a:rect l="l" t="t" r="r" b="b"/>
            <a:pathLst>
              <a:path w="11737340">
                <a:moveTo>
                  <a:pt x="0" y="0"/>
                </a:moveTo>
                <a:lnTo>
                  <a:pt x="11736959" y="0"/>
                </a:lnTo>
              </a:path>
            </a:pathLst>
          </a:custGeom>
          <a:ln w="19812">
            <a:solidFill>
              <a:srgbClr val="001F5F"/>
            </a:solidFill>
          </a:ln>
        </p:spPr>
        <p:txBody>
          <a:bodyPr wrap="square" lIns="0" tIns="0" rIns="0" bIns="0" rtlCol="0"/>
          <a:lstStyle/>
          <a:p>
            <a:endParaRPr/>
          </a:p>
        </p:txBody>
      </p:sp>
      <p:sp>
        <p:nvSpPr>
          <p:cNvPr id="4" name="object 4"/>
          <p:cNvSpPr txBox="1"/>
          <p:nvPr/>
        </p:nvSpPr>
        <p:spPr>
          <a:xfrm>
            <a:off x="2713101" y="4610178"/>
            <a:ext cx="7143115" cy="1782445"/>
          </a:xfrm>
          <a:prstGeom prst="rect">
            <a:avLst/>
          </a:prstGeom>
        </p:spPr>
        <p:txBody>
          <a:bodyPr vert="horz" wrap="square" lIns="0" tIns="83185" rIns="0" bIns="0" rtlCol="0">
            <a:spAutoFit/>
          </a:bodyPr>
          <a:lstStyle/>
          <a:p>
            <a:pPr marL="635" algn="ctr">
              <a:lnSpc>
                <a:spcPct val="100000"/>
              </a:lnSpc>
              <a:spcBef>
                <a:spcPts val="655"/>
              </a:spcBef>
            </a:pPr>
            <a:r>
              <a:rPr sz="7200" b="1" spc="5" dirty="0">
                <a:solidFill>
                  <a:srgbClr val="00AF50"/>
                </a:solidFill>
                <a:latin typeface="Arial"/>
                <a:cs typeface="Arial"/>
              </a:rPr>
              <a:t>64%</a:t>
            </a:r>
            <a:endParaRPr sz="7200">
              <a:latin typeface="Arial"/>
              <a:cs typeface="Arial"/>
            </a:endParaRPr>
          </a:p>
          <a:p>
            <a:pPr marL="12700" marR="5080" algn="ctr">
              <a:lnSpc>
                <a:spcPct val="101200"/>
              </a:lnSpc>
              <a:spcBef>
                <a:spcPts val="135"/>
              </a:spcBef>
            </a:pPr>
            <a:r>
              <a:rPr sz="1850" spc="10" dirty="0">
                <a:solidFill>
                  <a:srgbClr val="001F5F"/>
                </a:solidFill>
                <a:latin typeface="Arial"/>
                <a:cs typeface="Arial"/>
              </a:rPr>
              <a:t>products are manufactured by enterprises </a:t>
            </a:r>
            <a:r>
              <a:rPr sz="1850" b="1" spc="10" dirty="0">
                <a:solidFill>
                  <a:srgbClr val="00AF50"/>
                </a:solidFill>
                <a:latin typeface="Arial"/>
                <a:cs typeface="Arial"/>
              </a:rPr>
              <a:t>with the </a:t>
            </a:r>
            <a:r>
              <a:rPr sz="1850" b="1" spc="5" dirty="0">
                <a:solidFill>
                  <a:srgbClr val="00AF50"/>
                </a:solidFill>
                <a:latin typeface="Arial"/>
                <a:cs typeface="Arial"/>
              </a:rPr>
              <a:t>participation</a:t>
            </a:r>
            <a:r>
              <a:rPr sz="1850" b="1" spc="-310" dirty="0">
                <a:solidFill>
                  <a:srgbClr val="00AF50"/>
                </a:solidFill>
                <a:latin typeface="Arial"/>
                <a:cs typeface="Arial"/>
              </a:rPr>
              <a:t> </a:t>
            </a:r>
            <a:r>
              <a:rPr sz="1850" b="1" spc="10" dirty="0">
                <a:solidFill>
                  <a:srgbClr val="00AF50"/>
                </a:solidFill>
                <a:latin typeface="Arial"/>
                <a:cs typeface="Arial"/>
              </a:rPr>
              <a:t>of  </a:t>
            </a:r>
            <a:r>
              <a:rPr sz="1850" b="1" spc="5" dirty="0">
                <a:solidFill>
                  <a:srgbClr val="00AF50"/>
                </a:solidFill>
                <a:latin typeface="Arial"/>
                <a:cs typeface="Arial"/>
              </a:rPr>
              <a:t>transnational</a:t>
            </a:r>
            <a:r>
              <a:rPr sz="1850" b="1" spc="-40" dirty="0">
                <a:solidFill>
                  <a:srgbClr val="00AF50"/>
                </a:solidFill>
                <a:latin typeface="Arial"/>
                <a:cs typeface="Arial"/>
              </a:rPr>
              <a:t> </a:t>
            </a:r>
            <a:r>
              <a:rPr sz="1850" b="1" spc="5" dirty="0">
                <a:solidFill>
                  <a:srgbClr val="00AF50"/>
                </a:solidFill>
                <a:latin typeface="Arial"/>
                <a:cs typeface="Arial"/>
              </a:rPr>
              <a:t>corporations</a:t>
            </a:r>
            <a:endParaRPr sz="1850">
              <a:latin typeface="Arial"/>
              <a:cs typeface="Arial"/>
            </a:endParaRPr>
          </a:p>
        </p:txBody>
      </p:sp>
      <p:sp>
        <p:nvSpPr>
          <p:cNvPr id="5" name="object 5"/>
          <p:cNvSpPr/>
          <p:nvPr/>
        </p:nvSpPr>
        <p:spPr>
          <a:xfrm>
            <a:off x="1545807" y="2363896"/>
            <a:ext cx="3717056" cy="805851"/>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501963" y="3701267"/>
            <a:ext cx="4300328" cy="621067"/>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6896100" y="3552444"/>
            <a:ext cx="3435096" cy="886967"/>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5931408" y="1895855"/>
            <a:ext cx="5699760" cy="1630680"/>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0" y="0"/>
            <a:ext cx="12192000" cy="445134"/>
          </a:xfrm>
          <a:custGeom>
            <a:avLst/>
            <a:gdLst/>
            <a:ahLst/>
            <a:cxnLst/>
            <a:rect l="l" t="t" r="r" b="b"/>
            <a:pathLst>
              <a:path w="12192000" h="445134">
                <a:moveTo>
                  <a:pt x="12191999" y="0"/>
                </a:moveTo>
                <a:lnTo>
                  <a:pt x="0" y="0"/>
                </a:lnTo>
                <a:lnTo>
                  <a:pt x="0" y="445008"/>
                </a:lnTo>
                <a:lnTo>
                  <a:pt x="12191999" y="445008"/>
                </a:lnTo>
                <a:lnTo>
                  <a:pt x="12191999" y="0"/>
                </a:lnTo>
                <a:close/>
              </a:path>
            </a:pathLst>
          </a:custGeom>
          <a:solidFill>
            <a:srgbClr val="001F5F"/>
          </a:solidFill>
        </p:spPr>
        <p:txBody>
          <a:bodyPr wrap="square" lIns="0" tIns="0" rIns="0" bIns="0" rtlCol="0"/>
          <a:lstStyle/>
          <a:p>
            <a:endParaRPr/>
          </a:p>
        </p:txBody>
      </p:sp>
      <p:sp>
        <p:nvSpPr>
          <p:cNvPr id="10" name="object 10"/>
          <p:cNvSpPr txBox="1"/>
          <p:nvPr/>
        </p:nvSpPr>
        <p:spPr>
          <a:xfrm>
            <a:off x="3593972" y="32715"/>
            <a:ext cx="4990465" cy="351790"/>
          </a:xfrm>
          <a:prstGeom prst="rect">
            <a:avLst/>
          </a:prstGeom>
        </p:spPr>
        <p:txBody>
          <a:bodyPr vert="horz" wrap="square" lIns="0" tIns="17145" rIns="0" bIns="0" rtlCol="0">
            <a:spAutoFit/>
          </a:bodyPr>
          <a:lstStyle/>
          <a:p>
            <a:pPr marL="12700">
              <a:lnSpc>
                <a:spcPct val="100000"/>
              </a:lnSpc>
              <a:spcBef>
                <a:spcPts val="135"/>
              </a:spcBef>
            </a:pPr>
            <a:r>
              <a:rPr sz="2100" b="1" spc="20" dirty="0">
                <a:solidFill>
                  <a:srgbClr val="FFFFFF"/>
                </a:solidFill>
                <a:latin typeface="Arial"/>
                <a:cs typeface="Arial"/>
              </a:rPr>
              <a:t>MAJOR </a:t>
            </a:r>
            <a:r>
              <a:rPr sz="2100" b="1" spc="10" dirty="0">
                <a:solidFill>
                  <a:srgbClr val="FFFFFF"/>
                </a:solidFill>
                <a:latin typeface="Arial"/>
                <a:cs typeface="Arial"/>
              </a:rPr>
              <a:t>INDUSTRY</a:t>
            </a:r>
            <a:r>
              <a:rPr sz="2100" b="1" spc="-105" dirty="0">
                <a:solidFill>
                  <a:srgbClr val="FFFFFF"/>
                </a:solidFill>
                <a:latin typeface="Arial"/>
                <a:cs typeface="Arial"/>
              </a:rPr>
              <a:t> </a:t>
            </a:r>
            <a:r>
              <a:rPr sz="2100" b="1" spc="10" dirty="0">
                <a:solidFill>
                  <a:srgbClr val="FFFFFF"/>
                </a:solidFill>
                <a:latin typeface="Arial"/>
                <a:cs typeface="Arial"/>
              </a:rPr>
              <a:t>MANUFACTURERS</a:t>
            </a:r>
            <a:endParaRPr sz="2100">
              <a:latin typeface="Arial"/>
              <a:cs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306309" y="1895982"/>
            <a:ext cx="3084830" cy="315595"/>
          </a:xfrm>
          <a:prstGeom prst="rect">
            <a:avLst/>
          </a:prstGeom>
        </p:spPr>
        <p:txBody>
          <a:bodyPr vert="horz" wrap="square" lIns="0" tIns="0" rIns="0" bIns="0" rtlCol="0">
            <a:spAutoFit/>
          </a:bodyPr>
          <a:lstStyle/>
          <a:p>
            <a:pPr algn="r">
              <a:lnSpc>
                <a:spcPts val="1180"/>
              </a:lnSpc>
            </a:pPr>
            <a:r>
              <a:rPr sz="1050" i="1" spc="5" dirty="0">
                <a:solidFill>
                  <a:srgbClr val="001F5F"/>
                </a:solidFill>
                <a:latin typeface="Arial"/>
                <a:cs typeface="Arial"/>
              </a:rPr>
              <a:t>Динамика закупа фармацевтической</a:t>
            </a:r>
            <a:r>
              <a:rPr sz="1050" i="1" spc="-85" dirty="0">
                <a:solidFill>
                  <a:srgbClr val="001F5F"/>
                </a:solidFill>
                <a:latin typeface="Arial"/>
                <a:cs typeface="Arial"/>
              </a:rPr>
              <a:t> </a:t>
            </a:r>
            <a:r>
              <a:rPr sz="1050" i="1" spc="5" dirty="0">
                <a:solidFill>
                  <a:srgbClr val="001F5F"/>
                </a:solidFill>
                <a:latin typeface="Arial"/>
                <a:cs typeface="Arial"/>
              </a:rPr>
              <a:t>продукции</a:t>
            </a:r>
            <a:endParaRPr sz="1050">
              <a:latin typeface="Arial"/>
              <a:cs typeface="Arial"/>
            </a:endParaRPr>
          </a:p>
          <a:p>
            <a:pPr algn="r">
              <a:lnSpc>
                <a:spcPct val="100000"/>
              </a:lnSpc>
              <a:spcBef>
                <a:spcPts val="25"/>
              </a:spcBef>
            </a:pPr>
            <a:r>
              <a:rPr sz="1050" i="1" spc="5" dirty="0">
                <a:solidFill>
                  <a:srgbClr val="001F5F"/>
                </a:solidFill>
                <a:latin typeface="Arial"/>
                <a:cs typeface="Arial"/>
              </a:rPr>
              <a:t>(млрд.</a:t>
            </a:r>
            <a:r>
              <a:rPr sz="1050" i="1" spc="-80" dirty="0">
                <a:solidFill>
                  <a:srgbClr val="001F5F"/>
                </a:solidFill>
                <a:latin typeface="Arial"/>
                <a:cs typeface="Arial"/>
              </a:rPr>
              <a:t> </a:t>
            </a:r>
            <a:r>
              <a:rPr sz="1050" i="1" spc="5" dirty="0">
                <a:solidFill>
                  <a:srgbClr val="001F5F"/>
                </a:solidFill>
                <a:latin typeface="Arial"/>
                <a:cs typeface="Arial"/>
              </a:rPr>
              <a:t>тенге)</a:t>
            </a:r>
            <a:endParaRPr sz="1050">
              <a:latin typeface="Arial"/>
              <a:cs typeface="Arial"/>
            </a:endParaRPr>
          </a:p>
        </p:txBody>
      </p:sp>
      <p:sp>
        <p:nvSpPr>
          <p:cNvPr id="3" name="object 3"/>
          <p:cNvSpPr/>
          <p:nvPr/>
        </p:nvSpPr>
        <p:spPr>
          <a:xfrm>
            <a:off x="1568674" y="2346405"/>
            <a:ext cx="8961512" cy="3631996"/>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043939" y="1437132"/>
            <a:ext cx="10271760" cy="4779645"/>
          </a:xfrm>
          <a:custGeom>
            <a:avLst/>
            <a:gdLst/>
            <a:ahLst/>
            <a:cxnLst/>
            <a:rect l="l" t="t" r="r" b="b"/>
            <a:pathLst>
              <a:path w="10271760" h="4779645">
                <a:moveTo>
                  <a:pt x="0" y="4779264"/>
                </a:moveTo>
                <a:lnTo>
                  <a:pt x="10271760" y="4779264"/>
                </a:lnTo>
                <a:lnTo>
                  <a:pt x="10271760" y="0"/>
                </a:lnTo>
                <a:lnTo>
                  <a:pt x="0" y="0"/>
                </a:lnTo>
                <a:lnTo>
                  <a:pt x="0" y="4779264"/>
                </a:lnTo>
                <a:close/>
              </a:path>
            </a:pathLst>
          </a:custGeom>
          <a:ln w="9144">
            <a:solidFill>
              <a:srgbClr val="5F5F61"/>
            </a:solidFill>
          </a:ln>
        </p:spPr>
        <p:txBody>
          <a:bodyPr wrap="square" lIns="0" tIns="0" rIns="0" bIns="0" rtlCol="0"/>
          <a:lstStyle/>
          <a:p>
            <a:endParaRPr/>
          </a:p>
        </p:txBody>
      </p:sp>
      <p:sp>
        <p:nvSpPr>
          <p:cNvPr id="5" name="object 5"/>
          <p:cNvSpPr/>
          <p:nvPr/>
        </p:nvSpPr>
        <p:spPr>
          <a:xfrm>
            <a:off x="2334767" y="1072896"/>
            <a:ext cx="8277225" cy="1108075"/>
          </a:xfrm>
          <a:custGeom>
            <a:avLst/>
            <a:gdLst/>
            <a:ahLst/>
            <a:cxnLst/>
            <a:rect l="l" t="t" r="r" b="b"/>
            <a:pathLst>
              <a:path w="8277225" h="1108075">
                <a:moveTo>
                  <a:pt x="0" y="1107948"/>
                </a:moveTo>
                <a:lnTo>
                  <a:pt x="8276844" y="1107948"/>
                </a:lnTo>
                <a:lnTo>
                  <a:pt x="8276844" y="0"/>
                </a:lnTo>
                <a:lnTo>
                  <a:pt x="0" y="0"/>
                </a:lnTo>
                <a:lnTo>
                  <a:pt x="0" y="1107948"/>
                </a:lnTo>
                <a:close/>
              </a:path>
            </a:pathLst>
          </a:custGeom>
          <a:solidFill>
            <a:srgbClr val="FFFFFF"/>
          </a:solidFill>
        </p:spPr>
        <p:txBody>
          <a:bodyPr wrap="square" lIns="0" tIns="0" rIns="0" bIns="0" rtlCol="0"/>
          <a:lstStyle/>
          <a:p>
            <a:endParaRPr/>
          </a:p>
        </p:txBody>
      </p:sp>
      <p:sp>
        <p:nvSpPr>
          <p:cNvPr id="6" name="object 6"/>
          <p:cNvSpPr txBox="1"/>
          <p:nvPr/>
        </p:nvSpPr>
        <p:spPr>
          <a:xfrm>
            <a:off x="2572004" y="1052321"/>
            <a:ext cx="7801609" cy="1122680"/>
          </a:xfrm>
          <a:prstGeom prst="rect">
            <a:avLst/>
          </a:prstGeom>
        </p:spPr>
        <p:txBody>
          <a:bodyPr vert="horz" wrap="square" lIns="0" tIns="12700" rIns="0" bIns="0" rtlCol="0">
            <a:spAutoFit/>
          </a:bodyPr>
          <a:lstStyle/>
          <a:p>
            <a:pPr marL="12065" marR="5080" algn="ctr">
              <a:lnSpc>
                <a:spcPct val="100000"/>
              </a:lnSpc>
              <a:spcBef>
                <a:spcPts val="100"/>
              </a:spcBef>
            </a:pPr>
            <a:r>
              <a:rPr sz="2400" b="1" spc="-5" dirty="0">
                <a:solidFill>
                  <a:srgbClr val="001F5F"/>
                </a:solidFill>
                <a:latin typeface="Arial"/>
                <a:cs typeface="Arial"/>
              </a:rPr>
              <a:t>Domestic manufacturers share </a:t>
            </a:r>
            <a:r>
              <a:rPr sz="2400" b="1" dirty="0">
                <a:solidFill>
                  <a:srgbClr val="001F5F"/>
                </a:solidFill>
                <a:latin typeface="Arial"/>
                <a:cs typeface="Arial"/>
              </a:rPr>
              <a:t>in </a:t>
            </a:r>
            <a:r>
              <a:rPr sz="2400" b="1" spc="-5" dirty="0">
                <a:solidFill>
                  <a:srgbClr val="001F5F"/>
                </a:solidFill>
                <a:latin typeface="Arial"/>
                <a:cs typeface="Arial"/>
              </a:rPr>
              <a:t>pharmaceutical </a:t>
            </a:r>
            <a:r>
              <a:rPr sz="2400" b="1" dirty="0">
                <a:solidFill>
                  <a:srgbClr val="001F5F"/>
                </a:solidFill>
                <a:latin typeface="Arial"/>
                <a:cs typeface="Arial"/>
              </a:rPr>
              <a:t>and  </a:t>
            </a:r>
            <a:r>
              <a:rPr sz="2400" b="1" spc="-5" dirty="0">
                <a:solidFill>
                  <a:srgbClr val="001F5F"/>
                </a:solidFill>
                <a:latin typeface="Arial"/>
                <a:cs typeface="Arial"/>
              </a:rPr>
              <a:t>medical devices</a:t>
            </a:r>
            <a:r>
              <a:rPr sz="2400" b="1" spc="15" dirty="0">
                <a:solidFill>
                  <a:srgbClr val="001F5F"/>
                </a:solidFill>
                <a:latin typeface="Arial"/>
                <a:cs typeface="Arial"/>
              </a:rPr>
              <a:t> </a:t>
            </a:r>
            <a:r>
              <a:rPr sz="2400" b="1" spc="-5" dirty="0">
                <a:solidFill>
                  <a:srgbClr val="001F5F"/>
                </a:solidFill>
                <a:latin typeface="Arial"/>
                <a:cs typeface="Arial"/>
              </a:rPr>
              <a:t>procurement</a:t>
            </a:r>
            <a:endParaRPr sz="2400">
              <a:latin typeface="Arial"/>
              <a:cs typeface="Arial"/>
            </a:endParaRPr>
          </a:p>
          <a:p>
            <a:pPr algn="ctr">
              <a:lnSpc>
                <a:spcPct val="100000"/>
              </a:lnSpc>
            </a:pPr>
            <a:r>
              <a:rPr sz="2400" b="1" spc="-5" dirty="0">
                <a:solidFill>
                  <a:srgbClr val="00AF50"/>
                </a:solidFill>
                <a:latin typeface="Arial"/>
                <a:cs typeface="Arial"/>
              </a:rPr>
              <a:t>Up </a:t>
            </a:r>
            <a:r>
              <a:rPr sz="2400" b="1" dirty="0">
                <a:solidFill>
                  <a:srgbClr val="00AF50"/>
                </a:solidFill>
                <a:latin typeface="Arial"/>
                <a:cs typeface="Arial"/>
              </a:rPr>
              <a:t>to </a:t>
            </a:r>
            <a:r>
              <a:rPr sz="2400" b="1" spc="-5" dirty="0">
                <a:solidFill>
                  <a:srgbClr val="00AF50"/>
                </a:solidFill>
                <a:latin typeface="Arial"/>
                <a:cs typeface="Arial"/>
              </a:rPr>
              <a:t>30% or 55 </a:t>
            </a:r>
            <a:r>
              <a:rPr sz="2400" b="1" dirty="0">
                <a:solidFill>
                  <a:srgbClr val="00AF50"/>
                </a:solidFill>
                <a:latin typeface="Arial"/>
                <a:cs typeface="Arial"/>
              </a:rPr>
              <a:t>billion</a:t>
            </a:r>
            <a:r>
              <a:rPr sz="2400" b="1" spc="-65" dirty="0">
                <a:solidFill>
                  <a:srgbClr val="00AF50"/>
                </a:solidFill>
                <a:latin typeface="Arial"/>
                <a:cs typeface="Arial"/>
              </a:rPr>
              <a:t> </a:t>
            </a:r>
            <a:r>
              <a:rPr sz="2400" b="1" spc="-75" dirty="0">
                <a:solidFill>
                  <a:srgbClr val="00AF50"/>
                </a:solidFill>
                <a:latin typeface="Arial"/>
                <a:cs typeface="Arial"/>
              </a:rPr>
              <a:t>KZT.</a:t>
            </a:r>
            <a:endParaRPr sz="2400">
              <a:latin typeface="Arial"/>
              <a:cs typeface="Arial"/>
            </a:endParaRPr>
          </a:p>
        </p:txBody>
      </p:sp>
      <p:sp>
        <p:nvSpPr>
          <p:cNvPr id="7" name="object 7"/>
          <p:cNvSpPr/>
          <p:nvPr/>
        </p:nvSpPr>
        <p:spPr>
          <a:xfrm>
            <a:off x="0" y="0"/>
            <a:ext cx="12192000" cy="445134"/>
          </a:xfrm>
          <a:custGeom>
            <a:avLst/>
            <a:gdLst/>
            <a:ahLst/>
            <a:cxnLst/>
            <a:rect l="l" t="t" r="r" b="b"/>
            <a:pathLst>
              <a:path w="12192000" h="445134">
                <a:moveTo>
                  <a:pt x="12191999" y="0"/>
                </a:moveTo>
                <a:lnTo>
                  <a:pt x="0" y="0"/>
                </a:lnTo>
                <a:lnTo>
                  <a:pt x="0" y="445008"/>
                </a:lnTo>
                <a:lnTo>
                  <a:pt x="12191999" y="445008"/>
                </a:lnTo>
                <a:lnTo>
                  <a:pt x="12191999" y="0"/>
                </a:lnTo>
                <a:close/>
              </a:path>
            </a:pathLst>
          </a:custGeom>
          <a:solidFill>
            <a:srgbClr val="001F5F"/>
          </a:solidFill>
        </p:spPr>
        <p:txBody>
          <a:bodyPr wrap="square" lIns="0" tIns="0" rIns="0" bIns="0" rtlCol="0"/>
          <a:lstStyle/>
          <a:p>
            <a:endParaRPr/>
          </a:p>
        </p:txBody>
      </p:sp>
      <p:sp>
        <p:nvSpPr>
          <p:cNvPr id="8" name="object 8"/>
          <p:cNvSpPr txBox="1">
            <a:spLocks noGrp="1"/>
          </p:cNvSpPr>
          <p:nvPr>
            <p:ph type="title"/>
          </p:nvPr>
        </p:nvSpPr>
        <p:spPr>
          <a:xfrm>
            <a:off x="954125" y="32715"/>
            <a:ext cx="10266045" cy="351790"/>
          </a:xfrm>
          <a:prstGeom prst="rect">
            <a:avLst/>
          </a:prstGeom>
        </p:spPr>
        <p:txBody>
          <a:bodyPr vert="horz" wrap="square" lIns="0" tIns="17145" rIns="0" bIns="0" rtlCol="0">
            <a:spAutoFit/>
          </a:bodyPr>
          <a:lstStyle/>
          <a:p>
            <a:pPr marL="12700">
              <a:lnSpc>
                <a:spcPct val="100000"/>
              </a:lnSpc>
              <a:spcBef>
                <a:spcPts val="135"/>
              </a:spcBef>
            </a:pPr>
            <a:r>
              <a:rPr sz="2100" u="none" spc="20" dirty="0">
                <a:solidFill>
                  <a:srgbClr val="FFFFFF"/>
                </a:solidFill>
                <a:latin typeface="Arial"/>
                <a:cs typeface="Arial"/>
              </a:rPr>
              <a:t>DYNAMICS OF DOMESTIC </a:t>
            </a:r>
            <a:r>
              <a:rPr sz="2100" u="none" spc="10" dirty="0">
                <a:solidFill>
                  <a:srgbClr val="FFFFFF"/>
                </a:solidFill>
                <a:latin typeface="Arial"/>
                <a:cs typeface="Arial"/>
              </a:rPr>
              <a:t>MANUFACTURERS IN </a:t>
            </a:r>
            <a:r>
              <a:rPr sz="2100" u="none" spc="25" dirty="0">
                <a:solidFill>
                  <a:srgbClr val="FFFFFF"/>
                </a:solidFill>
                <a:latin typeface="Arial"/>
                <a:cs typeface="Arial"/>
              </a:rPr>
              <a:t>PROCUREMENT</a:t>
            </a:r>
            <a:r>
              <a:rPr sz="2100" u="none" spc="-185" dirty="0">
                <a:solidFill>
                  <a:srgbClr val="FFFFFF"/>
                </a:solidFill>
                <a:latin typeface="Arial"/>
                <a:cs typeface="Arial"/>
              </a:rPr>
              <a:t> </a:t>
            </a:r>
            <a:r>
              <a:rPr sz="2100" u="none" spc="25" dirty="0">
                <a:solidFill>
                  <a:srgbClr val="FFFFFF"/>
                </a:solidFill>
                <a:latin typeface="Arial"/>
                <a:cs typeface="Arial"/>
              </a:rPr>
              <a:t>PROCESSES</a:t>
            </a:r>
            <a:endParaRPr sz="2100">
              <a:latin typeface="Arial"/>
              <a:cs typeface="Arial"/>
            </a:endParaRPr>
          </a:p>
        </p:txBody>
      </p:sp>
      <p:sp>
        <p:nvSpPr>
          <p:cNvPr id="9" name="object 9"/>
          <p:cNvSpPr/>
          <p:nvPr/>
        </p:nvSpPr>
        <p:spPr>
          <a:xfrm>
            <a:off x="5378196" y="5715000"/>
            <a:ext cx="506095" cy="265430"/>
          </a:xfrm>
          <a:custGeom>
            <a:avLst/>
            <a:gdLst/>
            <a:ahLst/>
            <a:cxnLst/>
            <a:rect l="l" t="t" r="r" b="b"/>
            <a:pathLst>
              <a:path w="506095" h="265429">
                <a:moveTo>
                  <a:pt x="0" y="265175"/>
                </a:moveTo>
                <a:lnTo>
                  <a:pt x="505968" y="265175"/>
                </a:lnTo>
                <a:lnTo>
                  <a:pt x="505968" y="0"/>
                </a:lnTo>
                <a:lnTo>
                  <a:pt x="0" y="0"/>
                </a:lnTo>
                <a:lnTo>
                  <a:pt x="0" y="265175"/>
                </a:lnTo>
                <a:close/>
              </a:path>
            </a:pathLst>
          </a:custGeom>
          <a:solidFill>
            <a:srgbClr val="FFFFFF"/>
          </a:solidFill>
        </p:spPr>
        <p:txBody>
          <a:bodyPr wrap="square" lIns="0" tIns="0" rIns="0" bIns="0" rtlCol="0"/>
          <a:lstStyle/>
          <a:p>
            <a:endParaRPr/>
          </a:p>
        </p:txBody>
      </p:sp>
      <p:sp>
        <p:nvSpPr>
          <p:cNvPr id="10" name="object 10"/>
          <p:cNvSpPr/>
          <p:nvPr/>
        </p:nvSpPr>
        <p:spPr>
          <a:xfrm>
            <a:off x="5378196" y="5715000"/>
            <a:ext cx="506095" cy="265430"/>
          </a:xfrm>
          <a:custGeom>
            <a:avLst/>
            <a:gdLst/>
            <a:ahLst/>
            <a:cxnLst/>
            <a:rect l="l" t="t" r="r" b="b"/>
            <a:pathLst>
              <a:path w="506095" h="265429">
                <a:moveTo>
                  <a:pt x="0" y="265175"/>
                </a:moveTo>
                <a:lnTo>
                  <a:pt x="505968" y="265175"/>
                </a:lnTo>
                <a:lnTo>
                  <a:pt x="505968" y="0"/>
                </a:lnTo>
                <a:lnTo>
                  <a:pt x="0" y="0"/>
                </a:lnTo>
                <a:lnTo>
                  <a:pt x="0" y="265175"/>
                </a:lnTo>
                <a:close/>
              </a:path>
            </a:pathLst>
          </a:custGeom>
          <a:ln w="12192">
            <a:solidFill>
              <a:srgbClr val="FFFFFF"/>
            </a:solidFill>
          </a:ln>
        </p:spPr>
        <p:txBody>
          <a:bodyPr wrap="square" lIns="0" tIns="0" rIns="0" bIns="0" rtlCol="0"/>
          <a:lstStyle/>
          <a:p>
            <a:endParaRPr/>
          </a:p>
        </p:txBody>
      </p:sp>
      <p:sp>
        <p:nvSpPr>
          <p:cNvPr id="11" name="object 11"/>
          <p:cNvSpPr txBox="1"/>
          <p:nvPr/>
        </p:nvSpPr>
        <p:spPr>
          <a:xfrm>
            <a:off x="5378196" y="5701690"/>
            <a:ext cx="506095" cy="269240"/>
          </a:xfrm>
          <a:prstGeom prst="rect">
            <a:avLst/>
          </a:prstGeom>
        </p:spPr>
        <p:txBody>
          <a:bodyPr vert="horz" wrap="square" lIns="0" tIns="12065" rIns="0" bIns="0" rtlCol="0">
            <a:spAutoFit/>
          </a:bodyPr>
          <a:lstStyle/>
          <a:p>
            <a:pPr marL="102235">
              <a:lnSpc>
                <a:spcPct val="100000"/>
              </a:lnSpc>
              <a:spcBef>
                <a:spcPts val="95"/>
              </a:spcBef>
            </a:pPr>
            <a:r>
              <a:rPr sz="1600" spc="-5" dirty="0">
                <a:latin typeface="Calibri"/>
                <a:cs typeface="Calibri"/>
              </a:rPr>
              <a:t>DM</a:t>
            </a:r>
            <a:endParaRPr sz="1600">
              <a:latin typeface="Calibri"/>
              <a:cs typeface="Calibri"/>
            </a:endParaRPr>
          </a:p>
        </p:txBody>
      </p:sp>
      <p:sp>
        <p:nvSpPr>
          <p:cNvPr id="12" name="object 12"/>
          <p:cNvSpPr/>
          <p:nvPr/>
        </p:nvSpPr>
        <p:spPr>
          <a:xfrm>
            <a:off x="6224015" y="5715000"/>
            <a:ext cx="904240" cy="265430"/>
          </a:xfrm>
          <a:custGeom>
            <a:avLst/>
            <a:gdLst/>
            <a:ahLst/>
            <a:cxnLst/>
            <a:rect l="l" t="t" r="r" b="b"/>
            <a:pathLst>
              <a:path w="904240" h="265429">
                <a:moveTo>
                  <a:pt x="0" y="265175"/>
                </a:moveTo>
                <a:lnTo>
                  <a:pt x="903732" y="265175"/>
                </a:lnTo>
                <a:lnTo>
                  <a:pt x="903732" y="0"/>
                </a:lnTo>
                <a:lnTo>
                  <a:pt x="0" y="0"/>
                </a:lnTo>
                <a:lnTo>
                  <a:pt x="0" y="265175"/>
                </a:lnTo>
                <a:close/>
              </a:path>
            </a:pathLst>
          </a:custGeom>
          <a:solidFill>
            <a:srgbClr val="FFFFFF"/>
          </a:solidFill>
        </p:spPr>
        <p:txBody>
          <a:bodyPr wrap="square" lIns="0" tIns="0" rIns="0" bIns="0" rtlCol="0"/>
          <a:lstStyle/>
          <a:p>
            <a:endParaRPr/>
          </a:p>
        </p:txBody>
      </p:sp>
      <p:sp>
        <p:nvSpPr>
          <p:cNvPr id="13" name="object 13"/>
          <p:cNvSpPr/>
          <p:nvPr/>
        </p:nvSpPr>
        <p:spPr>
          <a:xfrm>
            <a:off x="6224015" y="5715000"/>
            <a:ext cx="904240" cy="265430"/>
          </a:xfrm>
          <a:custGeom>
            <a:avLst/>
            <a:gdLst/>
            <a:ahLst/>
            <a:cxnLst/>
            <a:rect l="l" t="t" r="r" b="b"/>
            <a:pathLst>
              <a:path w="904240" h="265429">
                <a:moveTo>
                  <a:pt x="0" y="265175"/>
                </a:moveTo>
                <a:lnTo>
                  <a:pt x="903732" y="265175"/>
                </a:lnTo>
                <a:lnTo>
                  <a:pt x="903732" y="0"/>
                </a:lnTo>
                <a:lnTo>
                  <a:pt x="0" y="0"/>
                </a:lnTo>
                <a:lnTo>
                  <a:pt x="0" y="265175"/>
                </a:lnTo>
                <a:close/>
              </a:path>
            </a:pathLst>
          </a:custGeom>
          <a:ln w="12191">
            <a:solidFill>
              <a:srgbClr val="FFFFFF"/>
            </a:solidFill>
          </a:ln>
        </p:spPr>
        <p:txBody>
          <a:bodyPr wrap="square" lIns="0" tIns="0" rIns="0" bIns="0" rtlCol="0"/>
          <a:lstStyle/>
          <a:p>
            <a:endParaRPr/>
          </a:p>
        </p:txBody>
      </p:sp>
      <p:sp>
        <p:nvSpPr>
          <p:cNvPr id="14" name="object 14"/>
          <p:cNvSpPr txBox="1"/>
          <p:nvPr/>
        </p:nvSpPr>
        <p:spPr>
          <a:xfrm>
            <a:off x="6224015" y="5716930"/>
            <a:ext cx="904240" cy="239395"/>
          </a:xfrm>
          <a:prstGeom prst="rect">
            <a:avLst/>
          </a:prstGeom>
        </p:spPr>
        <p:txBody>
          <a:bodyPr vert="horz" wrap="square" lIns="0" tIns="12700" rIns="0" bIns="0" rtlCol="0">
            <a:spAutoFit/>
          </a:bodyPr>
          <a:lstStyle/>
          <a:p>
            <a:pPr marL="158115">
              <a:lnSpc>
                <a:spcPct val="100000"/>
              </a:lnSpc>
              <a:spcBef>
                <a:spcPts val="100"/>
              </a:spcBef>
            </a:pPr>
            <a:r>
              <a:rPr sz="1400" spc="-5" dirty="0">
                <a:latin typeface="Calibri"/>
                <a:cs typeface="Calibri"/>
              </a:rPr>
              <a:t>IMPORT</a:t>
            </a:r>
            <a:endParaRPr sz="1400">
              <a:latin typeface="Calibri"/>
              <a:cs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0540" y="1440180"/>
            <a:ext cx="3657600" cy="397764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048000" y="1440180"/>
            <a:ext cx="3706367" cy="397764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561076" y="1440180"/>
            <a:ext cx="3730752" cy="399135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8078723" y="1440180"/>
            <a:ext cx="3691128" cy="3977640"/>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185672" y="2852927"/>
            <a:ext cx="9906000" cy="1202690"/>
          </a:xfrm>
          <a:custGeom>
            <a:avLst/>
            <a:gdLst/>
            <a:ahLst/>
            <a:cxnLst/>
            <a:rect l="l" t="t" r="r" b="b"/>
            <a:pathLst>
              <a:path w="9906000" h="1202689">
                <a:moveTo>
                  <a:pt x="9906000" y="0"/>
                </a:moveTo>
                <a:lnTo>
                  <a:pt x="389509" y="0"/>
                </a:lnTo>
                <a:lnTo>
                  <a:pt x="0" y="1202436"/>
                </a:lnTo>
                <a:lnTo>
                  <a:pt x="9541891" y="1202436"/>
                </a:lnTo>
                <a:lnTo>
                  <a:pt x="9906000" y="0"/>
                </a:lnTo>
                <a:close/>
              </a:path>
            </a:pathLst>
          </a:custGeom>
          <a:solidFill>
            <a:srgbClr val="FFFFFF"/>
          </a:solidFill>
        </p:spPr>
        <p:txBody>
          <a:bodyPr wrap="square" lIns="0" tIns="0" rIns="0" bIns="0" rtlCol="0"/>
          <a:lstStyle/>
          <a:p>
            <a:endParaRPr/>
          </a:p>
        </p:txBody>
      </p:sp>
      <p:sp>
        <p:nvSpPr>
          <p:cNvPr id="7" name="object 7"/>
          <p:cNvSpPr txBox="1"/>
          <p:nvPr/>
        </p:nvSpPr>
        <p:spPr>
          <a:xfrm>
            <a:off x="11093957" y="6427114"/>
            <a:ext cx="180975"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888888"/>
                </a:solidFill>
                <a:latin typeface="Calibri"/>
                <a:cs typeface="Calibri"/>
              </a:rPr>
              <a:t>70</a:t>
            </a:r>
            <a:endParaRPr sz="1200">
              <a:latin typeface="Calibri"/>
              <a:cs typeface="Calibri"/>
            </a:endParaRPr>
          </a:p>
        </p:txBody>
      </p:sp>
      <p:sp>
        <p:nvSpPr>
          <p:cNvPr id="8" name="object 8"/>
          <p:cNvSpPr txBox="1"/>
          <p:nvPr/>
        </p:nvSpPr>
        <p:spPr>
          <a:xfrm>
            <a:off x="4648200" y="5796483"/>
            <a:ext cx="2853309" cy="628377"/>
          </a:xfrm>
          <a:prstGeom prst="rect">
            <a:avLst/>
          </a:prstGeom>
        </p:spPr>
        <p:txBody>
          <a:bodyPr vert="horz" wrap="square" lIns="0" tIns="12700" rIns="0" bIns="0" rtlCol="0">
            <a:spAutoFit/>
          </a:bodyPr>
          <a:lstStyle/>
          <a:p>
            <a:pPr algn="ctr">
              <a:lnSpc>
                <a:spcPct val="100000"/>
              </a:lnSpc>
              <a:spcBef>
                <a:spcPts val="100"/>
              </a:spcBef>
            </a:pPr>
            <a:r>
              <a:rPr sz="2000" spc="-45" dirty="0">
                <a:solidFill>
                  <a:srgbClr val="44536A"/>
                </a:solidFill>
                <a:latin typeface="Century Gothic"/>
                <a:cs typeface="Century Gothic"/>
              </a:rPr>
              <a:t> </a:t>
            </a:r>
            <a:r>
              <a:rPr sz="2000" spc="-5" dirty="0">
                <a:solidFill>
                  <a:srgbClr val="44536A"/>
                </a:solidFill>
                <a:latin typeface="Century Gothic"/>
                <a:cs typeface="Century Gothic"/>
              </a:rPr>
              <a:t>«QAZINDUSTRY»</a:t>
            </a:r>
            <a:r>
              <a:rPr lang="en-US" sz="2000" spc="-5" dirty="0">
                <a:solidFill>
                  <a:srgbClr val="44536A"/>
                </a:solidFill>
                <a:latin typeface="Century Gothic"/>
                <a:cs typeface="Century Gothic"/>
              </a:rPr>
              <a:t> JSC</a:t>
            </a:r>
            <a:endParaRPr sz="2000" dirty="0">
              <a:latin typeface="Century Gothic"/>
              <a:cs typeface="Century Gothic"/>
            </a:endParaRPr>
          </a:p>
          <a:p>
            <a:pPr marR="66675" algn="ctr">
              <a:lnSpc>
                <a:spcPct val="100000"/>
              </a:lnSpc>
            </a:pPr>
            <a:r>
              <a:rPr sz="2000" dirty="0">
                <a:solidFill>
                  <a:srgbClr val="44536A"/>
                </a:solidFill>
                <a:latin typeface="Century Gothic"/>
                <a:cs typeface="Century Gothic"/>
              </a:rPr>
              <a:t>2022</a:t>
            </a:r>
            <a:endParaRPr sz="2000" dirty="0">
              <a:latin typeface="Century Gothic"/>
              <a:cs typeface="Century Gothic"/>
            </a:endParaRPr>
          </a:p>
        </p:txBody>
      </p:sp>
      <p:sp>
        <p:nvSpPr>
          <p:cNvPr id="9" name="object 9"/>
          <p:cNvSpPr/>
          <p:nvPr/>
        </p:nvSpPr>
        <p:spPr>
          <a:xfrm>
            <a:off x="8439911" y="138684"/>
            <a:ext cx="3619500" cy="1182623"/>
          </a:xfrm>
          <a:prstGeom prst="rect">
            <a:avLst/>
          </a:prstGeom>
          <a:blipFill>
            <a:blip r:embed="rId6" cstate="print"/>
            <a:stretch>
              <a:fillRect/>
            </a:stretch>
          </a:blipFill>
        </p:spPr>
        <p:txBody>
          <a:bodyPr wrap="square" lIns="0" tIns="0" rIns="0" bIns="0" rtlCol="0"/>
          <a:lstStyle/>
          <a:p>
            <a:endParaRPr/>
          </a:p>
        </p:txBody>
      </p:sp>
      <p:sp>
        <p:nvSpPr>
          <p:cNvPr id="10" name="object 10"/>
          <p:cNvSpPr txBox="1"/>
          <p:nvPr/>
        </p:nvSpPr>
        <p:spPr>
          <a:xfrm>
            <a:off x="1447800" y="2916427"/>
            <a:ext cx="9296400" cy="998350"/>
          </a:xfrm>
          <a:prstGeom prst="rect">
            <a:avLst/>
          </a:prstGeom>
        </p:spPr>
        <p:txBody>
          <a:bodyPr vert="horz" wrap="square" lIns="0" tIns="13335" rIns="0" bIns="0" rtlCol="0">
            <a:spAutoFit/>
          </a:bodyPr>
          <a:lstStyle/>
          <a:p>
            <a:pPr marL="12700" marR="5080" indent="85090" algn="ctr">
              <a:lnSpc>
                <a:spcPct val="100000"/>
              </a:lnSpc>
              <a:spcBef>
                <a:spcPts val="105"/>
              </a:spcBef>
            </a:pPr>
            <a:r>
              <a:rPr lang="en-US" sz="3200" b="1" dirty="0">
                <a:solidFill>
                  <a:srgbClr val="1F4E79"/>
                </a:solidFill>
                <a:latin typeface="Century Gothic"/>
                <a:cs typeface="Century Gothic"/>
              </a:rPr>
              <a:t>State incentive measures, aimed at increasing labor productivity</a:t>
            </a:r>
            <a:endParaRPr sz="3200" dirty="0">
              <a:latin typeface="Century Gothic"/>
              <a:cs typeface="Century Gothic"/>
            </a:endParaRPr>
          </a:p>
        </p:txBody>
      </p:sp>
      <p:sp>
        <p:nvSpPr>
          <p:cNvPr id="11" name="object 11"/>
          <p:cNvSpPr txBox="1">
            <a:spLocks noGrp="1"/>
          </p:cNvSpPr>
          <p:nvPr>
            <p:ph type="title"/>
          </p:nvPr>
        </p:nvSpPr>
        <p:spPr>
          <a:xfrm>
            <a:off x="2520823" y="907161"/>
            <a:ext cx="1755139" cy="513715"/>
          </a:xfrm>
          <a:prstGeom prst="rect">
            <a:avLst/>
          </a:prstGeom>
        </p:spPr>
        <p:txBody>
          <a:bodyPr vert="horz" wrap="square" lIns="0" tIns="13335" rIns="0" bIns="0" rtlCol="0">
            <a:spAutoFit/>
          </a:bodyPr>
          <a:lstStyle/>
          <a:p>
            <a:pPr marL="12700">
              <a:lnSpc>
                <a:spcPct val="100000"/>
              </a:lnSpc>
              <a:spcBef>
                <a:spcPts val="105"/>
              </a:spcBef>
            </a:pPr>
            <a:r>
              <a:rPr sz="3200" u="none" dirty="0">
                <a:solidFill>
                  <a:srgbClr val="1F4E79"/>
                </a:solidFill>
              </a:rPr>
              <a:t>ANNEX</a:t>
            </a:r>
            <a:r>
              <a:rPr sz="3200" u="none" spc="-114" dirty="0">
                <a:solidFill>
                  <a:srgbClr val="1F4E79"/>
                </a:solidFill>
              </a:rPr>
              <a:t> </a:t>
            </a:r>
            <a:r>
              <a:rPr sz="3200" u="none" dirty="0">
                <a:solidFill>
                  <a:srgbClr val="1F4E79"/>
                </a:solidFill>
              </a:rPr>
              <a:t>6</a:t>
            </a:r>
            <a:endParaRPr sz="320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a:extLst>
              <a:ext uri="{FF2B5EF4-FFF2-40B4-BE49-F238E27FC236}">
                <a16:creationId xmlns:a16="http://schemas.microsoft.com/office/drawing/2014/main" id="{037C5CB6-8AA1-1878-7C0A-33AB572E5243}"/>
              </a:ext>
            </a:extLst>
          </p:cNvPr>
          <p:cNvSpPr/>
          <p:nvPr/>
        </p:nvSpPr>
        <p:spPr>
          <a:xfrm>
            <a:off x="8033657" y="443906"/>
            <a:ext cx="3756845" cy="489005"/>
          </a:xfrm>
          <a:prstGeom prst="rect">
            <a:avLst/>
          </a:prstGeom>
          <a:solidFill>
            <a:schemeClr val="bg1">
              <a:lumMod val="8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marR="13546"/>
            <a:endParaRPr lang="ru-RU" b="1" spc="-7" dirty="0">
              <a:solidFill>
                <a:schemeClr val="bg1"/>
              </a:solidFill>
              <a:latin typeface="Arial" panose="020B0604020202020204" pitchFamily="34" charset="0"/>
              <a:cs typeface="Arial" panose="020B0604020202020204" pitchFamily="34" charset="0"/>
            </a:endParaRPr>
          </a:p>
        </p:txBody>
      </p:sp>
      <p:sp>
        <p:nvSpPr>
          <p:cNvPr id="55" name="Прямоугольник 54">
            <a:extLst>
              <a:ext uri="{FF2B5EF4-FFF2-40B4-BE49-F238E27FC236}">
                <a16:creationId xmlns:a16="http://schemas.microsoft.com/office/drawing/2014/main" id="{A6DB25C4-3E34-5BE2-5291-EDB9D54EA8DB}"/>
              </a:ext>
            </a:extLst>
          </p:cNvPr>
          <p:cNvSpPr/>
          <p:nvPr/>
        </p:nvSpPr>
        <p:spPr>
          <a:xfrm>
            <a:off x="4465602" y="439264"/>
            <a:ext cx="2963649" cy="484606"/>
          </a:xfrm>
          <a:prstGeom prst="rect">
            <a:avLst/>
          </a:prstGeom>
          <a:solidFill>
            <a:schemeClr val="bg1">
              <a:lumMod val="8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marR="13546"/>
            <a:endParaRPr lang="ru-RU" b="1" spc="-7" dirty="0">
              <a:solidFill>
                <a:schemeClr val="bg1"/>
              </a:solidFill>
              <a:latin typeface="Arial" panose="020B0604020202020204" pitchFamily="34" charset="0"/>
              <a:cs typeface="Arial" panose="020B0604020202020204" pitchFamily="34" charset="0"/>
            </a:endParaRPr>
          </a:p>
        </p:txBody>
      </p:sp>
      <p:pic>
        <p:nvPicPr>
          <p:cNvPr id="61" name="Рисунок 60">
            <a:extLst>
              <a:ext uri="{FF2B5EF4-FFF2-40B4-BE49-F238E27FC236}">
                <a16:creationId xmlns:a16="http://schemas.microsoft.com/office/drawing/2014/main" id="{48FF3136-2B01-DB62-0768-1A962A28BFBA}"/>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313707" y="520225"/>
            <a:ext cx="384938" cy="327362"/>
          </a:xfrm>
          <a:prstGeom prst="rect">
            <a:avLst/>
          </a:prstGeom>
          <a:effectLst>
            <a:outerShdw blurRad="50800" dist="50800" dir="5400000" algn="ctr" rotWithShape="0">
              <a:srgbClr val="002060"/>
            </a:outerShdw>
          </a:effectLst>
        </p:spPr>
      </p:pic>
      <p:sp>
        <p:nvSpPr>
          <p:cNvPr id="14" name="Прямоугольник 13">
            <a:extLst>
              <a:ext uri="{FF2B5EF4-FFF2-40B4-BE49-F238E27FC236}">
                <a16:creationId xmlns:a16="http://schemas.microsoft.com/office/drawing/2014/main" id="{F3E91FFA-C1B2-009D-159D-BBA340F666F9}"/>
              </a:ext>
            </a:extLst>
          </p:cNvPr>
          <p:cNvSpPr/>
          <p:nvPr/>
        </p:nvSpPr>
        <p:spPr>
          <a:xfrm>
            <a:off x="7988594" y="3459851"/>
            <a:ext cx="3767159" cy="435715"/>
          </a:xfrm>
          <a:prstGeom prst="rect">
            <a:avLst/>
          </a:prstGeom>
          <a:solidFill>
            <a:schemeClr val="bg1">
              <a:lumMod val="8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marR="13546"/>
            <a:endParaRPr lang="ru-RU" b="1" spc="-7" dirty="0">
              <a:solidFill>
                <a:schemeClr val="bg1"/>
              </a:solidFill>
              <a:latin typeface="Arial" panose="020B0604020202020204" pitchFamily="34" charset="0"/>
              <a:cs typeface="Arial" panose="020B0604020202020204" pitchFamily="34" charset="0"/>
            </a:endParaRPr>
          </a:p>
        </p:txBody>
      </p:sp>
      <p:sp>
        <p:nvSpPr>
          <p:cNvPr id="15" name="Прямоугольник 14">
            <a:extLst>
              <a:ext uri="{FF2B5EF4-FFF2-40B4-BE49-F238E27FC236}">
                <a16:creationId xmlns:a16="http://schemas.microsoft.com/office/drawing/2014/main" id="{E1A8F4F5-2C81-647E-D5A9-7A666268FF0F}"/>
              </a:ext>
            </a:extLst>
          </p:cNvPr>
          <p:cNvSpPr/>
          <p:nvPr/>
        </p:nvSpPr>
        <p:spPr>
          <a:xfrm>
            <a:off x="146562" y="3458556"/>
            <a:ext cx="3493242" cy="415564"/>
          </a:xfrm>
          <a:prstGeom prst="rect">
            <a:avLst/>
          </a:prstGeom>
          <a:solidFill>
            <a:schemeClr val="bg1">
              <a:lumMod val="8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marR="13546"/>
            <a:endParaRPr lang="ru-RU" b="1" spc="-7" dirty="0">
              <a:solidFill>
                <a:schemeClr val="bg1"/>
              </a:solidFill>
              <a:latin typeface="Arial" panose="020B0604020202020204" pitchFamily="34" charset="0"/>
              <a:cs typeface="Arial" panose="020B0604020202020204" pitchFamily="34" charset="0"/>
            </a:endParaRPr>
          </a:p>
        </p:txBody>
      </p:sp>
      <p:sp>
        <p:nvSpPr>
          <p:cNvPr id="27" name="Прямоугольник 26">
            <a:extLst>
              <a:ext uri="{FF2B5EF4-FFF2-40B4-BE49-F238E27FC236}">
                <a16:creationId xmlns:a16="http://schemas.microsoft.com/office/drawing/2014/main" id="{A9DE269D-53B0-4126-AD47-E51D60454E47}"/>
              </a:ext>
            </a:extLst>
          </p:cNvPr>
          <p:cNvSpPr/>
          <p:nvPr/>
        </p:nvSpPr>
        <p:spPr>
          <a:xfrm>
            <a:off x="145129" y="445158"/>
            <a:ext cx="3496108" cy="499651"/>
          </a:xfrm>
          <a:prstGeom prst="rect">
            <a:avLst/>
          </a:prstGeom>
          <a:solidFill>
            <a:schemeClr val="bg1">
              <a:lumMod val="8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marR="13546"/>
            <a:endParaRPr lang="ru-RU" b="1" spc="-7" dirty="0">
              <a:solidFill>
                <a:schemeClr val="bg1"/>
              </a:solidFill>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504711A1-399A-4B1E-97C7-F37A2CB9C4DE}"/>
              </a:ext>
            </a:extLst>
          </p:cNvPr>
          <p:cNvSpPr txBox="1"/>
          <p:nvPr/>
        </p:nvSpPr>
        <p:spPr>
          <a:xfrm>
            <a:off x="0" y="-3067"/>
            <a:ext cx="12192000" cy="379557"/>
          </a:xfrm>
          <a:prstGeom prst="rect">
            <a:avLst/>
          </a:prstGeom>
          <a:solidFill>
            <a:schemeClr val="accent1">
              <a:lumMod val="75000"/>
            </a:schemeClr>
          </a:solidFill>
        </p:spPr>
        <p:txBody>
          <a:bodyPr wrap="square" lIns="162528" tIns="81263" rIns="162528" bIns="81263" rtlCol="0">
            <a:spAutoFit/>
          </a:bodyPr>
          <a:lstStyle/>
          <a:p>
            <a:pPr defTabSz="975390">
              <a:buClr>
                <a:srgbClr val="000000"/>
              </a:buClr>
            </a:pPr>
            <a:r>
              <a:rPr lang="en" sz="1400" b="1" cap="all" dirty="0">
                <a:solidFill>
                  <a:schemeClr val="bg1"/>
                </a:solidFill>
                <a:latin typeface="Arial" panose="020B0604020202020204" pitchFamily="34" charset="0"/>
                <a:cs typeface="Arial" panose="020B0604020202020204" pitchFamily="34" charset="0"/>
                <a:sym typeface="Arial"/>
              </a:rPr>
              <a:t>Government incentive measures aimed at increasing labor productivity</a:t>
            </a:r>
          </a:p>
        </p:txBody>
      </p:sp>
      <p:pic>
        <p:nvPicPr>
          <p:cNvPr id="26" name="Изображение" descr="Изображение">
            <a:extLst>
              <a:ext uri="{FF2B5EF4-FFF2-40B4-BE49-F238E27FC236}">
                <a16:creationId xmlns:a16="http://schemas.microsoft.com/office/drawing/2014/main" id="{1F0923E1-42B3-402E-8653-92A6036B40D3}"/>
              </a:ext>
            </a:extLst>
          </p:cNvPr>
          <p:cNvPicPr>
            <a:picLocks noChangeAspect="1"/>
          </p:cNvPicPr>
          <p:nvPr/>
        </p:nvPicPr>
        <p:blipFill>
          <a:blip r:embed="rId3"/>
          <a:stretch>
            <a:fillRect/>
          </a:stretch>
        </p:blipFill>
        <p:spPr>
          <a:xfrm>
            <a:off x="10727871" y="90679"/>
            <a:ext cx="1441577" cy="210440"/>
          </a:xfrm>
          <a:prstGeom prst="rect">
            <a:avLst/>
          </a:prstGeom>
          <a:ln w="12700">
            <a:miter lim="400000"/>
          </a:ln>
        </p:spPr>
      </p:pic>
      <p:sp>
        <p:nvSpPr>
          <p:cNvPr id="28" name="TextBox 27">
            <a:extLst>
              <a:ext uri="{FF2B5EF4-FFF2-40B4-BE49-F238E27FC236}">
                <a16:creationId xmlns:a16="http://schemas.microsoft.com/office/drawing/2014/main" id="{DEA25F83-E9E2-4B91-9F78-619A0DD36400}"/>
              </a:ext>
            </a:extLst>
          </p:cNvPr>
          <p:cNvSpPr txBox="1"/>
          <p:nvPr/>
        </p:nvSpPr>
        <p:spPr>
          <a:xfrm>
            <a:off x="707876" y="469947"/>
            <a:ext cx="2820962" cy="461665"/>
          </a:xfrm>
          <a:prstGeom prst="rect">
            <a:avLst/>
          </a:prstGeom>
          <a:noFill/>
        </p:spPr>
        <p:txBody>
          <a:bodyPr wrap="square">
            <a:spAutoFit/>
          </a:bodyPr>
          <a:lstStyle/>
          <a:p>
            <a:pPr marL="88900" marR="13546" algn="ctr"/>
            <a:r>
              <a:rPr lang="en" sz="1200" b="1" spc="-7" dirty="0">
                <a:solidFill>
                  <a:srgbClr val="002060"/>
                </a:solidFill>
                <a:latin typeface="Arial" panose="020B0604020202020204" pitchFamily="34" charset="0"/>
                <a:cs typeface="Arial" panose="020B0604020202020204" pitchFamily="34" charset="0"/>
              </a:rPr>
              <a:t>INCREASING EMPLOYEE COMPETENCIES</a:t>
            </a:r>
          </a:p>
        </p:txBody>
      </p:sp>
      <p:sp>
        <p:nvSpPr>
          <p:cNvPr id="6" name="Номер слайда 5">
            <a:extLst>
              <a:ext uri="{FF2B5EF4-FFF2-40B4-BE49-F238E27FC236}">
                <a16:creationId xmlns:a16="http://schemas.microsoft.com/office/drawing/2014/main" id="{F96112B1-467F-419D-B64D-EDD9A8AD7DCF}"/>
              </a:ext>
            </a:extLst>
          </p:cNvPr>
          <p:cNvSpPr>
            <a:spLocks noGrp="1"/>
          </p:cNvSpPr>
          <p:nvPr>
            <p:ph type="sldNum" sz="quarter" idx="12"/>
          </p:nvPr>
        </p:nvSpPr>
        <p:spPr>
          <a:xfrm>
            <a:off x="9385317" y="6471136"/>
            <a:ext cx="2743200" cy="365125"/>
          </a:xfrm>
        </p:spPr>
        <p:txBody>
          <a:bodyPr/>
          <a:lstStyle/>
          <a:p>
            <a:fld id="{33D8767E-5F03-4437-A142-6E142C65E7D1}" type="slidenum">
              <a:rPr lang="ru-RU" smtClean="0"/>
              <a:pPr/>
              <a:t>86</a:t>
            </a:fld>
            <a:endParaRPr lang="ru-RU" dirty="0"/>
          </a:p>
        </p:txBody>
      </p:sp>
      <p:sp>
        <p:nvSpPr>
          <p:cNvPr id="4" name="Прямоугольник 3">
            <a:extLst>
              <a:ext uri="{FF2B5EF4-FFF2-40B4-BE49-F238E27FC236}">
                <a16:creationId xmlns:a16="http://schemas.microsoft.com/office/drawing/2014/main" id="{E8EA35BB-6470-99EC-54C1-736233E9884F}"/>
              </a:ext>
            </a:extLst>
          </p:cNvPr>
          <p:cNvSpPr/>
          <p:nvPr/>
        </p:nvSpPr>
        <p:spPr>
          <a:xfrm>
            <a:off x="370941" y="6267996"/>
            <a:ext cx="8594169" cy="489751"/>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a:extLst>
              <a:ext uri="{FF2B5EF4-FFF2-40B4-BE49-F238E27FC236}">
                <a16:creationId xmlns:a16="http://schemas.microsoft.com/office/drawing/2014/main" id="{1588CF52-50DB-5EC0-7762-FA074346708F}"/>
              </a:ext>
            </a:extLst>
          </p:cNvPr>
          <p:cNvSpPr txBox="1"/>
          <p:nvPr/>
        </p:nvSpPr>
        <p:spPr>
          <a:xfrm>
            <a:off x="370941" y="6290909"/>
            <a:ext cx="8511801" cy="523220"/>
          </a:xfrm>
          <a:prstGeom prst="rect">
            <a:avLst/>
          </a:prstGeom>
          <a:noFill/>
        </p:spPr>
        <p:txBody>
          <a:bodyPr wrap="square">
            <a:spAutoFit/>
          </a:bodyPr>
          <a:lstStyle/>
          <a:p>
            <a:pPr algn="just" defTabSz="457200"/>
            <a:r>
              <a:rPr lang="en" sz="1400" b="1" i="1" dirty="0">
                <a:solidFill>
                  <a:srgbClr val="002060"/>
                </a:solidFill>
                <a:latin typeface="Times New Roman" panose="02020603050405020304" pitchFamily="18" charset="0"/>
                <a:cs typeface="Times New Roman" panose="02020603050405020304" pitchFamily="18" charset="0"/>
              </a:rPr>
              <a:t>An increase in </a:t>
            </a:r>
            <a:r>
              <a:rPr lang="en" sz="1400" i="1" dirty="0">
                <a:solidFill>
                  <a:srgbClr val="002060"/>
                </a:solidFill>
                <a:latin typeface="Times New Roman" panose="02020603050405020304" pitchFamily="18" charset="0"/>
                <a:cs typeface="Times New Roman" panose="02020603050405020304" pitchFamily="18" charset="0"/>
              </a:rPr>
              <a:t>the volume of enterprise income from the sale of products and the provision of services </a:t>
            </a:r>
            <a:r>
              <a:rPr lang="en" sz="1400" b="1" i="1" dirty="0">
                <a:solidFill>
                  <a:srgbClr val="002060"/>
                </a:solidFill>
                <a:latin typeface="Times New Roman" panose="02020603050405020304" pitchFamily="18" charset="0"/>
                <a:cs typeface="Times New Roman" panose="02020603050405020304" pitchFamily="18" charset="0"/>
              </a:rPr>
              <a:t>by at least 2 (two) times the amount invested </a:t>
            </a:r>
            <a:r>
              <a:rPr lang="en" sz="1400" i="1" dirty="0">
                <a:solidFill>
                  <a:srgbClr val="002060"/>
                </a:solidFill>
                <a:latin typeface="Times New Roman" panose="02020603050405020304" pitchFamily="18" charset="0"/>
                <a:cs typeface="Times New Roman" panose="02020603050405020304" pitchFamily="18" charset="0"/>
              </a:rPr>
              <a:t>by the state within 2 (two) years.</a:t>
            </a:r>
          </a:p>
        </p:txBody>
      </p:sp>
      <p:sp>
        <p:nvSpPr>
          <p:cNvPr id="7" name="TextBox 6">
            <a:extLst>
              <a:ext uri="{FF2B5EF4-FFF2-40B4-BE49-F238E27FC236}">
                <a16:creationId xmlns:a16="http://schemas.microsoft.com/office/drawing/2014/main" id="{273C94B3-F590-1C60-B206-7A53EF334547}"/>
              </a:ext>
            </a:extLst>
          </p:cNvPr>
          <p:cNvSpPr txBox="1"/>
          <p:nvPr/>
        </p:nvSpPr>
        <p:spPr>
          <a:xfrm>
            <a:off x="4326833" y="6056733"/>
            <a:ext cx="3102418" cy="307777"/>
          </a:xfrm>
          <a:prstGeom prst="rect">
            <a:avLst/>
          </a:prstGeom>
          <a:solidFill>
            <a:schemeClr val="bg1"/>
          </a:solidFill>
        </p:spPr>
        <p:txBody>
          <a:bodyPr wrap="square" rtlCol="0">
            <a:spAutoFit/>
          </a:bodyPr>
          <a:lstStyle/>
          <a:p>
            <a:pPr algn="ctr"/>
            <a:r>
              <a:rPr lang="en" sz="1400" b="1" dirty="0">
                <a:solidFill>
                  <a:srgbClr val="00B050"/>
                </a:solidFill>
                <a:latin typeface="Arial" panose="020B0604020202020204" pitchFamily="34" charset="0"/>
                <a:cs typeface="Arial" panose="020B0604020202020204" pitchFamily="34" charset="0"/>
              </a:rPr>
              <a:t>COUNTER OBLIGATIONS</a:t>
            </a:r>
          </a:p>
        </p:txBody>
      </p:sp>
      <p:sp>
        <p:nvSpPr>
          <p:cNvPr id="11" name="TextBox 10">
            <a:extLst>
              <a:ext uri="{FF2B5EF4-FFF2-40B4-BE49-F238E27FC236}">
                <a16:creationId xmlns:a16="http://schemas.microsoft.com/office/drawing/2014/main" id="{FA632E0F-30C8-A165-8A63-2B4D3D013F9E}"/>
              </a:ext>
            </a:extLst>
          </p:cNvPr>
          <p:cNvSpPr txBox="1"/>
          <p:nvPr/>
        </p:nvSpPr>
        <p:spPr>
          <a:xfrm>
            <a:off x="120060" y="955031"/>
            <a:ext cx="3955998" cy="553998"/>
          </a:xfrm>
          <a:prstGeom prst="rect">
            <a:avLst/>
          </a:prstGeom>
          <a:noFill/>
        </p:spPr>
        <p:txBody>
          <a:bodyPr wrap="square" rtlCol="0">
            <a:spAutoFit/>
          </a:bodyPr>
          <a:lstStyle/>
          <a:p>
            <a:pPr defTabSz="457200"/>
            <a:r>
              <a:rPr lang="en" sz="1000" b="1" i="1" dirty="0">
                <a:solidFill>
                  <a:srgbClr val="002060"/>
                </a:solidFill>
                <a:latin typeface="Arial" panose="020B0604020202020204" pitchFamily="34" charset="0"/>
                <a:cs typeface="Arial" panose="020B0604020202020204" pitchFamily="34" charset="0"/>
              </a:rPr>
              <a:t>size: </a:t>
            </a:r>
            <a:r>
              <a:rPr lang="en" sz="1000" b="1" i="1" dirty="0">
                <a:solidFill>
                  <a:srgbClr val="ED7D31">
                    <a:lumMod val="75000"/>
                  </a:srgbClr>
                </a:solidFill>
                <a:latin typeface="Arial" panose="020B0604020202020204" pitchFamily="34" charset="0"/>
                <a:cs typeface="Arial" panose="020B0604020202020204" pitchFamily="34" charset="0"/>
              </a:rPr>
              <a:t>40%</a:t>
            </a:r>
          </a:p>
          <a:p>
            <a:pPr defTabSz="457200"/>
            <a:r>
              <a:rPr lang="en" sz="1000" b="1" i="1" dirty="0">
                <a:solidFill>
                  <a:srgbClr val="002060"/>
                </a:solidFill>
                <a:latin typeface="Arial" panose="020B0604020202020204" pitchFamily="34" charset="0"/>
                <a:cs typeface="Arial" panose="020B0604020202020204" pitchFamily="34" charset="0"/>
              </a:rPr>
              <a:t>amount: </a:t>
            </a:r>
            <a:r>
              <a:rPr lang="en" sz="1000" b="1" i="1" dirty="0">
                <a:solidFill>
                  <a:srgbClr val="ED7D31">
                    <a:lumMod val="75000"/>
                  </a:srgbClr>
                </a:solidFill>
                <a:latin typeface="Arial" panose="020B0604020202020204" pitchFamily="34" charset="0"/>
                <a:cs typeface="Arial" panose="020B0604020202020204" pitchFamily="34" charset="0"/>
              </a:rPr>
              <a:t>no more than 30 million tenge</a:t>
            </a:r>
          </a:p>
          <a:p>
            <a:pPr defTabSz="457200"/>
            <a:r>
              <a:rPr lang="en" sz="1000" b="1" i="1" dirty="0">
                <a:solidFill>
                  <a:srgbClr val="002060"/>
                </a:solidFill>
                <a:latin typeface="Arial" panose="020B0604020202020204" pitchFamily="34" charset="0"/>
                <a:cs typeface="Arial" panose="020B0604020202020204" pitchFamily="34" charset="0"/>
              </a:rPr>
              <a:t>historical period: </a:t>
            </a:r>
            <a:r>
              <a:rPr lang="en" sz="1000" b="1" i="1" dirty="0">
                <a:solidFill>
                  <a:srgbClr val="ED7D31">
                    <a:lumMod val="75000"/>
                  </a:srgbClr>
                </a:solidFill>
                <a:latin typeface="Arial" panose="020B0604020202020204" pitchFamily="34" charset="0"/>
                <a:cs typeface="Arial" panose="020B0604020202020204" pitchFamily="34" charset="0"/>
              </a:rPr>
              <a:t>24 months (training, internship)</a:t>
            </a:r>
            <a:endParaRPr lang="ru-RU" sz="100" b="1" i="1" dirty="0">
              <a:solidFill>
                <a:srgbClr val="ED7D31">
                  <a:lumMod val="75000"/>
                </a:srgbClr>
              </a:solidFill>
              <a:latin typeface="Arial" panose="020B0604020202020204" pitchFamily="34" charset="0"/>
              <a:cs typeface="Arial" panose="020B0604020202020204" pitchFamily="34" charset="0"/>
            </a:endParaRPr>
          </a:p>
        </p:txBody>
      </p:sp>
      <p:sp>
        <p:nvSpPr>
          <p:cNvPr id="12" name="Прямоугольник 11">
            <a:extLst>
              <a:ext uri="{FF2B5EF4-FFF2-40B4-BE49-F238E27FC236}">
                <a16:creationId xmlns:a16="http://schemas.microsoft.com/office/drawing/2014/main" id="{2B72A09B-A569-CE5D-A9A7-F0070194F4C8}"/>
              </a:ext>
            </a:extLst>
          </p:cNvPr>
          <p:cNvSpPr/>
          <p:nvPr/>
        </p:nvSpPr>
        <p:spPr>
          <a:xfrm>
            <a:off x="125160" y="1559095"/>
            <a:ext cx="3915226" cy="1677382"/>
          </a:xfrm>
          <a:prstGeom prst="rect">
            <a:avLst/>
          </a:prstGeom>
        </p:spPr>
        <p:txBody>
          <a:bodyPr wrap="square">
            <a:spAutoFit/>
          </a:bodyPr>
          <a:lstStyle/>
          <a:p>
            <a:pPr marL="171450" indent="-171450" defTabSz="457200">
              <a:buFont typeface="Wingdings" panose="05000000000000000000" pitchFamily="2" charset="2"/>
              <a:buChar char="§"/>
              <a:defRPr/>
            </a:pPr>
            <a:r>
              <a:rPr lang="en" sz="1100" dirty="0">
                <a:solidFill>
                  <a:srgbClr val="002060"/>
                </a:solidFill>
                <a:latin typeface="Arial" panose="020B0604020202020204" pitchFamily="34" charset="0"/>
                <a:cs typeface="Arial" panose="020B0604020202020204" pitchFamily="34" charset="0"/>
              </a:rPr>
              <a:t>advanced training of engineering and technical personnel, production personnel, including top managers (Kazakhstan and abroad).</a:t>
            </a:r>
          </a:p>
          <a:p>
            <a:pPr marL="171450" indent="-171450" defTabSz="457200">
              <a:buFont typeface="Wingdings" panose="05000000000000000000" pitchFamily="2" charset="2"/>
              <a:buChar char="§"/>
              <a:defRPr/>
            </a:pPr>
            <a:endParaRPr lang="ru-RU" sz="1100" dirty="0">
              <a:solidFill>
                <a:srgbClr val="002060"/>
              </a:solidFill>
              <a:latin typeface="Arial" panose="020B0604020202020204" pitchFamily="34" charset="0"/>
              <a:cs typeface="Arial" panose="020B0604020202020204" pitchFamily="34" charset="0"/>
            </a:endParaRPr>
          </a:p>
          <a:p>
            <a:pPr defTabSz="457200"/>
            <a:r>
              <a:rPr lang="en" sz="1000" b="1" i="1" dirty="0">
                <a:solidFill>
                  <a:srgbClr val="002060"/>
                </a:solidFill>
                <a:latin typeface="Arial" panose="020B0604020202020204" pitchFamily="34" charset="0"/>
                <a:cs typeface="Arial" panose="020B0604020202020204" pitchFamily="34" charset="0"/>
              </a:rPr>
              <a:t>size: </a:t>
            </a:r>
            <a:r>
              <a:rPr lang="en" sz="1000" b="1" i="1" dirty="0">
                <a:solidFill>
                  <a:srgbClr val="ED7D31">
                    <a:lumMod val="75000"/>
                  </a:srgbClr>
                </a:solidFill>
                <a:latin typeface="Arial" panose="020B0604020202020204" pitchFamily="34" charset="0"/>
                <a:cs typeface="Arial" panose="020B0604020202020204" pitchFamily="34" charset="0"/>
              </a:rPr>
              <a:t>40%</a:t>
            </a:r>
          </a:p>
          <a:p>
            <a:pPr defTabSz="457200"/>
            <a:r>
              <a:rPr lang="en" sz="1000" b="1" i="1" dirty="0">
                <a:solidFill>
                  <a:srgbClr val="002060"/>
                </a:solidFill>
                <a:latin typeface="Arial" panose="020B0604020202020204" pitchFamily="34" charset="0"/>
                <a:cs typeface="Arial" panose="020B0604020202020204" pitchFamily="34" charset="0"/>
              </a:rPr>
              <a:t>amount: </a:t>
            </a:r>
            <a:r>
              <a:rPr lang="en" sz="1000" b="1" i="1" dirty="0">
                <a:solidFill>
                  <a:srgbClr val="ED7D31">
                    <a:lumMod val="75000"/>
                  </a:srgbClr>
                </a:solidFill>
                <a:latin typeface="Arial" panose="020B0604020202020204" pitchFamily="34" charset="0"/>
                <a:cs typeface="Arial" panose="020B0604020202020204" pitchFamily="34" charset="0"/>
              </a:rPr>
              <a:t>no more than 5 million tenge</a:t>
            </a:r>
          </a:p>
          <a:p>
            <a:pPr defTabSz="457200"/>
            <a:r>
              <a:rPr lang="en" sz="1000" b="1" i="1" dirty="0">
                <a:solidFill>
                  <a:srgbClr val="002060"/>
                </a:solidFill>
                <a:latin typeface="Arial" panose="020B0604020202020204" pitchFamily="34" charset="0"/>
                <a:cs typeface="Arial" panose="020B0604020202020204" pitchFamily="34" charset="0"/>
              </a:rPr>
              <a:t>historical period: </a:t>
            </a:r>
            <a:r>
              <a:rPr lang="en" sz="1000" b="1" i="1" dirty="0">
                <a:solidFill>
                  <a:srgbClr val="ED7D31">
                    <a:lumMod val="75000"/>
                  </a:srgbClr>
                </a:solidFill>
                <a:latin typeface="Arial" panose="020B0604020202020204" pitchFamily="34" charset="0"/>
                <a:cs typeface="Arial" panose="020B0604020202020204" pitchFamily="34" charset="0"/>
              </a:rPr>
              <a:t>12 months (foreign employee)</a:t>
            </a:r>
          </a:p>
          <a:p>
            <a:pPr marL="171450" indent="-171450" defTabSz="457200">
              <a:buFont typeface="Wingdings" panose="05000000000000000000" pitchFamily="2" charset="2"/>
              <a:buChar char="§"/>
              <a:defRPr/>
            </a:pPr>
            <a:endParaRPr lang="ru-RU" sz="500" dirty="0">
              <a:solidFill>
                <a:srgbClr val="002060"/>
              </a:solidFill>
              <a:latin typeface="Arial" panose="020B0604020202020204" pitchFamily="34" charset="0"/>
              <a:cs typeface="Arial" panose="020B0604020202020204" pitchFamily="34" charset="0"/>
            </a:endParaRPr>
          </a:p>
          <a:p>
            <a:pPr marL="171450" indent="-171450" defTabSz="457200">
              <a:buFont typeface="Wingdings" panose="05000000000000000000" pitchFamily="2" charset="2"/>
              <a:buChar char="§"/>
              <a:defRPr/>
            </a:pPr>
            <a:endParaRPr lang="ru-RU" sz="200" dirty="0">
              <a:solidFill>
                <a:srgbClr val="002060"/>
              </a:solidFill>
              <a:latin typeface="Arial" panose="020B0604020202020204" pitchFamily="34" charset="0"/>
              <a:cs typeface="Arial" panose="020B0604020202020204" pitchFamily="34" charset="0"/>
            </a:endParaRPr>
          </a:p>
          <a:p>
            <a:pPr marL="171450" indent="-171450" defTabSz="457200">
              <a:buFont typeface="Wingdings" panose="05000000000000000000" pitchFamily="2" charset="2"/>
              <a:buChar char="§"/>
              <a:defRPr/>
            </a:pPr>
            <a:r>
              <a:rPr lang="en" sz="1100" dirty="0">
                <a:solidFill>
                  <a:srgbClr val="002060"/>
                </a:solidFill>
                <a:latin typeface="Arial" panose="020B0604020202020204" pitchFamily="34" charset="0"/>
                <a:cs typeface="Arial" panose="020B0604020202020204" pitchFamily="34" charset="0"/>
              </a:rPr>
              <a:t>attracting a foreign employee under an employment contract </a:t>
            </a:r>
            <a:r>
              <a:rPr lang="en" sz="1000" i="1" dirty="0">
                <a:solidFill>
                  <a:srgbClr val="002060"/>
                </a:solidFill>
                <a:latin typeface="Arial" panose="020B0604020202020204" pitchFamily="34" charset="0"/>
                <a:cs typeface="Arial" panose="020B0604020202020204" pitchFamily="34" charset="0"/>
              </a:rPr>
              <a:t>(including for product promotion).</a:t>
            </a:r>
            <a:endParaRPr lang="ru-RU" sz="1100" i="1" dirty="0">
              <a:solidFill>
                <a:srgbClr val="00206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22AAB5D-67EA-1224-05AB-05C81D70E4F8}"/>
              </a:ext>
            </a:extLst>
          </p:cNvPr>
          <p:cNvSpPr txBox="1"/>
          <p:nvPr/>
        </p:nvSpPr>
        <p:spPr>
          <a:xfrm>
            <a:off x="8807659" y="471272"/>
            <a:ext cx="2873829" cy="461665"/>
          </a:xfrm>
          <a:prstGeom prst="rect">
            <a:avLst/>
          </a:prstGeom>
          <a:noFill/>
        </p:spPr>
        <p:txBody>
          <a:bodyPr wrap="square" rtlCol="0">
            <a:spAutoFit/>
          </a:bodyPr>
          <a:lstStyle/>
          <a:p>
            <a:pPr algn="ctr" defTabSz="457200"/>
            <a:r>
              <a:rPr lang="en" sz="1200" b="1" dirty="0">
                <a:solidFill>
                  <a:srgbClr val="002060"/>
                </a:solidFill>
                <a:latin typeface="Arial" panose="020B0604020202020204" pitchFamily="34" charset="0"/>
                <a:cs typeface="Arial" panose="020B0604020202020204" pitchFamily="34" charset="0"/>
              </a:rPr>
              <a:t>IMPROVEMENT OF TECHNOLOGICAL PROCESSES</a:t>
            </a:r>
          </a:p>
        </p:txBody>
      </p:sp>
      <p:sp>
        <p:nvSpPr>
          <p:cNvPr id="17" name="TextBox 16">
            <a:extLst>
              <a:ext uri="{FF2B5EF4-FFF2-40B4-BE49-F238E27FC236}">
                <a16:creationId xmlns:a16="http://schemas.microsoft.com/office/drawing/2014/main" id="{E15C85D4-1FD5-8572-04D5-46CC9E41D698}"/>
              </a:ext>
            </a:extLst>
          </p:cNvPr>
          <p:cNvSpPr txBox="1"/>
          <p:nvPr/>
        </p:nvSpPr>
        <p:spPr>
          <a:xfrm>
            <a:off x="707876" y="3441111"/>
            <a:ext cx="2751199" cy="461665"/>
          </a:xfrm>
          <a:prstGeom prst="rect">
            <a:avLst/>
          </a:prstGeom>
          <a:noFill/>
        </p:spPr>
        <p:txBody>
          <a:bodyPr wrap="square" rtlCol="0">
            <a:spAutoFit/>
          </a:bodyPr>
          <a:lstStyle/>
          <a:p>
            <a:pPr algn="ctr"/>
            <a:r>
              <a:rPr lang="en" sz="1200" b="1" dirty="0">
                <a:solidFill>
                  <a:srgbClr val="002060"/>
                </a:solidFill>
                <a:latin typeface="Arial" panose="020B0604020202020204" pitchFamily="34" charset="0"/>
                <a:cs typeface="Arial" panose="020B0604020202020204" pitchFamily="34" charset="0"/>
              </a:rPr>
              <a:t>INCREASING THE EFFICIENCY OF PRODUCTION ORGANIZATION</a:t>
            </a:r>
          </a:p>
        </p:txBody>
      </p:sp>
      <p:sp>
        <p:nvSpPr>
          <p:cNvPr id="18" name="Прямоугольник 17">
            <a:extLst>
              <a:ext uri="{FF2B5EF4-FFF2-40B4-BE49-F238E27FC236}">
                <a16:creationId xmlns:a16="http://schemas.microsoft.com/office/drawing/2014/main" id="{B5630C5C-4A64-08C2-118A-44755B286830}"/>
              </a:ext>
            </a:extLst>
          </p:cNvPr>
          <p:cNvSpPr/>
          <p:nvPr/>
        </p:nvSpPr>
        <p:spPr>
          <a:xfrm>
            <a:off x="138307" y="4625696"/>
            <a:ext cx="3630463" cy="1277273"/>
          </a:xfrm>
          <a:prstGeom prst="rect">
            <a:avLst/>
          </a:prstGeom>
        </p:spPr>
        <p:txBody>
          <a:bodyPr wrap="square">
            <a:spAutoFit/>
          </a:bodyPr>
          <a:lstStyle/>
          <a:p>
            <a:pPr marL="171450" indent="-171450">
              <a:buFont typeface="Wingdings" panose="05000000000000000000" pitchFamily="2" charset="2"/>
              <a:buChar char="§"/>
              <a:defRPr/>
            </a:pPr>
            <a:r>
              <a:rPr lang="en" sz="1100" dirty="0">
                <a:solidFill>
                  <a:srgbClr val="002060"/>
                </a:solidFill>
                <a:latin typeface="Arial" panose="020B0604020202020204" pitchFamily="34" charset="0"/>
                <a:cs typeface="Arial" panose="020B0604020202020204" pitchFamily="34" charset="0"/>
              </a:rPr>
              <a:t>documentation development</a:t>
            </a:r>
          </a:p>
          <a:p>
            <a:pPr marL="171450" indent="-171450">
              <a:buFont typeface="Wingdings" panose="05000000000000000000" pitchFamily="2" charset="2"/>
              <a:buChar char="§"/>
              <a:defRPr/>
            </a:pPr>
            <a:endParaRPr lang="ru-RU" sz="300" dirty="0">
              <a:solidFill>
                <a:srgbClr val="002060"/>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
              <a:defRPr/>
            </a:pPr>
            <a:r>
              <a:rPr lang="en" sz="1100" dirty="0">
                <a:solidFill>
                  <a:srgbClr val="002060"/>
                </a:solidFill>
                <a:latin typeface="Arial" panose="020B0604020202020204" pitchFamily="34" charset="0"/>
                <a:cs typeface="Arial" panose="020B0604020202020204" pitchFamily="34" charset="0"/>
              </a:rPr>
              <a:t>development and/or implementation of advanced management and production technologies;</a:t>
            </a:r>
          </a:p>
          <a:p>
            <a:pPr marL="171450" indent="-171450">
              <a:buFont typeface="Wingdings" panose="05000000000000000000" pitchFamily="2" charset="2"/>
              <a:buChar char="§"/>
              <a:defRPr/>
            </a:pPr>
            <a:endParaRPr lang="ru-RU" sz="200" dirty="0">
              <a:solidFill>
                <a:srgbClr val="002060"/>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
              <a:defRPr/>
            </a:pPr>
            <a:r>
              <a:rPr lang="en" sz="1100" dirty="0">
                <a:solidFill>
                  <a:srgbClr val="002060"/>
                </a:solidFill>
                <a:latin typeface="Arial" panose="020B0604020202020204" pitchFamily="34" charset="0"/>
                <a:cs typeface="Arial" panose="020B0604020202020204" pitchFamily="34" charset="0"/>
              </a:rPr>
              <a:t>energy efficient and green technologies;</a:t>
            </a:r>
          </a:p>
          <a:p>
            <a:pPr marL="171450" indent="-171450">
              <a:buFont typeface="Wingdings" panose="05000000000000000000" pitchFamily="2" charset="2"/>
              <a:buChar char="§"/>
              <a:defRPr/>
            </a:pPr>
            <a:endParaRPr lang="ru-RU" sz="200" dirty="0">
              <a:solidFill>
                <a:srgbClr val="002060"/>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
              <a:defRPr/>
            </a:pPr>
            <a:endParaRPr lang="ru-RU" sz="200" dirty="0">
              <a:solidFill>
                <a:srgbClr val="002060"/>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
              <a:defRPr/>
            </a:pPr>
            <a:r>
              <a:rPr lang="en" sz="1100" dirty="0">
                <a:solidFill>
                  <a:srgbClr val="002060"/>
                </a:solidFill>
                <a:latin typeface="Arial" panose="020B0604020202020204" pitchFamily="34" charset="0"/>
                <a:cs typeface="Arial" panose="020B0604020202020204" pitchFamily="34" charset="0"/>
              </a:rPr>
              <a:t>elements of Lean Manufacturing ( </a:t>
            </a:r>
            <a:r>
              <a:rPr lang="en" sz="1100" dirty="0" err="1">
                <a:solidFill>
                  <a:srgbClr val="002060"/>
                </a:solidFill>
                <a:latin typeface="Arial" panose="020B0604020202020204" pitchFamily="34" charset="0"/>
                <a:cs typeface="Arial" panose="020B0604020202020204" pitchFamily="34" charset="0"/>
              </a:rPr>
              <a:t>Kaizen </a:t>
            </a:r>
            <a:r>
              <a:rPr lang="en" sz="1100" dirty="0">
                <a:solidFill>
                  <a:srgbClr val="002060"/>
                </a:solidFill>
                <a:latin typeface="Arial" panose="020B0604020202020204" pitchFamily="34" charset="0"/>
                <a:cs typeface="Arial" panose="020B0604020202020204" pitchFamily="34" charset="0"/>
              </a:rPr>
              <a:t>, TPM, Six Sigma, 5 S, </a:t>
            </a:r>
            <a:r>
              <a:rPr lang="en" sz="1100" dirty="0" err="1">
                <a:solidFill>
                  <a:srgbClr val="002060"/>
                </a:solidFill>
                <a:latin typeface="Arial" panose="020B0604020202020204" pitchFamily="34" charset="0"/>
                <a:cs typeface="Arial" panose="020B0604020202020204" pitchFamily="34" charset="0"/>
              </a:rPr>
              <a:t>Kanban </a:t>
            </a:r>
            <a:r>
              <a:rPr lang="en" sz="1100" dirty="0">
                <a:solidFill>
                  <a:srgbClr val="002060"/>
                </a:solidFill>
                <a:latin typeface="Arial" panose="020B0604020202020204" pitchFamily="34" charset="0"/>
                <a:cs typeface="Arial" panose="020B0604020202020204" pitchFamily="34" charset="0"/>
              </a:rPr>
              <a:t>and others).</a:t>
            </a:r>
          </a:p>
        </p:txBody>
      </p:sp>
      <p:sp>
        <p:nvSpPr>
          <p:cNvPr id="19" name="TextBox 18">
            <a:extLst>
              <a:ext uri="{FF2B5EF4-FFF2-40B4-BE49-F238E27FC236}">
                <a16:creationId xmlns:a16="http://schemas.microsoft.com/office/drawing/2014/main" id="{CF5C696D-C72E-3CB2-BA4E-0F33F3F2B0B0}"/>
              </a:ext>
            </a:extLst>
          </p:cNvPr>
          <p:cNvSpPr txBox="1"/>
          <p:nvPr/>
        </p:nvSpPr>
        <p:spPr>
          <a:xfrm>
            <a:off x="142027" y="4009577"/>
            <a:ext cx="2451467" cy="553998"/>
          </a:xfrm>
          <a:prstGeom prst="rect">
            <a:avLst/>
          </a:prstGeom>
          <a:noFill/>
        </p:spPr>
        <p:txBody>
          <a:bodyPr wrap="square" rtlCol="0">
            <a:spAutoFit/>
          </a:bodyPr>
          <a:lstStyle/>
          <a:p>
            <a:r>
              <a:rPr lang="en" sz="1000" b="1" i="1" dirty="0">
                <a:solidFill>
                  <a:srgbClr val="002060"/>
                </a:solidFill>
                <a:latin typeface="Arial" panose="020B0604020202020204" pitchFamily="34" charset="0"/>
                <a:cs typeface="Arial" panose="020B0604020202020204" pitchFamily="34" charset="0"/>
              </a:rPr>
              <a:t>size: </a:t>
            </a:r>
            <a:r>
              <a:rPr lang="en" sz="1000" b="1" i="1" dirty="0">
                <a:solidFill>
                  <a:schemeClr val="accent2">
                    <a:lumMod val="75000"/>
                  </a:schemeClr>
                </a:solidFill>
                <a:latin typeface="Arial" panose="020B0604020202020204" pitchFamily="34" charset="0"/>
                <a:cs typeface="Arial" panose="020B0604020202020204" pitchFamily="34" charset="0"/>
              </a:rPr>
              <a:t>40%</a:t>
            </a:r>
          </a:p>
          <a:p>
            <a:r>
              <a:rPr lang="en" sz="1000" b="1" i="1" dirty="0">
                <a:solidFill>
                  <a:srgbClr val="002060"/>
                </a:solidFill>
                <a:latin typeface="Arial" panose="020B0604020202020204" pitchFamily="34" charset="0"/>
                <a:cs typeface="Arial" panose="020B0604020202020204" pitchFamily="34" charset="0"/>
              </a:rPr>
              <a:t>amount: </a:t>
            </a:r>
            <a:r>
              <a:rPr lang="en" sz="1000" b="1" i="1" dirty="0">
                <a:solidFill>
                  <a:schemeClr val="accent2">
                    <a:lumMod val="75000"/>
                  </a:schemeClr>
                </a:solidFill>
                <a:latin typeface="Arial" panose="020B0604020202020204" pitchFamily="34" charset="0"/>
                <a:cs typeface="Arial" panose="020B0604020202020204" pitchFamily="34" charset="0"/>
              </a:rPr>
              <a:t>no more than 60 million tenge</a:t>
            </a:r>
          </a:p>
          <a:p>
            <a:r>
              <a:rPr lang="en" sz="1000" b="1" i="1" dirty="0">
                <a:solidFill>
                  <a:srgbClr val="002060"/>
                </a:solidFill>
                <a:latin typeface="Arial" panose="020B0604020202020204" pitchFamily="34" charset="0"/>
                <a:cs typeface="Arial" panose="020B0604020202020204" pitchFamily="34" charset="0"/>
              </a:rPr>
              <a:t>historical period: </a:t>
            </a:r>
            <a:r>
              <a:rPr lang="en" sz="1000" b="1" i="1" dirty="0">
                <a:solidFill>
                  <a:schemeClr val="accent2">
                    <a:lumMod val="75000"/>
                  </a:schemeClr>
                </a:solidFill>
                <a:latin typeface="Arial" panose="020B0604020202020204" pitchFamily="34" charset="0"/>
                <a:cs typeface="Arial" panose="020B0604020202020204" pitchFamily="34" charset="0"/>
              </a:rPr>
              <a:t>24 months</a:t>
            </a:r>
          </a:p>
        </p:txBody>
      </p:sp>
      <p:sp>
        <p:nvSpPr>
          <p:cNvPr id="20" name="Прямоугольник 19">
            <a:extLst>
              <a:ext uri="{FF2B5EF4-FFF2-40B4-BE49-F238E27FC236}">
                <a16:creationId xmlns:a16="http://schemas.microsoft.com/office/drawing/2014/main" id="{D425E6AB-9590-54DE-B559-E9A80D7497E5}"/>
              </a:ext>
            </a:extLst>
          </p:cNvPr>
          <p:cNvSpPr/>
          <p:nvPr/>
        </p:nvSpPr>
        <p:spPr>
          <a:xfrm>
            <a:off x="7974431" y="1421946"/>
            <a:ext cx="4294654" cy="2015936"/>
          </a:xfrm>
          <a:prstGeom prst="rect">
            <a:avLst/>
          </a:prstGeom>
        </p:spPr>
        <p:txBody>
          <a:bodyPr wrap="square">
            <a:spAutoFit/>
          </a:bodyPr>
          <a:lstStyle/>
          <a:p>
            <a:pPr marL="171450" indent="-171450">
              <a:buFont typeface="Wingdings" panose="05000000000000000000" pitchFamily="2" charset="2"/>
              <a:buChar char="§"/>
              <a:defRPr/>
            </a:pPr>
            <a:r>
              <a:rPr lang="en" sz="1100" dirty="0">
                <a:solidFill>
                  <a:srgbClr val="002060"/>
                </a:solidFill>
                <a:latin typeface="Arial" panose="020B0604020202020204" pitchFamily="34" charset="0"/>
                <a:cs typeface="Arial" panose="020B0604020202020204" pitchFamily="34" charset="0"/>
              </a:rPr>
              <a:t>technical/energy audit;</a:t>
            </a:r>
          </a:p>
          <a:p>
            <a:pPr marL="171450" indent="-171450">
              <a:buFont typeface="Wingdings" panose="05000000000000000000" pitchFamily="2" charset="2"/>
              <a:buChar char="§"/>
              <a:defRPr/>
            </a:pPr>
            <a:endParaRPr lang="ru-RU" sz="300" dirty="0">
              <a:solidFill>
                <a:srgbClr val="002060"/>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
              <a:defRPr/>
            </a:pPr>
            <a:r>
              <a:rPr lang="en" sz="1100" dirty="0">
                <a:solidFill>
                  <a:srgbClr val="002060"/>
                </a:solidFill>
                <a:latin typeface="Arial" panose="020B0604020202020204" pitchFamily="34" charset="0"/>
                <a:cs typeface="Arial" panose="020B0604020202020204" pitchFamily="34" charset="0"/>
              </a:rPr>
              <a:t>development of industrial design and product packaging;</a:t>
            </a:r>
          </a:p>
          <a:p>
            <a:pPr marL="171450" indent="-171450">
              <a:buFont typeface="Wingdings" panose="05000000000000000000" pitchFamily="2" charset="2"/>
              <a:buChar char="§"/>
              <a:defRPr/>
            </a:pPr>
            <a:r>
              <a:rPr lang="en" sz="1100" b="1" dirty="0">
                <a:solidFill>
                  <a:srgbClr val="002060"/>
                </a:solidFill>
                <a:latin typeface="Arial" panose="020B0604020202020204" pitchFamily="34" charset="0"/>
                <a:cs typeface="Arial" panose="020B0604020202020204" pitchFamily="34" charset="0"/>
              </a:rPr>
              <a:t>acquisition of technological equipment;</a:t>
            </a:r>
          </a:p>
          <a:p>
            <a:pPr marL="171450" indent="-171450">
              <a:buFont typeface="Wingdings" panose="05000000000000000000" pitchFamily="2" charset="2"/>
              <a:buChar char="§"/>
              <a:defRPr/>
            </a:pPr>
            <a:endParaRPr lang="ru-RU" sz="300" dirty="0">
              <a:solidFill>
                <a:srgbClr val="002060"/>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
              <a:defRPr/>
            </a:pPr>
            <a:r>
              <a:rPr lang="en" sz="1100" dirty="0">
                <a:solidFill>
                  <a:srgbClr val="002060"/>
                </a:solidFill>
                <a:latin typeface="Arial" panose="020B0604020202020204" pitchFamily="34" charset="0"/>
                <a:cs typeface="Arial" panose="020B0604020202020204" pitchFamily="34" charset="0"/>
              </a:rPr>
              <a:t>engineering concept and solution, search for new designs, technologies, equipment;</a:t>
            </a:r>
          </a:p>
          <a:p>
            <a:pPr marL="171450" indent="-171450">
              <a:buFont typeface="Wingdings" panose="05000000000000000000" pitchFamily="2" charset="2"/>
              <a:buChar char="§"/>
              <a:defRPr/>
            </a:pPr>
            <a:endParaRPr lang="ru-RU" sz="300" dirty="0">
              <a:solidFill>
                <a:srgbClr val="002060"/>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
              <a:defRPr/>
            </a:pPr>
            <a:r>
              <a:rPr lang="en" sz="1100" dirty="0">
                <a:solidFill>
                  <a:srgbClr val="002060"/>
                </a:solidFill>
                <a:latin typeface="Arial" panose="020B0604020202020204" pitchFamily="34" charset="0"/>
                <a:cs typeface="Arial" panose="020B0604020202020204" pitchFamily="34" charset="0"/>
              </a:rPr>
              <a:t>installation, supervision of installation of equipment;</a:t>
            </a:r>
          </a:p>
          <a:p>
            <a:pPr marL="171450" indent="-171450">
              <a:buFont typeface="Wingdings" panose="05000000000000000000" pitchFamily="2" charset="2"/>
              <a:buChar char="§"/>
              <a:defRPr/>
            </a:pPr>
            <a:r>
              <a:rPr lang="en" sz="1100" dirty="0">
                <a:solidFill>
                  <a:srgbClr val="002060"/>
                </a:solidFill>
                <a:latin typeface="Arial" panose="020B0604020202020204" pitchFamily="34" charset="0"/>
                <a:cs typeface="Arial" panose="020B0604020202020204" pitchFamily="34" charset="0"/>
              </a:rPr>
              <a:t>commissioning of equipment;</a:t>
            </a:r>
          </a:p>
          <a:p>
            <a:pPr marL="171450" indent="-171450">
              <a:buFont typeface="Wingdings" panose="05000000000000000000" pitchFamily="2" charset="2"/>
              <a:buChar char="§"/>
              <a:defRPr/>
            </a:pPr>
            <a:endParaRPr lang="ru-RU" sz="300" dirty="0">
              <a:solidFill>
                <a:srgbClr val="002060"/>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
              <a:defRPr/>
            </a:pPr>
            <a:r>
              <a:rPr lang="en" sz="1100" dirty="0">
                <a:solidFill>
                  <a:srgbClr val="002060"/>
                </a:solidFill>
                <a:latin typeface="Arial" panose="020B0604020202020204" pitchFamily="34" charset="0"/>
                <a:cs typeface="Arial" panose="020B0604020202020204" pitchFamily="34" charset="0"/>
              </a:rPr>
              <a:t>engineering, design developments;</a:t>
            </a:r>
            <a:endParaRPr lang="ru-RU" sz="300" dirty="0">
              <a:solidFill>
                <a:srgbClr val="002060"/>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
              <a:defRPr/>
            </a:pPr>
            <a:r>
              <a:rPr lang="en" sz="1100" dirty="0">
                <a:solidFill>
                  <a:srgbClr val="002060"/>
                </a:solidFill>
                <a:latin typeface="Arial" panose="020B0604020202020204" pitchFamily="34" charset="0"/>
                <a:cs typeface="Arial" panose="020B0604020202020204" pitchFamily="34" charset="0"/>
              </a:rPr>
              <a:t>equipment maintenance;</a:t>
            </a:r>
          </a:p>
          <a:p>
            <a:pPr marL="171450" indent="-171450">
              <a:buFont typeface="Wingdings" panose="05000000000000000000" pitchFamily="2" charset="2"/>
              <a:buChar char="§"/>
              <a:defRPr/>
            </a:pPr>
            <a:endParaRPr lang="ru-RU" sz="300" dirty="0">
              <a:solidFill>
                <a:srgbClr val="002060"/>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
              <a:defRPr/>
            </a:pPr>
            <a:r>
              <a:rPr lang="en" sz="1100" dirty="0">
                <a:solidFill>
                  <a:srgbClr val="002060"/>
                </a:solidFill>
                <a:latin typeface="Arial" panose="020B0604020202020204" pitchFamily="34" charset="0"/>
                <a:cs typeface="Arial" panose="020B0604020202020204" pitchFamily="34" charset="0"/>
              </a:rPr>
              <a:t>carrying out </a:t>
            </a:r>
            <a:r>
              <a:rPr lang="en" sz="1100" dirty="0" err="1">
                <a:solidFill>
                  <a:srgbClr val="002060"/>
                </a:solidFill>
                <a:latin typeface="Arial" panose="020B0604020202020204" pitchFamily="34" charset="0"/>
                <a:cs typeface="Arial" panose="020B0604020202020204" pitchFamily="34" charset="0"/>
              </a:rPr>
              <a:t>industrial testing </a:t>
            </a:r>
            <a:r>
              <a:rPr lang="en" sz="1100" dirty="0">
                <a:solidFill>
                  <a:srgbClr val="002060"/>
                </a:solidFill>
                <a:latin typeface="Arial" panose="020B0604020202020204" pitchFamily="34" charset="0"/>
                <a:cs typeface="Arial" panose="020B0604020202020204" pitchFamily="34" charset="0"/>
              </a:rPr>
              <a:t>of products.</a:t>
            </a:r>
            <a:endParaRPr lang="ru-RU" sz="300" dirty="0">
              <a:solidFill>
                <a:srgbClr val="002060"/>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9EA89504-6E91-43FA-CCF1-5E7CAF92EEDF}"/>
              </a:ext>
            </a:extLst>
          </p:cNvPr>
          <p:cNvSpPr txBox="1"/>
          <p:nvPr/>
        </p:nvSpPr>
        <p:spPr>
          <a:xfrm>
            <a:off x="7956172" y="911006"/>
            <a:ext cx="2342645" cy="553998"/>
          </a:xfrm>
          <a:prstGeom prst="rect">
            <a:avLst/>
          </a:prstGeom>
          <a:noFill/>
        </p:spPr>
        <p:txBody>
          <a:bodyPr wrap="square" rtlCol="0">
            <a:spAutoFit/>
          </a:bodyPr>
          <a:lstStyle/>
          <a:p>
            <a:r>
              <a:rPr lang="en" sz="1000" b="1" i="1" dirty="0">
                <a:solidFill>
                  <a:srgbClr val="002060"/>
                </a:solidFill>
                <a:latin typeface="Arial" panose="020B0604020202020204" pitchFamily="34" charset="0"/>
                <a:cs typeface="Arial" panose="020B0604020202020204" pitchFamily="34" charset="0"/>
              </a:rPr>
              <a:t>size: </a:t>
            </a:r>
            <a:r>
              <a:rPr lang="en" sz="1000" b="1" i="1" dirty="0">
                <a:solidFill>
                  <a:schemeClr val="accent2">
                    <a:lumMod val="75000"/>
                  </a:schemeClr>
                </a:solidFill>
                <a:latin typeface="Arial" panose="020B0604020202020204" pitchFamily="34" charset="0"/>
                <a:cs typeface="Arial" panose="020B0604020202020204" pitchFamily="34" charset="0"/>
              </a:rPr>
              <a:t>40%</a:t>
            </a:r>
          </a:p>
          <a:p>
            <a:r>
              <a:rPr lang="en" sz="1000" b="1" i="1" dirty="0">
                <a:solidFill>
                  <a:srgbClr val="002060"/>
                </a:solidFill>
                <a:latin typeface="Arial" panose="020B0604020202020204" pitchFamily="34" charset="0"/>
                <a:cs typeface="Arial" panose="020B0604020202020204" pitchFamily="34" charset="0"/>
              </a:rPr>
              <a:t>amount: </a:t>
            </a:r>
            <a:r>
              <a:rPr lang="en" sz="1000" b="1" i="1" dirty="0">
                <a:solidFill>
                  <a:schemeClr val="accent2">
                    <a:lumMod val="75000"/>
                  </a:schemeClr>
                </a:solidFill>
                <a:latin typeface="Arial" panose="020B0604020202020204" pitchFamily="34" charset="0"/>
                <a:cs typeface="Arial" panose="020B0604020202020204" pitchFamily="34" charset="0"/>
              </a:rPr>
              <a:t>no more than 60 million tenge</a:t>
            </a:r>
          </a:p>
          <a:p>
            <a:r>
              <a:rPr lang="en" sz="1000" b="1" i="1" dirty="0">
                <a:solidFill>
                  <a:srgbClr val="002060"/>
                </a:solidFill>
                <a:latin typeface="Arial" panose="020B0604020202020204" pitchFamily="34" charset="0"/>
                <a:cs typeface="Arial" panose="020B0604020202020204" pitchFamily="34" charset="0"/>
              </a:rPr>
              <a:t>historical period: </a:t>
            </a:r>
            <a:r>
              <a:rPr lang="en" sz="1000" b="1" i="1" dirty="0">
                <a:solidFill>
                  <a:schemeClr val="accent2">
                    <a:lumMod val="75000"/>
                  </a:schemeClr>
                </a:solidFill>
                <a:latin typeface="Arial" panose="020B0604020202020204" pitchFamily="34" charset="0"/>
                <a:cs typeface="Arial" panose="020B0604020202020204" pitchFamily="34" charset="0"/>
              </a:rPr>
              <a:t>24 months</a:t>
            </a:r>
          </a:p>
        </p:txBody>
      </p:sp>
      <p:sp>
        <p:nvSpPr>
          <p:cNvPr id="25" name="Прямоугольник 24">
            <a:extLst>
              <a:ext uri="{FF2B5EF4-FFF2-40B4-BE49-F238E27FC236}">
                <a16:creationId xmlns:a16="http://schemas.microsoft.com/office/drawing/2014/main" id="{B4791192-E81A-3ED2-E1D2-965240E33F27}"/>
              </a:ext>
            </a:extLst>
          </p:cNvPr>
          <p:cNvSpPr/>
          <p:nvPr/>
        </p:nvSpPr>
        <p:spPr>
          <a:xfrm>
            <a:off x="8487857" y="3523651"/>
            <a:ext cx="3267801" cy="286682"/>
          </a:xfrm>
          <a:prstGeom prst="rect">
            <a:avLst/>
          </a:prstGeom>
        </p:spPr>
        <p:txBody>
          <a:bodyPr wrap="square">
            <a:spAutoFit/>
          </a:bodyPr>
          <a:lstStyle/>
          <a:p>
            <a:pPr algn="ctr">
              <a:lnSpc>
                <a:spcPct val="115000"/>
              </a:lnSpc>
              <a:spcAft>
                <a:spcPts val="0"/>
              </a:spcAft>
            </a:pPr>
            <a:r>
              <a:rPr lang="en" sz="1200" b="1" dirty="0">
                <a:solidFill>
                  <a:srgbClr val="002060"/>
                </a:solidFill>
                <a:latin typeface="Arial" panose="020B0604020202020204" pitchFamily="34" charset="0"/>
                <a:ea typeface="Times New Roman" panose="02020603050405020304" pitchFamily="18" charset="0"/>
                <a:cs typeface="Arial" panose="020B0604020202020204" pitchFamily="34" charset="0"/>
              </a:rPr>
              <a:t>IMPLEMENTATION OF DIGITAL TECHNOLOGIES</a:t>
            </a:r>
            <a:endParaRPr lang="ru-RU" sz="11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sp>
        <p:nvSpPr>
          <p:cNvPr id="30" name="TextBox 29">
            <a:extLst>
              <a:ext uri="{FF2B5EF4-FFF2-40B4-BE49-F238E27FC236}">
                <a16:creationId xmlns:a16="http://schemas.microsoft.com/office/drawing/2014/main" id="{D0A0B9FC-CEBC-1502-98DF-76FDA1B24EE8}"/>
              </a:ext>
            </a:extLst>
          </p:cNvPr>
          <p:cNvSpPr txBox="1"/>
          <p:nvPr/>
        </p:nvSpPr>
        <p:spPr>
          <a:xfrm>
            <a:off x="7947316" y="3906086"/>
            <a:ext cx="2684104" cy="553998"/>
          </a:xfrm>
          <a:prstGeom prst="rect">
            <a:avLst/>
          </a:prstGeom>
          <a:noFill/>
        </p:spPr>
        <p:txBody>
          <a:bodyPr wrap="square" rtlCol="0">
            <a:spAutoFit/>
          </a:bodyPr>
          <a:lstStyle/>
          <a:p>
            <a:r>
              <a:rPr lang="en" sz="1000" b="1" i="1" dirty="0">
                <a:solidFill>
                  <a:srgbClr val="002060"/>
                </a:solidFill>
                <a:latin typeface="Arial" panose="020B0604020202020204" pitchFamily="34" charset="0"/>
                <a:cs typeface="Arial" panose="020B0604020202020204" pitchFamily="34" charset="0"/>
              </a:rPr>
              <a:t>size: </a:t>
            </a:r>
            <a:r>
              <a:rPr lang="en" sz="1000" b="1" i="1" dirty="0">
                <a:solidFill>
                  <a:schemeClr val="accent2">
                    <a:lumMod val="75000"/>
                  </a:schemeClr>
                </a:solidFill>
                <a:latin typeface="Arial" panose="020B0604020202020204" pitchFamily="34" charset="0"/>
                <a:cs typeface="Arial" panose="020B0604020202020204" pitchFamily="34" charset="0"/>
              </a:rPr>
              <a:t>40-50%</a:t>
            </a:r>
          </a:p>
          <a:p>
            <a:r>
              <a:rPr lang="en" sz="1000" b="1" i="1" dirty="0">
                <a:solidFill>
                  <a:srgbClr val="002060"/>
                </a:solidFill>
                <a:latin typeface="Arial" panose="020B0604020202020204" pitchFamily="34" charset="0"/>
                <a:cs typeface="Arial" panose="020B0604020202020204" pitchFamily="34" charset="0"/>
              </a:rPr>
              <a:t>amount: </a:t>
            </a:r>
            <a:r>
              <a:rPr lang="en" sz="1000" b="1" i="1" dirty="0">
                <a:solidFill>
                  <a:schemeClr val="accent2">
                    <a:lumMod val="75000"/>
                  </a:schemeClr>
                </a:solidFill>
                <a:latin typeface="Arial" panose="020B0604020202020204" pitchFamily="34" charset="0"/>
                <a:cs typeface="Arial" panose="020B0604020202020204" pitchFamily="34" charset="0"/>
              </a:rPr>
              <a:t>no more than 60 million tenge</a:t>
            </a:r>
          </a:p>
          <a:p>
            <a:r>
              <a:rPr lang="en" sz="1000" b="1" i="1" dirty="0">
                <a:solidFill>
                  <a:srgbClr val="002060"/>
                </a:solidFill>
                <a:latin typeface="Arial" panose="020B0604020202020204" pitchFamily="34" charset="0"/>
                <a:cs typeface="Arial" panose="020B0604020202020204" pitchFamily="34" charset="0"/>
              </a:rPr>
              <a:t>historical period: </a:t>
            </a:r>
            <a:r>
              <a:rPr lang="en" sz="1000" b="1" i="1" dirty="0">
                <a:solidFill>
                  <a:schemeClr val="accent2">
                    <a:lumMod val="75000"/>
                  </a:schemeClr>
                </a:solidFill>
                <a:latin typeface="Arial" panose="020B0604020202020204" pitchFamily="34" charset="0"/>
                <a:cs typeface="Arial" panose="020B0604020202020204" pitchFamily="34" charset="0"/>
              </a:rPr>
              <a:t>24 months</a:t>
            </a:r>
          </a:p>
        </p:txBody>
      </p:sp>
      <p:sp>
        <p:nvSpPr>
          <p:cNvPr id="31" name="TextBox 30">
            <a:extLst>
              <a:ext uri="{FF2B5EF4-FFF2-40B4-BE49-F238E27FC236}">
                <a16:creationId xmlns:a16="http://schemas.microsoft.com/office/drawing/2014/main" id="{A842C124-5CB9-AFED-F063-49AB336DFF0B}"/>
              </a:ext>
            </a:extLst>
          </p:cNvPr>
          <p:cNvSpPr txBox="1"/>
          <p:nvPr/>
        </p:nvSpPr>
        <p:spPr>
          <a:xfrm>
            <a:off x="7988594" y="4388632"/>
            <a:ext cx="3847129" cy="1446550"/>
          </a:xfrm>
          <a:prstGeom prst="rect">
            <a:avLst/>
          </a:prstGeom>
        </p:spPr>
        <p:txBody>
          <a:bodyPr wrap="square">
            <a:spAutoFit/>
          </a:bodyPr>
          <a:lstStyle>
            <a:defPPr>
              <a:defRPr lang="en-US"/>
            </a:defPPr>
            <a:lvl1pPr marL="171450" indent="-171450">
              <a:buFont typeface="Wingdings" panose="05000000000000000000" pitchFamily="2" charset="2"/>
              <a:buChar char="§"/>
              <a:defRPr sz="1100">
                <a:solidFill>
                  <a:srgbClr val="002060"/>
                </a:solidFill>
                <a:latin typeface="Arial" panose="020B0604020202020204" pitchFamily="34" charset="0"/>
                <a:cs typeface="Arial" panose="020B0604020202020204" pitchFamily="34" charset="0"/>
              </a:defRPr>
            </a:lvl1pPr>
          </a:lstStyle>
          <a:p>
            <a:r>
              <a:rPr lang="en" b="1" dirty="0"/>
              <a:t>purchase of digital equipment </a:t>
            </a:r>
            <a:r>
              <a:rPr lang="en" dirty="0"/>
              <a:t>(3D scanner, 3D printer, plotter-wide-format printer with scanner and copy functions);</a:t>
            </a:r>
          </a:p>
          <a:p>
            <a:r>
              <a:rPr lang="en" b="1" dirty="0"/>
              <a:t>development and/or implementation of automated </a:t>
            </a:r>
            <a:r>
              <a:rPr lang="en" dirty="0"/>
              <a:t>control systems, computer-aided design systems, incl. purchase of licensed software);</a:t>
            </a:r>
          </a:p>
          <a:p>
            <a:r>
              <a:rPr lang="en" b="1" dirty="0"/>
              <a:t>implementation of technology </a:t>
            </a:r>
            <a:r>
              <a:rPr lang="en" dirty="0"/>
              <a:t>(elements) of Industry 4.0.</a:t>
            </a:r>
          </a:p>
        </p:txBody>
      </p:sp>
      <p:pic>
        <p:nvPicPr>
          <p:cNvPr id="34" name="Рисунок 33" descr="Изображение выглядит как стоит, костюм, мужчина, человек&#10;&#10;Автоматически созданное описание">
            <a:extLst>
              <a:ext uri="{FF2B5EF4-FFF2-40B4-BE49-F238E27FC236}">
                <a16:creationId xmlns:a16="http://schemas.microsoft.com/office/drawing/2014/main" id="{1EE657D7-960F-E9AA-6A4B-E56E6E7D8C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897" r="31808"/>
          <a:stretch/>
        </p:blipFill>
        <p:spPr>
          <a:xfrm>
            <a:off x="4644864" y="483319"/>
            <a:ext cx="239948" cy="395783"/>
          </a:xfrm>
          <a:prstGeom prst="rect">
            <a:avLst/>
          </a:prstGeom>
        </p:spPr>
      </p:pic>
      <p:cxnSp>
        <p:nvCxnSpPr>
          <p:cNvPr id="41" name="Прямая соединительная линия 40">
            <a:extLst>
              <a:ext uri="{FF2B5EF4-FFF2-40B4-BE49-F238E27FC236}">
                <a16:creationId xmlns:a16="http://schemas.microsoft.com/office/drawing/2014/main" id="{0B9C0164-D14E-45D5-53EA-35D3882A9C35}"/>
              </a:ext>
            </a:extLst>
          </p:cNvPr>
          <p:cNvCxnSpPr>
            <a:cxnSpLocks/>
          </p:cNvCxnSpPr>
          <p:nvPr/>
        </p:nvCxnSpPr>
        <p:spPr>
          <a:xfrm>
            <a:off x="7735014" y="931612"/>
            <a:ext cx="6932" cy="4824202"/>
          </a:xfrm>
          <a:prstGeom prst="line">
            <a:avLst/>
          </a:prstGeom>
          <a:ln w="9525">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a:extLst>
              <a:ext uri="{FF2B5EF4-FFF2-40B4-BE49-F238E27FC236}">
                <a16:creationId xmlns:a16="http://schemas.microsoft.com/office/drawing/2014/main" id="{B197527F-7144-D1DB-8795-1D38251BF911}"/>
              </a:ext>
            </a:extLst>
          </p:cNvPr>
          <p:cNvCxnSpPr>
            <a:cxnSpLocks/>
          </p:cNvCxnSpPr>
          <p:nvPr/>
        </p:nvCxnSpPr>
        <p:spPr>
          <a:xfrm>
            <a:off x="4076153" y="940506"/>
            <a:ext cx="61215" cy="4817285"/>
          </a:xfrm>
          <a:prstGeom prst="line">
            <a:avLst/>
          </a:prstGeom>
          <a:ln w="9525">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8D9A5DFB-D2CE-9C56-6340-DE77683B0BC4}"/>
              </a:ext>
            </a:extLst>
          </p:cNvPr>
          <p:cNvSpPr txBox="1"/>
          <p:nvPr/>
        </p:nvSpPr>
        <p:spPr>
          <a:xfrm>
            <a:off x="4083306" y="960077"/>
            <a:ext cx="3463375"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100" b="1" i="0" u="none" strike="noStrike" kern="1200" cap="none" spc="0" normalizeH="0" baseline="0" noProof="0" dirty="0">
                <a:ln>
                  <a:noFill/>
                </a:ln>
                <a:solidFill>
                  <a:srgbClr val="00B050"/>
                </a:solidFill>
                <a:effectLst/>
                <a:uLnTx/>
                <a:uFillTx/>
                <a:latin typeface="Arial" panose="020B0604020202020204" pitchFamily="34" charset="0"/>
                <a:ea typeface="Times New Roman" panose="02020603050405020304" pitchFamily="18" charset="0"/>
                <a:cs typeface="Arial" panose="020B0604020202020204" pitchFamily="34" charset="0"/>
              </a:rPr>
              <a:t>SMALL and MEDIUM enterprises </a:t>
            </a:r>
            <a:r>
              <a:rPr kumimoji="0" lang="en" sz="1100" b="0"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producing products from the list of priority goods that do not have </a:t>
            </a:r>
            <a:r>
              <a:rPr lang="en" sz="1100" b="1" dirty="0">
                <a:solidFill>
                  <a:schemeClr val="accent2">
                    <a:lumMod val="75000"/>
                  </a:schemeClr>
                </a:solidFill>
                <a:latin typeface="Arial" panose="020B0604020202020204" pitchFamily="34" charset="0"/>
                <a:cs typeface="Arial" panose="020B0604020202020204" pitchFamily="34" charset="0"/>
              </a:rPr>
              <a:t>50% </a:t>
            </a:r>
            <a:r>
              <a:rPr kumimoji="0" lang="en" sz="1100" b="0"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or more shares of the state, NUH, NK.</a:t>
            </a:r>
          </a:p>
        </p:txBody>
      </p:sp>
      <p:sp>
        <p:nvSpPr>
          <p:cNvPr id="54" name="TextBox 53">
            <a:extLst>
              <a:ext uri="{FF2B5EF4-FFF2-40B4-BE49-F238E27FC236}">
                <a16:creationId xmlns:a16="http://schemas.microsoft.com/office/drawing/2014/main" id="{4A8CCAD6-28DE-F886-D06C-FA04578CF470}"/>
              </a:ext>
            </a:extLst>
          </p:cNvPr>
          <p:cNvSpPr txBox="1"/>
          <p:nvPr/>
        </p:nvSpPr>
        <p:spPr>
          <a:xfrm>
            <a:off x="4847328" y="538092"/>
            <a:ext cx="2544439" cy="276999"/>
          </a:xfrm>
          <a:prstGeom prst="rect">
            <a:avLst/>
          </a:prstGeom>
          <a:noFill/>
        </p:spPr>
        <p:txBody>
          <a:bodyPr wrap="square">
            <a:spAutoFit/>
          </a:bodyPr>
          <a:lstStyle/>
          <a:p>
            <a:pPr algn="ctr"/>
            <a:r>
              <a:rPr lang="en" sz="1200" b="1" spc="-7" dirty="0">
                <a:solidFill>
                  <a:srgbClr val="00B050"/>
                </a:solidFill>
                <a:latin typeface="Arial" panose="020B0604020202020204" pitchFamily="34" charset="0"/>
                <a:cs typeface="Arial" panose="020B0604020202020204" pitchFamily="34" charset="0"/>
              </a:rPr>
              <a:t>CRITERIA FOR APPLICANTS</a:t>
            </a:r>
          </a:p>
        </p:txBody>
      </p:sp>
      <p:sp>
        <p:nvSpPr>
          <p:cNvPr id="56" name="TextBox 55">
            <a:extLst>
              <a:ext uri="{FF2B5EF4-FFF2-40B4-BE49-F238E27FC236}">
                <a16:creationId xmlns:a16="http://schemas.microsoft.com/office/drawing/2014/main" id="{7DAB5986-12C9-E994-C3EA-BADBC5DEF709}"/>
              </a:ext>
            </a:extLst>
          </p:cNvPr>
          <p:cNvSpPr txBox="1"/>
          <p:nvPr/>
        </p:nvSpPr>
        <p:spPr>
          <a:xfrm>
            <a:off x="3964155" y="1728744"/>
            <a:ext cx="3427612" cy="938719"/>
          </a:xfrm>
          <a:prstGeom prst="rect">
            <a:avLst/>
          </a:prstGeom>
          <a:noFill/>
        </p:spPr>
        <p:txBody>
          <a:bodyPr wrap="square">
            <a:spAutoFit/>
          </a:bodyPr>
          <a:lstStyle/>
          <a:p>
            <a:pPr lvl="0" algn="ctr">
              <a:defRPr/>
            </a:pPr>
            <a:r>
              <a:rPr lang="en" sz="1100" b="1" dirty="0">
                <a:solidFill>
                  <a:srgbClr val="00B050"/>
                </a:solidFill>
                <a:latin typeface="Arial" panose="020B0604020202020204" pitchFamily="34" charset="0"/>
                <a:ea typeface="Times New Roman" panose="02020603050405020304" pitchFamily="18" charset="0"/>
                <a:cs typeface="Arial" panose="020B0604020202020204" pitchFamily="34" charset="0"/>
              </a:rPr>
              <a:t>Comply with Regulations </a:t>
            </a:r>
            <a:r>
              <a:rPr lang="kk-KZ" sz="1100" b="1" dirty="0">
                <a:solidFill>
                  <a:srgbClr val="00B050"/>
                </a:solidFill>
                <a:latin typeface="Arial" panose="020B0604020202020204" pitchFamily="34" charset="0"/>
                <a:ea typeface="Times New Roman" panose="02020603050405020304" pitchFamily="18" charset="0"/>
                <a:cs typeface="Arial" panose="020B0604020202020204" pitchFamily="34" charset="0"/>
              </a:rPr>
              <a:t/>
            </a:r>
            <a:br>
              <a:rPr lang="kk-KZ" sz="1100" b="1" dirty="0">
                <a:solidFill>
                  <a:srgbClr val="00B050"/>
                </a:solidFill>
                <a:latin typeface="Arial" panose="020B0604020202020204" pitchFamily="34" charset="0"/>
                <a:ea typeface="Times New Roman" panose="02020603050405020304" pitchFamily="18" charset="0"/>
                <a:cs typeface="Arial" panose="020B0604020202020204" pitchFamily="34" charset="0"/>
              </a:rPr>
            </a:br>
            <a:r>
              <a:rPr lang="en" sz="1100" dirty="0">
                <a:solidFill>
                  <a:srgbClr val="002060"/>
                </a:solidFill>
                <a:latin typeface="Arial" panose="020B0604020202020204" pitchFamily="34" charset="0"/>
                <a:cs typeface="Arial" panose="020B0604020202020204" pitchFamily="34" charset="0"/>
              </a:rPr>
              <a:t>No. 308 of June 1, 2022 and </a:t>
            </a:r>
            <a:r>
              <a:rPr lang="en" sz="1100" b="1" dirty="0">
                <a:solidFill>
                  <a:srgbClr val="00B050"/>
                </a:solidFill>
                <a:latin typeface="Arial" panose="020B0604020202020204" pitchFamily="34" charset="0"/>
                <a:ea typeface="Times New Roman" panose="02020603050405020304" pitchFamily="18" charset="0"/>
                <a:cs typeface="Arial" panose="020B0604020202020204" pitchFamily="34" charset="0"/>
              </a:rPr>
              <a:t>the List </a:t>
            </a:r>
            <a:r>
              <a:rPr lang="en" sz="1100" b="1" dirty="0">
                <a:solidFill>
                  <a:schemeClr val="accent2">
                    <a:lumMod val="75000"/>
                  </a:schemeClr>
                </a:solidFill>
                <a:latin typeface="Arial" panose="020B0604020202020204" pitchFamily="34" charset="0"/>
                <a:cs typeface="Arial" panose="020B0604020202020204" pitchFamily="34" charset="0"/>
              </a:rPr>
              <a:t>of Priority Goods</a:t>
            </a:r>
            <a:r>
              <a:rPr kumimoji="0" lang="en" sz="1100" b="0"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ru-RU" sz="1100" b="0"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r>
            <a:br>
              <a:rPr kumimoji="0" lang="ru-RU" sz="1100" b="0"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n" sz="1100" b="0"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dated 05/30/2022 </a:t>
            </a:r>
            <a:r>
              <a:rPr lang="en"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No. 306 </a:t>
            </a:r>
            <a:r>
              <a:rPr lang="ru-RU"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r>
            <a:br>
              <a:rPr lang="ru-RU" sz="1100" dirty="0">
                <a:solidFill>
                  <a:srgbClr val="002060"/>
                </a:solidFill>
                <a:latin typeface="Arial" panose="020B0604020202020204" pitchFamily="34" charset="0"/>
                <a:ea typeface="Times New Roman" panose="02020603050405020304" pitchFamily="18" charset="0"/>
                <a:cs typeface="Arial" panose="020B0604020202020204" pitchFamily="34" charset="0"/>
              </a:rPr>
            </a:br>
            <a:r>
              <a:rPr lang="en"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approved by orders of the Ministry of Internal Affairs of the Republic of Kazakhstan.</a:t>
            </a:r>
            <a:endParaRPr kumimoji="0" lang="ru-RU" sz="1100" b="0"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58" name="TextBox 57">
            <a:extLst>
              <a:ext uri="{FF2B5EF4-FFF2-40B4-BE49-F238E27FC236}">
                <a16:creationId xmlns:a16="http://schemas.microsoft.com/office/drawing/2014/main" id="{32F74EB3-E356-F19A-9489-82F58A682DB3}"/>
              </a:ext>
            </a:extLst>
          </p:cNvPr>
          <p:cNvSpPr txBox="1"/>
          <p:nvPr/>
        </p:nvSpPr>
        <p:spPr>
          <a:xfrm>
            <a:off x="4112057" y="2772117"/>
            <a:ext cx="3380889" cy="600164"/>
          </a:xfrm>
          <a:prstGeom prst="rect">
            <a:avLst/>
          </a:prstGeom>
          <a:noFill/>
        </p:spPr>
        <p:txBody>
          <a:bodyPr wrap="square">
            <a:spAutoFit/>
          </a:bodyPr>
          <a:lstStyle/>
          <a:p>
            <a:pPr algn="ctr"/>
            <a:r>
              <a:rPr lang="en" sz="1100" b="1" dirty="0">
                <a:solidFill>
                  <a:srgbClr val="00B050"/>
                </a:solidFill>
                <a:latin typeface="Arial" panose="020B0604020202020204" pitchFamily="34" charset="0"/>
                <a:cs typeface="Arial" panose="020B0604020202020204" pitchFamily="34" charset="0"/>
              </a:rPr>
              <a:t>Carry out activities </a:t>
            </a:r>
            <a:r>
              <a:rPr lang="en" sz="1100" dirty="0">
                <a:solidFill>
                  <a:srgbClr val="002060"/>
                </a:solidFill>
                <a:latin typeface="Arial" panose="020B0604020202020204" pitchFamily="34" charset="0"/>
                <a:cs typeface="Arial" panose="020B0604020202020204" pitchFamily="34" charset="0"/>
              </a:rPr>
              <a:t>for at least </a:t>
            </a:r>
            <a:r>
              <a:rPr lang="en" sz="1100" b="1" dirty="0">
                <a:solidFill>
                  <a:schemeClr val="accent2">
                    <a:lumMod val="75000"/>
                  </a:schemeClr>
                </a:solidFill>
                <a:latin typeface="Arial" panose="020B0604020202020204" pitchFamily="34" charset="0"/>
                <a:cs typeface="Arial" panose="020B0604020202020204" pitchFamily="34" charset="0"/>
              </a:rPr>
              <a:t>one calendar year </a:t>
            </a:r>
            <a:r>
              <a:rPr lang="en" sz="1100" dirty="0">
                <a:solidFill>
                  <a:srgbClr val="002060"/>
                </a:solidFill>
                <a:latin typeface="Arial" panose="020B0604020202020204" pitchFamily="34" charset="0"/>
                <a:cs typeface="Arial" panose="020B0604020202020204" pitchFamily="34" charset="0"/>
              </a:rPr>
              <a:t>prior to the date of receipt of the application</a:t>
            </a:r>
          </a:p>
        </p:txBody>
      </p:sp>
      <p:sp>
        <p:nvSpPr>
          <p:cNvPr id="60" name="TextBox 59">
            <a:extLst>
              <a:ext uri="{FF2B5EF4-FFF2-40B4-BE49-F238E27FC236}">
                <a16:creationId xmlns:a16="http://schemas.microsoft.com/office/drawing/2014/main" id="{4E25C0DB-7CC6-1480-BD5C-25CA107B7B79}"/>
              </a:ext>
            </a:extLst>
          </p:cNvPr>
          <p:cNvSpPr txBox="1"/>
          <p:nvPr/>
        </p:nvSpPr>
        <p:spPr>
          <a:xfrm>
            <a:off x="4040386" y="3406557"/>
            <a:ext cx="3412026" cy="938719"/>
          </a:xfrm>
          <a:prstGeom prst="rect">
            <a:avLst/>
          </a:prstGeom>
          <a:noFill/>
        </p:spPr>
        <p:txBody>
          <a:bodyPr wrap="square">
            <a:spAutoFit/>
          </a:bodyPr>
          <a:lstStyle/>
          <a:p>
            <a:pPr algn="ctr"/>
            <a:r>
              <a:rPr lang="en" sz="1100" b="1" dirty="0">
                <a:solidFill>
                  <a:srgbClr val="00B050"/>
                </a:solidFill>
                <a:latin typeface="Arial" panose="020B0604020202020204" pitchFamily="34" charset="0"/>
                <a:cs typeface="Arial" panose="020B0604020202020204" pitchFamily="34" charset="0"/>
              </a:rPr>
              <a:t>No </a:t>
            </a:r>
            <a:r>
              <a:rPr lang="en" sz="1100" dirty="0">
                <a:solidFill>
                  <a:srgbClr val="002060"/>
                </a:solidFill>
                <a:latin typeface="Arial" panose="020B0604020202020204" pitchFamily="34" charset="0"/>
                <a:cs typeface="Arial" panose="020B0604020202020204" pitchFamily="34" charset="0"/>
              </a:rPr>
              <a:t>debt on taxes, mandatory pension contributions, mandatory professional pension contributions and social contributions </a:t>
            </a:r>
            <a:r>
              <a:rPr lang="en" sz="1100" b="1" dirty="0">
                <a:solidFill>
                  <a:schemeClr val="accent2">
                    <a:lumMod val="75000"/>
                  </a:schemeClr>
                </a:solidFill>
                <a:latin typeface="Arial" panose="020B0604020202020204" pitchFamily="34" charset="0"/>
                <a:cs typeface="Arial" panose="020B0604020202020204" pitchFamily="34" charset="0"/>
              </a:rPr>
              <a:t>on the day of application</a:t>
            </a:r>
          </a:p>
        </p:txBody>
      </p:sp>
      <p:pic>
        <p:nvPicPr>
          <p:cNvPr id="63" name="Рисунок 62" descr="Буфер обмена контур">
            <a:extLst>
              <a:ext uri="{FF2B5EF4-FFF2-40B4-BE49-F238E27FC236}">
                <a16:creationId xmlns:a16="http://schemas.microsoft.com/office/drawing/2014/main" id="{393A6AEB-C4A4-2F24-0F60-1F9D47CCBD1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17697" y="3512618"/>
            <a:ext cx="429331" cy="297715"/>
          </a:xfrm>
          <a:prstGeom prst="rect">
            <a:avLst/>
          </a:prstGeom>
        </p:spPr>
      </p:pic>
      <p:pic>
        <p:nvPicPr>
          <p:cNvPr id="64" name="Рисунок 63" descr="Школьный класс со сплошной заливкой">
            <a:extLst>
              <a:ext uri="{FF2B5EF4-FFF2-40B4-BE49-F238E27FC236}">
                <a16:creationId xmlns:a16="http://schemas.microsoft.com/office/drawing/2014/main" id="{4168B764-087D-B980-0C23-12836DB1A22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236708" y="482786"/>
            <a:ext cx="532915" cy="428220"/>
          </a:xfrm>
          <a:prstGeom prst="rect">
            <a:avLst/>
          </a:prstGeom>
        </p:spPr>
      </p:pic>
      <p:pic>
        <p:nvPicPr>
          <p:cNvPr id="1026" name="Picture 2" descr="Робот контур">
            <a:extLst>
              <a:ext uri="{FF2B5EF4-FFF2-40B4-BE49-F238E27FC236}">
                <a16:creationId xmlns:a16="http://schemas.microsoft.com/office/drawing/2014/main" id="{C07332D8-78DE-2A50-2F2F-60DFC5E19EB6}"/>
              </a:ext>
            </a:extLst>
          </p:cNvPr>
          <p:cNvPicPr>
            <a:picLocks noChangeAspect="1" noChangeArrowheads="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t="993" b="993"/>
          <a:stretch/>
        </p:blipFill>
        <p:spPr bwMode="auto">
          <a:xfrm>
            <a:off x="8033657" y="3484536"/>
            <a:ext cx="516855" cy="325798"/>
          </a:xfrm>
          <a:prstGeom prst="rect">
            <a:avLst/>
          </a:prstGeom>
        </p:spPr>
      </p:pic>
      <p:sp>
        <p:nvSpPr>
          <p:cNvPr id="2" name="TextBox 1">
            <a:extLst>
              <a:ext uri="{FF2B5EF4-FFF2-40B4-BE49-F238E27FC236}">
                <a16:creationId xmlns:a16="http://schemas.microsoft.com/office/drawing/2014/main" id="{E5D1D76C-C132-F436-15EF-E71FD3CE9BDC}"/>
              </a:ext>
            </a:extLst>
          </p:cNvPr>
          <p:cNvSpPr txBox="1"/>
          <p:nvPr/>
        </p:nvSpPr>
        <p:spPr>
          <a:xfrm>
            <a:off x="9207571" y="6290909"/>
            <a:ext cx="2579584" cy="430887"/>
          </a:xfrm>
          <a:prstGeom prst="rect">
            <a:avLst/>
          </a:prstGeom>
          <a:noFill/>
          <a:ln>
            <a:solidFill>
              <a:srgbClr val="FF0000"/>
            </a:solidFill>
            <a:prstDash val="lgDash"/>
          </a:ln>
        </p:spPr>
        <p:txBody>
          <a:bodyPr wrap="square">
            <a:spAutoFit/>
          </a:bodyPr>
          <a:lstStyle/>
          <a:p>
            <a:pPr algn="ctr"/>
            <a:r>
              <a:rPr lang="en" sz="1100" dirty="0">
                <a:solidFill>
                  <a:srgbClr val="002060"/>
                </a:solidFill>
                <a:latin typeface="Arial" panose="020B0604020202020204" pitchFamily="34" charset="0"/>
                <a:cs typeface="Arial" panose="020B0604020202020204" pitchFamily="34" charset="0"/>
              </a:rPr>
              <a:t>Total application processing time: </a:t>
            </a:r>
            <a:r>
              <a:rPr lang="en" sz="1100" b="1" dirty="0">
                <a:solidFill>
                  <a:schemeClr val="accent2">
                    <a:lumMod val="75000"/>
                  </a:schemeClr>
                </a:solidFill>
                <a:latin typeface="Arial" panose="020B0604020202020204" pitchFamily="34" charset="0"/>
                <a:cs typeface="Arial" panose="020B0604020202020204" pitchFamily="34" charset="0"/>
              </a:rPr>
              <a:t>14 working days</a:t>
            </a:r>
            <a:endParaRPr lang="ru-RU" sz="1100" dirty="0">
              <a:solidFill>
                <a:srgbClr val="00206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15E1431-148A-0ACC-5E12-091F866A9D6D}"/>
              </a:ext>
            </a:extLst>
          </p:cNvPr>
          <p:cNvSpPr txBox="1"/>
          <p:nvPr/>
        </p:nvSpPr>
        <p:spPr>
          <a:xfrm>
            <a:off x="4095520" y="4414880"/>
            <a:ext cx="3628559" cy="1369606"/>
          </a:xfrm>
          <a:prstGeom prst="rect">
            <a:avLst/>
          </a:prstGeom>
          <a:noFill/>
        </p:spPr>
        <p:txBody>
          <a:bodyPr wrap="square">
            <a:spAutoFit/>
          </a:bodyPr>
          <a:lstStyle/>
          <a:p>
            <a:pPr algn="ctr"/>
            <a:r>
              <a:rPr lang="en" sz="1100" b="1" dirty="0">
                <a:solidFill>
                  <a:srgbClr val="00B050"/>
                </a:solidFill>
                <a:latin typeface="Arial" panose="020B0604020202020204" pitchFamily="34" charset="0"/>
                <a:cs typeface="Arial" panose="020B0604020202020204" pitchFamily="34" charset="0"/>
              </a:rPr>
              <a:t>Securing </a:t>
            </a:r>
            <a:r>
              <a:rPr lang="en" sz="1100" dirty="0">
                <a:solidFill>
                  <a:srgbClr val="002060"/>
                </a:solidFill>
                <a:latin typeface="Arial" panose="020B0604020202020204" pitchFamily="34" charset="0"/>
                <a:cs typeface="Arial" panose="020B0604020202020204" pitchFamily="34" charset="0"/>
              </a:rPr>
              <a:t>an annual increase in tax deductions for the previous </a:t>
            </a:r>
            <a:r>
              <a:rPr lang="en" sz="1100" b="1" dirty="0">
                <a:solidFill>
                  <a:schemeClr val="accent2">
                    <a:lumMod val="75000"/>
                  </a:schemeClr>
                </a:solidFill>
                <a:latin typeface="Arial" panose="020B0604020202020204" pitchFamily="34" charset="0"/>
                <a:cs typeface="Arial" panose="020B0604020202020204" pitchFamily="34" charset="0"/>
              </a:rPr>
              <a:t>three years </a:t>
            </a:r>
            <a:r>
              <a:rPr lang="en" sz="1100" dirty="0">
                <a:solidFill>
                  <a:srgbClr val="002060"/>
                </a:solidFill>
                <a:latin typeface="Arial" panose="020B0604020202020204" pitchFamily="34" charset="0"/>
                <a:cs typeface="Arial" panose="020B0604020202020204" pitchFamily="34" charset="0"/>
              </a:rPr>
              <a:t>prior to the filing date. </a:t>
            </a:r>
            <a:r>
              <a:rPr lang="ru-RU" sz="1100" dirty="0">
                <a:solidFill>
                  <a:srgbClr val="002060"/>
                </a:solidFill>
                <a:latin typeface="Arial" panose="020B0604020202020204" pitchFamily="34" charset="0"/>
                <a:cs typeface="Arial" panose="020B0604020202020204" pitchFamily="34" charset="0"/>
              </a:rPr>
              <a:t/>
            </a:r>
            <a:br>
              <a:rPr lang="ru-RU" sz="1100" dirty="0">
                <a:solidFill>
                  <a:srgbClr val="002060"/>
                </a:solidFill>
                <a:latin typeface="Arial" panose="020B0604020202020204" pitchFamily="34" charset="0"/>
                <a:cs typeface="Arial" panose="020B0604020202020204" pitchFamily="34" charset="0"/>
              </a:rPr>
            </a:br>
            <a:r>
              <a:rPr lang="en" sz="1000" i="1" dirty="0">
                <a:solidFill>
                  <a:srgbClr val="002060"/>
                </a:solidFill>
                <a:latin typeface="Arial" panose="020B0604020202020204" pitchFamily="34" charset="0"/>
                <a:cs typeface="Arial" panose="020B0604020202020204" pitchFamily="34" charset="0"/>
              </a:rPr>
              <a:t>(the requirement of this subparagraph does not apply to entities that are exempt from paying taxes according to the law and/or from the date of registration of which less than 3 (three) calendar years have passed before the date of receipt of the application).</a:t>
            </a:r>
            <a:endParaRPr lang="ru-RU" sz="1100" i="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31951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03F57D7-3339-4962-8311-BC7DE951F1DD}"/>
              </a:ext>
            </a:extLst>
          </p:cNvPr>
          <p:cNvSpPr txBox="1"/>
          <p:nvPr/>
        </p:nvSpPr>
        <p:spPr>
          <a:xfrm>
            <a:off x="1580906" y="6393430"/>
            <a:ext cx="327334" cy="400110"/>
          </a:xfrm>
          <a:prstGeom prst="rect">
            <a:avLst/>
          </a:prstGeom>
          <a:noFill/>
        </p:spPr>
        <p:txBody>
          <a:bodyPr wrap="none" rtlCol="0">
            <a:spAutoFit/>
          </a:bodyPr>
          <a:lstStyle/>
          <a:p>
            <a:r>
              <a:rPr lang="en" sz="2000" b="1" dirty="0">
                <a:solidFill>
                  <a:schemeClr val="bg1"/>
                </a:solidFill>
                <a:latin typeface="Arial" panose="020B0604020202020204" pitchFamily="34" charset="0"/>
                <a:cs typeface="Arial" panose="020B0604020202020204" pitchFamily="34" charset="0"/>
              </a:rPr>
              <a:t>2</a:t>
            </a:r>
          </a:p>
        </p:txBody>
      </p:sp>
      <p:sp>
        <p:nvSpPr>
          <p:cNvPr id="42" name="TextBox 41">
            <a:extLst>
              <a:ext uri="{FF2B5EF4-FFF2-40B4-BE49-F238E27FC236}">
                <a16:creationId xmlns:a16="http://schemas.microsoft.com/office/drawing/2014/main" id="{A03F57D7-3339-4962-8311-BC7DE951F1DD}"/>
              </a:ext>
            </a:extLst>
          </p:cNvPr>
          <p:cNvSpPr txBox="1"/>
          <p:nvPr/>
        </p:nvSpPr>
        <p:spPr>
          <a:xfrm>
            <a:off x="63483" y="6367219"/>
            <a:ext cx="327334" cy="400110"/>
          </a:xfrm>
          <a:prstGeom prst="rect">
            <a:avLst/>
          </a:prstGeom>
          <a:noFill/>
        </p:spPr>
        <p:txBody>
          <a:bodyPr wrap="none" rtlCol="0">
            <a:spAutoFit/>
          </a:bodyPr>
          <a:lstStyle/>
          <a:p>
            <a:r>
              <a:rPr lang="en" sz="2000" b="1" dirty="0">
                <a:solidFill>
                  <a:schemeClr val="bg1"/>
                </a:solidFill>
                <a:latin typeface="Arial" panose="020B0604020202020204" pitchFamily="34" charset="0"/>
                <a:cs typeface="Arial" panose="020B0604020202020204" pitchFamily="34" charset="0"/>
              </a:rPr>
              <a:t>3</a:t>
            </a:r>
          </a:p>
        </p:txBody>
      </p:sp>
      <p:sp>
        <p:nvSpPr>
          <p:cNvPr id="44" name="TextBox 43">
            <a:extLst>
              <a:ext uri="{FF2B5EF4-FFF2-40B4-BE49-F238E27FC236}">
                <a16:creationId xmlns:a16="http://schemas.microsoft.com/office/drawing/2014/main" id="{504711A1-399A-4B1E-97C7-F37A2CB9C4DE}"/>
              </a:ext>
            </a:extLst>
          </p:cNvPr>
          <p:cNvSpPr txBox="1"/>
          <p:nvPr/>
        </p:nvSpPr>
        <p:spPr>
          <a:xfrm>
            <a:off x="598" y="-11619"/>
            <a:ext cx="12192000" cy="379557"/>
          </a:xfrm>
          <a:prstGeom prst="rect">
            <a:avLst/>
          </a:prstGeom>
          <a:solidFill>
            <a:schemeClr val="accent1">
              <a:lumMod val="75000"/>
            </a:schemeClr>
          </a:solidFill>
        </p:spPr>
        <p:txBody>
          <a:bodyPr wrap="square" lIns="162528" tIns="81263" rIns="162528" bIns="81263" rtlCol="0">
            <a:spAutoFit/>
          </a:bodyPr>
          <a:lstStyle/>
          <a:p>
            <a:pPr defTabSz="975390">
              <a:buClr>
                <a:srgbClr val="000000"/>
              </a:buClr>
            </a:pPr>
            <a:r>
              <a:rPr lang="en" sz="1400" b="1" cap="all" dirty="0">
                <a:solidFill>
                  <a:schemeClr val="bg1"/>
                </a:solidFill>
                <a:latin typeface="Arial" panose="020B0604020202020204" pitchFamily="34" charset="0"/>
                <a:cs typeface="Arial" panose="020B0604020202020204" pitchFamily="34" charset="0"/>
                <a:sym typeface="Arial"/>
              </a:rPr>
              <a:t>government incentive measures aimed at promoting domestic GWS</a:t>
            </a:r>
          </a:p>
        </p:txBody>
      </p:sp>
      <p:sp>
        <p:nvSpPr>
          <p:cNvPr id="29" name="Прямоугольник 28">
            <a:extLst>
              <a:ext uri="{FF2B5EF4-FFF2-40B4-BE49-F238E27FC236}">
                <a16:creationId xmlns:a16="http://schemas.microsoft.com/office/drawing/2014/main" id="{B1A22A7D-7DE6-4BF2-8BA7-7744EA4A6D33}"/>
              </a:ext>
            </a:extLst>
          </p:cNvPr>
          <p:cNvSpPr/>
          <p:nvPr/>
        </p:nvSpPr>
        <p:spPr>
          <a:xfrm>
            <a:off x="227150" y="1077041"/>
            <a:ext cx="3734925" cy="4616648"/>
          </a:xfrm>
          <a:prstGeom prst="rect">
            <a:avLst/>
          </a:prstGeom>
        </p:spPr>
        <p:txBody>
          <a:bodyPr wrap="square">
            <a:spAutoFit/>
          </a:bodyPr>
          <a:lstStyle/>
          <a:p>
            <a:pPr marL="342900" indent="-342900" algn="just">
              <a:buAutoNum type="arabicParenR"/>
              <a:defRPr/>
            </a:pPr>
            <a:r>
              <a:rPr lang="en" sz="1400" dirty="0">
                <a:solidFill>
                  <a:srgbClr val="002060"/>
                </a:solidFill>
                <a:latin typeface="Arial" panose="020B0604020202020204" pitchFamily="34" charset="0"/>
                <a:cs typeface="Arial" panose="020B0604020202020204" pitchFamily="34" charset="0"/>
              </a:rPr>
              <a:t>Costs incurred in </a:t>
            </a:r>
            <a:r>
              <a:rPr lang="en" sz="1400" b="1" dirty="0">
                <a:solidFill>
                  <a:srgbClr val="00B050"/>
                </a:solidFill>
                <a:latin typeface="Arial" panose="020B0604020202020204" pitchFamily="34" charset="0"/>
                <a:cs typeface="Arial" panose="020B0604020202020204" pitchFamily="34" charset="0"/>
              </a:rPr>
              <a:t>CONFIRMING COMPLIANCE </a:t>
            </a:r>
            <a:r>
              <a:rPr lang="en" sz="1400" dirty="0">
                <a:solidFill>
                  <a:srgbClr val="002060"/>
                </a:solidFill>
                <a:latin typeface="Arial" panose="020B0604020202020204" pitchFamily="34" charset="0"/>
                <a:cs typeface="Arial" panose="020B0604020202020204" pitchFamily="34" charset="0"/>
              </a:rPr>
              <a:t>of the processed GWS and management systems, including:</a:t>
            </a:r>
          </a:p>
          <a:p>
            <a:pPr marL="268288" indent="1588" algn="just">
              <a:buFont typeface="Wingdings" panose="05000000000000000000" pitchFamily="2" charset="2"/>
              <a:buChar char="§"/>
              <a:defRPr/>
            </a:pPr>
            <a:r>
              <a:rPr lang="en" sz="1400" dirty="0">
                <a:solidFill>
                  <a:srgbClr val="002060"/>
                </a:solidFill>
                <a:latin typeface="Arial" panose="020B0604020202020204" pitchFamily="34" charset="0"/>
                <a:cs typeface="Arial" panose="020B0604020202020204" pitchFamily="34" charset="0"/>
              </a:rPr>
              <a:t>to conduct an assessment;</a:t>
            </a:r>
          </a:p>
          <a:p>
            <a:pPr marL="268288" indent="1588" algn="just">
              <a:buFont typeface="Wingdings" panose="05000000000000000000" pitchFamily="2" charset="2"/>
              <a:buChar char="§"/>
              <a:defRPr/>
            </a:pPr>
            <a:r>
              <a:rPr lang="en" sz="1400" dirty="0">
                <a:solidFill>
                  <a:srgbClr val="002060"/>
                </a:solidFill>
                <a:latin typeface="Arial" panose="020B0604020202020204" pitchFamily="34" charset="0"/>
                <a:cs typeface="Arial" panose="020B0604020202020204" pitchFamily="34" charset="0"/>
              </a:rPr>
              <a:t>to carry out certification and laboratory tests of manufactured products;</a:t>
            </a:r>
          </a:p>
          <a:p>
            <a:pPr marL="268288" indent="1588" algn="just">
              <a:buFont typeface="Wingdings" panose="05000000000000000000" pitchFamily="2" charset="2"/>
              <a:buChar char="§"/>
              <a:defRPr/>
            </a:pPr>
            <a:r>
              <a:rPr lang="en" sz="1400" dirty="0">
                <a:solidFill>
                  <a:srgbClr val="002060"/>
                </a:solidFill>
                <a:latin typeface="Arial" panose="020B0604020202020204" pitchFamily="34" charset="0"/>
                <a:cs typeface="Arial" panose="020B0604020202020204" pitchFamily="34" charset="0"/>
              </a:rPr>
              <a:t>to conduct inspection audits and controls;</a:t>
            </a:r>
          </a:p>
          <a:p>
            <a:pPr marL="268288" indent="1588" algn="just">
              <a:buFont typeface="Wingdings" panose="05000000000000000000" pitchFamily="2" charset="2"/>
              <a:buChar char="§"/>
              <a:defRPr/>
            </a:pPr>
            <a:r>
              <a:rPr lang="en" sz="1400" dirty="0">
                <a:solidFill>
                  <a:srgbClr val="002060"/>
                </a:solidFill>
                <a:latin typeface="Arial" panose="020B0604020202020204" pitchFamily="34" charset="0"/>
                <a:cs typeface="Arial" panose="020B0604020202020204" pitchFamily="34" charset="0"/>
              </a:rPr>
              <a:t>for registration, renewal and renewal of certificates</a:t>
            </a:r>
          </a:p>
          <a:p>
            <a:pPr marL="177800">
              <a:defRPr/>
            </a:pPr>
            <a:endParaRPr lang="ru-RU" sz="1400" dirty="0">
              <a:solidFill>
                <a:srgbClr val="002060"/>
              </a:solidFill>
              <a:latin typeface="Arial" panose="020B0604020202020204" pitchFamily="34" charset="0"/>
              <a:cs typeface="Arial" panose="020B0604020202020204" pitchFamily="34" charset="0"/>
            </a:endParaRPr>
          </a:p>
          <a:p>
            <a:pPr marL="177800">
              <a:defRPr/>
            </a:pPr>
            <a:endParaRPr lang="ru-RU" sz="1400" dirty="0">
              <a:solidFill>
                <a:srgbClr val="002060"/>
              </a:solidFill>
              <a:latin typeface="Arial" panose="020B0604020202020204" pitchFamily="34" charset="0"/>
              <a:cs typeface="Arial" panose="020B0604020202020204" pitchFamily="34" charset="0"/>
            </a:endParaRPr>
          </a:p>
          <a:p>
            <a:pPr algn="just">
              <a:defRPr/>
            </a:pPr>
            <a:r>
              <a:rPr lang="en" sz="1400" dirty="0">
                <a:solidFill>
                  <a:srgbClr val="002060"/>
                </a:solidFill>
                <a:latin typeface="Arial" panose="020B0604020202020204" pitchFamily="34" charset="0"/>
                <a:cs typeface="Arial" panose="020B0604020202020204" pitchFamily="34" charset="0"/>
              </a:rPr>
              <a:t>2) Costs associated with </a:t>
            </a:r>
            <a:r>
              <a:rPr lang="en" sz="1400" b="1" dirty="0">
                <a:solidFill>
                  <a:srgbClr val="00B050"/>
                </a:solidFill>
                <a:latin typeface="Arial" panose="020B0604020202020204" pitchFamily="34" charset="0"/>
                <a:cs typeface="Arial" panose="020B0604020202020204" pitchFamily="34" charset="0"/>
              </a:rPr>
              <a:t>the PURCHASE OF EQUIPMENT FOR APPLYING IDENTIFICATION MEANS </a:t>
            </a:r>
            <a:r>
              <a:rPr lang="en" sz="1400" dirty="0">
                <a:solidFill>
                  <a:srgbClr val="002060"/>
                </a:solidFill>
                <a:latin typeface="Arial" panose="020B0604020202020204" pitchFamily="34" charset="0"/>
                <a:cs typeface="Arial" panose="020B0604020202020204" pitchFamily="34" charset="0"/>
              </a:rPr>
              <a:t>, including software for labeling </a:t>
            </a:r>
            <a:r>
              <a:rPr lang="en" sz="1400" b="1" dirty="0">
                <a:solidFill>
                  <a:srgbClr val="002060"/>
                </a:solidFill>
                <a:latin typeface="Arial" panose="020B0604020202020204" pitchFamily="34" charset="0"/>
                <a:cs typeface="Arial" panose="020B0604020202020204" pitchFamily="34" charset="0"/>
              </a:rPr>
              <a:t>footwear products </a:t>
            </a:r>
            <a:r>
              <a:rPr lang="en" sz="1400" dirty="0">
                <a:solidFill>
                  <a:srgbClr val="002060"/>
                </a:solidFill>
                <a:latin typeface="Arial" panose="020B0604020202020204" pitchFamily="34" charset="0"/>
                <a:cs typeface="Arial" panose="020B0604020202020204" pitchFamily="34" charset="0"/>
              </a:rPr>
              <a:t>.</a:t>
            </a:r>
          </a:p>
          <a:p>
            <a:pPr>
              <a:defRPr/>
            </a:pPr>
            <a:endParaRPr lang="ru-RU" sz="1400" dirty="0">
              <a:solidFill>
                <a:srgbClr val="002060"/>
              </a:solidFill>
              <a:latin typeface="Arial" panose="020B0604020202020204" pitchFamily="34" charset="0"/>
              <a:cs typeface="Arial" panose="020B0604020202020204" pitchFamily="34" charset="0"/>
            </a:endParaRPr>
          </a:p>
          <a:p>
            <a:pPr>
              <a:defRPr/>
            </a:pPr>
            <a:endParaRPr lang="ru-RU" sz="1400" dirty="0">
              <a:solidFill>
                <a:srgbClr val="002060"/>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F4CBCB2D-59C5-40CE-AB65-071B0537C9ED}"/>
              </a:ext>
            </a:extLst>
          </p:cNvPr>
          <p:cNvSpPr txBox="1">
            <a:spLocks/>
          </p:cNvSpPr>
          <p:nvPr/>
        </p:nvSpPr>
        <p:spPr>
          <a:xfrm>
            <a:off x="7821594" y="889042"/>
            <a:ext cx="4024026" cy="4876564"/>
          </a:xfrm>
          <a:prstGeom prst="rect">
            <a:avLst/>
          </a:prstGeom>
          <a:solidFill>
            <a:schemeClr val="bg1"/>
          </a:solidFill>
          <a:ln w="12700">
            <a:solidFill>
              <a:schemeClr val="bg1">
                <a:lumMod val="50000"/>
              </a:schemeClr>
            </a:solidFill>
            <a:prstDash val="solid"/>
            <a:miter lim="800000"/>
            <a:headEnd/>
            <a:tailEnd/>
          </a:ln>
          <a:effectLst/>
          <a:scene3d>
            <a:camera prst="orthographicFront"/>
            <a:lightRig rig="threePt" dir="t"/>
          </a:scene3d>
          <a:sp3d>
            <a:bevelT/>
          </a:sp3d>
        </p:spPr>
        <p:txBody>
          <a:bodyPr vert="horz" wrap="square" lIns="72009" tIns="72009" rIns="72009" bIns="72009" numCol="1" anchor="ctr" anchorCtr="0" compatLnSpc="1">
            <a:prstTxWarp prst="textNoShape">
              <a:avLst/>
            </a:prstTxWarp>
            <a:noAutofit/>
          </a:bodyPr>
          <a:lstStyle>
            <a:defPPr>
              <a:defRPr lang="ru-RU"/>
            </a:defPPr>
            <a:lvl1pPr lvl="0" indent="0" defTabSz="895350">
              <a:buClr>
                <a:srgbClr val="00863D"/>
              </a:buClr>
              <a:defRPr sz="1400" b="1" baseline="0">
                <a:solidFill>
                  <a:srgbClr val="000000"/>
                </a:solidFill>
                <a:latin typeface="Arial Narrow" panose="020B0606020202030204" pitchFamily="34" charset="0"/>
              </a:defRPr>
            </a:lvl1pPr>
            <a:lvl2pPr marL="193675" lvl="1" indent="-192088" defTabSz="895350">
              <a:buClr>
                <a:schemeClr val="tx2"/>
              </a:buClr>
              <a:buSzPct val="125000"/>
              <a:buFont typeface="Arial" pitchFamily="34" charset="0"/>
              <a:buChar char="•"/>
              <a:defRPr baseline="0"/>
            </a:lvl2pPr>
            <a:lvl3pPr marL="457200" lvl="2" indent="-261938" defTabSz="895350">
              <a:buClr>
                <a:schemeClr val="tx2"/>
              </a:buClr>
              <a:buSzPct val="120000"/>
              <a:buFont typeface="Arial" charset="0"/>
              <a:buChar char="–"/>
              <a:defRPr baseline="0"/>
            </a:lvl3pPr>
            <a:lvl4pPr marL="614363" lvl="3" indent="-155575" defTabSz="895350">
              <a:buClr>
                <a:schemeClr val="tx2"/>
              </a:buClr>
              <a:buSzPct val="120000"/>
              <a:buFont typeface="Arial" pitchFamily="34" charset="0"/>
              <a:buChar char="◦"/>
              <a:defRPr baseline="0"/>
            </a:lvl4pPr>
            <a:lvl5pPr marL="749808" lvl="4" indent="-130175" defTabSz="895350">
              <a:buClr>
                <a:schemeClr val="tx2"/>
              </a:buClr>
              <a:buSzPct val="89000"/>
              <a:buFont typeface="Arial" charset="0"/>
              <a:buChar char="-"/>
              <a:defRPr baseline="0"/>
            </a:lvl5pPr>
            <a:lvl6pPr marL="749808" indent="-130175" defTabSz="895350" fontAlgn="base">
              <a:spcBef>
                <a:spcPct val="0"/>
              </a:spcBef>
              <a:spcAft>
                <a:spcPct val="0"/>
              </a:spcAft>
              <a:buClr>
                <a:schemeClr val="tx2"/>
              </a:buClr>
              <a:buSzPct val="89000"/>
              <a:buFont typeface="Arial" charset="0"/>
              <a:buChar char="-"/>
              <a:defRPr baseline="0"/>
            </a:lvl6pPr>
            <a:lvl7pPr marL="749808" indent="-130175" defTabSz="895350" fontAlgn="base">
              <a:spcBef>
                <a:spcPct val="0"/>
              </a:spcBef>
              <a:spcAft>
                <a:spcPct val="0"/>
              </a:spcAft>
              <a:buClr>
                <a:schemeClr val="tx2"/>
              </a:buClr>
              <a:buSzPct val="89000"/>
              <a:buFont typeface="Arial" charset="0"/>
              <a:buChar char="-"/>
              <a:defRPr baseline="0"/>
            </a:lvl7pPr>
            <a:lvl8pPr marL="749808" indent="-130175" defTabSz="895350" fontAlgn="base">
              <a:spcBef>
                <a:spcPct val="0"/>
              </a:spcBef>
              <a:spcAft>
                <a:spcPct val="0"/>
              </a:spcAft>
              <a:buClr>
                <a:schemeClr val="tx2"/>
              </a:buClr>
              <a:buSzPct val="89000"/>
              <a:buFont typeface="Arial" charset="0"/>
              <a:buChar char="-"/>
              <a:defRPr baseline="0"/>
            </a:lvl8pPr>
            <a:lvl9pPr marL="749808" indent="-130175" defTabSz="895350" fontAlgn="base">
              <a:spcBef>
                <a:spcPct val="0"/>
              </a:spcBef>
              <a:spcAft>
                <a:spcPct val="0"/>
              </a:spcAft>
              <a:buClr>
                <a:schemeClr val="tx2"/>
              </a:buClr>
              <a:buSzPct val="89000"/>
              <a:buFont typeface="Arial" charset="0"/>
              <a:buChar char="-"/>
              <a:defRPr baseline="0"/>
            </a:lvl9pPr>
          </a:lstStyle>
          <a:p>
            <a:endParaRPr lang="ru-RU" dirty="0"/>
          </a:p>
        </p:txBody>
      </p:sp>
      <p:sp>
        <p:nvSpPr>
          <p:cNvPr id="41" name="TextBox 40">
            <a:extLst>
              <a:ext uri="{FF2B5EF4-FFF2-40B4-BE49-F238E27FC236}">
                <a16:creationId xmlns:a16="http://schemas.microsoft.com/office/drawing/2014/main" id="{5EC6C1F2-675F-44D0-AEFF-9A5451B397B0}"/>
              </a:ext>
            </a:extLst>
          </p:cNvPr>
          <p:cNvSpPr txBox="1"/>
          <p:nvPr/>
        </p:nvSpPr>
        <p:spPr>
          <a:xfrm>
            <a:off x="7927896" y="948690"/>
            <a:ext cx="3811420" cy="5032147"/>
          </a:xfrm>
          <a:prstGeom prst="rect">
            <a:avLst/>
          </a:prstGeom>
          <a:noFill/>
        </p:spPr>
        <p:txBody>
          <a:bodyPr wrap="square" rtlCol="0">
            <a:spAutoFit/>
          </a:bodyPr>
          <a:lstStyle/>
          <a:p>
            <a:pPr algn="ctr">
              <a:defRPr/>
            </a:pPr>
            <a:r>
              <a:rPr lang="en" sz="1400" b="1" spc="-7" dirty="0">
                <a:solidFill>
                  <a:srgbClr val="002060"/>
                </a:solidFill>
                <a:latin typeface="Arial" panose="020B0604020202020204" pitchFamily="34" charset="0"/>
                <a:cs typeface="Arial" panose="020B0604020202020204" pitchFamily="34" charset="0"/>
              </a:rPr>
              <a:t>CRITERIA FOR APPLICANTS</a:t>
            </a:r>
          </a:p>
          <a:p>
            <a:pPr algn="ctr">
              <a:defRPr/>
            </a:pPr>
            <a:endParaRPr lang="ru-RU" sz="800" b="1" spc="-7" dirty="0">
              <a:solidFill>
                <a:srgbClr val="002060"/>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500" b="1" i="0" u="none" strike="noStrike" kern="1200" cap="none" spc="0" normalizeH="0" baseline="0" noProof="0" dirty="0">
              <a:ln>
                <a:noFill/>
              </a:ln>
              <a:solidFill>
                <a:srgbClr val="00B05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100" b="1" i="0" u="none" strike="noStrike" kern="1200" cap="none" spc="0" normalizeH="0" baseline="0" noProof="0" dirty="0">
                <a:ln>
                  <a:noFill/>
                </a:ln>
                <a:solidFill>
                  <a:srgbClr val="00B050"/>
                </a:solidFill>
                <a:effectLst/>
                <a:uLnTx/>
                <a:uFillTx/>
                <a:latin typeface="Arial" panose="020B0604020202020204" pitchFamily="34" charset="0"/>
                <a:ea typeface="Times New Roman" panose="02020603050405020304" pitchFamily="18" charset="0"/>
                <a:cs typeface="Arial" panose="020B0604020202020204" pitchFamily="34" charset="0"/>
              </a:rPr>
              <a:t>SMALL and MEDIUM enterprises </a:t>
            </a:r>
            <a:r>
              <a:rPr kumimoji="0" lang="en" sz="1100" b="0"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producing products from the list of priority goods,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100" b="0"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not having </a:t>
            </a:r>
            <a:r>
              <a:rPr lang="en" sz="1100" b="1" dirty="0">
                <a:solidFill>
                  <a:schemeClr val="accent2">
                    <a:lumMod val="75000"/>
                  </a:schemeClr>
                </a:solidFill>
                <a:latin typeface="Arial" panose="020B0604020202020204" pitchFamily="34" charset="0"/>
                <a:cs typeface="Arial" panose="020B0604020202020204" pitchFamily="34" charset="0"/>
              </a:rPr>
              <a:t>50% </a:t>
            </a:r>
            <a:r>
              <a:rPr kumimoji="0" lang="en" sz="1100" b="0"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or more shares of the state, NMH, NK.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algn="ctr">
              <a:defRPr/>
            </a:pPr>
            <a:r>
              <a:rPr lang="en" sz="1100" b="1" dirty="0">
                <a:solidFill>
                  <a:srgbClr val="00B050"/>
                </a:solidFill>
                <a:latin typeface="Arial" panose="020B0604020202020204" pitchFamily="34" charset="0"/>
                <a:ea typeface="Times New Roman" panose="02020603050405020304" pitchFamily="18" charset="0"/>
                <a:cs typeface="Arial" panose="020B0604020202020204" pitchFamily="34" charset="0"/>
              </a:rPr>
              <a:t>Comply with Regulations </a:t>
            </a:r>
            <a:r>
              <a:rPr lang="kk-KZ" sz="1100" b="1" dirty="0">
                <a:solidFill>
                  <a:srgbClr val="00B050"/>
                </a:solidFill>
                <a:latin typeface="Arial" panose="020B0604020202020204" pitchFamily="34" charset="0"/>
                <a:ea typeface="Times New Roman" panose="02020603050405020304" pitchFamily="18" charset="0"/>
                <a:cs typeface="Arial" panose="020B0604020202020204" pitchFamily="34" charset="0"/>
              </a:rPr>
              <a:t/>
            </a:r>
            <a:br>
              <a:rPr lang="kk-KZ" sz="1100" b="1" dirty="0">
                <a:solidFill>
                  <a:srgbClr val="00B050"/>
                </a:solidFill>
                <a:latin typeface="Arial" panose="020B0604020202020204" pitchFamily="34" charset="0"/>
                <a:ea typeface="Times New Roman" panose="02020603050405020304" pitchFamily="18" charset="0"/>
                <a:cs typeface="Arial" panose="020B0604020202020204" pitchFamily="34" charset="0"/>
              </a:rPr>
            </a:br>
            <a:r>
              <a:rPr lang="en" sz="1100" dirty="0">
                <a:solidFill>
                  <a:srgbClr val="002060"/>
                </a:solidFill>
                <a:latin typeface="Arial" panose="020B0604020202020204" pitchFamily="34" charset="0"/>
                <a:cs typeface="Arial" panose="020B0604020202020204" pitchFamily="34" charset="0"/>
              </a:rPr>
              <a:t>of June 15, 2022 No. 342 and </a:t>
            </a:r>
            <a:r>
              <a:rPr lang="ru-RU" sz="1100" dirty="0">
                <a:solidFill>
                  <a:srgbClr val="002060"/>
                </a:solidFill>
                <a:latin typeface="Arial" panose="020B0604020202020204" pitchFamily="34" charset="0"/>
                <a:cs typeface="Arial" panose="020B0604020202020204" pitchFamily="34" charset="0"/>
              </a:rPr>
              <a:t/>
            </a:r>
            <a:br>
              <a:rPr lang="ru-RU" sz="1100" dirty="0">
                <a:solidFill>
                  <a:srgbClr val="002060"/>
                </a:solidFill>
                <a:latin typeface="Arial" panose="020B0604020202020204" pitchFamily="34" charset="0"/>
                <a:cs typeface="Arial" panose="020B0604020202020204" pitchFamily="34" charset="0"/>
              </a:rPr>
            </a:br>
            <a:r>
              <a:rPr lang="en" sz="1100" b="1" dirty="0">
                <a:solidFill>
                  <a:srgbClr val="00B050"/>
                </a:solidFill>
                <a:latin typeface="Arial" panose="020B0604020202020204" pitchFamily="34" charset="0"/>
                <a:ea typeface="Times New Roman" panose="02020603050405020304" pitchFamily="18" charset="0"/>
                <a:cs typeface="Arial" panose="020B0604020202020204" pitchFamily="34" charset="0"/>
              </a:rPr>
              <a:t>the List </a:t>
            </a:r>
            <a:r>
              <a:rPr lang="en" sz="1100" b="1" dirty="0">
                <a:solidFill>
                  <a:schemeClr val="accent2">
                    <a:lumMod val="75000"/>
                  </a:schemeClr>
                </a:solidFill>
                <a:latin typeface="Arial" panose="020B0604020202020204" pitchFamily="34" charset="0"/>
                <a:cs typeface="Arial" panose="020B0604020202020204" pitchFamily="34" charset="0"/>
              </a:rPr>
              <a:t>of Priority Goods</a:t>
            </a:r>
            <a:r>
              <a:rPr kumimoji="0" lang="en" sz="1100" b="0"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ru-RU" sz="1100" b="0"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r>
            <a:br>
              <a:rPr kumimoji="0" lang="ru-RU" sz="1100" b="0"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n" sz="1100" b="0"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dated 05/30/2022 </a:t>
            </a:r>
            <a:r>
              <a:rPr lang="en"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No. 306 </a:t>
            </a:r>
            <a:r>
              <a:rPr lang="ru-RU"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
            </a:r>
            <a:br>
              <a:rPr lang="ru-RU" sz="1100" dirty="0">
                <a:solidFill>
                  <a:srgbClr val="002060"/>
                </a:solidFill>
                <a:latin typeface="Arial" panose="020B0604020202020204" pitchFamily="34" charset="0"/>
                <a:ea typeface="Times New Roman" panose="02020603050405020304" pitchFamily="18" charset="0"/>
                <a:cs typeface="Arial" panose="020B0604020202020204" pitchFamily="34" charset="0"/>
              </a:rPr>
            </a:br>
            <a:r>
              <a:rPr lang="en" sz="1100" dirty="0">
                <a:solidFill>
                  <a:srgbClr val="002060"/>
                </a:solidFill>
                <a:latin typeface="Arial" panose="020B0604020202020204" pitchFamily="34" charset="0"/>
                <a:ea typeface="Times New Roman" panose="02020603050405020304" pitchFamily="18" charset="0"/>
                <a:cs typeface="Arial" panose="020B0604020202020204" pitchFamily="34" charset="0"/>
              </a:rPr>
              <a:t>approved by orders of the Ministry of Internal Affairs of the Republic of Kazakhstan.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algn="ctr"/>
            <a:r>
              <a:rPr lang="en" sz="1100" b="1" dirty="0">
                <a:solidFill>
                  <a:srgbClr val="00B050"/>
                </a:solidFill>
                <a:latin typeface="Arial" panose="020B0604020202020204" pitchFamily="34" charset="0"/>
                <a:cs typeface="Arial" panose="020B0604020202020204" pitchFamily="34" charset="0"/>
              </a:rPr>
              <a:t>Carry out activities </a:t>
            </a:r>
            <a:r>
              <a:rPr lang="en" sz="1100" dirty="0">
                <a:solidFill>
                  <a:srgbClr val="002060"/>
                </a:solidFill>
                <a:latin typeface="Arial" panose="020B0604020202020204" pitchFamily="34" charset="0"/>
                <a:cs typeface="Arial" panose="020B0604020202020204" pitchFamily="34" charset="0"/>
              </a:rPr>
              <a:t>for at least </a:t>
            </a:r>
            <a:r>
              <a:rPr lang="en" sz="1100" b="1" dirty="0">
                <a:solidFill>
                  <a:schemeClr val="accent2">
                    <a:lumMod val="75000"/>
                  </a:schemeClr>
                </a:solidFill>
                <a:latin typeface="Arial" panose="020B0604020202020204" pitchFamily="34" charset="0"/>
                <a:cs typeface="Arial" panose="020B0604020202020204" pitchFamily="34" charset="0"/>
              </a:rPr>
              <a:t>one calendar year </a:t>
            </a:r>
            <a:r>
              <a:rPr lang="en" sz="1100" dirty="0">
                <a:solidFill>
                  <a:srgbClr val="002060"/>
                </a:solidFill>
                <a:latin typeface="Arial" panose="020B0604020202020204" pitchFamily="34" charset="0"/>
                <a:cs typeface="Arial" panose="020B0604020202020204" pitchFamily="34" charset="0"/>
              </a:rPr>
              <a:t>prior to the date of receipt of the application</a:t>
            </a:r>
          </a:p>
          <a:p>
            <a:pPr algn="ctr"/>
            <a:endParaRPr lang="ru-RU" sz="1100" dirty="0">
              <a:solidFill>
                <a:srgbClr val="002060"/>
              </a:solidFill>
              <a:latin typeface="Arial" panose="020B0604020202020204" pitchFamily="34" charset="0"/>
              <a:cs typeface="Arial" panose="020B0604020202020204" pitchFamily="34" charset="0"/>
            </a:endParaRPr>
          </a:p>
          <a:p>
            <a:pPr algn="ctr"/>
            <a:r>
              <a:rPr lang="en" sz="1100" b="1" dirty="0">
                <a:solidFill>
                  <a:srgbClr val="00B050"/>
                </a:solidFill>
                <a:latin typeface="Arial" panose="020B0604020202020204" pitchFamily="34" charset="0"/>
                <a:cs typeface="Arial" panose="020B0604020202020204" pitchFamily="34" charset="0"/>
              </a:rPr>
              <a:t>No </a:t>
            </a:r>
            <a:r>
              <a:rPr lang="en" sz="1100" dirty="0">
                <a:solidFill>
                  <a:srgbClr val="002060"/>
                </a:solidFill>
                <a:latin typeface="Arial" panose="020B0604020202020204" pitchFamily="34" charset="0"/>
                <a:cs typeface="Arial" panose="020B0604020202020204" pitchFamily="34" charset="0"/>
              </a:rPr>
              <a:t>debt on taxes, mandatory pension contributions, mandatory professional pension contributions and social contributions </a:t>
            </a:r>
            <a:r>
              <a:rPr lang="en" sz="1100" b="1" dirty="0">
                <a:solidFill>
                  <a:schemeClr val="accent2">
                    <a:lumMod val="75000"/>
                  </a:schemeClr>
                </a:solidFill>
                <a:latin typeface="Arial" panose="020B0604020202020204" pitchFamily="34" charset="0"/>
                <a:cs typeface="Arial" panose="020B0604020202020204" pitchFamily="34" charset="0"/>
              </a:rPr>
              <a:t>on the day of application</a:t>
            </a:r>
          </a:p>
          <a:p>
            <a:pPr algn="ctr"/>
            <a:endParaRPr lang="ru-RU" sz="1100" b="1" dirty="0">
              <a:solidFill>
                <a:schemeClr val="accent2">
                  <a:lumMod val="75000"/>
                </a:schemeClr>
              </a:solidFill>
              <a:latin typeface="Arial" panose="020B0604020202020204" pitchFamily="34" charset="0"/>
              <a:cs typeface="Arial" panose="020B0604020202020204" pitchFamily="34" charset="0"/>
            </a:endParaRPr>
          </a:p>
          <a:p>
            <a:pPr algn="ctr"/>
            <a:r>
              <a:rPr lang="en" sz="1100" b="1" dirty="0">
                <a:solidFill>
                  <a:srgbClr val="00B050"/>
                </a:solidFill>
                <a:latin typeface="Arial" panose="020B0604020202020204" pitchFamily="34" charset="0"/>
                <a:cs typeface="Arial" panose="020B0604020202020204" pitchFamily="34" charset="0"/>
              </a:rPr>
              <a:t>Securing </a:t>
            </a:r>
            <a:r>
              <a:rPr lang="en" sz="1100" dirty="0">
                <a:solidFill>
                  <a:srgbClr val="002060"/>
                </a:solidFill>
                <a:latin typeface="Arial" panose="020B0604020202020204" pitchFamily="34" charset="0"/>
                <a:cs typeface="Arial" panose="020B0604020202020204" pitchFamily="34" charset="0"/>
              </a:rPr>
              <a:t>an annual increase in tax deductions for the previous </a:t>
            </a:r>
            <a:r>
              <a:rPr lang="en" sz="1100" b="1" dirty="0">
                <a:solidFill>
                  <a:schemeClr val="accent2">
                    <a:lumMod val="75000"/>
                  </a:schemeClr>
                </a:solidFill>
                <a:latin typeface="Arial" panose="020B0604020202020204" pitchFamily="34" charset="0"/>
                <a:cs typeface="Arial" panose="020B0604020202020204" pitchFamily="34" charset="0"/>
              </a:rPr>
              <a:t>three years </a:t>
            </a:r>
            <a:r>
              <a:rPr lang="en" sz="1100" dirty="0">
                <a:solidFill>
                  <a:srgbClr val="002060"/>
                </a:solidFill>
                <a:latin typeface="Arial" panose="020B0604020202020204" pitchFamily="34" charset="0"/>
                <a:cs typeface="Arial" panose="020B0604020202020204" pitchFamily="34" charset="0"/>
              </a:rPr>
              <a:t>prior to the filing date. </a:t>
            </a:r>
            <a:r>
              <a:rPr lang="ru-RU" sz="1400" dirty="0">
                <a:solidFill>
                  <a:srgbClr val="002060"/>
                </a:solidFill>
                <a:latin typeface="Arial" panose="020B0604020202020204" pitchFamily="34" charset="0"/>
                <a:cs typeface="Arial" panose="020B0604020202020204" pitchFamily="34" charset="0"/>
              </a:rPr>
              <a:t/>
            </a:r>
            <a:br>
              <a:rPr lang="ru-RU" sz="1400" dirty="0">
                <a:solidFill>
                  <a:srgbClr val="002060"/>
                </a:solidFill>
                <a:latin typeface="Arial" panose="020B0604020202020204" pitchFamily="34" charset="0"/>
                <a:cs typeface="Arial" panose="020B0604020202020204" pitchFamily="34" charset="0"/>
              </a:rPr>
            </a:br>
            <a:r>
              <a:rPr lang="en" sz="1000" i="1" dirty="0">
                <a:solidFill>
                  <a:srgbClr val="002060"/>
                </a:solidFill>
                <a:latin typeface="Arial" panose="020B0604020202020204" pitchFamily="34" charset="0"/>
                <a:cs typeface="Arial" panose="020B0604020202020204" pitchFamily="34" charset="0"/>
              </a:rPr>
              <a:t>(the requirement of this subparagraph does not apply to entities that are exempt from paying taxes according to the law and/or from the date of registration of which less than 3 (three) calendar years have passed before the date of receipt of the application).</a:t>
            </a:r>
            <a:endParaRPr lang="ru-RU" sz="1100" i="1" dirty="0">
              <a:solidFill>
                <a:srgbClr val="002060"/>
              </a:solidFill>
              <a:latin typeface="Arial" panose="020B0604020202020204" pitchFamily="34" charset="0"/>
              <a:cs typeface="Arial" panose="020B0604020202020204" pitchFamily="34" charset="0"/>
            </a:endParaRPr>
          </a:p>
          <a:p>
            <a:endParaRPr lang="ru-RU" sz="1400" b="1" dirty="0">
              <a:solidFill>
                <a:srgbClr val="00B050"/>
              </a:solidFill>
              <a:latin typeface="Arial" panose="020B0604020202020204" pitchFamily="34" charset="0"/>
              <a:cs typeface="Arial" panose="020B0604020202020204" pitchFamily="34" charset="0"/>
            </a:endParaRPr>
          </a:p>
        </p:txBody>
      </p:sp>
      <p:sp>
        <p:nvSpPr>
          <p:cNvPr id="43" name="Прямоугольник 42">
            <a:extLst>
              <a:ext uri="{FF2B5EF4-FFF2-40B4-BE49-F238E27FC236}">
                <a16:creationId xmlns:a16="http://schemas.microsoft.com/office/drawing/2014/main" id="{CC277ADE-B5E3-4F3E-B45A-82B0FF73FC84}"/>
              </a:ext>
            </a:extLst>
          </p:cNvPr>
          <p:cNvSpPr/>
          <p:nvPr/>
        </p:nvSpPr>
        <p:spPr>
          <a:xfrm>
            <a:off x="432438" y="403933"/>
            <a:ext cx="11413181" cy="485109"/>
          </a:xfrm>
          <a:prstGeom prst="rect">
            <a:avLst/>
          </a:prstGeom>
          <a:solidFill>
            <a:schemeClr val="bg1">
              <a:lumMod val="8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marR="13546"/>
            <a:endParaRPr lang="ru-RU" b="1" spc="-7" dirty="0">
              <a:solidFill>
                <a:schemeClr val="bg1"/>
              </a:solidFill>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D6AAD725-0C29-45E6-A04C-DBC613634941}"/>
              </a:ext>
            </a:extLst>
          </p:cNvPr>
          <p:cNvSpPr txBox="1"/>
          <p:nvPr/>
        </p:nvSpPr>
        <p:spPr>
          <a:xfrm>
            <a:off x="1719037" y="441214"/>
            <a:ext cx="8749028" cy="338554"/>
          </a:xfrm>
          <a:prstGeom prst="rect">
            <a:avLst/>
          </a:prstGeom>
          <a:noFill/>
        </p:spPr>
        <p:txBody>
          <a:bodyPr wrap="square">
            <a:spAutoFit/>
          </a:bodyPr>
          <a:lstStyle/>
          <a:p>
            <a:pPr marL="88900" marR="13546" algn="ctr"/>
            <a:r>
              <a:rPr lang="en" sz="1600" b="1" spc="-7" dirty="0">
                <a:solidFill>
                  <a:srgbClr val="002060"/>
                </a:solidFill>
                <a:latin typeface="Arial" panose="020B0604020202020204" pitchFamily="34" charset="0"/>
                <a:cs typeface="Arial" panose="020B0604020202020204" pitchFamily="34" charset="0"/>
              </a:rPr>
              <a:t>PROMOTION OF GOODS, WORKS AND SERVICES INTO THE DOMESTIC MARKET</a:t>
            </a:r>
          </a:p>
        </p:txBody>
      </p:sp>
      <p:pic>
        <p:nvPicPr>
          <p:cNvPr id="61" name="Изображение" descr="Изображение">
            <a:extLst>
              <a:ext uri="{FF2B5EF4-FFF2-40B4-BE49-F238E27FC236}">
                <a16:creationId xmlns:a16="http://schemas.microsoft.com/office/drawing/2014/main" id="{3AA4A0D2-9477-44CB-BF46-D7257390869F}"/>
              </a:ext>
            </a:extLst>
          </p:cNvPr>
          <p:cNvPicPr>
            <a:picLocks noChangeAspect="1"/>
          </p:cNvPicPr>
          <p:nvPr/>
        </p:nvPicPr>
        <p:blipFill>
          <a:blip r:embed="rId2"/>
          <a:stretch>
            <a:fillRect/>
          </a:stretch>
        </p:blipFill>
        <p:spPr>
          <a:xfrm>
            <a:off x="10466718" y="54753"/>
            <a:ext cx="1593188" cy="232572"/>
          </a:xfrm>
          <a:prstGeom prst="rect">
            <a:avLst/>
          </a:prstGeom>
          <a:ln w="12700">
            <a:miter lim="400000"/>
          </a:ln>
        </p:spPr>
      </p:pic>
      <p:sp>
        <p:nvSpPr>
          <p:cNvPr id="13" name="Номер слайда 12">
            <a:extLst>
              <a:ext uri="{FF2B5EF4-FFF2-40B4-BE49-F238E27FC236}">
                <a16:creationId xmlns:a16="http://schemas.microsoft.com/office/drawing/2014/main" id="{D745E493-0B79-45DF-8913-E575E2F12A0A}"/>
              </a:ext>
            </a:extLst>
          </p:cNvPr>
          <p:cNvSpPr>
            <a:spLocks noGrp="1"/>
          </p:cNvSpPr>
          <p:nvPr>
            <p:ph type="sldNum" sz="quarter" idx="12"/>
          </p:nvPr>
        </p:nvSpPr>
        <p:spPr>
          <a:xfrm>
            <a:off x="9316706" y="6465885"/>
            <a:ext cx="2743200" cy="365125"/>
          </a:xfrm>
        </p:spPr>
        <p:txBody>
          <a:bodyPr/>
          <a:lstStyle/>
          <a:p>
            <a:fld id="{33D8767E-5F03-4437-A142-6E142C65E7D1}" type="slidenum">
              <a:rPr lang="ru-RU" smtClean="0"/>
              <a:pPr/>
              <a:t>87</a:t>
            </a:fld>
            <a:endParaRPr lang="ru-RU" dirty="0"/>
          </a:p>
        </p:txBody>
      </p:sp>
      <p:sp>
        <p:nvSpPr>
          <p:cNvPr id="3" name="Прямоугольник 2">
            <a:extLst>
              <a:ext uri="{FF2B5EF4-FFF2-40B4-BE49-F238E27FC236}">
                <a16:creationId xmlns:a16="http://schemas.microsoft.com/office/drawing/2014/main" id="{3468F25C-A5A8-0AFB-3616-06A1B2E23BEB}"/>
              </a:ext>
            </a:extLst>
          </p:cNvPr>
          <p:cNvSpPr/>
          <p:nvPr/>
        </p:nvSpPr>
        <p:spPr>
          <a:xfrm>
            <a:off x="262482" y="6080649"/>
            <a:ext cx="8167415" cy="535341"/>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a:extLst>
              <a:ext uri="{FF2B5EF4-FFF2-40B4-BE49-F238E27FC236}">
                <a16:creationId xmlns:a16="http://schemas.microsoft.com/office/drawing/2014/main" id="{A1FB906D-ADF1-6BAB-104F-27106357A014}"/>
              </a:ext>
            </a:extLst>
          </p:cNvPr>
          <p:cNvSpPr txBox="1"/>
          <p:nvPr/>
        </p:nvSpPr>
        <p:spPr>
          <a:xfrm>
            <a:off x="252102" y="6113116"/>
            <a:ext cx="8167415" cy="523220"/>
          </a:xfrm>
          <a:prstGeom prst="rect">
            <a:avLst/>
          </a:prstGeom>
          <a:noFill/>
        </p:spPr>
        <p:txBody>
          <a:bodyPr wrap="square">
            <a:spAutoFit/>
          </a:bodyPr>
          <a:lstStyle/>
          <a:p>
            <a:pPr algn="just" defTabSz="457200"/>
            <a:r>
              <a:rPr lang="en" sz="1400" b="1" i="1" dirty="0">
                <a:solidFill>
                  <a:srgbClr val="002060"/>
                </a:solidFill>
                <a:latin typeface="Times New Roman" panose="02020603050405020304" pitchFamily="18" charset="0"/>
                <a:cs typeface="Times New Roman" panose="02020603050405020304" pitchFamily="18" charset="0"/>
              </a:rPr>
              <a:t>An increase in </a:t>
            </a:r>
            <a:r>
              <a:rPr lang="en" sz="1400" i="1" dirty="0">
                <a:solidFill>
                  <a:srgbClr val="002060"/>
                </a:solidFill>
                <a:latin typeface="Times New Roman" panose="02020603050405020304" pitchFamily="18" charset="0"/>
                <a:cs typeface="Times New Roman" panose="02020603050405020304" pitchFamily="18" charset="0"/>
              </a:rPr>
              <a:t>the volume of enterprise income from the sale of products and the provision of services </a:t>
            </a:r>
            <a:r>
              <a:rPr lang="en" sz="1400" b="1" i="1" dirty="0">
                <a:solidFill>
                  <a:srgbClr val="002060"/>
                </a:solidFill>
                <a:latin typeface="Times New Roman" panose="02020603050405020304" pitchFamily="18" charset="0"/>
                <a:cs typeface="Times New Roman" panose="02020603050405020304" pitchFamily="18" charset="0"/>
              </a:rPr>
              <a:t>by at least 2 (two) times the amount invested </a:t>
            </a:r>
            <a:r>
              <a:rPr lang="en" sz="1400" i="1" dirty="0">
                <a:solidFill>
                  <a:srgbClr val="002060"/>
                </a:solidFill>
                <a:latin typeface="Times New Roman" panose="02020603050405020304" pitchFamily="18" charset="0"/>
                <a:cs typeface="Times New Roman" panose="02020603050405020304" pitchFamily="18" charset="0"/>
              </a:rPr>
              <a:t>by the state within 2 (two) years.</a:t>
            </a:r>
          </a:p>
        </p:txBody>
      </p:sp>
      <p:sp>
        <p:nvSpPr>
          <p:cNvPr id="8" name="TextBox 7">
            <a:extLst>
              <a:ext uri="{FF2B5EF4-FFF2-40B4-BE49-F238E27FC236}">
                <a16:creationId xmlns:a16="http://schemas.microsoft.com/office/drawing/2014/main" id="{3653B9DE-4DDF-C87B-68D4-5246141DA1FF}"/>
              </a:ext>
            </a:extLst>
          </p:cNvPr>
          <p:cNvSpPr txBox="1"/>
          <p:nvPr/>
        </p:nvSpPr>
        <p:spPr>
          <a:xfrm>
            <a:off x="4109576" y="5889461"/>
            <a:ext cx="3102418" cy="307777"/>
          </a:xfrm>
          <a:prstGeom prst="rect">
            <a:avLst/>
          </a:prstGeom>
          <a:solidFill>
            <a:schemeClr val="bg1"/>
          </a:solidFill>
        </p:spPr>
        <p:txBody>
          <a:bodyPr wrap="square" rtlCol="0">
            <a:spAutoFit/>
          </a:bodyPr>
          <a:lstStyle/>
          <a:p>
            <a:pPr algn="ctr"/>
            <a:r>
              <a:rPr lang="en" sz="1400" b="1" dirty="0">
                <a:solidFill>
                  <a:srgbClr val="00B050"/>
                </a:solidFill>
                <a:latin typeface="Arial" panose="020B0604020202020204" pitchFamily="34" charset="0"/>
                <a:cs typeface="Arial" panose="020B0604020202020204" pitchFamily="34" charset="0"/>
              </a:rPr>
              <a:t>COUNTER OBLIGATIONS</a:t>
            </a:r>
          </a:p>
        </p:txBody>
      </p:sp>
      <p:sp>
        <p:nvSpPr>
          <p:cNvPr id="5" name="TextBox 4">
            <a:extLst>
              <a:ext uri="{FF2B5EF4-FFF2-40B4-BE49-F238E27FC236}">
                <a16:creationId xmlns:a16="http://schemas.microsoft.com/office/drawing/2014/main" id="{9617C82D-0985-C800-EEB4-545405B94A6A}"/>
              </a:ext>
            </a:extLst>
          </p:cNvPr>
          <p:cNvSpPr txBox="1"/>
          <p:nvPr/>
        </p:nvSpPr>
        <p:spPr>
          <a:xfrm>
            <a:off x="5052239" y="1669522"/>
            <a:ext cx="2426960" cy="1384995"/>
          </a:xfrm>
          <a:prstGeom prst="rect">
            <a:avLst/>
          </a:prstGeom>
          <a:noFill/>
        </p:spPr>
        <p:txBody>
          <a:bodyPr wrap="square" rtlCol="0">
            <a:spAutoFit/>
          </a:bodyPr>
          <a:lstStyle/>
          <a:p>
            <a:r>
              <a:rPr lang="en" sz="1400" b="1" dirty="0">
                <a:solidFill>
                  <a:srgbClr val="002060"/>
                </a:solidFill>
                <a:latin typeface="Arial" panose="020B0604020202020204" pitchFamily="34" charset="0"/>
                <a:cs typeface="Arial" panose="020B0604020202020204" pitchFamily="34" charset="0"/>
              </a:rPr>
              <a:t>size: </a:t>
            </a:r>
            <a:r>
              <a:rPr lang="en" sz="1400" b="1" dirty="0">
                <a:solidFill>
                  <a:schemeClr val="accent2">
                    <a:lumMod val="75000"/>
                  </a:schemeClr>
                </a:solidFill>
                <a:latin typeface="Arial" panose="020B0604020202020204" pitchFamily="34" charset="0"/>
                <a:cs typeface="Arial" panose="020B0604020202020204" pitchFamily="34" charset="0"/>
              </a:rPr>
              <a:t>50%,</a:t>
            </a:r>
            <a:r>
              <a:rPr lang="en" sz="1400" b="1" dirty="0">
                <a:solidFill>
                  <a:srgbClr val="00B050"/>
                </a:solidFill>
                <a:latin typeface="Arial" panose="020B0604020202020204" pitchFamily="34" charset="0"/>
                <a:cs typeface="Arial" panose="020B0604020202020204" pitchFamily="34" charset="0"/>
              </a:rPr>
              <a:t> </a:t>
            </a:r>
            <a:r>
              <a:rPr lang="en" sz="1400" dirty="0">
                <a:solidFill>
                  <a:srgbClr val="002060"/>
                </a:solidFill>
                <a:latin typeface="Arial" panose="020B0604020202020204" pitchFamily="34" charset="0"/>
                <a:cs typeface="Arial" panose="020B0604020202020204" pitchFamily="34" charset="0"/>
              </a:rPr>
              <a:t>but not more than </a:t>
            </a:r>
            <a:r>
              <a:rPr lang="en" sz="1400" b="1" dirty="0">
                <a:solidFill>
                  <a:schemeClr val="accent2">
                    <a:lumMod val="75000"/>
                  </a:schemeClr>
                </a:solidFill>
                <a:latin typeface="Arial" panose="020B0604020202020204" pitchFamily="34" charset="0"/>
                <a:cs typeface="Arial" panose="020B0604020202020204" pitchFamily="34" charset="0"/>
              </a:rPr>
              <a:t>3 thousand </a:t>
            </a:r>
            <a:r>
              <a:rPr lang="en" sz="1400" dirty="0">
                <a:solidFill>
                  <a:srgbClr val="002060"/>
                </a:solidFill>
                <a:latin typeface="Arial" panose="020B0604020202020204" pitchFamily="34" charset="0"/>
                <a:cs typeface="Arial" panose="020B0604020202020204" pitchFamily="34" charset="0"/>
              </a:rPr>
              <a:t>MCI (certification);</a:t>
            </a:r>
          </a:p>
          <a:p>
            <a:r>
              <a:rPr lang="en" sz="1400" b="1" dirty="0">
                <a:solidFill>
                  <a:srgbClr val="002060"/>
                </a:solidFill>
                <a:latin typeface="Arial" panose="020B0604020202020204" pitchFamily="34" charset="0"/>
                <a:cs typeface="Arial" panose="020B0604020202020204" pitchFamily="34" charset="0"/>
              </a:rPr>
              <a:t>historical period: </a:t>
            </a:r>
            <a:r>
              <a:rPr lang="en" sz="1400" b="1" dirty="0">
                <a:solidFill>
                  <a:schemeClr val="accent2">
                    <a:lumMod val="75000"/>
                  </a:schemeClr>
                </a:solidFill>
                <a:latin typeface="Arial" panose="020B0604020202020204" pitchFamily="34" charset="0"/>
                <a:cs typeface="Arial" panose="020B0604020202020204" pitchFamily="34" charset="0"/>
              </a:rPr>
              <a:t>24 months</a:t>
            </a:r>
          </a:p>
          <a:p>
            <a:endParaRPr lang="ru-RU" sz="1400" dirty="0"/>
          </a:p>
        </p:txBody>
      </p:sp>
      <p:sp>
        <p:nvSpPr>
          <p:cNvPr id="6" name="TextBox 5">
            <a:extLst>
              <a:ext uri="{FF2B5EF4-FFF2-40B4-BE49-F238E27FC236}">
                <a16:creationId xmlns:a16="http://schemas.microsoft.com/office/drawing/2014/main" id="{CE46BFF3-61BD-FFA1-1520-F1A62EEB1E23}"/>
              </a:ext>
            </a:extLst>
          </p:cNvPr>
          <p:cNvSpPr txBox="1"/>
          <p:nvPr/>
        </p:nvSpPr>
        <p:spPr>
          <a:xfrm>
            <a:off x="5134067" y="4022124"/>
            <a:ext cx="2575010" cy="1384995"/>
          </a:xfrm>
          <a:prstGeom prst="rect">
            <a:avLst/>
          </a:prstGeom>
          <a:noFill/>
        </p:spPr>
        <p:txBody>
          <a:bodyPr wrap="square" rtlCol="0">
            <a:spAutoFit/>
          </a:bodyPr>
          <a:lstStyle/>
          <a:p>
            <a:r>
              <a:rPr lang="en" sz="1400" b="1" dirty="0">
                <a:solidFill>
                  <a:srgbClr val="002060"/>
                </a:solidFill>
                <a:latin typeface="Arial" panose="020B0604020202020204" pitchFamily="34" charset="0"/>
                <a:cs typeface="Arial" panose="020B0604020202020204" pitchFamily="34" charset="0"/>
              </a:rPr>
              <a:t>size: </a:t>
            </a:r>
            <a:r>
              <a:rPr lang="en" sz="1400" b="1" dirty="0">
                <a:solidFill>
                  <a:schemeClr val="accent2">
                    <a:lumMod val="75000"/>
                  </a:schemeClr>
                </a:solidFill>
                <a:latin typeface="Arial" panose="020B0604020202020204" pitchFamily="34" charset="0"/>
                <a:cs typeface="Arial" panose="020B0604020202020204" pitchFamily="34" charset="0"/>
              </a:rPr>
              <a:t>50%, </a:t>
            </a:r>
            <a:r>
              <a:rPr lang="en" sz="1400" dirty="0">
                <a:solidFill>
                  <a:srgbClr val="002060"/>
                </a:solidFill>
                <a:latin typeface="Arial" panose="020B0604020202020204" pitchFamily="34" charset="0"/>
                <a:cs typeface="Arial" panose="020B0604020202020204" pitchFamily="34" charset="0"/>
              </a:rPr>
              <a:t>but not more than </a:t>
            </a:r>
            <a:r>
              <a:rPr lang="en" sz="1400" b="1" dirty="0">
                <a:solidFill>
                  <a:schemeClr val="accent2">
                    <a:lumMod val="75000"/>
                  </a:schemeClr>
                </a:solidFill>
                <a:latin typeface="Arial" panose="020B0604020202020204" pitchFamily="34" charset="0"/>
                <a:cs typeface="Arial" panose="020B0604020202020204" pitchFamily="34" charset="0"/>
              </a:rPr>
              <a:t>10 thousand </a:t>
            </a:r>
            <a:r>
              <a:rPr lang="en" sz="1400" dirty="0">
                <a:solidFill>
                  <a:srgbClr val="002060"/>
                </a:solidFill>
                <a:latin typeface="Arial" panose="020B0604020202020204" pitchFamily="34" charset="0"/>
                <a:cs typeface="Arial" panose="020B0604020202020204" pitchFamily="34" charset="0"/>
              </a:rPr>
              <a:t>MCI (labeling of footwear products);</a:t>
            </a:r>
          </a:p>
          <a:p>
            <a:r>
              <a:rPr lang="en" sz="1400" b="1" dirty="0">
                <a:solidFill>
                  <a:srgbClr val="002060"/>
                </a:solidFill>
                <a:latin typeface="Arial" panose="020B0604020202020204" pitchFamily="34" charset="0"/>
                <a:cs typeface="Arial" panose="020B0604020202020204" pitchFamily="34" charset="0"/>
              </a:rPr>
              <a:t>historical period:</a:t>
            </a:r>
            <a:r>
              <a:rPr lang="en" sz="1400" dirty="0">
                <a:solidFill>
                  <a:srgbClr val="002060"/>
                </a:solidFill>
                <a:latin typeface="Arial" panose="020B0604020202020204" pitchFamily="34" charset="0"/>
                <a:cs typeface="Arial" panose="020B0604020202020204" pitchFamily="34" charset="0"/>
              </a:rPr>
              <a:t> </a:t>
            </a:r>
            <a:r>
              <a:rPr lang="en" sz="1400" b="1" dirty="0">
                <a:solidFill>
                  <a:schemeClr val="accent2">
                    <a:lumMod val="75000"/>
                  </a:schemeClr>
                </a:solidFill>
                <a:latin typeface="Arial" panose="020B0604020202020204" pitchFamily="34" charset="0"/>
                <a:cs typeface="Arial" panose="020B0604020202020204" pitchFamily="34" charset="0"/>
              </a:rPr>
              <a:t>24 months</a:t>
            </a:r>
          </a:p>
          <a:p>
            <a:endParaRPr lang="ru-RU" sz="1400" dirty="0"/>
          </a:p>
        </p:txBody>
      </p:sp>
      <p:sp>
        <p:nvSpPr>
          <p:cNvPr id="9" name="Стрелка: вправо 8">
            <a:extLst>
              <a:ext uri="{FF2B5EF4-FFF2-40B4-BE49-F238E27FC236}">
                <a16:creationId xmlns:a16="http://schemas.microsoft.com/office/drawing/2014/main" id="{3E894165-DF77-98FE-4D2B-A24F3E0F5953}"/>
              </a:ext>
            </a:extLst>
          </p:cNvPr>
          <p:cNvSpPr/>
          <p:nvPr/>
        </p:nvSpPr>
        <p:spPr bwMode="auto">
          <a:xfrm>
            <a:off x="4358194" y="2413016"/>
            <a:ext cx="398810" cy="341128"/>
          </a:xfrm>
          <a:prstGeom prst="rightArrow">
            <a:avLst/>
          </a:prstGeom>
          <a:solidFill>
            <a:srgbClr val="00B050"/>
          </a:solidFill>
          <a:ln w="25400" cap="flat" cmpd="sng" algn="ctr">
            <a:solidFill>
              <a:schemeClr val="bg1">
                <a:lumMod val="95000"/>
              </a:schemeClr>
            </a:solidFill>
            <a:prstDash val="solid"/>
            <a:miter lim="400000"/>
            <a:headEnd type="none" w="med" len="med"/>
            <a:tailEnd type="none" w="med" len="med"/>
          </a:ln>
          <a:effectLst/>
        </p:spPr>
        <p:txBody>
          <a:bodyPr vert="horz" wrap="square" lIns="0" tIns="0" rIns="0" bIns="0" numCol="1" rtlCol="0" anchor="ctr" anchorCtr="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endParaRPr kumimoji="0" lang="ru-RU" sz="3000" b="1" i="0" u="none" strike="noStrike" cap="none" normalizeH="0" baseline="0">
              <a:ln>
                <a:noFill/>
              </a:ln>
              <a:solidFill>
                <a:srgbClr val="000000"/>
              </a:solidFill>
              <a:effectLst/>
              <a:latin typeface="Helvetica Neue" charset="0"/>
              <a:ea typeface="Helvetica Neue" charset="0"/>
              <a:cs typeface="Helvetica Neue" charset="0"/>
              <a:sym typeface="Helvetica Neue" charset="0"/>
            </a:endParaRPr>
          </a:p>
        </p:txBody>
      </p:sp>
      <p:sp>
        <p:nvSpPr>
          <p:cNvPr id="10" name="Стрелка: вправо 9">
            <a:extLst>
              <a:ext uri="{FF2B5EF4-FFF2-40B4-BE49-F238E27FC236}">
                <a16:creationId xmlns:a16="http://schemas.microsoft.com/office/drawing/2014/main" id="{B6348E15-1795-BD34-2CD0-AA5B74AB23DB}"/>
              </a:ext>
            </a:extLst>
          </p:cNvPr>
          <p:cNvSpPr/>
          <p:nvPr/>
        </p:nvSpPr>
        <p:spPr bwMode="auto">
          <a:xfrm>
            <a:off x="4365643" y="4778002"/>
            <a:ext cx="398810" cy="341128"/>
          </a:xfrm>
          <a:prstGeom prst="rightArrow">
            <a:avLst/>
          </a:prstGeom>
          <a:solidFill>
            <a:srgbClr val="00B050"/>
          </a:solidFill>
          <a:ln w="25400" cap="flat" cmpd="sng" algn="ctr">
            <a:solidFill>
              <a:schemeClr val="bg1">
                <a:lumMod val="95000"/>
              </a:schemeClr>
            </a:solidFill>
            <a:prstDash val="solid"/>
            <a:miter lim="400000"/>
            <a:headEnd type="none" w="med" len="med"/>
            <a:tailEnd type="none" w="med" len="med"/>
          </a:ln>
          <a:effectLst/>
        </p:spPr>
        <p:txBody>
          <a:bodyPr vert="horz" wrap="square" lIns="0" tIns="0" rIns="0" bIns="0" numCol="1" rtlCol="0" anchor="ctr" anchorCtr="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endParaRPr kumimoji="0" lang="ru-RU" sz="3000" b="1" i="0" u="none" strike="noStrike" cap="none" normalizeH="0" baseline="0">
              <a:ln>
                <a:noFill/>
              </a:ln>
              <a:solidFill>
                <a:srgbClr val="000000"/>
              </a:solidFill>
              <a:effectLst/>
              <a:latin typeface="Helvetica Neue" charset="0"/>
              <a:ea typeface="Helvetica Neue" charset="0"/>
              <a:cs typeface="Helvetica Neue" charset="0"/>
              <a:sym typeface="Helvetica Neue" charset="0"/>
            </a:endParaRPr>
          </a:p>
        </p:txBody>
      </p:sp>
      <p:grpSp>
        <p:nvGrpSpPr>
          <p:cNvPr id="34" name="Group 552">
            <a:extLst>
              <a:ext uri="{FF2B5EF4-FFF2-40B4-BE49-F238E27FC236}">
                <a16:creationId xmlns:a16="http://schemas.microsoft.com/office/drawing/2014/main" id="{2332973D-4626-00D3-3BA6-8A7075F62C03}"/>
              </a:ext>
            </a:extLst>
          </p:cNvPr>
          <p:cNvGrpSpPr/>
          <p:nvPr/>
        </p:nvGrpSpPr>
        <p:grpSpPr>
          <a:xfrm>
            <a:off x="4197109" y="1695826"/>
            <a:ext cx="709138" cy="584763"/>
            <a:chOff x="6238876" y="2390775"/>
            <a:chExt cx="576262" cy="419101"/>
          </a:xfrm>
          <a:solidFill>
            <a:schemeClr val="accent2"/>
          </a:solidFill>
        </p:grpSpPr>
        <p:sp>
          <p:nvSpPr>
            <p:cNvPr id="35" name="Rectangle 89">
              <a:extLst>
                <a:ext uri="{FF2B5EF4-FFF2-40B4-BE49-F238E27FC236}">
                  <a16:creationId xmlns:a16="http://schemas.microsoft.com/office/drawing/2014/main" id="{C3E66AA0-2167-06B7-01A7-198D69C6B537}"/>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 name="Rectangle 90">
              <a:extLst>
                <a:ext uri="{FF2B5EF4-FFF2-40B4-BE49-F238E27FC236}">
                  <a16:creationId xmlns:a16="http://schemas.microsoft.com/office/drawing/2014/main" id="{3D5A8BB2-229F-5401-A598-D1C36960416F}"/>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91">
              <a:extLst>
                <a:ext uri="{FF2B5EF4-FFF2-40B4-BE49-F238E27FC236}">
                  <a16:creationId xmlns:a16="http://schemas.microsoft.com/office/drawing/2014/main" id="{796B53BB-FDC2-D5E3-03FF-A1B3922F18CA}"/>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92">
              <a:extLst>
                <a:ext uri="{FF2B5EF4-FFF2-40B4-BE49-F238E27FC236}">
                  <a16:creationId xmlns:a16="http://schemas.microsoft.com/office/drawing/2014/main" id="{960CA01A-62E4-2F4B-5A13-F81740E1728F}"/>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93">
              <a:extLst>
                <a:ext uri="{FF2B5EF4-FFF2-40B4-BE49-F238E27FC236}">
                  <a16:creationId xmlns:a16="http://schemas.microsoft.com/office/drawing/2014/main" id="{D3D8700A-BF4F-E103-B970-D0E708280024}"/>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Rectangle 94">
              <a:extLst>
                <a:ext uri="{FF2B5EF4-FFF2-40B4-BE49-F238E27FC236}">
                  <a16:creationId xmlns:a16="http://schemas.microsoft.com/office/drawing/2014/main" id="{9B70069D-3C0E-C367-180F-087ABABB78C0}"/>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95">
              <a:extLst>
                <a:ext uri="{FF2B5EF4-FFF2-40B4-BE49-F238E27FC236}">
                  <a16:creationId xmlns:a16="http://schemas.microsoft.com/office/drawing/2014/main" id="{C5026BBF-D224-8ECE-2932-0C05FD0AD623}"/>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96">
              <a:extLst>
                <a:ext uri="{FF2B5EF4-FFF2-40B4-BE49-F238E27FC236}">
                  <a16:creationId xmlns:a16="http://schemas.microsoft.com/office/drawing/2014/main" id="{F9D00A03-BBB3-7350-1972-5BA5B61C7D21}"/>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Rectangle 97">
              <a:extLst>
                <a:ext uri="{FF2B5EF4-FFF2-40B4-BE49-F238E27FC236}">
                  <a16:creationId xmlns:a16="http://schemas.microsoft.com/office/drawing/2014/main" id="{9D6C402D-9854-CD2A-56D5-D217A53F8866}"/>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98">
              <a:extLst>
                <a:ext uri="{FF2B5EF4-FFF2-40B4-BE49-F238E27FC236}">
                  <a16:creationId xmlns:a16="http://schemas.microsoft.com/office/drawing/2014/main" id="{1D480433-5039-A8C1-4E54-A5D130CD3F1D}"/>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99">
              <a:extLst>
                <a:ext uri="{FF2B5EF4-FFF2-40B4-BE49-F238E27FC236}">
                  <a16:creationId xmlns:a16="http://schemas.microsoft.com/office/drawing/2014/main" id="{30E50BA1-B030-836E-5C45-10365F8FBA9D}"/>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100">
              <a:extLst>
                <a:ext uri="{FF2B5EF4-FFF2-40B4-BE49-F238E27FC236}">
                  <a16:creationId xmlns:a16="http://schemas.microsoft.com/office/drawing/2014/main" id="{A3B86970-46D2-A6E4-6E26-323ABB03F638}"/>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101">
              <a:extLst>
                <a:ext uri="{FF2B5EF4-FFF2-40B4-BE49-F238E27FC236}">
                  <a16:creationId xmlns:a16="http://schemas.microsoft.com/office/drawing/2014/main" id="{A2EF31D4-8F04-89F8-373D-6C8B593F5CD1}"/>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102">
              <a:extLst>
                <a:ext uri="{FF2B5EF4-FFF2-40B4-BE49-F238E27FC236}">
                  <a16:creationId xmlns:a16="http://schemas.microsoft.com/office/drawing/2014/main" id="{6C74682A-5657-3875-1B74-5B90AB795739}"/>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103">
              <a:extLst>
                <a:ext uri="{FF2B5EF4-FFF2-40B4-BE49-F238E27FC236}">
                  <a16:creationId xmlns:a16="http://schemas.microsoft.com/office/drawing/2014/main" id="{1C4FC628-3988-9B54-997D-48122461B3FC}"/>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104">
              <a:extLst>
                <a:ext uri="{FF2B5EF4-FFF2-40B4-BE49-F238E27FC236}">
                  <a16:creationId xmlns:a16="http://schemas.microsoft.com/office/drawing/2014/main" id="{5EB4B45F-CBB5-7344-FB13-BED7EBD9BFFD}"/>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105">
              <a:extLst>
                <a:ext uri="{FF2B5EF4-FFF2-40B4-BE49-F238E27FC236}">
                  <a16:creationId xmlns:a16="http://schemas.microsoft.com/office/drawing/2014/main" id="{35368C2B-8A24-4D86-9C4C-D3A72DCEBAED}"/>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63" name="Рисунок 62">
            <a:extLst>
              <a:ext uri="{FF2B5EF4-FFF2-40B4-BE49-F238E27FC236}">
                <a16:creationId xmlns:a16="http://schemas.microsoft.com/office/drawing/2014/main" id="{CBEA4F6F-9075-0A47-2F51-F696D82E57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00" t="44460" r="11367" b="32090"/>
          <a:stretch/>
        </p:blipFill>
        <p:spPr>
          <a:xfrm>
            <a:off x="4001997" y="4203412"/>
            <a:ext cx="1126101" cy="619967"/>
          </a:xfrm>
          <a:prstGeom prst="rect">
            <a:avLst/>
          </a:prstGeom>
        </p:spPr>
      </p:pic>
      <p:cxnSp>
        <p:nvCxnSpPr>
          <p:cNvPr id="67" name="Прямая соединительная линия 66">
            <a:extLst>
              <a:ext uri="{FF2B5EF4-FFF2-40B4-BE49-F238E27FC236}">
                <a16:creationId xmlns:a16="http://schemas.microsoft.com/office/drawing/2014/main" id="{3BB9739E-429E-4CC7-D301-618F9800426D}"/>
              </a:ext>
            </a:extLst>
          </p:cNvPr>
          <p:cNvCxnSpPr>
            <a:cxnSpLocks/>
          </p:cNvCxnSpPr>
          <p:nvPr/>
        </p:nvCxnSpPr>
        <p:spPr>
          <a:xfrm>
            <a:off x="7709077" y="889042"/>
            <a:ext cx="14863" cy="4946468"/>
          </a:xfrm>
          <a:prstGeom prst="line">
            <a:avLst/>
          </a:prstGeom>
          <a:ln w="9525">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2F473ED-6D09-34D9-0BEE-577DCC921A2B}"/>
              </a:ext>
            </a:extLst>
          </p:cNvPr>
          <p:cNvSpPr txBox="1"/>
          <p:nvPr/>
        </p:nvSpPr>
        <p:spPr>
          <a:xfrm>
            <a:off x="8628896" y="6092770"/>
            <a:ext cx="3110420" cy="523220"/>
          </a:xfrm>
          <a:prstGeom prst="rect">
            <a:avLst/>
          </a:prstGeom>
          <a:noFill/>
          <a:ln>
            <a:solidFill>
              <a:srgbClr val="FF0000"/>
            </a:solidFill>
            <a:prstDash val="lgDash"/>
          </a:ln>
        </p:spPr>
        <p:txBody>
          <a:bodyPr wrap="square">
            <a:spAutoFit/>
          </a:bodyPr>
          <a:lstStyle/>
          <a:p>
            <a:pPr algn="ctr"/>
            <a:r>
              <a:rPr lang="en" sz="1400" dirty="0">
                <a:solidFill>
                  <a:srgbClr val="002060"/>
                </a:solidFill>
                <a:latin typeface="Arial" panose="020B0604020202020204" pitchFamily="34" charset="0"/>
                <a:cs typeface="Arial" panose="020B0604020202020204" pitchFamily="34" charset="0"/>
              </a:rPr>
              <a:t>Total application processing time: </a:t>
            </a:r>
            <a:r>
              <a:rPr lang="ru-RU" sz="1400" dirty="0">
                <a:solidFill>
                  <a:srgbClr val="002060"/>
                </a:solidFill>
                <a:latin typeface="Arial" panose="020B0604020202020204" pitchFamily="34" charset="0"/>
                <a:cs typeface="Arial" panose="020B0604020202020204" pitchFamily="34" charset="0"/>
              </a:rPr>
              <a:t/>
            </a:r>
            <a:br>
              <a:rPr lang="ru-RU" sz="1400" dirty="0">
                <a:solidFill>
                  <a:srgbClr val="002060"/>
                </a:solidFill>
                <a:latin typeface="Arial" panose="020B0604020202020204" pitchFamily="34" charset="0"/>
                <a:cs typeface="Arial" panose="020B0604020202020204" pitchFamily="34" charset="0"/>
              </a:rPr>
            </a:br>
            <a:r>
              <a:rPr lang="en" sz="1400" b="1" dirty="0">
                <a:solidFill>
                  <a:schemeClr val="accent2">
                    <a:lumMod val="75000"/>
                  </a:schemeClr>
                </a:solidFill>
                <a:latin typeface="Arial" panose="020B0604020202020204" pitchFamily="34" charset="0"/>
                <a:cs typeface="Arial" panose="020B0604020202020204" pitchFamily="34" charset="0"/>
              </a:rPr>
              <a:t>8 working days</a:t>
            </a:r>
            <a:endParaRPr lang="ru-RU" sz="1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713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ABADF9D8-36A3-4E8B-9C1C-DDB094151BAD}"/>
              </a:ext>
            </a:extLst>
          </p:cNvPr>
          <p:cNvSpPr/>
          <p:nvPr/>
        </p:nvSpPr>
        <p:spPr>
          <a:xfrm>
            <a:off x="152400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a:extLst>
              <a:ext uri="{FF2B5EF4-FFF2-40B4-BE49-F238E27FC236}">
                <a16:creationId xmlns:a16="http://schemas.microsoft.com/office/drawing/2014/main" id="{636130E2-E1E1-437B-9AC4-D074F019B96F}"/>
              </a:ext>
            </a:extLst>
          </p:cNvPr>
          <p:cNvSpPr/>
          <p:nvPr/>
        </p:nvSpPr>
        <p:spPr>
          <a:xfrm>
            <a:off x="8484" y="372132"/>
            <a:ext cx="2466198" cy="6478443"/>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Заголовок">
            <a:extLst>
              <a:ext uri="{FF2B5EF4-FFF2-40B4-BE49-F238E27FC236}">
                <a16:creationId xmlns:a16="http://schemas.microsoft.com/office/drawing/2014/main" id="{3552C99F-4DC7-4107-A13E-6049CEF2C2A5}"/>
              </a:ext>
            </a:extLst>
          </p:cNvPr>
          <p:cNvSpPr txBox="1"/>
          <p:nvPr/>
        </p:nvSpPr>
        <p:spPr>
          <a:xfrm>
            <a:off x="2912767" y="884081"/>
            <a:ext cx="8203430" cy="2934458"/>
          </a:xfrm>
          <a:prstGeom prst="rect">
            <a:avLst/>
          </a:prstGeom>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lvl1pPr algn="l">
              <a:defRPr sz="4000" b="0">
                <a:solidFill>
                  <a:srgbClr val="FFFFFF"/>
                </a:solidFill>
                <a:latin typeface="Gill Sans SemiBold"/>
                <a:ea typeface="Gill Sans SemiBold"/>
                <a:cs typeface="Gill Sans SemiBold"/>
                <a:sym typeface="Gill Sans SemiBold"/>
              </a:defRPr>
            </a:lvl1pPr>
          </a:lstStyle>
          <a:p>
            <a:r>
              <a:rPr lang="en" sz="1800" b="1" dirty="0">
                <a:solidFill>
                  <a:srgbClr val="274264"/>
                </a:solidFill>
                <a:latin typeface="Arial" panose="020B0604020202020204" pitchFamily="34" charset="0"/>
                <a:cs typeface="Arial" panose="020B0604020202020204" pitchFamily="34" charset="0"/>
              </a:rPr>
              <a:t>JSC "Kazakhstan Center of Industry and Export"</a:t>
            </a:r>
          </a:p>
          <a:p>
            <a:r>
              <a:rPr lang="en" sz="1800" b="1" dirty="0">
                <a:solidFill>
                  <a:srgbClr val="274264"/>
                </a:solidFill>
                <a:latin typeface="Arial" panose="020B0604020202020204" pitchFamily="34" charset="0"/>
                <a:cs typeface="Arial" panose="020B0604020202020204" pitchFamily="34" charset="0"/>
              </a:rPr>
              <a:t>»</a:t>
            </a:r>
          </a:p>
          <a:p>
            <a:endParaRPr lang="ru-RU" sz="1800" b="1" dirty="0">
              <a:solidFill>
                <a:srgbClr val="274264"/>
              </a:solidFill>
              <a:latin typeface="Arial" panose="020B0604020202020204" pitchFamily="34" charset="0"/>
              <a:cs typeface="Arial" panose="020B0604020202020204" pitchFamily="34" charset="0"/>
            </a:endParaRPr>
          </a:p>
          <a:p>
            <a:r>
              <a:rPr lang="en" sz="1600" dirty="0">
                <a:solidFill>
                  <a:srgbClr val="274264"/>
                </a:solidFill>
                <a:latin typeface="Arial" panose="020B0604020202020204" pitchFamily="34" charset="0"/>
                <a:cs typeface="Arial" panose="020B0604020202020204" pitchFamily="34" charset="0"/>
              </a:rPr>
              <a:t>010000, Republic of Kazakhstan,</a:t>
            </a:r>
          </a:p>
          <a:p>
            <a:r>
              <a:rPr lang="en" sz="1600" dirty="0" err="1">
                <a:solidFill>
                  <a:srgbClr val="274264"/>
                </a:solidFill>
                <a:latin typeface="Arial" panose="020B0604020202020204" pitchFamily="34" charset="0"/>
                <a:cs typeface="Arial" panose="020B0604020202020204" pitchFamily="34" charset="0"/>
              </a:rPr>
              <a:t>Kabanbay Batyr </a:t>
            </a:r>
            <a:r>
              <a:rPr lang="en" sz="1600" dirty="0">
                <a:solidFill>
                  <a:srgbClr val="274264"/>
                </a:solidFill>
                <a:latin typeface="Arial" panose="020B0604020202020204" pitchFamily="34" charset="0"/>
                <a:cs typeface="Arial" panose="020B0604020202020204" pitchFamily="34" charset="0"/>
              </a:rPr>
              <a:t>Ave. , 17,</a:t>
            </a:r>
          </a:p>
          <a:p>
            <a:r>
              <a:rPr lang="en" sz="1600" dirty="0">
                <a:solidFill>
                  <a:srgbClr val="274264"/>
                </a:solidFill>
                <a:latin typeface="Arial" panose="020B0604020202020204" pitchFamily="34" charset="0"/>
                <a:cs typeface="Arial" panose="020B0604020202020204" pitchFamily="34" charset="0"/>
              </a:rPr>
              <a:t>block E, 4th floor.</a:t>
            </a:r>
          </a:p>
          <a:p>
            <a:endParaRPr lang="ru-RU" sz="1600" dirty="0">
              <a:solidFill>
                <a:srgbClr val="274264"/>
              </a:solidFill>
              <a:latin typeface="Arial" panose="020B0604020202020204" pitchFamily="34" charset="0"/>
              <a:cs typeface="Arial" panose="020B0604020202020204" pitchFamily="34" charset="0"/>
            </a:endParaRPr>
          </a:p>
          <a:p>
            <a:r>
              <a:rPr lang="en" sz="1600" dirty="0">
                <a:solidFill>
                  <a:srgbClr val="274264"/>
                </a:solidFill>
                <a:latin typeface="Arial" panose="020B0604020202020204" pitchFamily="34" charset="0"/>
                <a:cs typeface="Arial" panose="020B0604020202020204" pitchFamily="34" charset="0"/>
              </a:rPr>
              <a:t>contact numbers:</a:t>
            </a:r>
          </a:p>
          <a:p>
            <a:r>
              <a:rPr lang="en" sz="1600" dirty="0">
                <a:solidFill>
                  <a:srgbClr val="274264"/>
                </a:solidFill>
                <a:latin typeface="Arial" panose="020B0604020202020204" pitchFamily="34" charset="0"/>
                <a:cs typeface="Arial" panose="020B0604020202020204" pitchFamily="34" charset="0"/>
              </a:rPr>
              <a:t>+7 (7172) 793390, 793391, 793392,793393 ( </a:t>
            </a:r>
            <a:r>
              <a:rPr lang="en" sz="1600" dirty="0" err="1">
                <a:solidFill>
                  <a:srgbClr val="274264"/>
                </a:solidFill>
                <a:latin typeface="Arial" panose="020B0604020202020204" pitchFamily="34" charset="0"/>
                <a:cs typeface="Arial" panose="020B0604020202020204" pitchFamily="34" charset="0"/>
              </a:rPr>
              <a:t>ext </a:t>
            </a:r>
            <a:r>
              <a:rPr lang="en" sz="1600" dirty="0">
                <a:solidFill>
                  <a:srgbClr val="274264"/>
                </a:solidFill>
                <a:latin typeface="Arial" panose="020B0604020202020204" pitchFamily="34" charset="0"/>
                <a:cs typeface="Arial" panose="020B0604020202020204" pitchFamily="34" charset="0"/>
              </a:rPr>
              <a:t>. +444)</a:t>
            </a:r>
          </a:p>
          <a:p>
            <a:endParaRPr lang="ru-RU" sz="1800" b="1" dirty="0">
              <a:solidFill>
                <a:srgbClr val="274264"/>
              </a:solidFill>
              <a:latin typeface="Arial" panose="020B0604020202020204" pitchFamily="34" charset="0"/>
              <a:cs typeface="Arial" panose="020B0604020202020204" pitchFamily="34" charset="0"/>
            </a:endParaRPr>
          </a:p>
          <a:p>
            <a:r>
              <a:rPr lang="en" sz="1800" b="1" dirty="0">
                <a:solidFill>
                  <a:srgbClr val="274264"/>
                </a:solidFill>
                <a:latin typeface="Arial" panose="020B0604020202020204" pitchFamily="34" charset="0"/>
                <a:cs typeface="Arial" panose="020B0604020202020204" pitchFamily="34" charset="0"/>
                <a:hlinkClick r:id="rId2"/>
              </a:rPr>
              <a:t>www.qazindustry.gov.kz</a:t>
            </a:r>
            <a:endParaRPr lang="ru-RU" sz="1800" b="1" dirty="0">
              <a:solidFill>
                <a:srgbClr val="274264"/>
              </a:solidFill>
              <a:latin typeface="Arial" panose="020B0604020202020204" pitchFamily="34" charset="0"/>
              <a:cs typeface="Arial" panose="020B0604020202020204" pitchFamily="34" charset="0"/>
            </a:endParaRPr>
          </a:p>
        </p:txBody>
      </p:sp>
      <p:sp>
        <p:nvSpPr>
          <p:cNvPr id="16" name="Подзаголовок">
            <a:extLst>
              <a:ext uri="{FF2B5EF4-FFF2-40B4-BE49-F238E27FC236}">
                <a16:creationId xmlns:a16="http://schemas.microsoft.com/office/drawing/2014/main" id="{F426FD5F-A989-4D7C-8CF0-3A644AFC95E3}"/>
              </a:ext>
            </a:extLst>
          </p:cNvPr>
          <p:cNvSpPr txBox="1"/>
          <p:nvPr/>
        </p:nvSpPr>
        <p:spPr>
          <a:xfrm>
            <a:off x="3769422" y="4568475"/>
            <a:ext cx="72200" cy="626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l">
              <a:defRPr sz="2500" b="0">
                <a:solidFill>
                  <a:srgbClr val="FFFFFF"/>
                </a:solidFill>
                <a:latin typeface="Gill Sans"/>
                <a:ea typeface="Gill Sans"/>
                <a:cs typeface="Gill Sans"/>
                <a:sym typeface="Gill Sans"/>
              </a:defRPr>
            </a:lvl1pPr>
          </a:lstStyle>
          <a:p>
            <a:endParaRPr lang="en-US" sz="3600" b="1" dirty="0"/>
          </a:p>
        </p:txBody>
      </p:sp>
      <p:sp>
        <p:nvSpPr>
          <p:cNvPr id="14" name="Прямоугольник 13">
            <a:extLst>
              <a:ext uri="{FF2B5EF4-FFF2-40B4-BE49-F238E27FC236}">
                <a16:creationId xmlns:a16="http://schemas.microsoft.com/office/drawing/2014/main" id="{9A2225A4-D0CF-4436-AE54-C57CBE126158}"/>
              </a:ext>
            </a:extLst>
          </p:cNvPr>
          <p:cNvSpPr/>
          <p:nvPr/>
        </p:nvSpPr>
        <p:spPr>
          <a:xfrm>
            <a:off x="245020" y="2403224"/>
            <a:ext cx="2166151" cy="553998"/>
          </a:xfrm>
          <a:prstGeom prst="rect">
            <a:avLst/>
          </a:prstGeom>
          <a:ln>
            <a:noFill/>
          </a:ln>
        </p:spPr>
        <p:txBody>
          <a:bodyPr wrap="square">
            <a:spAutoFit/>
          </a:bodyPr>
          <a:lstStyle/>
          <a:p>
            <a:r>
              <a:rPr lang="en" sz="1000" b="1" dirty="0">
                <a:solidFill>
                  <a:schemeClr val="bg1"/>
                </a:solidFill>
                <a:latin typeface="Arial" panose="020B0604020202020204" pitchFamily="34" charset="0"/>
                <a:cs typeface="Arial" panose="020B0604020202020204" pitchFamily="34" charset="0"/>
              </a:rPr>
              <a:t>Aidana Adil from </a:t>
            </a:r>
            <a:r>
              <a:rPr lang="en" sz="1000" b="1" dirty="0" err="1">
                <a:solidFill>
                  <a:schemeClr val="bg1"/>
                </a:solidFill>
                <a:latin typeface="Arial" panose="020B0604020202020204" pitchFamily="34" charset="0"/>
                <a:cs typeface="Arial" panose="020B0604020202020204" pitchFamily="34" charset="0"/>
              </a:rPr>
              <a:t>ultani</a:t>
            </a:r>
            <a:endParaRPr lang="ru-RU" sz="1000" b="1" dirty="0">
              <a:solidFill>
                <a:schemeClr val="bg1"/>
              </a:solidFill>
              <a:latin typeface="Arial" panose="020B0604020202020204" pitchFamily="34" charset="0"/>
              <a:cs typeface="Arial" panose="020B0604020202020204" pitchFamily="34" charset="0"/>
            </a:endParaRPr>
          </a:p>
          <a:p>
            <a:r>
              <a:rPr lang="en" sz="1000" dirty="0">
                <a:solidFill>
                  <a:schemeClr val="bg1"/>
                </a:solidFill>
                <a:latin typeface="Arial" panose="020B0604020202020204" pitchFamily="34" charset="0"/>
                <a:cs typeface="Arial" panose="020B0604020202020204" pitchFamily="34" charset="0"/>
              </a:rPr>
              <a:t>8 708 554 83 37</a:t>
            </a:r>
          </a:p>
          <a:p>
            <a:r>
              <a:rPr lang="en" sz="1000" u="sng" dirty="0">
                <a:solidFill>
                  <a:schemeClr val="bg1"/>
                </a:solidFill>
                <a:latin typeface="Arial" panose="020B0604020202020204" pitchFamily="34" charset="0"/>
                <a:cs typeface="Arial" panose="020B0604020202020204" pitchFamily="34" charset="0"/>
                <a:hlinkClick r:id="rId3"/>
              </a:rPr>
              <a:t>a.adilsultani@qazindustry.gov.kz</a:t>
            </a:r>
            <a:r>
              <a:rPr lang="en" sz="1000" u="sng" dirty="0">
                <a:solidFill>
                  <a:schemeClr val="bg1"/>
                </a:solidFill>
                <a:latin typeface="Arial" panose="020B0604020202020204" pitchFamily="34" charset="0"/>
                <a:cs typeface="Arial" panose="020B0604020202020204" pitchFamily="34" charset="0"/>
              </a:rPr>
              <a:t> </a:t>
            </a:r>
            <a:endParaRPr lang="en-US" sz="1000" u="sng" dirty="0">
              <a:solidFill>
                <a:schemeClr val="bg1"/>
              </a:solidFill>
              <a:latin typeface="Arial" panose="020B0604020202020204" pitchFamily="34" charset="0"/>
              <a:cs typeface="Arial" panose="020B0604020202020204" pitchFamily="34" charset="0"/>
            </a:endParaRPr>
          </a:p>
        </p:txBody>
      </p:sp>
      <p:sp>
        <p:nvSpPr>
          <p:cNvPr id="18" name="Прямоугольник 17">
            <a:extLst>
              <a:ext uri="{FF2B5EF4-FFF2-40B4-BE49-F238E27FC236}">
                <a16:creationId xmlns:a16="http://schemas.microsoft.com/office/drawing/2014/main" id="{95DBEEE0-EEFB-44DF-884E-BD4A7FB2ABFD}"/>
              </a:ext>
            </a:extLst>
          </p:cNvPr>
          <p:cNvSpPr/>
          <p:nvPr/>
        </p:nvSpPr>
        <p:spPr>
          <a:xfrm>
            <a:off x="245020" y="1702686"/>
            <a:ext cx="2288784" cy="553998"/>
          </a:xfrm>
          <a:prstGeom prst="rect">
            <a:avLst/>
          </a:prstGeom>
          <a:ln>
            <a:noFill/>
          </a:ln>
        </p:spPr>
        <p:txBody>
          <a:bodyPr wrap="square">
            <a:spAutoFit/>
          </a:bodyPr>
          <a:lstStyle/>
          <a:p>
            <a:r>
              <a:rPr lang="en" sz="1000" b="1" dirty="0" err="1">
                <a:solidFill>
                  <a:schemeClr val="bg1"/>
                </a:solidFill>
                <a:latin typeface="Arial" panose="020B0604020202020204" pitchFamily="34" charset="0"/>
                <a:cs typeface="Arial" panose="020B0604020202020204" pitchFamily="34" charset="0"/>
              </a:rPr>
              <a:t>Aisulu </a:t>
            </a:r>
            <a:r>
              <a:rPr lang="en" sz="1000" b="1" dirty="0">
                <a:solidFill>
                  <a:schemeClr val="bg1"/>
                </a:solidFill>
                <a:latin typeface="Arial" panose="020B0604020202020204" pitchFamily="34" charset="0"/>
                <a:cs typeface="Arial" panose="020B0604020202020204" pitchFamily="34" charset="0"/>
              </a:rPr>
              <a:t>Zhalmurzina</a:t>
            </a:r>
          </a:p>
          <a:p>
            <a:r>
              <a:rPr lang="en" sz="1000" dirty="0">
                <a:solidFill>
                  <a:schemeClr val="bg1"/>
                </a:solidFill>
                <a:latin typeface="Arial" panose="020B0604020202020204" pitchFamily="34" charset="0"/>
                <a:cs typeface="Arial" panose="020B0604020202020204" pitchFamily="34" charset="0"/>
              </a:rPr>
              <a:t>8 7 78 171 24 66</a:t>
            </a:r>
            <a:endParaRPr lang="ru-RU" sz="1000" dirty="0">
              <a:solidFill>
                <a:schemeClr val="bg1"/>
              </a:solidFill>
              <a:latin typeface="Arial" panose="020B0604020202020204" pitchFamily="34" charset="0"/>
              <a:cs typeface="Arial" panose="020B0604020202020204" pitchFamily="34" charset="0"/>
            </a:endParaRPr>
          </a:p>
          <a:p>
            <a:r>
              <a:rPr lang="en" sz="1000" dirty="0">
                <a:solidFill>
                  <a:schemeClr val="bg1"/>
                </a:solidFill>
                <a:latin typeface="Arial" panose="020B0604020202020204" pitchFamily="34" charset="0"/>
                <a:cs typeface="Arial" panose="020B0604020202020204" pitchFamily="34" charset="0"/>
                <a:hlinkClick r:id="rId4"/>
              </a:rPr>
              <a:t>a.zhalmurzina@qazindustry.gov.kz</a:t>
            </a:r>
            <a:endParaRPr lang="ru-RU" sz="1000" dirty="0">
              <a:solidFill>
                <a:schemeClr val="bg1"/>
              </a:solidFill>
              <a:latin typeface="Arial" panose="020B0604020202020204" pitchFamily="34" charset="0"/>
              <a:cs typeface="Arial" panose="020B0604020202020204" pitchFamily="34" charset="0"/>
            </a:endParaRPr>
          </a:p>
        </p:txBody>
      </p:sp>
      <p:cxnSp>
        <p:nvCxnSpPr>
          <p:cNvPr id="20" name="Прямая соединительная линия 19">
            <a:extLst>
              <a:ext uri="{FF2B5EF4-FFF2-40B4-BE49-F238E27FC236}">
                <a16:creationId xmlns:a16="http://schemas.microsoft.com/office/drawing/2014/main" id="{0F25871B-5E8F-42F0-869D-2C676BB32BC7}"/>
              </a:ext>
            </a:extLst>
          </p:cNvPr>
          <p:cNvCxnSpPr/>
          <p:nvPr/>
        </p:nvCxnSpPr>
        <p:spPr>
          <a:xfrm>
            <a:off x="327183" y="3036588"/>
            <a:ext cx="1828800"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a:extLst>
              <a:ext uri="{FF2B5EF4-FFF2-40B4-BE49-F238E27FC236}">
                <a16:creationId xmlns:a16="http://schemas.microsoft.com/office/drawing/2014/main" id="{6A864CFA-6C61-40F1-BAD9-A7C1CCD2CBDD}"/>
              </a:ext>
            </a:extLst>
          </p:cNvPr>
          <p:cNvCxnSpPr/>
          <p:nvPr/>
        </p:nvCxnSpPr>
        <p:spPr>
          <a:xfrm>
            <a:off x="327183" y="2351310"/>
            <a:ext cx="1828800"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6" name="Прямоугольник 5">
            <a:extLst>
              <a:ext uri="{FF2B5EF4-FFF2-40B4-BE49-F238E27FC236}">
                <a16:creationId xmlns:a16="http://schemas.microsoft.com/office/drawing/2014/main" id="{7F66B540-B540-46A7-AAA5-EC7F707F942F}"/>
              </a:ext>
            </a:extLst>
          </p:cNvPr>
          <p:cNvSpPr/>
          <p:nvPr/>
        </p:nvSpPr>
        <p:spPr>
          <a:xfrm>
            <a:off x="201645" y="379557"/>
            <a:ext cx="2171772" cy="646331"/>
          </a:xfrm>
          <a:prstGeom prst="rect">
            <a:avLst/>
          </a:prstGeom>
        </p:spPr>
        <p:txBody>
          <a:bodyPr wrap="square">
            <a:spAutoFit/>
          </a:bodyPr>
          <a:lstStyle/>
          <a:p>
            <a:pPr algn="ctr"/>
            <a:r>
              <a:rPr lang="en" sz="1200" b="1" dirty="0">
                <a:solidFill>
                  <a:schemeClr val="bg1"/>
                </a:solidFill>
                <a:latin typeface="Arial" panose="020B0604020202020204" pitchFamily="34" charset="0"/>
                <a:cs typeface="Arial" panose="020B0604020202020204" pitchFamily="34" charset="0"/>
              </a:rPr>
              <a:t>Contacts</a:t>
            </a:r>
          </a:p>
          <a:p>
            <a:pPr algn="ctr"/>
            <a:r>
              <a:rPr lang="en" sz="1200" b="1" dirty="0">
                <a:solidFill>
                  <a:schemeClr val="bg1"/>
                </a:solidFill>
                <a:latin typeface="Arial" panose="020B0604020202020204" pitchFamily="34" charset="0"/>
                <a:cs typeface="Arial" panose="020B0604020202020204" pitchFamily="34" charset="0"/>
              </a:rPr>
              <a:t>managers for advice</a:t>
            </a:r>
          </a:p>
        </p:txBody>
      </p:sp>
      <p:sp>
        <p:nvSpPr>
          <p:cNvPr id="22" name="Заголовок">
            <a:extLst>
              <a:ext uri="{FF2B5EF4-FFF2-40B4-BE49-F238E27FC236}">
                <a16:creationId xmlns:a16="http://schemas.microsoft.com/office/drawing/2014/main" id="{B6CE3252-A1C8-42D1-91B3-0F6380EDFDF7}"/>
              </a:ext>
            </a:extLst>
          </p:cNvPr>
          <p:cNvSpPr txBox="1"/>
          <p:nvPr/>
        </p:nvSpPr>
        <p:spPr>
          <a:xfrm>
            <a:off x="4289267" y="3890707"/>
            <a:ext cx="5450429" cy="13647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lvl1pPr algn="l">
              <a:defRPr sz="4000" b="0">
                <a:solidFill>
                  <a:srgbClr val="FFFFFF"/>
                </a:solidFill>
                <a:latin typeface="Gill Sans SemiBold"/>
                <a:ea typeface="Gill Sans SemiBold"/>
                <a:cs typeface="Gill Sans SemiBold"/>
                <a:sym typeface="Gill Sans SemiBold"/>
              </a:defRPr>
            </a:lvl1pPr>
          </a:lstStyle>
          <a:p>
            <a:r>
              <a:rPr lang="en" sz="1400" dirty="0">
                <a:solidFill>
                  <a:srgbClr val="274264"/>
                </a:solidFill>
                <a:latin typeface="Arial" panose="020B0604020202020204" pitchFamily="34" charset="0"/>
                <a:cs typeface="Arial" panose="020B0604020202020204" pitchFamily="34" charset="0"/>
              </a:rPr>
              <a:t>Telegram chat:</a:t>
            </a:r>
          </a:p>
          <a:p>
            <a:r>
              <a:rPr lang="en" sz="1400" b="1" cap="all" dirty="0">
                <a:solidFill>
                  <a:schemeClr val="bg1"/>
                </a:solidFill>
                <a:latin typeface="Arial" panose="020B0604020202020204" pitchFamily="34" charset="0"/>
                <a:cs typeface="Arial" panose="020B0604020202020204" pitchFamily="34" charset="0"/>
                <a:sym typeface="Arial"/>
              </a:rPr>
              <a:t>government incentive measures</a:t>
            </a:r>
            <a:endParaRPr lang="ru-RU" sz="1400" b="1" dirty="0">
              <a:solidFill>
                <a:srgbClr val="274264"/>
              </a:solidFill>
              <a:latin typeface="Arial" panose="020B0604020202020204" pitchFamily="34" charset="0"/>
              <a:cs typeface="Arial" panose="020B0604020202020204" pitchFamily="34" charset="0"/>
            </a:endParaRPr>
          </a:p>
          <a:p>
            <a:r>
              <a:rPr lang="en" sz="1400" b="1" dirty="0">
                <a:solidFill>
                  <a:srgbClr val="274264"/>
                </a:solidFill>
                <a:latin typeface="Arial" panose="020B0604020202020204" pitchFamily="34" charset="0"/>
                <a:cs typeface="Arial" panose="020B0604020202020204" pitchFamily="34" charset="0"/>
              </a:rPr>
              <a:t>" </a:t>
            </a:r>
            <a:r>
              <a:rPr lang="en" sz="1400" b="1" dirty="0" err="1">
                <a:solidFill>
                  <a:srgbClr val="274264"/>
                </a:solidFill>
                <a:latin typeface="Arial" panose="020B0604020202020204" pitchFamily="34" charset="0"/>
                <a:cs typeface="Arial" panose="020B0604020202020204" pitchFamily="34" charset="0"/>
              </a:rPr>
              <a:t>QazIndustry </a:t>
            </a:r>
            <a:r>
              <a:rPr lang="en" sz="1400" b="1" dirty="0">
                <a:solidFill>
                  <a:srgbClr val="274264"/>
                </a:solidFill>
                <a:latin typeface="Arial" panose="020B0604020202020204" pitchFamily="34" charset="0"/>
                <a:cs typeface="Arial" panose="020B0604020202020204" pitchFamily="34" charset="0"/>
              </a:rPr>
              <a:t>: incentive measures for business"</a:t>
            </a:r>
          </a:p>
          <a:p>
            <a:r>
              <a:rPr lang="en" sz="1400" dirty="0">
                <a:solidFill>
                  <a:srgbClr val="274264"/>
                </a:solidFill>
                <a:latin typeface="Arial" panose="020B0604020202020204" pitchFamily="34" charset="0"/>
                <a:cs typeface="Arial" panose="020B0604020202020204" pitchFamily="34" charset="0"/>
              </a:rPr>
              <a:t>operational consultations for entrepreneurs (question-answer)</a:t>
            </a:r>
          </a:p>
          <a:p>
            <a:endParaRPr lang="ru-RU" sz="1400" b="1" dirty="0">
              <a:solidFill>
                <a:srgbClr val="274264"/>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xmlns="" val="tx"/>
                  </a:ext>
                </a:extLst>
              </a:hlinkClick>
            </a:endParaRPr>
          </a:p>
          <a:p>
            <a:r>
              <a:rPr lang="en" sz="1400" b="1" dirty="0">
                <a:solidFill>
                  <a:srgbClr val="274264"/>
                </a:solidFill>
                <a:latin typeface="Arial" panose="020B0604020202020204" pitchFamily="34" charset="0"/>
                <a:cs typeface="Arial" panose="020B0604020202020204" pitchFamily="34" charset="0"/>
                <a:hlinkClick r:id="rId6"/>
              </a:rPr>
              <a:t>https://t.me/joinchat/S_S-XdqzVPKwhhLo</a:t>
            </a:r>
            <a:endParaRPr lang="ru-RU" sz="1400" b="1" dirty="0">
              <a:solidFill>
                <a:srgbClr val="274264"/>
              </a:solidFill>
              <a:latin typeface="Arial" panose="020B0604020202020204" pitchFamily="34" charset="0"/>
              <a:cs typeface="Arial" panose="020B0604020202020204" pitchFamily="34" charset="0"/>
            </a:endParaRPr>
          </a:p>
        </p:txBody>
      </p:sp>
      <p:pic>
        <p:nvPicPr>
          <p:cNvPr id="7" name="Рисунок 6" descr="Изображение выглядит как рисунок&#10;&#10;Автоматически созданное описание">
            <a:extLst>
              <a:ext uri="{FF2B5EF4-FFF2-40B4-BE49-F238E27FC236}">
                <a16:creationId xmlns:a16="http://schemas.microsoft.com/office/drawing/2014/main" id="{FCC80879-3209-4E2E-83DC-EF10B1193E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06538" y="4190121"/>
            <a:ext cx="745090" cy="745090"/>
          </a:xfrm>
          <a:prstGeom prst="rect">
            <a:avLst/>
          </a:prstGeom>
        </p:spPr>
      </p:pic>
      <p:pic>
        <p:nvPicPr>
          <p:cNvPr id="23" name="Рисунок 27">
            <a:extLst>
              <a:ext uri="{FF2B5EF4-FFF2-40B4-BE49-F238E27FC236}">
                <a16:creationId xmlns:a16="http://schemas.microsoft.com/office/drawing/2014/main" id="{2799F853-B793-4C9B-B587-3C1ACC4A3C9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l="61852" t="39236" r="20988" b="50000"/>
          <a:stretch>
            <a:fillRect/>
          </a:stretch>
        </p:blipFill>
        <p:spPr bwMode="auto">
          <a:xfrm>
            <a:off x="2878384" y="1203684"/>
            <a:ext cx="1622425" cy="3127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7524" y="4663670"/>
            <a:ext cx="1827299" cy="1827299"/>
          </a:xfrm>
          <a:prstGeom prst="rect">
            <a:avLst/>
          </a:prstGeom>
        </p:spPr>
      </p:pic>
      <p:sp>
        <p:nvSpPr>
          <p:cNvPr id="19" name="Прямоугольник 18">
            <a:extLst>
              <a:ext uri="{FF2B5EF4-FFF2-40B4-BE49-F238E27FC236}">
                <a16:creationId xmlns:a16="http://schemas.microsoft.com/office/drawing/2014/main" id="{5747226E-9E01-B245-4548-045C86DB057D}"/>
              </a:ext>
            </a:extLst>
          </p:cNvPr>
          <p:cNvSpPr/>
          <p:nvPr/>
        </p:nvSpPr>
        <p:spPr>
          <a:xfrm>
            <a:off x="245020" y="1037409"/>
            <a:ext cx="2166151" cy="553998"/>
          </a:xfrm>
          <a:prstGeom prst="rect">
            <a:avLst/>
          </a:prstGeom>
          <a:ln>
            <a:noFill/>
          </a:ln>
        </p:spPr>
        <p:txBody>
          <a:bodyPr wrap="square">
            <a:spAutoFit/>
          </a:bodyPr>
          <a:lstStyle/>
          <a:p>
            <a:r>
              <a:rPr lang="en" sz="1000" b="1" dirty="0">
                <a:solidFill>
                  <a:schemeClr val="bg1"/>
                </a:solidFill>
                <a:latin typeface="Arial" panose="020B0604020202020204" pitchFamily="34" charset="0"/>
                <a:cs typeface="Arial" panose="020B0604020202020204" pitchFamily="34" charset="0"/>
              </a:rPr>
              <a:t>Arstanbek Sagiev</a:t>
            </a:r>
          </a:p>
          <a:p>
            <a:r>
              <a:rPr lang="en" sz="1000" dirty="0">
                <a:solidFill>
                  <a:schemeClr val="bg1"/>
                </a:solidFill>
                <a:latin typeface="Arial" panose="020B0604020202020204" pitchFamily="34" charset="0"/>
                <a:cs typeface="Arial" panose="020B0604020202020204" pitchFamily="34" charset="0"/>
              </a:rPr>
              <a:t>8 701 999 73 07</a:t>
            </a:r>
          </a:p>
          <a:p>
            <a:r>
              <a:rPr lang="en" sz="1000" dirty="0">
                <a:solidFill>
                  <a:schemeClr val="bg1"/>
                </a:solidFill>
                <a:latin typeface="Arial" panose="020B0604020202020204" pitchFamily="34" charset="0"/>
                <a:cs typeface="Arial" panose="020B0604020202020204" pitchFamily="34" charset="0"/>
                <a:hlinkClick r:id="rId4"/>
              </a:rPr>
              <a:t>a.sagiyev@qazindustry.gov.kz</a:t>
            </a:r>
            <a:endParaRPr lang="en-US" sz="1000" dirty="0">
              <a:solidFill>
                <a:schemeClr val="bg1"/>
              </a:solidFill>
              <a:latin typeface="Arial" panose="020B0604020202020204" pitchFamily="34" charset="0"/>
              <a:cs typeface="Arial" panose="020B0604020202020204" pitchFamily="34" charset="0"/>
            </a:endParaRPr>
          </a:p>
        </p:txBody>
      </p:sp>
      <p:cxnSp>
        <p:nvCxnSpPr>
          <p:cNvPr id="26" name="Прямая соединительная линия 25">
            <a:extLst>
              <a:ext uri="{FF2B5EF4-FFF2-40B4-BE49-F238E27FC236}">
                <a16:creationId xmlns:a16="http://schemas.microsoft.com/office/drawing/2014/main" id="{0AEA5FF6-4218-9030-43E8-977667796FFF}"/>
              </a:ext>
            </a:extLst>
          </p:cNvPr>
          <p:cNvCxnSpPr/>
          <p:nvPr/>
        </p:nvCxnSpPr>
        <p:spPr>
          <a:xfrm>
            <a:off x="327183" y="1659766"/>
            <a:ext cx="1828800"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4BA2433-A1CF-A1F4-16B8-1C1785ED65F9}"/>
              </a:ext>
            </a:extLst>
          </p:cNvPr>
          <p:cNvSpPr txBox="1"/>
          <p:nvPr/>
        </p:nvSpPr>
        <p:spPr>
          <a:xfrm>
            <a:off x="598" y="-11619"/>
            <a:ext cx="12192000" cy="379557"/>
          </a:xfrm>
          <a:prstGeom prst="rect">
            <a:avLst/>
          </a:prstGeom>
          <a:solidFill>
            <a:schemeClr val="accent1">
              <a:lumMod val="75000"/>
            </a:schemeClr>
          </a:solidFill>
        </p:spPr>
        <p:txBody>
          <a:bodyPr wrap="square" lIns="162528" tIns="81263" rIns="162528" bIns="81263" rtlCol="0">
            <a:spAutoFit/>
          </a:bodyPr>
          <a:lstStyle/>
          <a:p>
            <a:pPr algn="ctr" defTabSz="975390">
              <a:buClr>
                <a:srgbClr val="000000"/>
              </a:buClr>
            </a:pPr>
            <a:endParaRPr lang="ru-RU" sz="1400" b="1" cap="all" dirty="0">
              <a:solidFill>
                <a:schemeClr val="bg1"/>
              </a:solidFill>
              <a:latin typeface="Arial" panose="020B0604020202020204" pitchFamily="34" charset="0"/>
              <a:cs typeface="Arial" panose="020B0604020202020204" pitchFamily="34" charset="0"/>
              <a:sym typeface="Arial"/>
            </a:endParaRPr>
          </a:p>
        </p:txBody>
      </p:sp>
      <p:pic>
        <p:nvPicPr>
          <p:cNvPr id="8" name="Изображение" descr="Изображение">
            <a:extLst>
              <a:ext uri="{FF2B5EF4-FFF2-40B4-BE49-F238E27FC236}">
                <a16:creationId xmlns:a16="http://schemas.microsoft.com/office/drawing/2014/main" id="{01DB15F5-B2B4-423D-157B-D63ED2FDA2F2}"/>
              </a:ext>
            </a:extLst>
          </p:cNvPr>
          <p:cNvPicPr>
            <a:picLocks noChangeAspect="1"/>
          </p:cNvPicPr>
          <p:nvPr/>
        </p:nvPicPr>
        <p:blipFill>
          <a:blip r:embed="rId10"/>
          <a:stretch>
            <a:fillRect/>
          </a:stretch>
        </p:blipFill>
        <p:spPr>
          <a:xfrm>
            <a:off x="10466718" y="54753"/>
            <a:ext cx="1593188" cy="232572"/>
          </a:xfrm>
          <a:prstGeom prst="rect">
            <a:avLst/>
          </a:prstGeom>
          <a:ln w="12700">
            <a:miter lim="400000"/>
          </a:ln>
        </p:spPr>
      </p:pic>
      <p:sp>
        <p:nvSpPr>
          <p:cNvPr id="9" name="Заголовок">
            <a:extLst>
              <a:ext uri="{FF2B5EF4-FFF2-40B4-BE49-F238E27FC236}">
                <a16:creationId xmlns:a16="http://schemas.microsoft.com/office/drawing/2014/main" id="{81A49267-17D5-E59B-D013-819F6ED0198A}"/>
              </a:ext>
            </a:extLst>
          </p:cNvPr>
          <p:cNvSpPr txBox="1"/>
          <p:nvPr/>
        </p:nvSpPr>
        <p:spPr>
          <a:xfrm>
            <a:off x="4289266" y="5367995"/>
            <a:ext cx="5450429" cy="13647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lvl1pPr algn="l">
              <a:defRPr sz="4000" b="0">
                <a:solidFill>
                  <a:srgbClr val="FFFFFF"/>
                </a:solidFill>
                <a:latin typeface="Gill Sans SemiBold"/>
                <a:ea typeface="Gill Sans SemiBold"/>
                <a:cs typeface="Gill Sans SemiBold"/>
                <a:sym typeface="Gill Sans SemiBold"/>
              </a:defRPr>
            </a:lvl1pPr>
          </a:lstStyle>
          <a:p>
            <a:r>
              <a:rPr lang="en" sz="1400" dirty="0">
                <a:solidFill>
                  <a:srgbClr val="274264"/>
                </a:solidFill>
                <a:latin typeface="Arial" panose="020B0604020202020204" pitchFamily="34" charset="0"/>
                <a:cs typeface="Arial" panose="020B0604020202020204" pitchFamily="34" charset="0"/>
              </a:rPr>
              <a:t>WhatsApp chat:</a:t>
            </a:r>
          </a:p>
          <a:p>
            <a:r>
              <a:rPr lang="en" sz="1400" b="1" cap="all" dirty="0">
                <a:solidFill>
                  <a:schemeClr val="bg1"/>
                </a:solidFill>
                <a:latin typeface="Arial" panose="020B0604020202020204" pitchFamily="34" charset="0"/>
                <a:cs typeface="Arial" panose="020B0604020202020204" pitchFamily="34" charset="0"/>
                <a:sym typeface="Arial"/>
              </a:rPr>
              <a:t>government incentive measures</a:t>
            </a:r>
            <a:endParaRPr lang="ru-RU" sz="1400" b="1" dirty="0">
              <a:solidFill>
                <a:srgbClr val="274264"/>
              </a:solidFill>
              <a:latin typeface="Arial" panose="020B0604020202020204" pitchFamily="34" charset="0"/>
              <a:cs typeface="Arial" panose="020B0604020202020204" pitchFamily="34" charset="0"/>
            </a:endParaRPr>
          </a:p>
          <a:p>
            <a:r>
              <a:rPr lang="en" sz="1400" b="1" dirty="0">
                <a:solidFill>
                  <a:srgbClr val="274264"/>
                </a:solidFill>
                <a:latin typeface="Arial" panose="020B0604020202020204" pitchFamily="34" charset="0"/>
                <a:cs typeface="Arial" panose="020B0604020202020204" pitchFamily="34" charset="0"/>
              </a:rPr>
              <a:t>" </a:t>
            </a:r>
            <a:r>
              <a:rPr lang="en" sz="1400" b="1" dirty="0" err="1">
                <a:solidFill>
                  <a:srgbClr val="274264"/>
                </a:solidFill>
                <a:latin typeface="Arial" panose="020B0604020202020204" pitchFamily="34" charset="0"/>
                <a:cs typeface="Arial" panose="020B0604020202020204" pitchFamily="34" charset="0"/>
              </a:rPr>
              <a:t>QazIndustry </a:t>
            </a:r>
            <a:r>
              <a:rPr lang="en" sz="1400" b="1" dirty="0">
                <a:solidFill>
                  <a:srgbClr val="274264"/>
                </a:solidFill>
                <a:latin typeface="Arial" panose="020B0604020202020204" pitchFamily="34" charset="0"/>
                <a:cs typeface="Arial" panose="020B0604020202020204" pitchFamily="34" charset="0"/>
              </a:rPr>
              <a:t>: support measures"</a:t>
            </a:r>
          </a:p>
          <a:p>
            <a:r>
              <a:rPr lang="en" sz="1400" dirty="0">
                <a:solidFill>
                  <a:srgbClr val="274264"/>
                </a:solidFill>
                <a:latin typeface="Arial" panose="020B0604020202020204" pitchFamily="34" charset="0"/>
                <a:cs typeface="Arial" panose="020B0604020202020204" pitchFamily="34" charset="0"/>
              </a:rPr>
              <a:t>operational consultations for entrepreneurs (question-answer)</a:t>
            </a:r>
          </a:p>
          <a:p>
            <a:endParaRPr lang="ru-RU" sz="1400" b="1" dirty="0">
              <a:solidFill>
                <a:srgbClr val="274264"/>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xmlns="" val="tx"/>
                  </a:ext>
                </a:extLst>
              </a:hlinkClick>
            </a:endParaRPr>
          </a:p>
          <a:p>
            <a:r>
              <a:rPr lang="en" sz="1400" b="1" dirty="0">
                <a:solidFill>
                  <a:srgbClr val="274264"/>
                </a:solidFill>
                <a:latin typeface="Arial" panose="020B0604020202020204" pitchFamily="34" charset="0"/>
                <a:cs typeface="Arial" panose="020B0604020202020204" pitchFamily="34" charset="0"/>
                <a:hlinkClick r:id="rId11"/>
              </a:rPr>
              <a:t>https://chat.whatsapp.com/LspCClYDKwU7qTVkhRKyEJ</a:t>
            </a:r>
            <a:r>
              <a:rPr lang="en" sz="1400" b="1" dirty="0">
                <a:solidFill>
                  <a:srgbClr val="274264"/>
                </a:solidFill>
                <a:latin typeface="Arial" panose="020B0604020202020204" pitchFamily="34" charset="0"/>
                <a:cs typeface="Arial" panose="020B0604020202020204" pitchFamily="34" charset="0"/>
              </a:rPr>
              <a:t> </a:t>
            </a:r>
            <a:endParaRPr lang="ru-RU" sz="1400" b="1" dirty="0">
              <a:solidFill>
                <a:srgbClr val="274264"/>
              </a:solidFill>
              <a:latin typeface="Arial" panose="020B0604020202020204" pitchFamily="34" charset="0"/>
              <a:cs typeface="Arial" panose="020B0604020202020204" pitchFamily="34" charset="0"/>
            </a:endParaRPr>
          </a:p>
        </p:txBody>
      </p:sp>
      <p:pic>
        <p:nvPicPr>
          <p:cNvPr id="11" name="Рисунок 10">
            <a:extLst>
              <a:ext uri="{FF2B5EF4-FFF2-40B4-BE49-F238E27FC236}">
                <a16:creationId xmlns:a16="http://schemas.microsoft.com/office/drawing/2014/main" id="{0AA5273A-0A60-7267-6CDE-343433F1A3B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4215" t="15061" r="31423" b="16918"/>
          <a:stretch/>
        </p:blipFill>
        <p:spPr>
          <a:xfrm>
            <a:off x="3228382" y="5653759"/>
            <a:ext cx="745090" cy="745090"/>
          </a:xfrm>
          <a:prstGeom prst="rect">
            <a:avLst/>
          </a:prstGeom>
        </p:spPr>
      </p:pic>
      <p:sp>
        <p:nvSpPr>
          <p:cNvPr id="10" name="Прямоугольник 9">
            <a:extLst>
              <a:ext uri="{FF2B5EF4-FFF2-40B4-BE49-F238E27FC236}">
                <a16:creationId xmlns:a16="http://schemas.microsoft.com/office/drawing/2014/main" id="{9D9EE5B7-377C-AB75-AE53-37991C83FCCE}"/>
              </a:ext>
            </a:extLst>
          </p:cNvPr>
          <p:cNvSpPr/>
          <p:nvPr/>
        </p:nvSpPr>
        <p:spPr>
          <a:xfrm>
            <a:off x="245020" y="3125715"/>
            <a:ext cx="2288784" cy="553998"/>
          </a:xfrm>
          <a:prstGeom prst="rect">
            <a:avLst/>
          </a:prstGeom>
          <a:ln>
            <a:noFill/>
          </a:ln>
        </p:spPr>
        <p:txBody>
          <a:bodyPr wrap="square">
            <a:spAutoFit/>
          </a:bodyPr>
          <a:lstStyle/>
          <a:p>
            <a:r>
              <a:rPr lang="en" sz="1000" b="1" dirty="0">
                <a:solidFill>
                  <a:schemeClr val="bg1"/>
                </a:solidFill>
                <a:latin typeface="Arial" panose="020B0604020202020204" pitchFamily="34" charset="0"/>
                <a:cs typeface="Arial" panose="020B0604020202020204" pitchFamily="34" charset="0"/>
              </a:rPr>
              <a:t>Alshinbaeva Aida</a:t>
            </a:r>
          </a:p>
          <a:p>
            <a:r>
              <a:rPr lang="en" sz="1000" dirty="0">
                <a:solidFill>
                  <a:schemeClr val="bg1"/>
                </a:solidFill>
                <a:latin typeface="Arial" panose="020B0604020202020204" pitchFamily="34" charset="0"/>
                <a:cs typeface="Arial" panose="020B0604020202020204" pitchFamily="34" charset="0"/>
              </a:rPr>
              <a:t>8 701 999 69 8 6</a:t>
            </a:r>
            <a:endParaRPr lang="ru-RU" sz="1000" dirty="0">
              <a:solidFill>
                <a:schemeClr val="bg1"/>
              </a:solidFill>
              <a:latin typeface="Arial" panose="020B0604020202020204" pitchFamily="34" charset="0"/>
              <a:cs typeface="Arial" panose="020B0604020202020204" pitchFamily="34" charset="0"/>
            </a:endParaRPr>
          </a:p>
          <a:p>
            <a:r>
              <a:rPr lang="en" sz="1000" u="sng" dirty="0">
                <a:solidFill>
                  <a:srgbClr val="27519D"/>
                </a:solidFill>
                <a:latin typeface="Arial" panose="020B0604020202020204" pitchFamily="34" charset="0"/>
                <a:cs typeface="Arial" panose="020B0604020202020204" pitchFamily="34" charset="0"/>
              </a:rPr>
              <a:t>a.alshinbayeva@qazindustry.gov.kz</a:t>
            </a:r>
            <a:endParaRPr lang="ru-RU" sz="1000" u="sng" dirty="0">
              <a:solidFill>
                <a:srgbClr val="27519D"/>
              </a:solidFill>
              <a:latin typeface="Arial" panose="020B0604020202020204" pitchFamily="34" charset="0"/>
              <a:cs typeface="Arial" panose="020B0604020202020204" pitchFamily="34" charset="0"/>
            </a:endParaRPr>
          </a:p>
        </p:txBody>
      </p:sp>
      <p:cxnSp>
        <p:nvCxnSpPr>
          <p:cNvPr id="12" name="Прямая соединительная линия 11">
            <a:extLst>
              <a:ext uri="{FF2B5EF4-FFF2-40B4-BE49-F238E27FC236}">
                <a16:creationId xmlns:a16="http://schemas.microsoft.com/office/drawing/2014/main" id="{8C266D37-BAE6-A78A-8C5B-433D5BA68D91}"/>
              </a:ext>
            </a:extLst>
          </p:cNvPr>
          <p:cNvCxnSpPr/>
          <p:nvPr/>
        </p:nvCxnSpPr>
        <p:spPr>
          <a:xfrm>
            <a:off x="327183" y="3746336"/>
            <a:ext cx="1828800"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7" name="Прямоугольник 16">
            <a:extLst>
              <a:ext uri="{FF2B5EF4-FFF2-40B4-BE49-F238E27FC236}">
                <a16:creationId xmlns:a16="http://schemas.microsoft.com/office/drawing/2014/main" id="{1F25E83B-691D-3D86-DC8F-CA8740D10012}"/>
              </a:ext>
            </a:extLst>
          </p:cNvPr>
          <p:cNvSpPr/>
          <p:nvPr/>
        </p:nvSpPr>
        <p:spPr>
          <a:xfrm>
            <a:off x="243777" y="3821346"/>
            <a:ext cx="2288784" cy="553998"/>
          </a:xfrm>
          <a:prstGeom prst="rect">
            <a:avLst/>
          </a:prstGeom>
          <a:ln>
            <a:noFill/>
          </a:ln>
        </p:spPr>
        <p:txBody>
          <a:bodyPr wrap="square">
            <a:spAutoFit/>
          </a:bodyPr>
          <a:lstStyle/>
          <a:p>
            <a:r>
              <a:rPr lang="en" sz="1000" b="1" dirty="0" err="1">
                <a:solidFill>
                  <a:schemeClr val="bg1"/>
                </a:solidFill>
                <a:latin typeface="Arial" panose="020B0604020202020204" pitchFamily="34" charset="0"/>
                <a:cs typeface="Arial" panose="020B0604020202020204" pitchFamily="34" charset="0"/>
              </a:rPr>
              <a:t>Sailaukyzy </a:t>
            </a:r>
            <a:r>
              <a:rPr lang="en" sz="1000" b="1">
                <a:solidFill>
                  <a:schemeClr val="bg1"/>
                </a:solidFill>
                <a:latin typeface="Arial" panose="020B0604020202020204" pitchFamily="34" charset="0"/>
                <a:cs typeface="Arial" panose="020B0604020202020204" pitchFamily="34" charset="0"/>
              </a:rPr>
              <a:t>Yasin</a:t>
            </a:r>
            <a:endParaRPr lang="ru-RU" sz="1000" b="1" dirty="0">
              <a:solidFill>
                <a:schemeClr val="bg1"/>
              </a:solidFill>
              <a:latin typeface="Arial" panose="020B0604020202020204" pitchFamily="34" charset="0"/>
              <a:cs typeface="Arial" panose="020B0604020202020204" pitchFamily="34" charset="0"/>
            </a:endParaRPr>
          </a:p>
          <a:p>
            <a:r>
              <a:rPr lang="en" sz="1000" dirty="0">
                <a:solidFill>
                  <a:schemeClr val="bg1"/>
                </a:solidFill>
                <a:latin typeface="Arial" panose="020B0604020202020204" pitchFamily="34" charset="0"/>
                <a:cs typeface="Arial" panose="020B0604020202020204" pitchFamily="34" charset="0"/>
              </a:rPr>
              <a:t>8 705 500 49 29</a:t>
            </a:r>
          </a:p>
          <a:p>
            <a:r>
              <a:rPr lang="en" sz="1000" u="sng" dirty="0">
                <a:solidFill>
                  <a:srgbClr val="27519D"/>
                </a:solidFill>
                <a:latin typeface="Arial" panose="020B0604020202020204" pitchFamily="34" charset="0"/>
                <a:cs typeface="Arial" panose="020B0604020202020204" pitchFamily="34" charset="0"/>
              </a:rPr>
              <a:t>ya.sailaukyzy@qazindustry.gov.kz</a:t>
            </a:r>
            <a:endParaRPr lang="ru-RU" sz="1000" u="sng" dirty="0">
              <a:solidFill>
                <a:srgbClr val="27519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8911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0540" y="1440180"/>
            <a:ext cx="3657600" cy="397764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048000" y="1440180"/>
            <a:ext cx="3706367" cy="397764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564123" y="1445769"/>
            <a:ext cx="3730752" cy="399135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8078723" y="1440180"/>
            <a:ext cx="3691128" cy="3977640"/>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185672" y="2852927"/>
            <a:ext cx="9906000" cy="1202690"/>
          </a:xfrm>
          <a:custGeom>
            <a:avLst/>
            <a:gdLst/>
            <a:ahLst/>
            <a:cxnLst/>
            <a:rect l="l" t="t" r="r" b="b"/>
            <a:pathLst>
              <a:path w="9906000" h="1202689">
                <a:moveTo>
                  <a:pt x="9906000" y="0"/>
                </a:moveTo>
                <a:lnTo>
                  <a:pt x="389509" y="0"/>
                </a:lnTo>
                <a:lnTo>
                  <a:pt x="0" y="1202436"/>
                </a:lnTo>
                <a:lnTo>
                  <a:pt x="9541891" y="1202436"/>
                </a:lnTo>
                <a:lnTo>
                  <a:pt x="9906000" y="0"/>
                </a:lnTo>
                <a:close/>
              </a:path>
            </a:pathLst>
          </a:custGeom>
          <a:solidFill>
            <a:srgbClr val="FFFFFF"/>
          </a:solidFill>
        </p:spPr>
        <p:txBody>
          <a:bodyPr wrap="square" lIns="0" tIns="0" rIns="0" bIns="0" rtlCol="0"/>
          <a:lstStyle/>
          <a:p>
            <a:endParaRPr/>
          </a:p>
        </p:txBody>
      </p:sp>
      <p:sp>
        <p:nvSpPr>
          <p:cNvPr id="7" name="object 7"/>
          <p:cNvSpPr txBox="1"/>
          <p:nvPr/>
        </p:nvSpPr>
        <p:spPr>
          <a:xfrm>
            <a:off x="11093957" y="6427114"/>
            <a:ext cx="180975"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888888"/>
                </a:solidFill>
                <a:latin typeface="Calibri"/>
                <a:cs typeface="Calibri"/>
              </a:rPr>
              <a:t>88</a:t>
            </a:r>
            <a:endParaRPr sz="1200">
              <a:latin typeface="Calibri"/>
              <a:cs typeface="Calibri"/>
            </a:endParaRPr>
          </a:p>
        </p:txBody>
      </p:sp>
      <p:sp>
        <p:nvSpPr>
          <p:cNvPr id="8" name="object 8"/>
          <p:cNvSpPr txBox="1"/>
          <p:nvPr/>
        </p:nvSpPr>
        <p:spPr>
          <a:xfrm>
            <a:off x="4669028" y="5776976"/>
            <a:ext cx="2506345" cy="636270"/>
          </a:xfrm>
          <a:prstGeom prst="rect">
            <a:avLst/>
          </a:prstGeom>
        </p:spPr>
        <p:txBody>
          <a:bodyPr vert="horz" wrap="square" lIns="0" tIns="13335" rIns="0" bIns="0" rtlCol="0">
            <a:spAutoFit/>
          </a:bodyPr>
          <a:lstStyle/>
          <a:p>
            <a:pPr algn="ctr">
              <a:lnSpc>
                <a:spcPct val="100000"/>
              </a:lnSpc>
              <a:spcBef>
                <a:spcPts val="0"/>
              </a:spcBef>
            </a:pPr>
            <a:r>
              <a:rPr lang="ru-RU" sz="2000" b="0" dirty="0">
                <a:solidFill>
                  <a:schemeClr val="tx2"/>
                </a:solidFill>
                <a:latin typeface="Century Gothic" panose="020B0502020202020204" pitchFamily="34" charset="0"/>
              </a:rPr>
              <a:t>«</a:t>
            </a:r>
            <a:r>
              <a:rPr lang="en-US" sz="2000" b="0" dirty="0">
                <a:solidFill>
                  <a:schemeClr val="tx2"/>
                </a:solidFill>
                <a:latin typeface="Century Gothic" panose="020B0502020202020204" pitchFamily="34" charset="0"/>
              </a:rPr>
              <a:t>QAZTRADE</a:t>
            </a:r>
            <a:r>
              <a:rPr lang="ru-RU" sz="2000" dirty="0">
                <a:solidFill>
                  <a:schemeClr val="tx2"/>
                </a:solidFill>
                <a:latin typeface="Century Gothic" panose="020B0502020202020204" pitchFamily="34" charset="0"/>
              </a:rPr>
              <a:t>» </a:t>
            </a:r>
            <a:r>
              <a:rPr lang="en-US" sz="2000" dirty="0">
                <a:solidFill>
                  <a:schemeClr val="tx2"/>
                </a:solidFill>
                <a:latin typeface="Century Gothic" panose="020B0502020202020204" pitchFamily="34" charset="0"/>
              </a:rPr>
              <a:t>JSC</a:t>
            </a:r>
            <a:endParaRPr lang="ru-RU" sz="2000" dirty="0">
              <a:solidFill>
                <a:schemeClr val="tx2"/>
              </a:solidFill>
              <a:latin typeface="Century Gothic" panose="020B0502020202020204" pitchFamily="34" charset="0"/>
            </a:endParaRPr>
          </a:p>
          <a:p>
            <a:pPr algn="ctr">
              <a:lnSpc>
                <a:spcPct val="100000"/>
              </a:lnSpc>
              <a:spcBef>
                <a:spcPts val="0"/>
              </a:spcBef>
            </a:pPr>
            <a:r>
              <a:rPr lang="ru-RU" sz="2000" b="0" dirty="0">
                <a:solidFill>
                  <a:schemeClr val="tx2"/>
                </a:solidFill>
                <a:latin typeface="Century Gothic" panose="020B0502020202020204" pitchFamily="34" charset="0"/>
              </a:rPr>
              <a:t>2024</a:t>
            </a:r>
          </a:p>
        </p:txBody>
      </p:sp>
      <p:sp>
        <p:nvSpPr>
          <p:cNvPr id="10" name="object 10"/>
          <p:cNvSpPr txBox="1"/>
          <p:nvPr/>
        </p:nvSpPr>
        <p:spPr>
          <a:xfrm>
            <a:off x="2362200" y="2892296"/>
            <a:ext cx="7696199" cy="566822"/>
          </a:xfrm>
          <a:prstGeom prst="rect">
            <a:avLst/>
          </a:prstGeom>
        </p:spPr>
        <p:txBody>
          <a:bodyPr vert="horz" wrap="square" lIns="0" tIns="12700" rIns="0" bIns="0" rtlCol="0">
            <a:spAutoFit/>
          </a:bodyPr>
          <a:lstStyle/>
          <a:p>
            <a:pPr marL="12700" marR="5080" indent="43815">
              <a:lnSpc>
                <a:spcPct val="100000"/>
              </a:lnSpc>
              <a:spcBef>
                <a:spcPts val="100"/>
              </a:spcBef>
            </a:pPr>
            <a:r>
              <a:rPr lang="en-US" sz="3600" b="1" spc="-5" dirty="0">
                <a:solidFill>
                  <a:srgbClr val="1F4E79"/>
                </a:solidFill>
                <a:latin typeface="Century Gothic"/>
                <a:cs typeface="Century Gothic"/>
              </a:rPr>
              <a:t>QAZTRADE support measures</a:t>
            </a:r>
            <a:endParaRPr sz="3600" dirty="0">
              <a:latin typeface="Century Gothic"/>
              <a:cs typeface="Century Gothic"/>
            </a:endParaRPr>
          </a:p>
        </p:txBody>
      </p:sp>
      <p:sp>
        <p:nvSpPr>
          <p:cNvPr id="11" name="object 11"/>
          <p:cNvSpPr txBox="1">
            <a:spLocks noGrp="1"/>
          </p:cNvSpPr>
          <p:nvPr>
            <p:ph type="title"/>
          </p:nvPr>
        </p:nvSpPr>
        <p:spPr>
          <a:xfrm>
            <a:off x="2520823" y="907161"/>
            <a:ext cx="1755139" cy="513715"/>
          </a:xfrm>
          <a:prstGeom prst="rect">
            <a:avLst/>
          </a:prstGeom>
        </p:spPr>
        <p:txBody>
          <a:bodyPr vert="horz" wrap="square" lIns="0" tIns="13335" rIns="0" bIns="0" rtlCol="0">
            <a:spAutoFit/>
          </a:bodyPr>
          <a:lstStyle/>
          <a:p>
            <a:pPr marL="12700">
              <a:lnSpc>
                <a:spcPct val="100000"/>
              </a:lnSpc>
              <a:spcBef>
                <a:spcPts val="105"/>
              </a:spcBef>
            </a:pPr>
            <a:r>
              <a:rPr sz="3200" u="none" dirty="0">
                <a:solidFill>
                  <a:srgbClr val="1F4E79"/>
                </a:solidFill>
              </a:rPr>
              <a:t>ANNEX</a:t>
            </a:r>
            <a:r>
              <a:rPr sz="3200" u="none" spc="-114" dirty="0">
                <a:solidFill>
                  <a:srgbClr val="1F4E79"/>
                </a:solidFill>
              </a:rPr>
              <a:t> </a:t>
            </a:r>
            <a:r>
              <a:rPr lang="en-US" sz="3200" u="none" dirty="0">
                <a:solidFill>
                  <a:srgbClr val="1F4E79"/>
                </a:solidFill>
              </a:rPr>
              <a:t>7</a:t>
            </a:r>
            <a:endParaRPr sz="3200" dirty="0"/>
          </a:p>
        </p:txBody>
      </p:sp>
      <p:pic>
        <p:nvPicPr>
          <p:cNvPr id="12" name="Рисунок 11"/>
          <p:cNvPicPr>
            <a:picLocks noChangeAspect="1"/>
          </p:cNvPicPr>
          <p:nvPr/>
        </p:nvPicPr>
        <p:blipFill>
          <a:blip r:embed="rId6"/>
          <a:stretch>
            <a:fillRect/>
          </a:stretch>
        </p:blipFill>
        <p:spPr>
          <a:xfrm>
            <a:off x="9773654" y="445303"/>
            <a:ext cx="1828800" cy="619681"/>
          </a:xfrm>
          <a:prstGeom prst="rect">
            <a:avLst/>
          </a:prstGeom>
        </p:spPr>
      </p:pic>
      <p:pic>
        <p:nvPicPr>
          <p:cNvPr id="13" name="Рисунок 12"/>
          <p:cNvPicPr>
            <a:picLocks noChangeAspect="1"/>
          </p:cNvPicPr>
          <p:nvPr/>
        </p:nvPicPr>
        <p:blipFill>
          <a:blip r:embed="rId7"/>
          <a:stretch>
            <a:fillRect/>
          </a:stretch>
        </p:blipFill>
        <p:spPr>
          <a:xfrm>
            <a:off x="7959603" y="462968"/>
            <a:ext cx="1814051" cy="569732"/>
          </a:xfrm>
          <a:prstGeom prst="rect">
            <a:avLst/>
          </a:prstGeom>
        </p:spPr>
      </p:pic>
      <p:pic>
        <p:nvPicPr>
          <p:cNvPr id="14" name="Рисунок 13"/>
          <p:cNvPicPr>
            <a:picLocks noChangeAspect="1"/>
          </p:cNvPicPr>
          <p:nvPr/>
        </p:nvPicPr>
        <p:blipFill>
          <a:blip r:embed="rId8"/>
          <a:stretch>
            <a:fillRect/>
          </a:stretch>
        </p:blipFill>
        <p:spPr>
          <a:xfrm>
            <a:off x="7210436" y="423304"/>
            <a:ext cx="722671" cy="68792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Freeform 44"/>
          <p:cNvSpPr>
            <a:spLocks/>
          </p:cNvSpPr>
          <p:nvPr/>
        </p:nvSpPr>
        <p:spPr bwMode="auto">
          <a:xfrm>
            <a:off x="2328742" y="6015360"/>
            <a:ext cx="404813" cy="282575"/>
          </a:xfrm>
          <a:custGeom>
            <a:avLst/>
            <a:gdLst>
              <a:gd name="T0" fmla="*/ 129 w 255"/>
              <a:gd name="T1" fmla="*/ 0 h 178"/>
              <a:gd name="T2" fmla="*/ 0 w 255"/>
              <a:gd name="T3" fmla="*/ 173 h 178"/>
              <a:gd name="T4" fmla="*/ 8 w 255"/>
              <a:gd name="T5" fmla="*/ 178 h 178"/>
              <a:gd name="T6" fmla="*/ 46 w 255"/>
              <a:gd name="T7" fmla="*/ 148 h 178"/>
              <a:gd name="T8" fmla="*/ 86 w 255"/>
              <a:gd name="T9" fmla="*/ 178 h 178"/>
              <a:gd name="T10" fmla="*/ 124 w 255"/>
              <a:gd name="T11" fmla="*/ 148 h 178"/>
              <a:gd name="T12" fmla="*/ 164 w 255"/>
              <a:gd name="T13" fmla="*/ 178 h 178"/>
              <a:gd name="T14" fmla="*/ 202 w 255"/>
              <a:gd name="T15" fmla="*/ 148 h 178"/>
              <a:gd name="T16" fmla="*/ 242 w 255"/>
              <a:gd name="T17" fmla="*/ 178 h 178"/>
              <a:gd name="T18" fmla="*/ 255 w 255"/>
              <a:gd name="T19" fmla="*/ 169 h 178"/>
              <a:gd name="T20" fmla="*/ 129 w 255"/>
              <a:gd name="T21"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5" h="178">
                <a:moveTo>
                  <a:pt x="129" y="0"/>
                </a:moveTo>
                <a:lnTo>
                  <a:pt x="0" y="173"/>
                </a:lnTo>
                <a:lnTo>
                  <a:pt x="8" y="178"/>
                </a:lnTo>
                <a:lnTo>
                  <a:pt x="46" y="148"/>
                </a:lnTo>
                <a:lnTo>
                  <a:pt x="86" y="178"/>
                </a:lnTo>
                <a:lnTo>
                  <a:pt x="124" y="148"/>
                </a:lnTo>
                <a:lnTo>
                  <a:pt x="164" y="178"/>
                </a:lnTo>
                <a:lnTo>
                  <a:pt x="202" y="148"/>
                </a:lnTo>
                <a:lnTo>
                  <a:pt x="242" y="178"/>
                </a:lnTo>
                <a:lnTo>
                  <a:pt x="255" y="169"/>
                </a:lnTo>
                <a:lnTo>
                  <a:pt x="1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a typeface="Arial Unicode MS" panose="020B0604020202020204" pitchFamily="34" charset="-128"/>
              <a:cs typeface="Segoe UI" panose="020B0502040204020203" pitchFamily="34" charset="0"/>
            </a:endParaRPr>
          </a:p>
        </p:txBody>
      </p:sp>
      <p:sp>
        <p:nvSpPr>
          <p:cNvPr id="101" name="Freeform 50"/>
          <p:cNvSpPr>
            <a:spLocks/>
          </p:cNvSpPr>
          <p:nvPr/>
        </p:nvSpPr>
        <p:spPr bwMode="auto">
          <a:xfrm>
            <a:off x="2328742" y="6015360"/>
            <a:ext cx="206375" cy="282575"/>
          </a:xfrm>
          <a:custGeom>
            <a:avLst/>
            <a:gdLst>
              <a:gd name="T0" fmla="*/ 129 w 130"/>
              <a:gd name="T1" fmla="*/ 0 h 178"/>
              <a:gd name="T2" fmla="*/ 129 w 130"/>
              <a:gd name="T3" fmla="*/ 0 h 178"/>
              <a:gd name="T4" fmla="*/ 0 w 130"/>
              <a:gd name="T5" fmla="*/ 173 h 178"/>
              <a:gd name="T6" fmla="*/ 8 w 130"/>
              <a:gd name="T7" fmla="*/ 178 h 178"/>
              <a:gd name="T8" fmla="*/ 46 w 130"/>
              <a:gd name="T9" fmla="*/ 148 h 178"/>
              <a:gd name="T10" fmla="*/ 86 w 130"/>
              <a:gd name="T11" fmla="*/ 178 h 178"/>
              <a:gd name="T12" fmla="*/ 124 w 130"/>
              <a:gd name="T13" fmla="*/ 148 h 178"/>
              <a:gd name="T14" fmla="*/ 130 w 130"/>
              <a:gd name="T15" fmla="*/ 152 h 178"/>
              <a:gd name="T16" fmla="*/ 129 w 130"/>
              <a:gd name="T17" fmla="*/ 0 h 178"/>
              <a:gd name="T18" fmla="*/ 129 w 130"/>
              <a:gd name="T19"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78">
                <a:moveTo>
                  <a:pt x="129" y="0"/>
                </a:moveTo>
                <a:lnTo>
                  <a:pt x="129" y="0"/>
                </a:lnTo>
                <a:lnTo>
                  <a:pt x="0" y="173"/>
                </a:lnTo>
                <a:lnTo>
                  <a:pt x="8" y="178"/>
                </a:lnTo>
                <a:lnTo>
                  <a:pt x="46" y="148"/>
                </a:lnTo>
                <a:lnTo>
                  <a:pt x="86" y="178"/>
                </a:lnTo>
                <a:lnTo>
                  <a:pt x="124" y="148"/>
                </a:lnTo>
                <a:lnTo>
                  <a:pt x="130" y="152"/>
                </a:lnTo>
                <a:lnTo>
                  <a:pt x="129" y="0"/>
                </a:lnTo>
                <a:lnTo>
                  <a:pt x="1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a typeface="Arial Unicode MS" panose="020B0604020202020204" pitchFamily="34" charset="-128"/>
              <a:cs typeface="Segoe UI" panose="020B0502040204020203" pitchFamily="34" charset="0"/>
            </a:endParaRPr>
          </a:p>
        </p:txBody>
      </p:sp>
      <p:cxnSp>
        <p:nvCxnSpPr>
          <p:cNvPr id="102" name="Straight Connector 34">
            <a:extLst>
              <a:ext uri="{FF2B5EF4-FFF2-40B4-BE49-F238E27FC236}">
                <a16:creationId xmlns:a16="http://schemas.microsoft.com/office/drawing/2014/main" id="{3DA4F0B6-38C2-495B-9418-291816027EE2}"/>
              </a:ext>
            </a:extLst>
          </p:cNvPr>
          <p:cNvCxnSpPr>
            <a:cxnSpLocks/>
          </p:cNvCxnSpPr>
          <p:nvPr/>
        </p:nvCxnSpPr>
        <p:spPr>
          <a:xfrm>
            <a:off x="866186" y="2595865"/>
            <a:ext cx="7184173" cy="8549"/>
          </a:xfrm>
          <a:prstGeom prst="line">
            <a:avLst/>
          </a:prstGeom>
          <a:ln w="136525">
            <a:solidFill>
              <a:schemeClr val="bg1">
                <a:lumMod val="50000"/>
              </a:schemeClr>
            </a:solidFill>
          </a:ln>
          <a:effectLst>
            <a:outerShdw blurRad="1905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3" name="Прямоугольник 102">
            <a:extLst>
              <a:ext uri="{FF2B5EF4-FFF2-40B4-BE49-F238E27FC236}">
                <a16:creationId xmlns:a16="http://schemas.microsoft.com/office/drawing/2014/main" id="{DC95A62B-54B7-4119-843E-A8CA9EF4BE3E}"/>
              </a:ext>
            </a:extLst>
          </p:cNvPr>
          <p:cNvSpPr/>
          <p:nvPr/>
        </p:nvSpPr>
        <p:spPr>
          <a:xfrm>
            <a:off x="3152285" y="2846164"/>
            <a:ext cx="1921086" cy="553998"/>
          </a:xfrm>
          <a:prstGeom prst="rect">
            <a:avLst/>
          </a:prstGeom>
          <a:noFill/>
        </p:spPr>
        <p:txBody>
          <a:bodyPr wrap="square" rtlCol="0">
            <a:spAutoFit/>
          </a:bodyPr>
          <a:lstStyle/>
          <a:p>
            <a:pPr algn="ctr"/>
            <a:r>
              <a:rPr lang="en-US" sz="1000" b="1" dirty="0" smtClean="0">
                <a:latin typeface="Century Gothic" panose="020B0502020202020204" pitchFamily="34" charset="0"/>
                <a:ea typeface="Arial Unicode MS" panose="020B0604020202020204" pitchFamily="34" charset="-128"/>
                <a:cs typeface="Segoe UI" panose="020B0502040204020203" pitchFamily="34" charset="0"/>
              </a:rPr>
              <a:t>SK-</a:t>
            </a:r>
            <a:r>
              <a:rPr lang="en-US" sz="1000" b="1" dirty="0" err="1" smtClean="0">
                <a:latin typeface="Century Gothic" panose="020B0502020202020204" pitchFamily="34" charset="0"/>
                <a:ea typeface="Arial Unicode MS" panose="020B0604020202020204" pitchFamily="34" charset="-128"/>
                <a:cs typeface="Segoe UI" panose="020B0502040204020203" pitchFamily="34" charset="0"/>
              </a:rPr>
              <a:t>Ph</a:t>
            </a:r>
            <a:r>
              <a:rPr lang="en-US" sz="1000" b="1" dirty="0" smtClean="0">
                <a:latin typeface="Century Gothic" panose="020B0502020202020204" pitchFamily="34" charset="0"/>
                <a:ea typeface="Arial Unicode MS" panose="020B0604020202020204" pitchFamily="34" charset="-128"/>
                <a:cs typeface="Segoe UI" panose="020B0502040204020203" pitchFamily="34" charset="0"/>
              </a:rPr>
              <a:t> </a:t>
            </a:r>
            <a:r>
              <a:rPr lang="en-US" sz="1000" b="1" dirty="0">
                <a:latin typeface="Century Gothic" panose="020B0502020202020204" pitchFamily="34" charset="0"/>
                <a:ea typeface="Arial Unicode MS" panose="020B0604020202020204" pitchFamily="34" charset="-128"/>
                <a:cs typeface="Segoe UI" panose="020B0502040204020203" pitchFamily="34" charset="0"/>
              </a:rPr>
              <a:t>sends an invitation to participate in conclusion of the Long-term Contract</a:t>
            </a:r>
            <a:endParaRPr lang="id-ID" sz="1000" dirty="0">
              <a:latin typeface="Century Gothic" panose="020B0502020202020204" pitchFamily="34" charset="0"/>
              <a:ea typeface="Arial Unicode MS" panose="020B0604020202020204" pitchFamily="34" charset="-128"/>
              <a:cs typeface="Segoe UI" panose="020B0502040204020203" pitchFamily="34" charset="0"/>
            </a:endParaRPr>
          </a:p>
        </p:txBody>
      </p:sp>
      <p:cxnSp>
        <p:nvCxnSpPr>
          <p:cNvPr id="104" name="Straight Connector 34">
            <a:extLst>
              <a:ext uri="{FF2B5EF4-FFF2-40B4-BE49-F238E27FC236}">
                <a16:creationId xmlns:a16="http://schemas.microsoft.com/office/drawing/2014/main" id="{EC621C7F-0B7E-4EDF-991C-44069D7AE6E3}"/>
              </a:ext>
            </a:extLst>
          </p:cNvPr>
          <p:cNvCxnSpPr>
            <a:cxnSpLocks/>
          </p:cNvCxnSpPr>
          <p:nvPr/>
        </p:nvCxnSpPr>
        <p:spPr>
          <a:xfrm flipV="1">
            <a:off x="7726163" y="2575543"/>
            <a:ext cx="3096869" cy="27071"/>
          </a:xfrm>
          <a:prstGeom prst="line">
            <a:avLst/>
          </a:prstGeom>
          <a:ln w="136525">
            <a:solidFill>
              <a:schemeClr val="bg1">
                <a:lumMod val="50000"/>
              </a:schemeClr>
            </a:solidFill>
          </a:ln>
          <a:effectLst>
            <a:outerShdw blurRad="1905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5" name="Стрелка: шеврон 53">
            <a:extLst>
              <a:ext uri="{FF2B5EF4-FFF2-40B4-BE49-F238E27FC236}">
                <a16:creationId xmlns:a16="http://schemas.microsoft.com/office/drawing/2014/main" id="{39C05B9A-62E2-4979-B7B1-727A88726D8E}"/>
              </a:ext>
            </a:extLst>
          </p:cNvPr>
          <p:cNvSpPr/>
          <p:nvPr/>
        </p:nvSpPr>
        <p:spPr>
          <a:xfrm>
            <a:off x="7688238" y="2475421"/>
            <a:ext cx="235018" cy="254386"/>
          </a:xfrm>
          <a:prstGeom prst="chevron">
            <a:avLst/>
          </a:prstGeom>
          <a:solidFill>
            <a:schemeClr val="bg1"/>
          </a:solidFill>
          <a:ln w="12700">
            <a:solidFill>
              <a:schemeClr val="bg1">
                <a:lumMod val="50000"/>
              </a:schemeClr>
            </a:solidFill>
          </a:ln>
          <a:effectLst>
            <a:outerShdw blurRad="1905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solidFill>
                <a:srgbClr val="3F3F3F"/>
              </a:solidFill>
              <a:latin typeface="Century Gothic" panose="020B0502020202020204" pitchFamily="34" charset="0"/>
              <a:ea typeface="Arial Unicode MS" panose="020B0604020202020204" pitchFamily="34" charset="-128"/>
              <a:cs typeface="Segoe UI" panose="020B0502040204020203" pitchFamily="34" charset="0"/>
            </a:endParaRPr>
          </a:p>
        </p:txBody>
      </p:sp>
      <p:sp>
        <p:nvSpPr>
          <p:cNvPr id="106" name="Прямоугольник 105">
            <a:extLst>
              <a:ext uri="{FF2B5EF4-FFF2-40B4-BE49-F238E27FC236}">
                <a16:creationId xmlns:a16="http://schemas.microsoft.com/office/drawing/2014/main" id="{AA29E86C-8648-49C2-9FA0-D98234235A42}"/>
              </a:ext>
            </a:extLst>
          </p:cNvPr>
          <p:cNvSpPr/>
          <p:nvPr/>
        </p:nvSpPr>
        <p:spPr>
          <a:xfrm>
            <a:off x="8566932" y="2894736"/>
            <a:ext cx="2260787" cy="553998"/>
          </a:xfrm>
          <a:prstGeom prst="rect">
            <a:avLst/>
          </a:prstGeom>
          <a:noFill/>
        </p:spPr>
        <p:txBody>
          <a:bodyPr wrap="square" rtlCol="0">
            <a:spAutoFit/>
          </a:bodyPr>
          <a:lstStyle/>
          <a:p>
            <a:pPr algn="ctr"/>
            <a:r>
              <a:rPr lang="en-US" sz="1000" b="1" dirty="0" smtClean="0">
                <a:latin typeface="Arial" panose="020B0604020202020204" pitchFamily="34" charset="0"/>
                <a:ea typeface="Arial Unicode MS" panose="020B0604020202020204" pitchFamily="34" charset="-128"/>
                <a:cs typeface="Arial" panose="020B0604020202020204" pitchFamily="34" charset="0"/>
              </a:rPr>
              <a:t>SK-</a:t>
            </a:r>
            <a:r>
              <a:rPr lang="en-US" sz="1000" b="1" dirty="0" err="1" smtClean="0">
                <a:latin typeface="Arial" panose="020B0604020202020204" pitchFamily="34" charset="0"/>
                <a:ea typeface="Arial Unicode MS" panose="020B0604020202020204" pitchFamily="34" charset="-128"/>
                <a:cs typeface="Arial" panose="020B0604020202020204" pitchFamily="34" charset="0"/>
              </a:rPr>
              <a:t>Ph</a:t>
            </a:r>
            <a:r>
              <a:rPr lang="en-US" sz="1000" b="1" dirty="0" smtClean="0">
                <a:latin typeface="Arial" panose="020B0604020202020204" pitchFamily="34" charset="0"/>
                <a:ea typeface="Arial Unicode MS" panose="020B0604020202020204" pitchFamily="34" charset="-128"/>
                <a:cs typeface="Arial" panose="020B0604020202020204" pitchFamily="34" charset="0"/>
              </a:rPr>
              <a:t> </a:t>
            </a:r>
            <a:r>
              <a:rPr lang="en-US" sz="1000" b="1" dirty="0">
                <a:latin typeface="Arial" panose="020B0604020202020204" pitchFamily="34" charset="0"/>
                <a:ea typeface="Arial Unicode MS" panose="020B0604020202020204" pitchFamily="34" charset="-128"/>
                <a:cs typeface="Arial" panose="020B0604020202020204" pitchFamily="34" charset="0"/>
              </a:rPr>
              <a:t>enters into a Long-Term Agreement with the Customer of contract production </a:t>
            </a:r>
            <a:endParaRPr lang="ru-RU" sz="1000" b="1" dirty="0">
              <a:latin typeface="Arial" panose="020B0604020202020204" pitchFamily="34" charset="0"/>
              <a:ea typeface="Arial Unicode MS" panose="020B0604020202020204" pitchFamily="34" charset="-128"/>
              <a:cs typeface="Arial" panose="020B0604020202020204" pitchFamily="34" charset="0"/>
            </a:endParaRPr>
          </a:p>
        </p:txBody>
      </p:sp>
      <p:sp>
        <p:nvSpPr>
          <p:cNvPr id="107" name="Прямоугольник 106">
            <a:extLst>
              <a:ext uri="{FF2B5EF4-FFF2-40B4-BE49-F238E27FC236}">
                <a16:creationId xmlns:a16="http://schemas.microsoft.com/office/drawing/2014/main" id="{DC95A62B-54B7-4119-843E-A8CA9EF4BE3E}"/>
              </a:ext>
            </a:extLst>
          </p:cNvPr>
          <p:cNvSpPr/>
          <p:nvPr/>
        </p:nvSpPr>
        <p:spPr>
          <a:xfrm>
            <a:off x="462734" y="2826780"/>
            <a:ext cx="2421574" cy="784830"/>
          </a:xfrm>
          <a:prstGeom prst="rect">
            <a:avLst/>
          </a:prstGeom>
          <a:noFill/>
        </p:spPr>
        <p:txBody>
          <a:bodyPr wrap="square" rtlCol="0">
            <a:spAutoFit/>
          </a:bodyPr>
          <a:lstStyle/>
          <a:p>
            <a:pPr algn="ctr"/>
            <a:r>
              <a:rPr lang="en-US" sz="900" b="1" dirty="0">
                <a:latin typeface="Arial" panose="020B0604020202020204" pitchFamily="34" charset="0"/>
                <a:ea typeface="Arial Unicode MS" panose="020B0604020202020204" pitchFamily="34" charset="-128"/>
                <a:cs typeface="Arial" panose="020B0604020202020204" pitchFamily="34" charset="0"/>
              </a:rPr>
              <a:t>The Customer of the contractual production notifies the </a:t>
            </a:r>
            <a:r>
              <a:rPr lang="en-US" sz="900" b="1" dirty="0" smtClean="0">
                <a:latin typeface="Arial" panose="020B0604020202020204" pitchFamily="34" charset="0"/>
                <a:ea typeface="Arial Unicode MS" panose="020B0604020202020204" pitchFamily="34" charset="-128"/>
                <a:cs typeface="Arial" panose="020B0604020202020204" pitchFamily="34" charset="0"/>
              </a:rPr>
              <a:t>SK-</a:t>
            </a:r>
            <a:r>
              <a:rPr lang="en-US" sz="900" b="1" dirty="0" err="1" smtClean="0">
                <a:latin typeface="Arial" panose="020B0604020202020204" pitchFamily="34" charset="0"/>
                <a:ea typeface="Arial Unicode MS" panose="020B0604020202020204" pitchFamily="34" charset="-128"/>
                <a:cs typeface="Arial" panose="020B0604020202020204" pitchFamily="34" charset="0"/>
              </a:rPr>
              <a:t>Ph</a:t>
            </a:r>
            <a:r>
              <a:rPr lang="en-US" sz="900" b="1" dirty="0" smtClean="0">
                <a:latin typeface="Arial" panose="020B0604020202020204" pitchFamily="34" charset="0"/>
                <a:ea typeface="Arial Unicode MS" panose="020B0604020202020204" pitchFamily="34" charset="-128"/>
                <a:cs typeface="Arial" panose="020B0604020202020204" pitchFamily="34" charset="0"/>
              </a:rPr>
              <a:t> </a:t>
            </a:r>
            <a:r>
              <a:rPr lang="en-US" sz="900" b="1" dirty="0">
                <a:latin typeface="Arial" panose="020B0604020202020204" pitchFamily="34" charset="0"/>
                <a:ea typeface="Arial Unicode MS" panose="020B0604020202020204" pitchFamily="34" charset="-128"/>
                <a:cs typeface="Arial" panose="020B0604020202020204" pitchFamily="34" charset="0"/>
              </a:rPr>
              <a:t>of the intention to conclude a Long-Term </a:t>
            </a:r>
            <a:r>
              <a:rPr lang="en-US" sz="900" b="1" dirty="0" smtClean="0">
                <a:latin typeface="Arial" panose="020B0604020202020204" pitchFamily="34" charset="0"/>
                <a:ea typeface="Arial Unicode MS" panose="020B0604020202020204" pitchFamily="34" charset="-128"/>
                <a:cs typeface="Arial" panose="020B0604020202020204" pitchFamily="34" charset="0"/>
              </a:rPr>
              <a:t>Contract with </a:t>
            </a:r>
            <a:r>
              <a:rPr lang="en-US" sz="900" b="1" dirty="0">
                <a:latin typeface="Arial" panose="020B0604020202020204" pitchFamily="34" charset="0"/>
                <a:ea typeface="Arial Unicode MS" panose="020B0604020202020204" pitchFamily="34" charset="-128"/>
                <a:cs typeface="Arial" panose="020B0604020202020204" pitchFamily="34" charset="0"/>
              </a:rPr>
              <a:t>attached conclusions of expert organizations</a:t>
            </a:r>
            <a:endParaRPr lang="ru-RU" sz="900" b="1" dirty="0">
              <a:latin typeface="Arial" panose="020B0604020202020204" pitchFamily="34" charset="0"/>
              <a:ea typeface="Arial Unicode MS" panose="020B0604020202020204" pitchFamily="34" charset="-128"/>
              <a:cs typeface="Arial" panose="020B0604020202020204" pitchFamily="34" charset="0"/>
            </a:endParaRPr>
          </a:p>
        </p:txBody>
      </p:sp>
      <p:sp>
        <p:nvSpPr>
          <p:cNvPr id="108" name="Стрелка: шеврон 53">
            <a:extLst>
              <a:ext uri="{FF2B5EF4-FFF2-40B4-BE49-F238E27FC236}">
                <a16:creationId xmlns:a16="http://schemas.microsoft.com/office/drawing/2014/main" id="{39C05B9A-62E2-4979-B7B1-727A88726D8E}"/>
              </a:ext>
            </a:extLst>
          </p:cNvPr>
          <p:cNvSpPr/>
          <p:nvPr/>
        </p:nvSpPr>
        <p:spPr>
          <a:xfrm>
            <a:off x="2608245" y="2475421"/>
            <a:ext cx="235018" cy="254386"/>
          </a:xfrm>
          <a:prstGeom prst="chevron">
            <a:avLst/>
          </a:prstGeom>
          <a:solidFill>
            <a:schemeClr val="bg1"/>
          </a:solidFill>
          <a:ln w="12700">
            <a:solidFill>
              <a:schemeClr val="bg1">
                <a:lumMod val="50000"/>
              </a:schemeClr>
            </a:solidFill>
          </a:ln>
          <a:effectLst>
            <a:outerShdw blurRad="1905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solidFill>
                <a:srgbClr val="3F3F3F"/>
              </a:solidFill>
              <a:latin typeface="Century Gothic" panose="020B0502020202020204" pitchFamily="34" charset="0"/>
              <a:ea typeface="Arial Unicode MS" panose="020B0604020202020204" pitchFamily="34" charset="-128"/>
              <a:cs typeface="Segoe UI" panose="020B0502040204020203" pitchFamily="34" charset="0"/>
            </a:endParaRPr>
          </a:p>
        </p:txBody>
      </p:sp>
      <p:sp>
        <p:nvSpPr>
          <p:cNvPr id="109" name="Oval 19">
            <a:extLst>
              <a:ext uri="{FF2B5EF4-FFF2-40B4-BE49-F238E27FC236}">
                <a16:creationId xmlns:a16="http://schemas.microsoft.com/office/drawing/2014/main" id="{92CF7CED-4202-4442-BE83-CF062CF0CCE3}"/>
              </a:ext>
            </a:extLst>
          </p:cNvPr>
          <p:cNvSpPr/>
          <p:nvPr/>
        </p:nvSpPr>
        <p:spPr>
          <a:xfrm>
            <a:off x="5726186" y="1853906"/>
            <a:ext cx="1603701" cy="652999"/>
          </a:xfrm>
          <a:prstGeom prst="ellipse">
            <a:avLst/>
          </a:prstGeom>
          <a:solidFill>
            <a:schemeClr val="bg1"/>
          </a:solidFill>
          <a:ln w="57150">
            <a:solidFill>
              <a:schemeClr val="bg1">
                <a:lumMod val="50000"/>
              </a:schemeClr>
            </a:solidFill>
          </a:ln>
          <a:effectLst>
            <a:outerShdw blurRad="1905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800" b="1" dirty="0">
                <a:solidFill>
                  <a:srgbClr val="C00000"/>
                </a:solidFill>
                <a:latin typeface="Century Gothic" panose="020B0502020202020204" pitchFamily="34" charset="0"/>
                <a:ea typeface="Arial Unicode MS" panose="020B0604020202020204" pitchFamily="34" charset="-128"/>
                <a:cs typeface="Segoe UI" panose="020B0502040204020203" pitchFamily="34" charset="0"/>
              </a:rPr>
              <a:t>~</a:t>
            </a:r>
          </a:p>
        </p:txBody>
      </p:sp>
      <p:sp>
        <p:nvSpPr>
          <p:cNvPr id="110" name="Стрелка: шеврон 53">
            <a:extLst>
              <a:ext uri="{FF2B5EF4-FFF2-40B4-BE49-F238E27FC236}">
                <a16:creationId xmlns:a16="http://schemas.microsoft.com/office/drawing/2014/main" id="{39C05B9A-62E2-4979-B7B1-727A88726D8E}"/>
              </a:ext>
            </a:extLst>
          </p:cNvPr>
          <p:cNvSpPr/>
          <p:nvPr/>
        </p:nvSpPr>
        <p:spPr>
          <a:xfrm>
            <a:off x="5029058" y="2506905"/>
            <a:ext cx="235018" cy="254386"/>
          </a:xfrm>
          <a:prstGeom prst="chevron">
            <a:avLst/>
          </a:prstGeom>
          <a:solidFill>
            <a:schemeClr val="bg1"/>
          </a:solidFill>
          <a:ln w="12700">
            <a:solidFill>
              <a:schemeClr val="bg1">
                <a:lumMod val="50000"/>
              </a:schemeClr>
            </a:solidFill>
          </a:ln>
          <a:effectLst>
            <a:outerShdw blurRad="1905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solidFill>
                <a:srgbClr val="3F3F3F"/>
              </a:solidFill>
              <a:latin typeface="Century Gothic" panose="020B0502020202020204" pitchFamily="34" charset="0"/>
              <a:ea typeface="Arial Unicode MS" panose="020B0604020202020204" pitchFamily="34" charset="-128"/>
              <a:cs typeface="Segoe UI" panose="020B0502040204020203" pitchFamily="34" charset="0"/>
            </a:endParaRPr>
          </a:p>
        </p:txBody>
      </p:sp>
      <p:sp>
        <p:nvSpPr>
          <p:cNvPr id="111" name="Прямоугольник 110">
            <a:extLst>
              <a:ext uri="{FF2B5EF4-FFF2-40B4-BE49-F238E27FC236}">
                <a16:creationId xmlns:a16="http://schemas.microsoft.com/office/drawing/2014/main" id="{DC95A62B-54B7-4119-843E-A8CA9EF4BE3E}"/>
              </a:ext>
            </a:extLst>
          </p:cNvPr>
          <p:cNvSpPr/>
          <p:nvPr/>
        </p:nvSpPr>
        <p:spPr>
          <a:xfrm>
            <a:off x="5341348" y="2826780"/>
            <a:ext cx="2740323" cy="707886"/>
          </a:xfrm>
          <a:prstGeom prst="rect">
            <a:avLst/>
          </a:prstGeom>
          <a:noFill/>
        </p:spPr>
        <p:txBody>
          <a:bodyPr wrap="square" rtlCol="0">
            <a:spAutoFit/>
          </a:bodyPr>
          <a:lstStyle/>
          <a:p>
            <a:pPr algn="ctr"/>
            <a:r>
              <a:rPr lang="en-US" sz="1000" b="1" dirty="0">
                <a:latin typeface="Arial" panose="020B0604020202020204" pitchFamily="34" charset="0"/>
                <a:ea typeface="Arial Unicode MS" panose="020B0604020202020204" pitchFamily="34" charset="-128"/>
                <a:cs typeface="Arial" panose="020B0604020202020204" pitchFamily="34" charset="0"/>
              </a:rPr>
              <a:t>The customer of contract manufacturing provides a notarized copy of the contract for contract manufacturing on the territory of the Republic of Kazakhstan</a:t>
            </a:r>
            <a:endParaRPr lang="ru-RU" sz="1000" b="1" dirty="0">
              <a:latin typeface="Arial" panose="020B0604020202020204" pitchFamily="34" charset="0"/>
              <a:ea typeface="Arial Unicode MS" panose="020B0604020202020204" pitchFamily="34" charset="-128"/>
              <a:cs typeface="Arial" panose="020B0604020202020204" pitchFamily="34" charset="0"/>
            </a:endParaRPr>
          </a:p>
        </p:txBody>
      </p:sp>
      <p:sp>
        <p:nvSpPr>
          <p:cNvPr id="112" name="Oval 19">
            <a:extLst>
              <a:ext uri="{FF2B5EF4-FFF2-40B4-BE49-F238E27FC236}">
                <a16:creationId xmlns:a16="http://schemas.microsoft.com/office/drawing/2014/main" id="{92CF7CED-4202-4442-BE83-CF062CF0CCE3}"/>
              </a:ext>
            </a:extLst>
          </p:cNvPr>
          <p:cNvSpPr/>
          <p:nvPr/>
        </p:nvSpPr>
        <p:spPr>
          <a:xfrm>
            <a:off x="1086951" y="1813916"/>
            <a:ext cx="1394191" cy="684802"/>
          </a:xfrm>
          <a:prstGeom prst="ellipse">
            <a:avLst/>
          </a:prstGeom>
          <a:solidFill>
            <a:schemeClr val="bg1"/>
          </a:solidFill>
          <a:ln w="57150">
            <a:solidFill>
              <a:schemeClr val="bg1">
                <a:lumMod val="50000"/>
              </a:schemeClr>
            </a:solidFill>
          </a:ln>
          <a:effectLst>
            <a:outerShdw blurRad="1905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700" dirty="0">
                <a:solidFill>
                  <a:srgbClr val="C00000"/>
                </a:solidFill>
                <a:latin typeface="Arial" panose="020B0604020202020204" pitchFamily="34" charset="0"/>
                <a:ea typeface="Arial Unicode MS" panose="020B0604020202020204" pitchFamily="34" charset="-128"/>
                <a:cs typeface="Arial" panose="020B0604020202020204" pitchFamily="34" charset="0"/>
              </a:rPr>
              <a:t>If necessary</a:t>
            </a:r>
            <a:endParaRPr lang="ru-RU" sz="700" dirty="0" smtClean="0">
              <a:solidFill>
                <a:srgbClr val="C00000"/>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113" name="Oval 19">
            <a:extLst>
              <a:ext uri="{FF2B5EF4-FFF2-40B4-BE49-F238E27FC236}">
                <a16:creationId xmlns:a16="http://schemas.microsoft.com/office/drawing/2014/main" id="{92CF7CED-4202-4442-BE83-CF062CF0CCE3}"/>
              </a:ext>
            </a:extLst>
          </p:cNvPr>
          <p:cNvSpPr/>
          <p:nvPr/>
        </p:nvSpPr>
        <p:spPr>
          <a:xfrm>
            <a:off x="8566932" y="1860296"/>
            <a:ext cx="1774102" cy="652999"/>
          </a:xfrm>
          <a:prstGeom prst="ellipse">
            <a:avLst/>
          </a:prstGeom>
          <a:solidFill>
            <a:schemeClr val="bg1"/>
          </a:solidFill>
          <a:ln w="57150">
            <a:solidFill>
              <a:schemeClr val="bg1">
                <a:lumMod val="50000"/>
              </a:schemeClr>
            </a:solidFill>
          </a:ln>
          <a:effectLst>
            <a:outerShdw blurRad="1905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700" dirty="0">
                <a:solidFill>
                  <a:srgbClr val="C00000"/>
                </a:solidFill>
                <a:latin typeface="Century Gothic" panose="020B0502020202020204" pitchFamily="34" charset="0"/>
                <a:ea typeface="Arial Unicode MS" panose="020B0604020202020204" pitchFamily="34" charset="-128"/>
                <a:cs typeface="Segoe UI" panose="020B0502040204020203" pitchFamily="34" charset="0"/>
              </a:rPr>
              <a:t>Subject to paragraphs 371 to 374 of Regulation 110</a:t>
            </a:r>
            <a:endParaRPr lang="ru-RU" sz="700" dirty="0" smtClean="0">
              <a:solidFill>
                <a:srgbClr val="C00000"/>
              </a:solidFill>
              <a:latin typeface="Century Gothic" panose="020B0502020202020204" pitchFamily="34" charset="0"/>
              <a:ea typeface="Arial Unicode MS" panose="020B0604020202020204" pitchFamily="34" charset="-128"/>
              <a:cs typeface="Segoe UI" panose="020B0502040204020203" pitchFamily="34" charset="0"/>
            </a:endParaRPr>
          </a:p>
        </p:txBody>
      </p:sp>
      <p:sp>
        <p:nvSpPr>
          <p:cNvPr id="114" name="Oval 19">
            <a:extLst>
              <a:ext uri="{FF2B5EF4-FFF2-40B4-BE49-F238E27FC236}">
                <a16:creationId xmlns:a16="http://schemas.microsoft.com/office/drawing/2014/main" id="{92CF7CED-4202-4442-BE83-CF062CF0CCE3}"/>
              </a:ext>
            </a:extLst>
          </p:cNvPr>
          <p:cNvSpPr/>
          <p:nvPr/>
        </p:nvSpPr>
        <p:spPr>
          <a:xfrm>
            <a:off x="3293991" y="1818016"/>
            <a:ext cx="1530738" cy="692976"/>
          </a:xfrm>
          <a:prstGeom prst="ellipse">
            <a:avLst/>
          </a:prstGeom>
          <a:solidFill>
            <a:schemeClr val="bg1"/>
          </a:solidFill>
          <a:ln w="57150">
            <a:solidFill>
              <a:schemeClr val="bg1">
                <a:lumMod val="50000"/>
              </a:schemeClr>
            </a:solidFill>
          </a:ln>
          <a:effectLst>
            <a:outerShdw blurRad="1905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700" dirty="0">
                <a:solidFill>
                  <a:srgbClr val="C00000"/>
                </a:solidFill>
                <a:latin typeface="Century Gothic" panose="020B0502020202020204" pitchFamily="34" charset="0"/>
                <a:ea typeface="Arial Unicode MS" panose="020B0604020202020204" pitchFamily="34" charset="-128"/>
                <a:cs typeface="Segoe UI" panose="020B0502040204020203" pitchFamily="34" charset="0"/>
              </a:rPr>
              <a:t>Within 3 (three) working days</a:t>
            </a:r>
            <a:endParaRPr lang="ru-RU" sz="700" dirty="0" smtClean="0">
              <a:solidFill>
                <a:srgbClr val="C00000"/>
              </a:solidFill>
              <a:latin typeface="Century Gothic" panose="020B0502020202020204" pitchFamily="34" charset="0"/>
              <a:ea typeface="Arial Unicode MS" panose="020B0604020202020204" pitchFamily="34" charset="-128"/>
              <a:cs typeface="Segoe UI" panose="020B0502040204020203" pitchFamily="34" charset="0"/>
            </a:endParaRPr>
          </a:p>
        </p:txBody>
      </p:sp>
      <p:sp>
        <p:nvSpPr>
          <p:cNvPr id="115" name="Прямоугольник с двумя усеченными противолежащими углами 114">
            <a:extLst>
              <a:ext uri="{FF2B5EF4-FFF2-40B4-BE49-F238E27FC236}">
                <a16:creationId xmlns:a16="http://schemas.microsoft.com/office/drawing/2014/main" id="{59A5E1A1-1B2E-49F0-A6C9-3578E9FD8F10}"/>
              </a:ext>
            </a:extLst>
          </p:cNvPr>
          <p:cNvSpPr/>
          <p:nvPr/>
        </p:nvSpPr>
        <p:spPr>
          <a:xfrm>
            <a:off x="462734" y="176277"/>
            <a:ext cx="11409517" cy="514231"/>
          </a:xfrm>
          <a:prstGeom prst="snip2DiagRect">
            <a:avLst/>
          </a:prstGeom>
          <a:ln w="19050"/>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sz="1100" b="1" u="sng" dirty="0">
                <a:solidFill>
                  <a:schemeClr val="accent5">
                    <a:lumMod val="75000"/>
                  </a:schemeClr>
                </a:solidFill>
                <a:latin typeface="Arial" panose="020B0604020202020204" pitchFamily="34" charset="0"/>
                <a:ea typeface="Arial Unicode MS" panose="020B0604020202020204" pitchFamily="34" charset="-128"/>
                <a:cs typeface="Arial" panose="020B0604020202020204" pitchFamily="34" charset="0"/>
              </a:rPr>
              <a:t>Procedure for conclusion of MA for supply of original medicinal products and MI with customers of contract manufacturing according to Chapter 7 of Regulation 110 https://adilet.zan.kz/rus/docs/V2300032733#z2285 </a:t>
            </a:r>
            <a:endParaRPr lang="ru-RU" sz="1100" b="1" u="sng" dirty="0">
              <a:solidFill>
                <a:schemeClr val="accent5">
                  <a:lumMod val="75000"/>
                </a:schemeClr>
              </a:solidFill>
              <a:latin typeface="Arial" panose="020B0604020202020204" pitchFamily="34" charset="0"/>
              <a:ea typeface="Arial Unicode MS" panose="020B0604020202020204" pitchFamily="34" charset="-128"/>
              <a:cs typeface="Arial" panose="020B0604020202020204" pitchFamily="34" charset="0"/>
            </a:endParaRPr>
          </a:p>
        </p:txBody>
      </p:sp>
      <p:cxnSp>
        <p:nvCxnSpPr>
          <p:cNvPr id="6" name="Прямая соединительная линия 5"/>
          <p:cNvCxnSpPr/>
          <p:nvPr/>
        </p:nvCxnSpPr>
        <p:spPr>
          <a:xfrm>
            <a:off x="459339" y="5118403"/>
            <a:ext cx="11412912" cy="17860"/>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3578191"/>
      </p:ext>
    </p:extLst>
  </p:cSld>
  <p:clrMapOvr>
    <a:masterClrMapping/>
  </p:clrMapOvr>
  <mc:AlternateContent xmlns:mc="http://schemas.openxmlformats.org/markup-compatibility/2006" xmlns:p14="http://schemas.microsoft.com/office/powerpoint/2010/main">
    <mc:Choice Requires="p14">
      <p:transition p14:dur="10" advClick="0" advTm="3000"/>
    </mc:Choice>
    <mc:Fallback xmlns="">
      <p:transition advClick="0" advTm="3000"/>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053927" y="78377"/>
            <a:ext cx="1629591" cy="463731"/>
          </a:xfrm>
          <a:prstGeom prst="rect">
            <a:avLst/>
          </a:prstGeom>
        </p:spPr>
      </p:pic>
      <p:pic>
        <p:nvPicPr>
          <p:cNvPr id="3" name="Рисунок 2"/>
          <p:cNvPicPr>
            <a:picLocks noChangeAspect="1"/>
          </p:cNvPicPr>
          <p:nvPr/>
        </p:nvPicPr>
        <p:blipFill>
          <a:blip r:embed="rId3"/>
          <a:stretch>
            <a:fillRect/>
          </a:stretch>
        </p:blipFill>
        <p:spPr>
          <a:xfrm>
            <a:off x="2928138" y="801733"/>
            <a:ext cx="956854" cy="870313"/>
          </a:xfrm>
          <a:prstGeom prst="rect">
            <a:avLst/>
          </a:prstGeom>
        </p:spPr>
      </p:pic>
      <p:pic>
        <p:nvPicPr>
          <p:cNvPr id="4" name="Рисунок 3"/>
          <p:cNvPicPr>
            <a:picLocks noChangeAspect="1"/>
          </p:cNvPicPr>
          <p:nvPr/>
        </p:nvPicPr>
        <p:blipFill>
          <a:blip r:embed="rId4"/>
          <a:stretch>
            <a:fillRect/>
          </a:stretch>
        </p:blipFill>
        <p:spPr>
          <a:xfrm>
            <a:off x="70638" y="2109651"/>
            <a:ext cx="2535827" cy="3329396"/>
          </a:xfrm>
          <a:prstGeom prst="rect">
            <a:avLst/>
          </a:prstGeom>
        </p:spPr>
      </p:pic>
      <p:pic>
        <p:nvPicPr>
          <p:cNvPr id="5" name="Рисунок 4"/>
          <p:cNvPicPr>
            <a:picLocks noChangeAspect="1"/>
          </p:cNvPicPr>
          <p:nvPr/>
        </p:nvPicPr>
        <p:blipFill>
          <a:blip r:embed="rId5"/>
          <a:stretch>
            <a:fillRect/>
          </a:stretch>
        </p:blipFill>
        <p:spPr>
          <a:xfrm>
            <a:off x="2928138" y="1680210"/>
            <a:ext cx="958487" cy="867047"/>
          </a:xfrm>
          <a:prstGeom prst="rect">
            <a:avLst/>
          </a:prstGeom>
        </p:spPr>
      </p:pic>
      <p:pic>
        <p:nvPicPr>
          <p:cNvPr id="6" name="Рисунок 5"/>
          <p:cNvPicPr>
            <a:picLocks noChangeAspect="1"/>
          </p:cNvPicPr>
          <p:nvPr/>
        </p:nvPicPr>
        <p:blipFill>
          <a:blip r:embed="rId6"/>
          <a:stretch>
            <a:fillRect/>
          </a:stretch>
        </p:blipFill>
        <p:spPr>
          <a:xfrm>
            <a:off x="2929771" y="3786596"/>
            <a:ext cx="987879" cy="956854"/>
          </a:xfrm>
          <a:prstGeom prst="rect">
            <a:avLst/>
          </a:prstGeom>
        </p:spPr>
      </p:pic>
      <p:pic>
        <p:nvPicPr>
          <p:cNvPr id="7" name="Рисунок 6"/>
          <p:cNvPicPr>
            <a:picLocks noChangeAspect="1"/>
          </p:cNvPicPr>
          <p:nvPr/>
        </p:nvPicPr>
        <p:blipFill>
          <a:blip r:embed="rId7"/>
          <a:stretch>
            <a:fillRect/>
          </a:stretch>
        </p:blipFill>
        <p:spPr>
          <a:xfrm>
            <a:off x="2928138" y="5873387"/>
            <a:ext cx="1059724" cy="871946"/>
          </a:xfrm>
          <a:prstGeom prst="rect">
            <a:avLst/>
          </a:prstGeom>
        </p:spPr>
      </p:pic>
      <p:sp>
        <p:nvSpPr>
          <p:cNvPr id="8" name="Прямоугольник 7"/>
          <p:cNvSpPr/>
          <p:nvPr/>
        </p:nvSpPr>
        <p:spPr>
          <a:xfrm>
            <a:off x="12044380" y="42454"/>
            <a:ext cx="58783" cy="117566"/>
          </a:xfrm>
          <a:prstGeom prst="rect">
            <a:avLst/>
          </a:prstGeom>
          <a:solidFill>
            <a:srgbClr val="1F4E78"/>
          </a:solidFill>
        </p:spPr>
        <p:txBody>
          <a:bodyPr wrap="none" lIns="0" tIns="0" rIns="0" bIns="0">
            <a:noAutofit/>
          </a:bodyPr>
          <a:lstStyle/>
          <a:p>
            <a:pPr algn="just"/>
            <a:r>
              <a:rPr lang="ru" sz="1071" b="1">
                <a:solidFill>
                  <a:srgbClr val="FFFFFF"/>
                </a:solidFill>
                <a:latin typeface="Century Gothic"/>
              </a:rPr>
              <a:t>1</a:t>
            </a:r>
          </a:p>
        </p:txBody>
      </p:sp>
      <p:sp>
        <p:nvSpPr>
          <p:cNvPr id="9" name="Прямоугольник 8"/>
          <p:cNvSpPr/>
          <p:nvPr/>
        </p:nvSpPr>
        <p:spPr>
          <a:xfrm>
            <a:off x="2606465" y="169817"/>
            <a:ext cx="2176599" cy="318407"/>
          </a:xfrm>
          <a:prstGeom prst="rect">
            <a:avLst/>
          </a:prstGeom>
          <a:solidFill>
            <a:srgbClr val="1F4E78"/>
          </a:solidFill>
        </p:spPr>
        <p:txBody>
          <a:bodyPr wrap="none" lIns="0" tIns="0" rIns="0" bIns="0">
            <a:noAutofit/>
          </a:bodyPr>
          <a:lstStyle/>
          <a:p>
            <a:pPr indent="-2401597"/>
            <a:r>
              <a:rPr lang="en-US" sz="2571" b="1" dirty="0">
                <a:solidFill>
                  <a:srgbClr val="FFFFFF"/>
                </a:solidFill>
                <a:latin typeface="Century Gothic"/>
              </a:rPr>
              <a:t>Areas of activity</a:t>
            </a:r>
            <a:endParaRPr lang="ru" sz="2571" b="1" dirty="0">
              <a:solidFill>
                <a:srgbClr val="FFFFFF"/>
              </a:solidFill>
              <a:latin typeface="Century Gothic"/>
            </a:endParaRPr>
          </a:p>
        </p:txBody>
      </p:sp>
      <p:sp>
        <p:nvSpPr>
          <p:cNvPr id="10" name="Прямоугольник 9"/>
          <p:cNvSpPr/>
          <p:nvPr/>
        </p:nvSpPr>
        <p:spPr>
          <a:xfrm>
            <a:off x="3884993" y="808264"/>
            <a:ext cx="7173141" cy="803366"/>
          </a:xfrm>
          <a:prstGeom prst="rect">
            <a:avLst/>
          </a:prstGeom>
          <a:solidFill>
            <a:srgbClr val="1F4E78"/>
          </a:solidFill>
        </p:spPr>
        <p:txBody>
          <a:bodyPr lIns="0" tIns="0" rIns="0" bIns="0">
            <a:noAutofit/>
          </a:bodyPr>
          <a:lstStyle/>
          <a:p>
            <a:pPr>
              <a:lnSpc>
                <a:spcPct val="78000"/>
              </a:lnSpc>
              <a:spcAft>
                <a:spcPts val="337"/>
              </a:spcAft>
            </a:pPr>
            <a:r>
              <a:rPr lang="en-US" sz="2143" b="1" dirty="0">
                <a:solidFill>
                  <a:srgbClr val="FFFFFF"/>
                </a:solidFill>
                <a:latin typeface="Century Gothic"/>
              </a:rPr>
              <a:t>Protecting and promoting the interests of domestic business in integration processes</a:t>
            </a:r>
          </a:p>
          <a:p>
            <a:pPr>
              <a:lnSpc>
                <a:spcPct val="78000"/>
              </a:lnSpc>
              <a:spcAft>
                <a:spcPts val="337"/>
              </a:spcAft>
            </a:pPr>
            <a:r>
              <a:rPr lang="en-US" sz="2143" b="1" dirty="0">
                <a:solidFill>
                  <a:srgbClr val="FFFFFF"/>
                </a:solidFill>
                <a:latin typeface="Century Gothic"/>
              </a:rPr>
              <a:t>► Protection of national interests within the WTO and the EAEU</a:t>
            </a:r>
            <a:endParaRPr lang="ru" sz="1714" dirty="0">
              <a:solidFill>
                <a:srgbClr val="FFFFFF"/>
              </a:solidFill>
              <a:latin typeface="Century Gothic"/>
            </a:endParaRPr>
          </a:p>
        </p:txBody>
      </p:sp>
      <p:sp>
        <p:nvSpPr>
          <p:cNvPr id="11" name="Прямоугольник 10"/>
          <p:cNvSpPr/>
          <p:nvPr/>
        </p:nvSpPr>
        <p:spPr>
          <a:xfrm>
            <a:off x="4185438" y="1819003"/>
            <a:ext cx="7524206" cy="628650"/>
          </a:xfrm>
          <a:prstGeom prst="rect">
            <a:avLst/>
          </a:prstGeom>
          <a:solidFill>
            <a:srgbClr val="1F4E78"/>
          </a:solidFill>
        </p:spPr>
        <p:txBody>
          <a:bodyPr lIns="0" tIns="0" rIns="0" bIns="0">
            <a:noAutofit/>
          </a:bodyPr>
          <a:lstStyle/>
          <a:p>
            <a:pPr indent="115658">
              <a:spcAft>
                <a:spcPts val="750"/>
              </a:spcAft>
            </a:pPr>
            <a:r>
              <a:rPr lang="en-US" sz="1339" dirty="0">
                <a:solidFill>
                  <a:srgbClr val="FFFFFF"/>
                </a:solidFill>
                <a:latin typeface="Arial"/>
              </a:rPr>
              <a:t>► Monitoring and identification of barriers to trade in foreign markets</a:t>
            </a:r>
          </a:p>
          <a:p>
            <a:pPr indent="115658">
              <a:spcAft>
                <a:spcPts val="750"/>
              </a:spcAft>
            </a:pPr>
            <a:r>
              <a:rPr lang="en-US" sz="1339" dirty="0">
                <a:solidFill>
                  <a:srgbClr val="FFFFFF"/>
                </a:solidFill>
                <a:latin typeface="Arial"/>
              </a:rPr>
              <a:t>► Support for participants in foreign trade activities in trade disputes</a:t>
            </a:r>
            <a:endParaRPr lang="ru" sz="1714" dirty="0">
              <a:solidFill>
                <a:srgbClr val="FFFFFF"/>
              </a:solidFill>
              <a:latin typeface="Century Gothic"/>
            </a:endParaRPr>
          </a:p>
        </p:txBody>
      </p:sp>
      <p:sp>
        <p:nvSpPr>
          <p:cNvPr id="13" name="Прямоугольник 12"/>
          <p:cNvSpPr/>
          <p:nvPr/>
        </p:nvSpPr>
        <p:spPr>
          <a:xfrm>
            <a:off x="2929771" y="2811780"/>
            <a:ext cx="8673737" cy="956854"/>
          </a:xfrm>
          <a:prstGeom prst="rect">
            <a:avLst/>
          </a:prstGeom>
          <a:solidFill>
            <a:srgbClr val="DABA93"/>
          </a:solidFill>
        </p:spPr>
        <p:txBody>
          <a:bodyPr lIns="0" tIns="0" rIns="0" bIns="0">
            <a:noAutofit/>
          </a:bodyPr>
          <a:lstStyle/>
          <a:p>
            <a:pPr indent="217708">
              <a:spcAft>
                <a:spcPts val="937"/>
              </a:spcAft>
            </a:pPr>
            <a:r>
              <a:rPr lang="en-US" sz="2143" b="1" dirty="0">
                <a:solidFill>
                  <a:srgbClr val="FFFFFF"/>
                </a:solidFill>
                <a:latin typeface="Century Gothic"/>
              </a:rPr>
              <a:t>Gas development and promotion of non-raw material exports</a:t>
            </a:r>
          </a:p>
          <a:p>
            <a:pPr indent="217708">
              <a:spcAft>
                <a:spcPts val="937"/>
              </a:spcAft>
            </a:pPr>
            <a:r>
              <a:rPr lang="en-US" sz="2143" b="1" dirty="0">
                <a:solidFill>
                  <a:srgbClr val="FFFFFF"/>
                </a:solidFill>
                <a:latin typeface="Century Gothic"/>
              </a:rPr>
              <a:t>► Export acceleration, launching on e-platforms</a:t>
            </a:r>
            <a:endParaRPr lang="ru" sz="1714" dirty="0">
              <a:solidFill>
                <a:srgbClr val="FFFFFF"/>
              </a:solidFill>
              <a:latin typeface="Century Gothic"/>
            </a:endParaRPr>
          </a:p>
        </p:txBody>
      </p:sp>
      <p:sp>
        <p:nvSpPr>
          <p:cNvPr id="14" name="Прямоугольник 13"/>
          <p:cNvSpPr/>
          <p:nvPr/>
        </p:nvSpPr>
        <p:spPr>
          <a:xfrm>
            <a:off x="4191969" y="3768634"/>
            <a:ext cx="7411539" cy="832757"/>
          </a:xfrm>
          <a:prstGeom prst="rect">
            <a:avLst/>
          </a:prstGeom>
          <a:solidFill>
            <a:srgbClr val="DABA93"/>
          </a:solidFill>
        </p:spPr>
        <p:txBody>
          <a:bodyPr lIns="0" tIns="0" rIns="0" bIns="0">
            <a:noAutofit/>
          </a:bodyPr>
          <a:lstStyle/>
          <a:p>
            <a:pPr indent="115658">
              <a:lnSpc>
                <a:spcPct val="134000"/>
              </a:lnSpc>
              <a:spcAft>
                <a:spcPts val="600"/>
              </a:spcAft>
            </a:pPr>
            <a:r>
              <a:rPr lang="en-US" sz="1339" dirty="0">
                <a:solidFill>
                  <a:srgbClr val="FFFFFF"/>
                </a:solidFill>
                <a:latin typeface="Arial"/>
              </a:rPr>
              <a:t>► Service support measures for exporters</a:t>
            </a:r>
          </a:p>
          <a:p>
            <a:pPr indent="115658">
              <a:lnSpc>
                <a:spcPct val="134000"/>
              </a:lnSpc>
              <a:spcAft>
                <a:spcPts val="600"/>
              </a:spcAft>
            </a:pPr>
            <a:r>
              <a:rPr lang="en-US" sz="1339" dirty="0">
                <a:solidFill>
                  <a:srgbClr val="FFFFFF"/>
                </a:solidFill>
                <a:latin typeface="Arial"/>
              </a:rPr>
              <a:t>► Operating an instrument for reimbursement by the state of part of the costs of exporters</a:t>
            </a:r>
            <a:endParaRPr lang="ru" sz="1714" dirty="0">
              <a:solidFill>
                <a:srgbClr val="FFFFFF"/>
              </a:solidFill>
              <a:latin typeface="Century Gothic"/>
            </a:endParaRPr>
          </a:p>
        </p:txBody>
      </p:sp>
      <p:sp>
        <p:nvSpPr>
          <p:cNvPr id="16" name="Прямоугольник 15"/>
          <p:cNvSpPr/>
          <p:nvPr/>
        </p:nvSpPr>
        <p:spPr>
          <a:xfrm>
            <a:off x="2928138" y="4990011"/>
            <a:ext cx="8072846" cy="868680"/>
          </a:xfrm>
          <a:prstGeom prst="rect">
            <a:avLst/>
          </a:prstGeom>
          <a:solidFill>
            <a:srgbClr val="1F4E78"/>
          </a:solidFill>
        </p:spPr>
        <p:txBody>
          <a:bodyPr lIns="0" tIns="0" rIns="0" bIns="0">
            <a:noAutofit/>
          </a:bodyPr>
          <a:lstStyle/>
          <a:p>
            <a:pPr indent="217708">
              <a:spcAft>
                <a:spcPts val="1275"/>
              </a:spcAft>
            </a:pPr>
            <a:r>
              <a:rPr lang="en-US" sz="2143" b="1" dirty="0">
                <a:solidFill>
                  <a:srgbClr val="FFFFFF"/>
                </a:solidFill>
                <a:latin typeface="Century Gothic"/>
              </a:rPr>
              <a:t>Interaction with retail and business community</a:t>
            </a:r>
          </a:p>
          <a:p>
            <a:pPr indent="217708">
              <a:spcAft>
                <a:spcPts val="1275"/>
              </a:spcAft>
            </a:pPr>
            <a:r>
              <a:rPr lang="en-US" sz="2143" b="1" dirty="0">
                <a:solidFill>
                  <a:srgbClr val="FFFFFF"/>
                </a:solidFill>
                <a:latin typeface="Century Gothic"/>
              </a:rPr>
              <a:t>► Development of retail in the regions</a:t>
            </a:r>
            <a:endParaRPr lang="ru" sz="1714" dirty="0">
              <a:solidFill>
                <a:srgbClr val="FFFFFF"/>
              </a:solidFill>
              <a:latin typeface="Century Gothic"/>
            </a:endParaRPr>
          </a:p>
        </p:txBody>
      </p:sp>
      <p:sp>
        <p:nvSpPr>
          <p:cNvPr id="17" name="Прямоугольник 16"/>
          <p:cNvSpPr/>
          <p:nvPr/>
        </p:nvSpPr>
        <p:spPr>
          <a:xfrm>
            <a:off x="4196868" y="5858691"/>
            <a:ext cx="6804116" cy="264523"/>
          </a:xfrm>
          <a:prstGeom prst="rect">
            <a:avLst/>
          </a:prstGeom>
          <a:solidFill>
            <a:srgbClr val="1F4E78"/>
          </a:solidFill>
        </p:spPr>
        <p:txBody>
          <a:bodyPr wrap="none" lIns="0" tIns="0" rIns="0" bIns="0">
            <a:noAutofit/>
          </a:bodyPr>
          <a:lstStyle/>
          <a:p>
            <a:pPr indent="115658"/>
            <a:r>
              <a:rPr lang="ru" sz="1339" dirty="0">
                <a:solidFill>
                  <a:srgbClr val="FFFFFF"/>
                </a:solidFill>
                <a:latin typeface="Arial"/>
              </a:rPr>
              <a:t>► </a:t>
            </a:r>
            <a:r>
              <a:rPr lang="en-US" sz="1714" dirty="0">
                <a:solidFill>
                  <a:srgbClr val="FFFFFF"/>
                </a:solidFill>
                <a:latin typeface="Century Gothic"/>
              </a:rPr>
              <a:t>Integration into global value chains</a:t>
            </a:r>
            <a:endParaRPr lang="ru" sz="1714" dirty="0">
              <a:solidFill>
                <a:srgbClr val="FFFFFF"/>
              </a:solidFill>
              <a:latin typeface="Century Gothic"/>
            </a:endParaRPr>
          </a:p>
        </p:txBody>
      </p:sp>
      <p:sp>
        <p:nvSpPr>
          <p:cNvPr id="18" name="Прямоугольник 17"/>
          <p:cNvSpPr/>
          <p:nvPr/>
        </p:nvSpPr>
        <p:spPr>
          <a:xfrm>
            <a:off x="4191970" y="6312626"/>
            <a:ext cx="5187587" cy="222069"/>
          </a:xfrm>
          <a:prstGeom prst="rect">
            <a:avLst/>
          </a:prstGeom>
          <a:solidFill>
            <a:srgbClr val="1F4E78"/>
          </a:solidFill>
        </p:spPr>
        <p:txBody>
          <a:bodyPr wrap="none" lIns="0" tIns="0" rIns="0" bIns="0">
            <a:noAutofit/>
          </a:bodyPr>
          <a:lstStyle/>
          <a:p>
            <a:pPr indent="115658"/>
            <a:r>
              <a:rPr lang="ru" sz="1339" dirty="0">
                <a:solidFill>
                  <a:srgbClr val="FFFFFF"/>
                </a:solidFill>
                <a:latin typeface="Arial"/>
              </a:rPr>
              <a:t>► </a:t>
            </a:r>
            <a:r>
              <a:rPr lang="en-US" sz="1714" dirty="0">
                <a:solidFill>
                  <a:srgbClr val="FFFFFF"/>
                </a:solidFill>
                <a:latin typeface="Century Gothic"/>
              </a:rPr>
              <a:t>Unified export portal and digitalization</a:t>
            </a:r>
            <a:endParaRPr lang="ru" sz="1714" dirty="0">
              <a:solidFill>
                <a:srgbClr val="FFFFFF"/>
              </a:solidFill>
              <a:latin typeface="Century Gothic"/>
            </a:endParaRPr>
          </a:p>
        </p:txBody>
      </p:sp>
    </p:spTree>
    <p:extLst>
      <p:ext uri="{BB962C8B-B14F-4D97-AF65-F5344CB8AC3E}">
        <p14:creationId xmlns:p14="http://schemas.microsoft.com/office/powerpoint/2010/main" val="14627789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37585" y="628650"/>
            <a:ext cx="586196" cy="587829"/>
          </a:xfrm>
          <a:prstGeom prst="rect">
            <a:avLst/>
          </a:prstGeom>
        </p:spPr>
      </p:pic>
      <p:pic>
        <p:nvPicPr>
          <p:cNvPr id="3" name="Рисунок 2"/>
          <p:cNvPicPr>
            <a:picLocks noChangeAspect="1"/>
          </p:cNvPicPr>
          <p:nvPr/>
        </p:nvPicPr>
        <p:blipFill>
          <a:blip r:embed="rId3"/>
          <a:stretch>
            <a:fillRect/>
          </a:stretch>
        </p:blipFill>
        <p:spPr>
          <a:xfrm>
            <a:off x="571925" y="3350623"/>
            <a:ext cx="1546316" cy="870313"/>
          </a:xfrm>
          <a:prstGeom prst="rect">
            <a:avLst/>
          </a:prstGeom>
        </p:spPr>
      </p:pic>
      <p:pic>
        <p:nvPicPr>
          <p:cNvPr id="4" name="Рисунок 3"/>
          <p:cNvPicPr>
            <a:picLocks noChangeAspect="1"/>
          </p:cNvPicPr>
          <p:nvPr/>
        </p:nvPicPr>
        <p:blipFill>
          <a:blip r:embed="rId4"/>
          <a:stretch>
            <a:fillRect/>
          </a:stretch>
        </p:blipFill>
        <p:spPr>
          <a:xfrm>
            <a:off x="3114284" y="3350623"/>
            <a:ext cx="1546316" cy="870313"/>
          </a:xfrm>
          <a:prstGeom prst="rect">
            <a:avLst/>
          </a:prstGeom>
        </p:spPr>
      </p:pic>
      <p:pic>
        <p:nvPicPr>
          <p:cNvPr id="5" name="Рисунок 4"/>
          <p:cNvPicPr>
            <a:picLocks noChangeAspect="1"/>
          </p:cNvPicPr>
          <p:nvPr/>
        </p:nvPicPr>
        <p:blipFill>
          <a:blip r:embed="rId5"/>
          <a:stretch>
            <a:fillRect/>
          </a:stretch>
        </p:blipFill>
        <p:spPr>
          <a:xfrm>
            <a:off x="5539077" y="3350623"/>
            <a:ext cx="1546316" cy="870313"/>
          </a:xfrm>
          <a:prstGeom prst="rect">
            <a:avLst/>
          </a:prstGeom>
        </p:spPr>
      </p:pic>
      <p:pic>
        <p:nvPicPr>
          <p:cNvPr id="6" name="Рисунок 5"/>
          <p:cNvPicPr>
            <a:picLocks noChangeAspect="1"/>
          </p:cNvPicPr>
          <p:nvPr/>
        </p:nvPicPr>
        <p:blipFill>
          <a:blip r:embed="rId6"/>
          <a:stretch>
            <a:fillRect/>
          </a:stretch>
        </p:blipFill>
        <p:spPr>
          <a:xfrm>
            <a:off x="8107561" y="3350623"/>
            <a:ext cx="1544683" cy="870313"/>
          </a:xfrm>
          <a:prstGeom prst="rect">
            <a:avLst/>
          </a:prstGeom>
        </p:spPr>
      </p:pic>
      <p:pic>
        <p:nvPicPr>
          <p:cNvPr id="7" name="Рисунок 6"/>
          <p:cNvPicPr>
            <a:picLocks noChangeAspect="1"/>
          </p:cNvPicPr>
          <p:nvPr/>
        </p:nvPicPr>
        <p:blipFill>
          <a:blip r:embed="rId7"/>
          <a:stretch>
            <a:fillRect/>
          </a:stretch>
        </p:blipFill>
        <p:spPr>
          <a:xfrm>
            <a:off x="10429484" y="3334294"/>
            <a:ext cx="1606731" cy="904603"/>
          </a:xfrm>
          <a:prstGeom prst="rect">
            <a:avLst/>
          </a:prstGeom>
        </p:spPr>
      </p:pic>
      <p:pic>
        <p:nvPicPr>
          <p:cNvPr id="8" name="Рисунок 7"/>
          <p:cNvPicPr>
            <a:picLocks noChangeAspect="1"/>
          </p:cNvPicPr>
          <p:nvPr/>
        </p:nvPicPr>
        <p:blipFill>
          <a:blip r:embed="rId8"/>
          <a:stretch>
            <a:fillRect/>
          </a:stretch>
        </p:blipFill>
        <p:spPr>
          <a:xfrm>
            <a:off x="782564" y="5128804"/>
            <a:ext cx="455567" cy="453934"/>
          </a:xfrm>
          <a:prstGeom prst="rect">
            <a:avLst/>
          </a:prstGeom>
        </p:spPr>
      </p:pic>
      <p:pic>
        <p:nvPicPr>
          <p:cNvPr id="9" name="Рисунок 8"/>
          <p:cNvPicPr>
            <a:picLocks noChangeAspect="1"/>
          </p:cNvPicPr>
          <p:nvPr/>
        </p:nvPicPr>
        <p:blipFill>
          <a:blip r:embed="rId9"/>
          <a:stretch>
            <a:fillRect/>
          </a:stretch>
        </p:blipFill>
        <p:spPr>
          <a:xfrm>
            <a:off x="2103545" y="5089616"/>
            <a:ext cx="1371600" cy="772341"/>
          </a:xfrm>
          <a:prstGeom prst="rect">
            <a:avLst/>
          </a:prstGeom>
        </p:spPr>
      </p:pic>
      <p:pic>
        <p:nvPicPr>
          <p:cNvPr id="10" name="Рисунок 9"/>
          <p:cNvPicPr>
            <a:picLocks noChangeAspect="1"/>
          </p:cNvPicPr>
          <p:nvPr/>
        </p:nvPicPr>
        <p:blipFill>
          <a:blip r:embed="rId10"/>
          <a:stretch>
            <a:fillRect/>
          </a:stretch>
        </p:blipFill>
        <p:spPr>
          <a:xfrm>
            <a:off x="3971534" y="5164727"/>
            <a:ext cx="1939834" cy="711926"/>
          </a:xfrm>
          <a:prstGeom prst="rect">
            <a:avLst/>
          </a:prstGeom>
        </p:spPr>
      </p:pic>
      <p:pic>
        <p:nvPicPr>
          <p:cNvPr id="11" name="Рисунок 10"/>
          <p:cNvPicPr>
            <a:picLocks noChangeAspect="1"/>
          </p:cNvPicPr>
          <p:nvPr/>
        </p:nvPicPr>
        <p:blipFill>
          <a:blip r:embed="rId11"/>
          <a:stretch>
            <a:fillRect/>
          </a:stretch>
        </p:blipFill>
        <p:spPr>
          <a:xfrm>
            <a:off x="6236307" y="5169626"/>
            <a:ext cx="1923506" cy="693964"/>
          </a:xfrm>
          <a:prstGeom prst="rect">
            <a:avLst/>
          </a:prstGeom>
        </p:spPr>
      </p:pic>
      <p:pic>
        <p:nvPicPr>
          <p:cNvPr id="12" name="Рисунок 11"/>
          <p:cNvPicPr>
            <a:picLocks noChangeAspect="1"/>
          </p:cNvPicPr>
          <p:nvPr/>
        </p:nvPicPr>
        <p:blipFill>
          <a:blip r:embed="rId12"/>
          <a:stretch>
            <a:fillRect/>
          </a:stretch>
        </p:blipFill>
        <p:spPr>
          <a:xfrm>
            <a:off x="9067681" y="4346666"/>
            <a:ext cx="2209256" cy="2403566"/>
          </a:xfrm>
          <a:prstGeom prst="rect">
            <a:avLst/>
          </a:prstGeom>
        </p:spPr>
      </p:pic>
      <p:sp>
        <p:nvSpPr>
          <p:cNvPr id="13" name="Прямоугольник 12"/>
          <p:cNvSpPr/>
          <p:nvPr/>
        </p:nvSpPr>
        <p:spPr>
          <a:xfrm>
            <a:off x="12036216" y="40821"/>
            <a:ext cx="86541" cy="119199"/>
          </a:xfrm>
          <a:prstGeom prst="rect">
            <a:avLst/>
          </a:prstGeom>
          <a:solidFill>
            <a:srgbClr val="1F4E78"/>
          </a:solidFill>
        </p:spPr>
        <p:txBody>
          <a:bodyPr wrap="none" lIns="0" tIns="0" rIns="0" bIns="0">
            <a:noAutofit/>
          </a:bodyPr>
          <a:lstStyle/>
          <a:p>
            <a:pPr algn="ctr"/>
            <a:r>
              <a:rPr lang="ru" sz="1071" b="1">
                <a:solidFill>
                  <a:srgbClr val="FFFFFF"/>
                </a:solidFill>
                <a:latin typeface="Century Gothic"/>
              </a:rPr>
              <a:t>2</a:t>
            </a:r>
          </a:p>
        </p:txBody>
      </p:sp>
      <p:sp>
        <p:nvSpPr>
          <p:cNvPr id="14" name="Прямоугольник 13"/>
          <p:cNvSpPr/>
          <p:nvPr/>
        </p:nvSpPr>
        <p:spPr>
          <a:xfrm>
            <a:off x="10047396" y="71846"/>
            <a:ext cx="1641021" cy="475161"/>
          </a:xfrm>
          <a:prstGeom prst="rect">
            <a:avLst/>
          </a:prstGeom>
          <a:solidFill>
            <a:srgbClr val="FFFFFF"/>
          </a:solidFill>
        </p:spPr>
        <p:txBody>
          <a:bodyPr lIns="0" tIns="0" rIns="0" bIns="0">
            <a:noAutofit/>
          </a:bodyPr>
          <a:lstStyle/>
          <a:p>
            <a:pPr algn="ctr">
              <a:spcAft>
                <a:spcPts val="75"/>
              </a:spcAft>
            </a:pPr>
            <a:r>
              <a:rPr lang="en-US" sz="2464">
                <a:solidFill>
                  <a:srgbClr val="588EAE"/>
                </a:solidFill>
                <a:latin typeface="Arial"/>
              </a:rPr>
              <a:t>QazTrade</a:t>
            </a:r>
          </a:p>
          <a:p>
            <a:pPr algn="just"/>
            <a:r>
              <a:rPr lang="en-US" sz="589">
                <a:solidFill>
                  <a:srgbClr val="A78D6B"/>
                </a:solidFill>
                <a:latin typeface="Arial"/>
              </a:rPr>
              <a:t>CENTER FOR TRADE POLICY DEVELOPMENT</a:t>
            </a:r>
          </a:p>
        </p:txBody>
      </p:sp>
      <p:sp>
        <p:nvSpPr>
          <p:cNvPr id="15" name="Прямоугольник 14"/>
          <p:cNvSpPr/>
          <p:nvPr/>
        </p:nvSpPr>
        <p:spPr>
          <a:xfrm>
            <a:off x="402108" y="0"/>
            <a:ext cx="1983921" cy="81643"/>
          </a:xfrm>
          <a:prstGeom prst="rect">
            <a:avLst/>
          </a:prstGeom>
          <a:solidFill>
            <a:srgbClr val="FFFFFF"/>
          </a:solidFill>
        </p:spPr>
        <p:txBody>
          <a:bodyPr wrap="none" lIns="0" tIns="0" rIns="0" bIns="0">
            <a:noAutofit/>
          </a:bodyPr>
          <a:lstStyle/>
          <a:p>
            <a:pPr indent="-353776"/>
            <a:r>
              <a:rPr lang="ru" sz="696" dirty="0">
                <a:latin typeface="Arial"/>
              </a:rPr>
              <a:t>для итравки заявки, сканиру </a:t>
            </a:r>
            <a:r>
              <a:rPr lang="en-US" sz="696" dirty="0" err="1">
                <a:latin typeface="Arial"/>
              </a:rPr>
              <a:t>ie</a:t>
            </a:r>
            <a:r>
              <a:rPr lang="en-US" sz="696" dirty="0">
                <a:latin typeface="Arial"/>
              </a:rPr>
              <a:t> </a:t>
            </a:r>
            <a:r>
              <a:rPr lang="en-US" sz="696" dirty="0" err="1">
                <a:latin typeface="Arial"/>
              </a:rPr>
              <a:t>Qikug</a:t>
            </a:r>
            <a:endParaRPr lang="en-US" sz="696" dirty="0">
              <a:latin typeface="Arial"/>
            </a:endParaRPr>
          </a:p>
        </p:txBody>
      </p:sp>
      <p:sp>
        <p:nvSpPr>
          <p:cNvPr id="16" name="Прямоугольник 15"/>
          <p:cNvSpPr/>
          <p:nvPr/>
        </p:nvSpPr>
        <p:spPr>
          <a:xfrm>
            <a:off x="402108" y="202474"/>
            <a:ext cx="4167051" cy="323306"/>
          </a:xfrm>
          <a:prstGeom prst="rect">
            <a:avLst/>
          </a:prstGeom>
          <a:solidFill>
            <a:srgbClr val="1F4E78"/>
          </a:solidFill>
        </p:spPr>
        <p:txBody>
          <a:bodyPr wrap="none" lIns="0" tIns="0" rIns="0" bIns="0">
            <a:noAutofit/>
          </a:bodyPr>
          <a:lstStyle/>
          <a:p>
            <a:pPr indent="-142871"/>
            <a:r>
              <a:rPr lang="en-US" sz="2571" b="1" dirty="0">
                <a:solidFill>
                  <a:srgbClr val="FFFFFF"/>
                </a:solidFill>
                <a:latin typeface="Century Gothic"/>
              </a:rPr>
              <a:t>Export acceleration</a:t>
            </a:r>
            <a:endParaRPr lang="ru" sz="2571" b="1" dirty="0">
              <a:solidFill>
                <a:srgbClr val="FFFFFF"/>
              </a:solidFill>
              <a:latin typeface="Century Gothic"/>
            </a:endParaRPr>
          </a:p>
        </p:txBody>
      </p:sp>
      <p:sp>
        <p:nvSpPr>
          <p:cNvPr id="17" name="Прямоугольник 16"/>
          <p:cNvSpPr/>
          <p:nvPr/>
        </p:nvSpPr>
        <p:spPr>
          <a:xfrm>
            <a:off x="797260" y="800100"/>
            <a:ext cx="8249194" cy="274320"/>
          </a:xfrm>
          <a:prstGeom prst="rect">
            <a:avLst/>
          </a:prstGeom>
          <a:solidFill>
            <a:srgbClr val="FFFFFF"/>
          </a:solidFill>
        </p:spPr>
        <p:txBody>
          <a:bodyPr wrap="none" lIns="0" tIns="0" rIns="0" bIns="0">
            <a:noAutofit/>
          </a:bodyPr>
          <a:lstStyle/>
          <a:p>
            <a:pPr algn="ctr"/>
            <a:r>
              <a:rPr lang="ru" sz="1500" baseline="-25000" dirty="0">
                <a:solidFill>
                  <a:srgbClr val="1A66A8"/>
                </a:solidFill>
                <a:latin typeface="Century Gothic"/>
              </a:rPr>
              <a:t>ДГГР|</a:t>
            </a:r>
            <a:r>
              <a:rPr lang="ru" sz="1500" dirty="0">
                <a:solidFill>
                  <a:srgbClr val="1A66A8"/>
                </a:solidFill>
                <a:latin typeface="Century Gothic"/>
              </a:rPr>
              <a:t> р</a:t>
            </a:r>
            <a:r>
              <a:rPr lang="ru" sz="1500" baseline="-25000" dirty="0">
                <a:solidFill>
                  <a:srgbClr val="1A66A8"/>
                </a:solidFill>
                <a:latin typeface="Century Gothic"/>
              </a:rPr>
              <a:t>РЛТП</a:t>
            </a:r>
            <a:r>
              <a:rPr lang="ru" sz="1500" dirty="0">
                <a:solidFill>
                  <a:srgbClr val="1A66A8"/>
                </a:solidFill>
                <a:latin typeface="Century Gothic"/>
              </a:rPr>
              <a:t>р </a:t>
            </a:r>
            <a:r>
              <a:rPr lang="en-US" sz="1500" dirty="0">
                <a:solidFill>
                  <a:srgbClr val="004987"/>
                </a:solidFill>
                <a:latin typeface="Century Gothic"/>
              </a:rPr>
              <a:t>Effective entry of non-resource business into international markets</a:t>
            </a:r>
            <a:endParaRPr lang="ru" sz="1500" dirty="0">
              <a:solidFill>
                <a:srgbClr val="004987"/>
              </a:solidFill>
              <a:latin typeface="Century Gothic"/>
            </a:endParaRPr>
          </a:p>
        </p:txBody>
      </p:sp>
      <p:sp>
        <p:nvSpPr>
          <p:cNvPr id="18" name="Прямоугольник 17"/>
          <p:cNvSpPr/>
          <p:nvPr/>
        </p:nvSpPr>
        <p:spPr>
          <a:xfrm>
            <a:off x="276378" y="1247503"/>
            <a:ext cx="1319349" cy="246561"/>
          </a:xfrm>
          <a:prstGeom prst="rect">
            <a:avLst/>
          </a:prstGeom>
          <a:solidFill>
            <a:srgbClr val="FFFFFF"/>
          </a:solidFill>
        </p:spPr>
        <p:txBody>
          <a:bodyPr wrap="none" lIns="0" tIns="0" rIns="0" bIns="0">
            <a:noAutofit/>
          </a:bodyPr>
          <a:lstStyle/>
          <a:p>
            <a:r>
              <a:rPr lang="en-US" sz="2357" b="1" dirty="0">
                <a:solidFill>
                  <a:srgbClr val="C00000"/>
                </a:solidFill>
                <a:latin typeface="Century Gothic"/>
              </a:rPr>
              <a:t>What is this?</a:t>
            </a:r>
            <a:endParaRPr lang="ru" sz="2357" b="1" dirty="0">
              <a:solidFill>
                <a:srgbClr val="C00000"/>
              </a:solidFill>
              <a:latin typeface="Century Gothic"/>
            </a:endParaRPr>
          </a:p>
        </p:txBody>
      </p:sp>
      <p:sp>
        <p:nvSpPr>
          <p:cNvPr id="19" name="Прямоугольник 18"/>
          <p:cNvSpPr/>
          <p:nvPr/>
        </p:nvSpPr>
        <p:spPr>
          <a:xfrm>
            <a:off x="317200" y="1611630"/>
            <a:ext cx="1815737" cy="132261"/>
          </a:xfrm>
          <a:prstGeom prst="rect">
            <a:avLst/>
          </a:prstGeom>
          <a:solidFill>
            <a:srgbClr val="FFFFFF"/>
          </a:solidFill>
        </p:spPr>
        <p:txBody>
          <a:bodyPr wrap="none" lIns="0" tIns="0" rIns="0" bIns="0">
            <a:noAutofit/>
          </a:bodyPr>
          <a:lstStyle/>
          <a:p>
            <a:pPr indent="47624"/>
            <a:r>
              <a:rPr lang="en-US" sz="1071" dirty="0">
                <a:solidFill>
                  <a:srgbClr val="2F5597"/>
                </a:solidFill>
                <a:latin typeface="Century Gothic"/>
              </a:rPr>
              <a:t>Free of charge</a:t>
            </a:r>
            <a:endParaRPr lang="ru" sz="1071" dirty="0">
              <a:solidFill>
                <a:srgbClr val="2F5597"/>
              </a:solidFill>
              <a:latin typeface="Century Gothic"/>
            </a:endParaRPr>
          </a:p>
        </p:txBody>
      </p:sp>
      <p:sp>
        <p:nvSpPr>
          <p:cNvPr id="20" name="Прямоугольник 19"/>
          <p:cNvSpPr/>
          <p:nvPr/>
        </p:nvSpPr>
        <p:spPr>
          <a:xfrm>
            <a:off x="317200" y="1861457"/>
            <a:ext cx="3161211" cy="878477"/>
          </a:xfrm>
          <a:prstGeom prst="rect">
            <a:avLst/>
          </a:prstGeom>
          <a:solidFill>
            <a:srgbClr val="FFFFFF"/>
          </a:solidFill>
        </p:spPr>
        <p:txBody>
          <a:bodyPr lIns="0" tIns="0" rIns="0" bIns="0">
            <a:noAutofit/>
          </a:bodyPr>
          <a:lstStyle/>
          <a:p>
            <a:pPr indent="47624">
              <a:lnSpc>
                <a:spcPct val="147000"/>
              </a:lnSpc>
            </a:pPr>
            <a:r>
              <a:rPr lang="en-US" sz="1071" dirty="0">
                <a:solidFill>
                  <a:srgbClr val="2F5597"/>
                </a:solidFill>
                <a:latin typeface="Century Gothic"/>
              </a:rPr>
              <a:t>Practice-oriented program</a:t>
            </a:r>
          </a:p>
          <a:p>
            <a:pPr indent="47624">
              <a:lnSpc>
                <a:spcPct val="147000"/>
              </a:lnSpc>
            </a:pPr>
            <a:r>
              <a:rPr lang="en-US" sz="1071" dirty="0">
                <a:solidFill>
                  <a:srgbClr val="2F5597"/>
                </a:solidFill>
                <a:latin typeface="Century Gothic"/>
              </a:rPr>
              <a:t>Individual approach to each participant</a:t>
            </a:r>
          </a:p>
          <a:p>
            <a:pPr indent="47624">
              <a:lnSpc>
                <a:spcPct val="147000"/>
              </a:lnSpc>
            </a:pPr>
            <a:r>
              <a:rPr lang="en-US" sz="1071" dirty="0">
                <a:solidFill>
                  <a:srgbClr val="2F5597"/>
                </a:solidFill>
                <a:latin typeface="Century Gothic"/>
              </a:rPr>
              <a:t>Guaranteed access to foreign markets Platform of advantages</a:t>
            </a:r>
            <a:endParaRPr lang="ru" sz="1071" dirty="0">
              <a:solidFill>
                <a:srgbClr val="2F5597"/>
              </a:solidFill>
              <a:latin typeface="Century Gothic"/>
            </a:endParaRPr>
          </a:p>
        </p:txBody>
      </p:sp>
      <p:sp>
        <p:nvSpPr>
          <p:cNvPr id="21" name="Прямоугольник 20"/>
          <p:cNvSpPr/>
          <p:nvPr/>
        </p:nvSpPr>
        <p:spPr>
          <a:xfrm>
            <a:off x="3808248" y="1247503"/>
            <a:ext cx="1466306" cy="275953"/>
          </a:xfrm>
          <a:prstGeom prst="rect">
            <a:avLst/>
          </a:prstGeom>
          <a:solidFill>
            <a:srgbClr val="D5DCE6"/>
          </a:solidFill>
        </p:spPr>
        <p:txBody>
          <a:bodyPr wrap="none" lIns="0" tIns="0" rIns="0" bIns="0">
            <a:noAutofit/>
          </a:bodyPr>
          <a:lstStyle/>
          <a:p>
            <a:r>
              <a:rPr lang="en-US" sz="2357" b="1" dirty="0">
                <a:solidFill>
                  <a:srgbClr val="C00000"/>
                </a:solidFill>
                <a:latin typeface="Century Gothic"/>
              </a:rPr>
              <a:t>For whom?</a:t>
            </a:r>
            <a:endParaRPr lang="ru" sz="2357" b="1" dirty="0">
              <a:solidFill>
                <a:srgbClr val="C00000"/>
              </a:solidFill>
              <a:latin typeface="Century Gothic"/>
            </a:endParaRPr>
          </a:p>
        </p:txBody>
      </p:sp>
      <p:sp>
        <p:nvSpPr>
          <p:cNvPr id="22" name="Прямоугольник 21"/>
          <p:cNvSpPr/>
          <p:nvPr/>
        </p:nvSpPr>
        <p:spPr>
          <a:xfrm>
            <a:off x="3824577" y="1645920"/>
            <a:ext cx="3491049" cy="1320981"/>
          </a:xfrm>
          <a:prstGeom prst="rect">
            <a:avLst/>
          </a:prstGeom>
          <a:solidFill>
            <a:srgbClr val="D5DCE6"/>
          </a:solidFill>
        </p:spPr>
        <p:txBody>
          <a:bodyPr lIns="0" tIns="0" rIns="0" bIns="0">
            <a:noAutofit/>
          </a:bodyPr>
          <a:lstStyle/>
          <a:p>
            <a:pPr>
              <a:spcAft>
                <a:spcPts val="150"/>
              </a:spcAft>
            </a:pPr>
            <a:r>
              <a:rPr lang="en-US" sz="1071" dirty="0">
                <a:solidFill>
                  <a:srgbClr val="2F5597"/>
                </a:solidFill>
                <a:latin typeface="Century Gothic"/>
              </a:rPr>
              <a:t>Manufacturers of finished products</a:t>
            </a:r>
          </a:p>
          <a:p>
            <a:pPr>
              <a:spcAft>
                <a:spcPts val="150"/>
              </a:spcAft>
            </a:pPr>
            <a:r>
              <a:rPr lang="en-US" sz="1071" dirty="0">
                <a:solidFill>
                  <a:srgbClr val="2F5597"/>
                </a:solidFill>
                <a:latin typeface="Century Gothic"/>
              </a:rPr>
              <a:t>Ready to increase production volumes</a:t>
            </a:r>
          </a:p>
          <a:p>
            <a:pPr>
              <a:spcAft>
                <a:spcPts val="150"/>
              </a:spcAft>
            </a:pPr>
            <a:r>
              <a:rPr lang="en-US" sz="1071" dirty="0">
                <a:solidFill>
                  <a:srgbClr val="2F5597"/>
                </a:solidFill>
                <a:latin typeface="Century Gothic"/>
              </a:rPr>
              <a:t>Possessing material and labor resources</a:t>
            </a:r>
          </a:p>
          <a:p>
            <a:pPr>
              <a:spcAft>
                <a:spcPts val="150"/>
              </a:spcAft>
            </a:pPr>
            <a:r>
              <a:rPr lang="en-US" sz="1071" dirty="0">
                <a:solidFill>
                  <a:srgbClr val="2F5597"/>
                </a:solidFill>
                <a:latin typeface="Century Gothic"/>
              </a:rPr>
              <a:t>Ready to improve the level of the enterprise</a:t>
            </a:r>
          </a:p>
          <a:p>
            <a:pPr>
              <a:spcAft>
                <a:spcPts val="150"/>
              </a:spcAft>
            </a:pPr>
            <a:r>
              <a:rPr lang="en-US" sz="1071" dirty="0">
                <a:solidFill>
                  <a:srgbClr val="2F5597"/>
                </a:solidFill>
                <a:latin typeface="Century Gothic"/>
              </a:rPr>
              <a:t>Having financial stability</a:t>
            </a:r>
          </a:p>
          <a:p>
            <a:pPr>
              <a:spcAft>
                <a:spcPts val="150"/>
              </a:spcAft>
            </a:pPr>
            <a:r>
              <a:rPr lang="en-US" sz="1071" dirty="0">
                <a:solidFill>
                  <a:srgbClr val="2F5597"/>
                </a:solidFill>
                <a:latin typeface="Century Gothic"/>
              </a:rPr>
              <a:t>Ready to adapt to new market conditions</a:t>
            </a:r>
            <a:endParaRPr lang="ru" sz="1071" dirty="0">
              <a:solidFill>
                <a:srgbClr val="2F5597"/>
              </a:solidFill>
              <a:latin typeface="Century Gothic"/>
            </a:endParaRPr>
          </a:p>
        </p:txBody>
      </p:sp>
      <p:sp>
        <p:nvSpPr>
          <p:cNvPr id="23" name="Прямоугольник 22"/>
          <p:cNvSpPr/>
          <p:nvPr/>
        </p:nvSpPr>
        <p:spPr>
          <a:xfrm>
            <a:off x="7740168" y="1247503"/>
            <a:ext cx="4327071" cy="1761853"/>
          </a:xfrm>
          <a:prstGeom prst="rect">
            <a:avLst/>
          </a:prstGeom>
          <a:solidFill>
            <a:srgbClr val="FFFFFF"/>
          </a:solidFill>
        </p:spPr>
        <p:txBody>
          <a:bodyPr lIns="0" tIns="0" rIns="0" bIns="0">
            <a:noAutofit/>
          </a:bodyPr>
          <a:lstStyle/>
          <a:p>
            <a:pPr>
              <a:spcAft>
                <a:spcPts val="150"/>
              </a:spcAft>
            </a:pPr>
            <a:r>
              <a:rPr lang="en-US" sz="2357" b="1" dirty="0">
                <a:solidFill>
                  <a:srgbClr val="C00000"/>
                </a:solidFill>
                <a:latin typeface="Century Gothic"/>
              </a:rPr>
              <a:t>What will this give?</a:t>
            </a:r>
            <a:endParaRPr lang="ru-RU" sz="2357" b="1" dirty="0">
              <a:solidFill>
                <a:srgbClr val="C00000"/>
              </a:solidFill>
              <a:latin typeface="Century Gothic"/>
            </a:endParaRPr>
          </a:p>
          <a:p>
            <a:pPr>
              <a:spcAft>
                <a:spcPts val="150"/>
              </a:spcAft>
            </a:pPr>
            <a:r>
              <a:rPr lang="en-US" sz="1071" dirty="0">
                <a:solidFill>
                  <a:srgbClr val="2F5597"/>
                </a:solidFill>
                <a:latin typeface="Century Gothic"/>
              </a:rPr>
              <a:t>Assessment of product competitiveness</a:t>
            </a:r>
          </a:p>
          <a:p>
            <a:pPr>
              <a:spcAft>
                <a:spcPts val="150"/>
              </a:spcAft>
            </a:pPr>
            <a:r>
              <a:rPr lang="en-US" sz="1071" dirty="0">
                <a:solidFill>
                  <a:srgbClr val="2F5597"/>
                </a:solidFill>
                <a:latin typeface="Century Gothic"/>
              </a:rPr>
              <a:t>Accelerated receipt of government support measures</a:t>
            </a:r>
          </a:p>
          <a:p>
            <a:pPr>
              <a:spcAft>
                <a:spcPts val="150"/>
              </a:spcAft>
            </a:pPr>
            <a:r>
              <a:rPr lang="en-US" sz="1071" dirty="0">
                <a:solidFill>
                  <a:srgbClr val="2F5597"/>
                </a:solidFill>
                <a:latin typeface="Century Gothic"/>
              </a:rPr>
              <a:t>Coaching and Consulting</a:t>
            </a:r>
          </a:p>
          <a:p>
            <a:pPr>
              <a:spcAft>
                <a:spcPts val="150"/>
              </a:spcAft>
            </a:pPr>
            <a:r>
              <a:rPr lang="en-US" sz="1071" dirty="0">
                <a:solidFill>
                  <a:srgbClr val="2F5597"/>
                </a:solidFill>
                <a:latin typeface="Century Gothic"/>
              </a:rPr>
              <a:t>Free participation in international exhibitions, fairs,</a:t>
            </a:r>
          </a:p>
          <a:p>
            <a:pPr>
              <a:spcAft>
                <a:spcPts val="150"/>
              </a:spcAft>
            </a:pPr>
            <a:r>
              <a:rPr lang="en-US" sz="1071" dirty="0">
                <a:solidFill>
                  <a:srgbClr val="2F5597"/>
                </a:solidFill>
                <a:latin typeface="Century Gothic"/>
              </a:rPr>
              <a:t>B2B meetings</a:t>
            </a:r>
          </a:p>
          <a:p>
            <a:pPr>
              <a:spcAft>
                <a:spcPts val="150"/>
              </a:spcAft>
            </a:pPr>
            <a:r>
              <a:rPr lang="en-US" sz="1071" dirty="0">
                <a:solidFill>
                  <a:srgbClr val="2F5597"/>
                </a:solidFill>
                <a:latin typeface="Century Gothic"/>
              </a:rPr>
              <a:t>Finding foreign buyers</a:t>
            </a:r>
          </a:p>
          <a:p>
            <a:pPr>
              <a:spcAft>
                <a:spcPts val="150"/>
              </a:spcAft>
            </a:pPr>
            <a:r>
              <a:rPr lang="en-US" sz="1071" dirty="0">
                <a:solidFill>
                  <a:srgbClr val="2F5597"/>
                </a:solidFill>
                <a:latin typeface="Century Gothic"/>
              </a:rPr>
              <a:t>Advertising through electronic platforms, translation services, etc.</a:t>
            </a:r>
            <a:endParaRPr lang="ru" sz="1071" dirty="0">
              <a:solidFill>
                <a:srgbClr val="2F5597"/>
              </a:solidFill>
              <a:latin typeface="Century Gothic"/>
            </a:endParaRPr>
          </a:p>
        </p:txBody>
      </p:sp>
      <p:sp>
        <p:nvSpPr>
          <p:cNvPr id="24" name="Прямоугольник 23"/>
          <p:cNvSpPr/>
          <p:nvPr/>
        </p:nvSpPr>
        <p:spPr>
          <a:xfrm>
            <a:off x="98397" y="3105695"/>
            <a:ext cx="2503170" cy="177981"/>
          </a:xfrm>
          <a:prstGeom prst="rect">
            <a:avLst/>
          </a:prstGeom>
          <a:solidFill>
            <a:srgbClr val="FFFFFF"/>
          </a:solidFill>
        </p:spPr>
        <p:txBody>
          <a:bodyPr wrap="none" lIns="0" tIns="0" rIns="0" bIns="0">
            <a:noAutofit/>
          </a:bodyPr>
          <a:lstStyle/>
          <a:p>
            <a:r>
              <a:rPr lang="en-US" sz="1393" dirty="0">
                <a:solidFill>
                  <a:srgbClr val="0070C0"/>
                </a:solidFill>
                <a:latin typeface="Century Gothic"/>
              </a:rPr>
              <a:t>Food industry</a:t>
            </a:r>
            <a:endParaRPr lang="ru" sz="1393" dirty="0">
              <a:solidFill>
                <a:srgbClr val="0070C0"/>
              </a:solidFill>
              <a:latin typeface="Century Gothic"/>
            </a:endParaRPr>
          </a:p>
        </p:txBody>
      </p:sp>
      <p:sp>
        <p:nvSpPr>
          <p:cNvPr id="25" name="Прямоугольник 24"/>
          <p:cNvSpPr/>
          <p:nvPr/>
        </p:nvSpPr>
        <p:spPr>
          <a:xfrm>
            <a:off x="2741993" y="3105694"/>
            <a:ext cx="2292531" cy="186146"/>
          </a:xfrm>
          <a:prstGeom prst="rect">
            <a:avLst/>
          </a:prstGeom>
          <a:solidFill>
            <a:srgbClr val="FFFFFF"/>
          </a:solidFill>
        </p:spPr>
        <p:txBody>
          <a:bodyPr wrap="none" lIns="0" tIns="0" rIns="0" bIns="0">
            <a:noAutofit/>
          </a:bodyPr>
          <a:lstStyle/>
          <a:p>
            <a:r>
              <a:rPr lang="en-US" sz="1393" dirty="0">
                <a:solidFill>
                  <a:srgbClr val="0070C0"/>
                </a:solidFill>
                <a:latin typeface="Century Gothic"/>
              </a:rPr>
              <a:t>Light industry</a:t>
            </a:r>
            <a:endParaRPr lang="ru" sz="1393" dirty="0">
              <a:solidFill>
                <a:srgbClr val="0070C0"/>
              </a:solidFill>
              <a:latin typeface="Century Gothic"/>
            </a:endParaRPr>
          </a:p>
        </p:txBody>
      </p:sp>
      <p:sp>
        <p:nvSpPr>
          <p:cNvPr id="26" name="Прямоугольник 25"/>
          <p:cNvSpPr/>
          <p:nvPr/>
        </p:nvSpPr>
        <p:spPr>
          <a:xfrm>
            <a:off x="5470497" y="3105694"/>
            <a:ext cx="1685109" cy="186146"/>
          </a:xfrm>
          <a:prstGeom prst="rect">
            <a:avLst/>
          </a:prstGeom>
          <a:solidFill>
            <a:srgbClr val="FFFFFF"/>
          </a:solidFill>
        </p:spPr>
        <p:txBody>
          <a:bodyPr wrap="none" lIns="0" tIns="0" rIns="0" bIns="0">
            <a:noAutofit/>
          </a:bodyPr>
          <a:lstStyle/>
          <a:p>
            <a:r>
              <a:rPr lang="en-US" sz="1393" dirty="0">
                <a:solidFill>
                  <a:srgbClr val="0070C0"/>
                </a:solidFill>
                <a:latin typeface="Century Gothic"/>
              </a:rPr>
              <a:t>Mechanical engineering</a:t>
            </a:r>
            <a:endParaRPr lang="ru" sz="1393" dirty="0">
              <a:solidFill>
                <a:srgbClr val="0070C0"/>
              </a:solidFill>
              <a:latin typeface="Century Gothic"/>
            </a:endParaRPr>
          </a:p>
        </p:txBody>
      </p:sp>
      <p:sp>
        <p:nvSpPr>
          <p:cNvPr id="27" name="Прямоугольник 26"/>
          <p:cNvSpPr/>
          <p:nvPr/>
        </p:nvSpPr>
        <p:spPr>
          <a:xfrm>
            <a:off x="7483809" y="3105694"/>
            <a:ext cx="2793819" cy="186146"/>
          </a:xfrm>
          <a:prstGeom prst="rect">
            <a:avLst/>
          </a:prstGeom>
          <a:solidFill>
            <a:srgbClr val="FFFFFF"/>
          </a:solidFill>
        </p:spPr>
        <p:txBody>
          <a:bodyPr wrap="none" lIns="0" tIns="0" rIns="0" bIns="0">
            <a:noAutofit/>
          </a:bodyPr>
          <a:lstStyle/>
          <a:p>
            <a:r>
              <a:rPr lang="en-US" sz="1393" dirty="0">
                <a:solidFill>
                  <a:srgbClr val="0070C0"/>
                </a:solidFill>
                <a:latin typeface="Century Gothic"/>
              </a:rPr>
              <a:t>Chemical industry</a:t>
            </a:r>
            <a:endParaRPr lang="ru" sz="1393" dirty="0">
              <a:solidFill>
                <a:srgbClr val="0070C0"/>
              </a:solidFill>
              <a:latin typeface="Century Gothic"/>
            </a:endParaRPr>
          </a:p>
        </p:txBody>
      </p:sp>
      <p:sp>
        <p:nvSpPr>
          <p:cNvPr id="28" name="Прямоугольник 27"/>
          <p:cNvSpPr/>
          <p:nvPr/>
        </p:nvSpPr>
        <p:spPr>
          <a:xfrm>
            <a:off x="10907911" y="3105694"/>
            <a:ext cx="609056" cy="186146"/>
          </a:xfrm>
          <a:prstGeom prst="rect">
            <a:avLst/>
          </a:prstGeom>
          <a:solidFill>
            <a:srgbClr val="FFFFFF"/>
          </a:solidFill>
        </p:spPr>
        <p:txBody>
          <a:bodyPr wrap="none" lIns="0" tIns="0" rIns="0" bIns="0">
            <a:noAutofit/>
          </a:bodyPr>
          <a:lstStyle/>
          <a:p>
            <a:r>
              <a:rPr lang="en-US" sz="1393" dirty="0">
                <a:solidFill>
                  <a:srgbClr val="0070C0"/>
                </a:solidFill>
                <a:latin typeface="Century Gothic"/>
              </a:rPr>
              <a:t>Services</a:t>
            </a:r>
            <a:endParaRPr lang="ru" sz="1393" dirty="0">
              <a:solidFill>
                <a:srgbClr val="0070C0"/>
              </a:solidFill>
              <a:latin typeface="Century Gothic"/>
            </a:endParaRPr>
          </a:p>
        </p:txBody>
      </p:sp>
      <p:sp>
        <p:nvSpPr>
          <p:cNvPr id="29" name="Прямоугольник 28"/>
          <p:cNvSpPr/>
          <p:nvPr/>
        </p:nvSpPr>
        <p:spPr>
          <a:xfrm>
            <a:off x="588254" y="4901837"/>
            <a:ext cx="929096" cy="199209"/>
          </a:xfrm>
          <a:prstGeom prst="rect">
            <a:avLst/>
          </a:prstGeom>
          <a:solidFill>
            <a:srgbClr val="FFFFFF"/>
          </a:solidFill>
        </p:spPr>
        <p:txBody>
          <a:bodyPr wrap="none" lIns="0" tIns="0" rIns="0" bIns="0">
            <a:noAutofit/>
          </a:bodyPr>
          <a:lstStyle/>
          <a:p>
            <a:r>
              <a:rPr lang="ru" sz="1714" b="1" dirty="0">
                <a:solidFill>
                  <a:srgbClr val="1F4E79"/>
                </a:solidFill>
                <a:latin typeface="Century Gothic"/>
              </a:rPr>
              <a:t>2020</a:t>
            </a:r>
          </a:p>
        </p:txBody>
      </p:sp>
      <p:sp>
        <p:nvSpPr>
          <p:cNvPr id="30" name="Прямоугольник 29"/>
          <p:cNvSpPr/>
          <p:nvPr/>
        </p:nvSpPr>
        <p:spPr>
          <a:xfrm>
            <a:off x="2379498" y="4901837"/>
            <a:ext cx="929096" cy="199209"/>
          </a:xfrm>
          <a:prstGeom prst="rect">
            <a:avLst/>
          </a:prstGeom>
          <a:solidFill>
            <a:srgbClr val="FFFFFF"/>
          </a:solidFill>
        </p:spPr>
        <p:txBody>
          <a:bodyPr wrap="none" lIns="0" tIns="0" rIns="0" bIns="0">
            <a:noAutofit/>
          </a:bodyPr>
          <a:lstStyle/>
          <a:p>
            <a:r>
              <a:rPr lang="ru" sz="1714" b="1" dirty="0">
                <a:solidFill>
                  <a:srgbClr val="1F4E79"/>
                </a:solidFill>
                <a:latin typeface="Century Gothic"/>
              </a:rPr>
              <a:t>2021</a:t>
            </a:r>
          </a:p>
        </p:txBody>
      </p:sp>
      <p:sp>
        <p:nvSpPr>
          <p:cNvPr id="31" name="Прямоугольник 30"/>
          <p:cNvSpPr/>
          <p:nvPr/>
        </p:nvSpPr>
        <p:spPr>
          <a:xfrm>
            <a:off x="4467922" y="4905103"/>
            <a:ext cx="929096" cy="195943"/>
          </a:xfrm>
          <a:prstGeom prst="rect">
            <a:avLst/>
          </a:prstGeom>
          <a:solidFill>
            <a:srgbClr val="FFFFFF"/>
          </a:solidFill>
        </p:spPr>
        <p:txBody>
          <a:bodyPr wrap="none" lIns="0" tIns="0" rIns="0" bIns="0">
            <a:noAutofit/>
          </a:bodyPr>
          <a:lstStyle/>
          <a:p>
            <a:r>
              <a:rPr lang="ru" sz="1714" b="1" dirty="0">
                <a:solidFill>
                  <a:srgbClr val="1F4E79"/>
                </a:solidFill>
                <a:latin typeface="Century Gothic"/>
              </a:rPr>
              <a:t>2022</a:t>
            </a:r>
          </a:p>
        </p:txBody>
      </p:sp>
      <p:sp>
        <p:nvSpPr>
          <p:cNvPr id="32" name="Прямоугольник 31"/>
          <p:cNvSpPr/>
          <p:nvPr/>
        </p:nvSpPr>
        <p:spPr>
          <a:xfrm>
            <a:off x="6770251" y="4901837"/>
            <a:ext cx="950323" cy="225334"/>
          </a:xfrm>
          <a:prstGeom prst="rect">
            <a:avLst/>
          </a:prstGeom>
          <a:solidFill>
            <a:srgbClr val="FFFFFF"/>
          </a:solidFill>
        </p:spPr>
        <p:txBody>
          <a:bodyPr wrap="none" lIns="0" tIns="0" rIns="0" bIns="0">
            <a:noAutofit/>
          </a:bodyPr>
          <a:lstStyle/>
          <a:p>
            <a:pPr algn="r"/>
            <a:r>
              <a:rPr lang="ru" sz="1714" b="1" dirty="0">
                <a:solidFill>
                  <a:srgbClr val="1F4E79"/>
                </a:solidFill>
                <a:latin typeface="Century Gothic"/>
              </a:rPr>
              <a:t>2023</a:t>
            </a:r>
          </a:p>
        </p:txBody>
      </p:sp>
      <p:sp>
        <p:nvSpPr>
          <p:cNvPr id="33" name="Прямоугольник 32"/>
          <p:cNvSpPr/>
          <p:nvPr/>
        </p:nvSpPr>
        <p:spPr>
          <a:xfrm>
            <a:off x="382514" y="5907677"/>
            <a:ext cx="1244237" cy="161653"/>
          </a:xfrm>
          <a:prstGeom prst="rect">
            <a:avLst/>
          </a:prstGeom>
          <a:solidFill>
            <a:srgbClr val="FFFFFF"/>
          </a:solidFill>
        </p:spPr>
        <p:txBody>
          <a:bodyPr wrap="none" lIns="0" tIns="0" rIns="0" bIns="0">
            <a:noAutofit/>
          </a:bodyPr>
          <a:lstStyle/>
          <a:p>
            <a:r>
              <a:rPr lang="ru" sz="1500" b="1" dirty="0">
                <a:solidFill>
                  <a:srgbClr val="1F4E79"/>
                </a:solidFill>
                <a:latin typeface="Century Gothic"/>
              </a:rPr>
              <a:t>35 </a:t>
            </a:r>
            <a:r>
              <a:rPr lang="en-US" sz="1500" dirty="0">
                <a:solidFill>
                  <a:srgbClr val="1F4E79"/>
                </a:solidFill>
                <a:latin typeface="Century Gothic"/>
              </a:rPr>
              <a:t>companies</a:t>
            </a:r>
            <a:endParaRPr lang="ru" sz="1500" dirty="0">
              <a:solidFill>
                <a:srgbClr val="1F4E79"/>
              </a:solidFill>
              <a:latin typeface="Century Gothic"/>
            </a:endParaRPr>
          </a:p>
        </p:txBody>
      </p:sp>
      <p:sp>
        <p:nvSpPr>
          <p:cNvPr id="34" name="Прямоугольник 33"/>
          <p:cNvSpPr/>
          <p:nvPr/>
        </p:nvSpPr>
        <p:spPr>
          <a:xfrm>
            <a:off x="2191719" y="5907677"/>
            <a:ext cx="1307919" cy="161653"/>
          </a:xfrm>
          <a:prstGeom prst="rect">
            <a:avLst/>
          </a:prstGeom>
          <a:solidFill>
            <a:srgbClr val="FFFFFF"/>
          </a:solidFill>
        </p:spPr>
        <p:txBody>
          <a:bodyPr wrap="none" lIns="0" tIns="0" rIns="0" bIns="0">
            <a:noAutofit/>
          </a:bodyPr>
          <a:lstStyle/>
          <a:p>
            <a:r>
              <a:rPr lang="ru" sz="1500" b="1" dirty="0">
                <a:solidFill>
                  <a:srgbClr val="1F4E79"/>
                </a:solidFill>
                <a:latin typeface="Century Gothic"/>
              </a:rPr>
              <a:t>101 </a:t>
            </a:r>
            <a:r>
              <a:rPr lang="en-US" sz="1500" dirty="0">
                <a:solidFill>
                  <a:srgbClr val="1F4E79"/>
                </a:solidFill>
                <a:latin typeface="Century Gothic"/>
              </a:rPr>
              <a:t>companies</a:t>
            </a:r>
            <a:endParaRPr lang="ru" sz="1500" dirty="0">
              <a:solidFill>
                <a:srgbClr val="1F4E79"/>
              </a:solidFill>
              <a:latin typeface="Century Gothic"/>
            </a:endParaRPr>
          </a:p>
        </p:txBody>
      </p:sp>
      <p:sp>
        <p:nvSpPr>
          <p:cNvPr id="35" name="Прямоугольник 34"/>
          <p:cNvSpPr/>
          <p:nvPr/>
        </p:nvSpPr>
        <p:spPr>
          <a:xfrm>
            <a:off x="4270347" y="5907677"/>
            <a:ext cx="1338943" cy="161653"/>
          </a:xfrm>
          <a:prstGeom prst="rect">
            <a:avLst/>
          </a:prstGeom>
          <a:solidFill>
            <a:srgbClr val="FFFFFF"/>
          </a:solidFill>
        </p:spPr>
        <p:txBody>
          <a:bodyPr wrap="none" lIns="0" tIns="0" rIns="0" bIns="0">
            <a:noAutofit/>
          </a:bodyPr>
          <a:lstStyle/>
          <a:p>
            <a:r>
              <a:rPr lang="ru" sz="1500" b="1" dirty="0">
                <a:solidFill>
                  <a:srgbClr val="1F4E79"/>
                </a:solidFill>
                <a:latin typeface="Century Gothic"/>
              </a:rPr>
              <a:t>190 </a:t>
            </a:r>
            <a:r>
              <a:rPr lang="en-US" sz="1500" dirty="0">
                <a:solidFill>
                  <a:srgbClr val="1F4E79"/>
                </a:solidFill>
                <a:latin typeface="Century Gothic"/>
              </a:rPr>
              <a:t>companies</a:t>
            </a:r>
            <a:endParaRPr lang="ru" sz="1500" dirty="0">
              <a:solidFill>
                <a:srgbClr val="1F4E79"/>
              </a:solidFill>
              <a:latin typeface="Century Gothic"/>
            </a:endParaRPr>
          </a:p>
        </p:txBody>
      </p:sp>
      <p:sp>
        <p:nvSpPr>
          <p:cNvPr id="36" name="Прямоугольник 35"/>
          <p:cNvSpPr/>
          <p:nvPr/>
        </p:nvSpPr>
        <p:spPr>
          <a:xfrm>
            <a:off x="6538385" y="5907677"/>
            <a:ext cx="1338943" cy="161653"/>
          </a:xfrm>
          <a:prstGeom prst="rect">
            <a:avLst/>
          </a:prstGeom>
          <a:solidFill>
            <a:srgbClr val="FFFFFF"/>
          </a:solidFill>
        </p:spPr>
        <p:txBody>
          <a:bodyPr wrap="none" lIns="0" tIns="0" rIns="0" bIns="0">
            <a:noAutofit/>
          </a:bodyPr>
          <a:lstStyle/>
          <a:p>
            <a:pPr algn="r"/>
            <a:r>
              <a:rPr lang="ru" sz="1500" b="1" dirty="0">
                <a:solidFill>
                  <a:srgbClr val="1F4E79"/>
                </a:solidFill>
                <a:latin typeface="Century Gothic"/>
              </a:rPr>
              <a:t>110 </a:t>
            </a:r>
            <a:r>
              <a:rPr lang="en-US" sz="1500" dirty="0">
                <a:solidFill>
                  <a:srgbClr val="1F4E79"/>
                </a:solidFill>
                <a:latin typeface="Century Gothic"/>
              </a:rPr>
              <a:t>companies</a:t>
            </a:r>
            <a:endParaRPr lang="ru" sz="1500" dirty="0">
              <a:solidFill>
                <a:srgbClr val="1F4E79"/>
              </a:solidFill>
              <a:latin typeface="Century Gothic"/>
            </a:endParaRPr>
          </a:p>
        </p:txBody>
      </p:sp>
    </p:spTree>
    <p:extLst>
      <p:ext uri="{BB962C8B-B14F-4D97-AF65-F5344CB8AC3E}">
        <p14:creationId xmlns:p14="http://schemas.microsoft.com/office/powerpoint/2010/main" val="279215659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053927" y="78377"/>
            <a:ext cx="1629591" cy="463731"/>
          </a:xfrm>
          <a:prstGeom prst="rect">
            <a:avLst/>
          </a:prstGeom>
        </p:spPr>
      </p:pic>
      <p:pic>
        <p:nvPicPr>
          <p:cNvPr id="3" name="Рисунок 2"/>
          <p:cNvPicPr>
            <a:picLocks noChangeAspect="1"/>
          </p:cNvPicPr>
          <p:nvPr/>
        </p:nvPicPr>
        <p:blipFill>
          <a:blip r:embed="rId3"/>
          <a:stretch>
            <a:fillRect/>
          </a:stretch>
        </p:blipFill>
        <p:spPr>
          <a:xfrm>
            <a:off x="204533" y="720090"/>
            <a:ext cx="832757" cy="509451"/>
          </a:xfrm>
          <a:prstGeom prst="rect">
            <a:avLst/>
          </a:prstGeom>
        </p:spPr>
      </p:pic>
      <p:pic>
        <p:nvPicPr>
          <p:cNvPr id="4" name="Рисунок 3"/>
          <p:cNvPicPr>
            <a:picLocks noChangeAspect="1"/>
          </p:cNvPicPr>
          <p:nvPr/>
        </p:nvPicPr>
        <p:blipFill>
          <a:blip r:embed="rId4"/>
          <a:stretch>
            <a:fillRect/>
          </a:stretch>
        </p:blipFill>
        <p:spPr>
          <a:xfrm>
            <a:off x="434765" y="1249136"/>
            <a:ext cx="697230" cy="1270363"/>
          </a:xfrm>
          <a:prstGeom prst="rect">
            <a:avLst/>
          </a:prstGeom>
        </p:spPr>
      </p:pic>
      <p:pic>
        <p:nvPicPr>
          <p:cNvPr id="5" name="Рисунок 4"/>
          <p:cNvPicPr>
            <a:picLocks noChangeAspect="1"/>
          </p:cNvPicPr>
          <p:nvPr/>
        </p:nvPicPr>
        <p:blipFill>
          <a:blip r:embed="rId5"/>
          <a:stretch>
            <a:fillRect/>
          </a:stretch>
        </p:blipFill>
        <p:spPr>
          <a:xfrm>
            <a:off x="500080" y="3384913"/>
            <a:ext cx="509451" cy="512717"/>
          </a:xfrm>
          <a:prstGeom prst="rect">
            <a:avLst/>
          </a:prstGeom>
        </p:spPr>
      </p:pic>
      <p:pic>
        <p:nvPicPr>
          <p:cNvPr id="6" name="Рисунок 5"/>
          <p:cNvPicPr>
            <a:picLocks noChangeAspect="1"/>
          </p:cNvPicPr>
          <p:nvPr/>
        </p:nvPicPr>
        <p:blipFill>
          <a:blip r:embed="rId6"/>
          <a:stretch>
            <a:fillRect/>
          </a:stretch>
        </p:blipFill>
        <p:spPr>
          <a:xfrm>
            <a:off x="3421261" y="3259183"/>
            <a:ext cx="316774" cy="777240"/>
          </a:xfrm>
          <a:prstGeom prst="rect">
            <a:avLst/>
          </a:prstGeom>
        </p:spPr>
      </p:pic>
      <p:pic>
        <p:nvPicPr>
          <p:cNvPr id="7" name="Рисунок 6"/>
          <p:cNvPicPr>
            <a:picLocks noChangeAspect="1"/>
          </p:cNvPicPr>
          <p:nvPr/>
        </p:nvPicPr>
        <p:blipFill>
          <a:blip r:embed="rId7"/>
          <a:stretch>
            <a:fillRect/>
          </a:stretch>
        </p:blipFill>
        <p:spPr>
          <a:xfrm>
            <a:off x="6170993" y="3394710"/>
            <a:ext cx="499654" cy="592727"/>
          </a:xfrm>
          <a:prstGeom prst="rect">
            <a:avLst/>
          </a:prstGeom>
        </p:spPr>
      </p:pic>
      <p:pic>
        <p:nvPicPr>
          <p:cNvPr id="8" name="Рисунок 7"/>
          <p:cNvPicPr>
            <a:picLocks noChangeAspect="1"/>
          </p:cNvPicPr>
          <p:nvPr/>
        </p:nvPicPr>
        <p:blipFill>
          <a:blip r:embed="rId8"/>
          <a:stretch>
            <a:fillRect/>
          </a:stretch>
        </p:blipFill>
        <p:spPr>
          <a:xfrm>
            <a:off x="8865207" y="3285309"/>
            <a:ext cx="919299" cy="901337"/>
          </a:xfrm>
          <a:prstGeom prst="rect">
            <a:avLst/>
          </a:prstGeom>
        </p:spPr>
      </p:pic>
      <p:pic>
        <p:nvPicPr>
          <p:cNvPr id="9" name="Рисунок 8"/>
          <p:cNvPicPr>
            <a:picLocks noChangeAspect="1"/>
          </p:cNvPicPr>
          <p:nvPr/>
        </p:nvPicPr>
        <p:blipFill>
          <a:blip r:embed="rId9"/>
          <a:stretch>
            <a:fillRect/>
          </a:stretch>
        </p:blipFill>
        <p:spPr>
          <a:xfrm>
            <a:off x="431500" y="4815296"/>
            <a:ext cx="7254784" cy="2041071"/>
          </a:xfrm>
          <a:prstGeom prst="rect">
            <a:avLst/>
          </a:prstGeom>
        </p:spPr>
      </p:pic>
      <p:pic>
        <p:nvPicPr>
          <p:cNvPr id="10" name="Рисунок 9"/>
          <p:cNvPicPr>
            <a:picLocks noChangeAspect="1"/>
          </p:cNvPicPr>
          <p:nvPr/>
        </p:nvPicPr>
        <p:blipFill>
          <a:blip r:embed="rId10"/>
          <a:stretch>
            <a:fillRect/>
          </a:stretch>
        </p:blipFill>
        <p:spPr>
          <a:xfrm>
            <a:off x="9500388" y="4425043"/>
            <a:ext cx="2036173" cy="2168434"/>
          </a:xfrm>
          <a:prstGeom prst="rect">
            <a:avLst/>
          </a:prstGeom>
        </p:spPr>
      </p:pic>
      <p:sp>
        <p:nvSpPr>
          <p:cNvPr id="11" name="Прямоугольник 10"/>
          <p:cNvSpPr/>
          <p:nvPr/>
        </p:nvSpPr>
        <p:spPr>
          <a:xfrm>
            <a:off x="1131995" y="191044"/>
            <a:ext cx="6742067" cy="334736"/>
          </a:xfrm>
          <a:prstGeom prst="rect">
            <a:avLst/>
          </a:prstGeom>
          <a:solidFill>
            <a:srgbClr val="1F4E78"/>
          </a:solidFill>
        </p:spPr>
        <p:txBody>
          <a:bodyPr wrap="none" lIns="0" tIns="0" rIns="0" bIns="0">
            <a:noAutofit/>
          </a:bodyPr>
          <a:lstStyle/>
          <a:p>
            <a:pPr indent="-1047722"/>
            <a:r>
              <a:rPr lang="en-US" sz="2571" b="1" dirty="0">
                <a:solidFill>
                  <a:srgbClr val="FFFFFF"/>
                </a:solidFill>
                <a:latin typeface="Century Gothic"/>
              </a:rPr>
              <a:t>Electronic Commerce Development Program</a:t>
            </a:r>
            <a:endParaRPr lang="ru" sz="2571" b="1" dirty="0">
              <a:solidFill>
                <a:srgbClr val="FFFFFF"/>
              </a:solidFill>
              <a:latin typeface="Century Gothic"/>
            </a:endParaRPr>
          </a:p>
        </p:txBody>
      </p:sp>
      <p:sp>
        <p:nvSpPr>
          <p:cNvPr id="13" name="Прямоугольник 12"/>
          <p:cNvSpPr/>
          <p:nvPr/>
        </p:nvSpPr>
        <p:spPr>
          <a:xfrm>
            <a:off x="893598" y="756013"/>
            <a:ext cx="1722664" cy="215537"/>
          </a:xfrm>
          <a:prstGeom prst="rect">
            <a:avLst/>
          </a:prstGeom>
          <a:solidFill>
            <a:srgbClr val="FFFFFF"/>
          </a:solidFill>
        </p:spPr>
        <p:txBody>
          <a:bodyPr wrap="none" lIns="0" tIns="0" rIns="0" bIns="0">
            <a:noAutofit/>
          </a:bodyPr>
          <a:lstStyle/>
          <a:p>
            <a:pPr algn="r"/>
            <a:r>
              <a:rPr lang="en-US" sz="2357" b="1">
                <a:solidFill>
                  <a:srgbClr val="EC7A24"/>
                </a:solidFill>
                <a:latin typeface="Century Gothic"/>
              </a:rPr>
              <a:t>Alibaba.com</a:t>
            </a:r>
            <a:r>
              <a:rPr lang="en-US" sz="2357" b="1" baseline="30000">
                <a:solidFill>
                  <a:srgbClr val="EC7A24"/>
                </a:solidFill>
                <a:latin typeface="Century Gothic"/>
              </a:rPr>
              <a:t>9</a:t>
            </a:r>
          </a:p>
        </p:txBody>
      </p:sp>
      <p:sp>
        <p:nvSpPr>
          <p:cNvPr id="14" name="Прямоугольник 13"/>
          <p:cNvSpPr/>
          <p:nvPr/>
        </p:nvSpPr>
        <p:spPr>
          <a:xfrm>
            <a:off x="1105870" y="971550"/>
            <a:ext cx="1510393" cy="189411"/>
          </a:xfrm>
          <a:prstGeom prst="rect">
            <a:avLst/>
          </a:prstGeom>
          <a:solidFill>
            <a:srgbClr val="FFFFFF"/>
          </a:solidFill>
        </p:spPr>
        <p:txBody>
          <a:bodyPr wrap="none" lIns="0" tIns="0" rIns="0" bIns="0">
            <a:noAutofit/>
          </a:bodyPr>
          <a:lstStyle/>
          <a:p>
            <a:pPr algn="r"/>
            <a:r>
              <a:rPr lang="en-US" sz="1232">
                <a:solidFill>
                  <a:srgbClr val="595959"/>
                </a:solidFill>
                <a:latin typeface="Arial Narrow"/>
              </a:rPr>
              <a:t>Global trade starts here.</a:t>
            </a:r>
            <a:r>
              <a:rPr lang="en-US" sz="1232" baseline="30000">
                <a:solidFill>
                  <a:srgbClr val="595959"/>
                </a:solidFill>
                <a:latin typeface="Arial Narrow"/>
              </a:rPr>
              <a:t>1</a:t>
            </a:r>
            <a:r>
              <a:rPr lang="en-US" sz="1232">
                <a:solidFill>
                  <a:srgbClr val="595959"/>
                </a:solidFill>
                <a:latin typeface="Arial Narrow"/>
              </a:rPr>
              <a:t>’</a:t>
            </a:r>
          </a:p>
        </p:txBody>
      </p:sp>
      <p:sp>
        <p:nvSpPr>
          <p:cNvPr id="15" name="Прямоугольник 14"/>
          <p:cNvSpPr/>
          <p:nvPr/>
        </p:nvSpPr>
        <p:spPr>
          <a:xfrm>
            <a:off x="2895481" y="693964"/>
            <a:ext cx="7849144" cy="519249"/>
          </a:xfrm>
          <a:prstGeom prst="rect">
            <a:avLst/>
          </a:prstGeom>
          <a:solidFill>
            <a:srgbClr val="FFFFFF"/>
          </a:solidFill>
        </p:spPr>
        <p:txBody>
          <a:bodyPr lIns="0" tIns="0" rIns="0" bIns="0">
            <a:noAutofit/>
          </a:bodyPr>
          <a:lstStyle/>
          <a:p>
            <a:pPr>
              <a:lnSpc>
                <a:spcPct val="88000"/>
              </a:lnSpc>
            </a:pPr>
            <a:r>
              <a:rPr lang="en-US" sz="1929" b="1" dirty="0">
                <a:solidFill>
                  <a:srgbClr val="004987"/>
                </a:solidFill>
                <a:latin typeface="Century Gothic"/>
              </a:rPr>
              <a:t>Bringing Kazakhstani companies to the international trading platform Alibaba.com</a:t>
            </a:r>
          </a:p>
        </p:txBody>
      </p:sp>
      <p:sp>
        <p:nvSpPr>
          <p:cNvPr id="16" name="Прямоугольник 15"/>
          <p:cNvSpPr/>
          <p:nvPr/>
        </p:nvSpPr>
        <p:spPr>
          <a:xfrm>
            <a:off x="1203841" y="1363436"/>
            <a:ext cx="10593977" cy="373924"/>
          </a:xfrm>
          <a:prstGeom prst="rect">
            <a:avLst/>
          </a:prstGeom>
          <a:solidFill>
            <a:srgbClr val="FFFFFF"/>
          </a:solidFill>
        </p:spPr>
        <p:txBody>
          <a:bodyPr lIns="0" tIns="0" rIns="0" bIns="0">
            <a:noAutofit/>
          </a:bodyPr>
          <a:lstStyle/>
          <a:p>
            <a:pPr indent="13607">
              <a:lnSpc>
                <a:spcPct val="86000"/>
              </a:lnSpc>
            </a:pPr>
            <a:r>
              <a:rPr lang="en-US" sz="1500" b="1" dirty="0">
                <a:solidFill>
                  <a:srgbClr val="EC7A24"/>
                </a:solidFill>
                <a:latin typeface="Century Gothic"/>
              </a:rPr>
              <a:t>Alibaba.com is an extensive supplier directory that connects directly suppliers and buyers (retailers) from all over the world.</a:t>
            </a:r>
            <a:endParaRPr lang="ru" sz="1286" b="1" dirty="0">
              <a:solidFill>
                <a:srgbClr val="004987"/>
              </a:solidFill>
              <a:latin typeface="Century Gothic"/>
            </a:endParaRPr>
          </a:p>
        </p:txBody>
      </p:sp>
      <p:sp>
        <p:nvSpPr>
          <p:cNvPr id="17" name="Прямоугольник 16"/>
          <p:cNvSpPr/>
          <p:nvPr/>
        </p:nvSpPr>
        <p:spPr>
          <a:xfrm>
            <a:off x="1233233" y="2083526"/>
            <a:ext cx="10567851" cy="372291"/>
          </a:xfrm>
          <a:prstGeom prst="rect">
            <a:avLst/>
          </a:prstGeom>
          <a:solidFill>
            <a:srgbClr val="FFFFFF"/>
          </a:solidFill>
        </p:spPr>
        <p:txBody>
          <a:bodyPr lIns="0" tIns="0" rIns="0" bIns="0">
            <a:noAutofit/>
          </a:bodyPr>
          <a:lstStyle/>
          <a:p>
            <a:pPr indent="13607">
              <a:lnSpc>
                <a:spcPct val="84000"/>
              </a:lnSpc>
            </a:pPr>
            <a:r>
              <a:rPr lang="en-US" sz="1500" b="1" dirty="0">
                <a:solidFill>
                  <a:srgbClr val="EC7A24"/>
                </a:solidFill>
                <a:latin typeface="Century Gothic"/>
              </a:rPr>
              <a:t>Gold Supplier is a premium status as a product supplier (seller) on Alibaba.com. Such suppliers have access to comprehensive methods for promoting their goods and services and a wide audience reach.</a:t>
            </a:r>
            <a:endParaRPr lang="ru" sz="1286" b="1" dirty="0">
              <a:solidFill>
                <a:srgbClr val="004987"/>
              </a:solidFill>
              <a:latin typeface="Century Gothic"/>
            </a:endParaRPr>
          </a:p>
        </p:txBody>
      </p:sp>
      <p:sp>
        <p:nvSpPr>
          <p:cNvPr id="18" name="Прямоугольник 17"/>
          <p:cNvSpPr/>
          <p:nvPr/>
        </p:nvSpPr>
        <p:spPr>
          <a:xfrm>
            <a:off x="2608098" y="2651760"/>
            <a:ext cx="7001691" cy="302079"/>
          </a:xfrm>
          <a:prstGeom prst="rect">
            <a:avLst/>
          </a:prstGeom>
          <a:solidFill>
            <a:srgbClr val="FFFFFF"/>
          </a:solidFill>
        </p:spPr>
        <p:txBody>
          <a:bodyPr wrap="none" lIns="0" tIns="0" rIns="0" bIns="0">
            <a:noAutofit/>
          </a:bodyPr>
          <a:lstStyle/>
          <a:p>
            <a:r>
              <a:rPr lang="en-US" sz="2357" b="1" dirty="0">
                <a:solidFill>
                  <a:srgbClr val="1F4E79"/>
                </a:solidFill>
                <a:latin typeface="Century Gothic"/>
              </a:rPr>
              <a:t>Qualification requirements for companies</a:t>
            </a:r>
            <a:endParaRPr lang="ru" sz="2357" b="1" dirty="0">
              <a:solidFill>
                <a:srgbClr val="1F4E79"/>
              </a:solidFill>
              <a:latin typeface="Century Gothic"/>
            </a:endParaRPr>
          </a:p>
        </p:txBody>
      </p:sp>
      <p:sp>
        <p:nvSpPr>
          <p:cNvPr id="19" name="Прямоугольник 18"/>
          <p:cNvSpPr/>
          <p:nvPr/>
        </p:nvSpPr>
        <p:spPr>
          <a:xfrm>
            <a:off x="1140159" y="3348990"/>
            <a:ext cx="2062299" cy="760911"/>
          </a:xfrm>
          <a:prstGeom prst="rect">
            <a:avLst/>
          </a:prstGeom>
          <a:solidFill>
            <a:srgbClr val="FFFFFF"/>
          </a:solidFill>
        </p:spPr>
        <p:txBody>
          <a:bodyPr lIns="0" tIns="0" rIns="0" bIns="0">
            <a:noAutofit/>
          </a:bodyPr>
          <a:lstStyle/>
          <a:p>
            <a:pPr algn="ctr"/>
            <a:r>
              <a:rPr lang="en-US" sz="1286" dirty="0">
                <a:solidFill>
                  <a:srgbClr val="203864"/>
                </a:solidFill>
                <a:latin typeface="Century Gothic"/>
              </a:rPr>
              <a:t>Legal entity (LLP/IP) operating for at least 6 months (from the date of its registration)</a:t>
            </a:r>
            <a:endParaRPr lang="ru" sz="1286" dirty="0">
              <a:solidFill>
                <a:srgbClr val="203864"/>
              </a:solidFill>
              <a:latin typeface="Century Gothic"/>
            </a:endParaRPr>
          </a:p>
        </p:txBody>
      </p:sp>
      <p:sp>
        <p:nvSpPr>
          <p:cNvPr id="20" name="Прямоугольник 19"/>
          <p:cNvSpPr/>
          <p:nvPr/>
        </p:nvSpPr>
        <p:spPr>
          <a:xfrm>
            <a:off x="3826210" y="3446961"/>
            <a:ext cx="1871254" cy="564969"/>
          </a:xfrm>
          <a:prstGeom prst="rect">
            <a:avLst/>
          </a:prstGeom>
          <a:solidFill>
            <a:srgbClr val="FFFFFF"/>
          </a:solidFill>
        </p:spPr>
        <p:txBody>
          <a:bodyPr lIns="0" tIns="0" rIns="0" bIns="0">
            <a:noAutofit/>
          </a:bodyPr>
          <a:lstStyle/>
          <a:p>
            <a:pPr algn="ctr"/>
            <a:r>
              <a:rPr lang="en-US" sz="1286" dirty="0">
                <a:solidFill>
                  <a:srgbClr val="203864"/>
                </a:solidFill>
                <a:latin typeface="Century Gothic"/>
              </a:rPr>
              <a:t>Domestic Manufacturer/Trading Company</a:t>
            </a:r>
            <a:endParaRPr lang="ru" sz="1286" dirty="0">
              <a:solidFill>
                <a:srgbClr val="203864"/>
              </a:solidFill>
              <a:latin typeface="Century Gothic"/>
            </a:endParaRPr>
          </a:p>
        </p:txBody>
      </p:sp>
      <p:sp>
        <p:nvSpPr>
          <p:cNvPr id="21" name="Прямоугольник 20"/>
          <p:cNvSpPr/>
          <p:nvPr/>
        </p:nvSpPr>
        <p:spPr>
          <a:xfrm>
            <a:off x="7511568" y="4038056"/>
            <a:ext cx="352697" cy="137160"/>
          </a:xfrm>
          <a:prstGeom prst="rect">
            <a:avLst/>
          </a:prstGeom>
          <a:solidFill>
            <a:srgbClr val="FFFFFF"/>
          </a:solidFill>
        </p:spPr>
        <p:txBody>
          <a:bodyPr wrap="none" lIns="0" tIns="0" rIns="0" bIns="0">
            <a:noAutofit/>
          </a:bodyPr>
          <a:lstStyle/>
          <a:p>
            <a:pPr algn="r"/>
            <a:endParaRPr lang="ru" sz="1286" dirty="0">
              <a:solidFill>
                <a:srgbClr val="203864"/>
              </a:solidFill>
              <a:latin typeface="Century Gothic"/>
            </a:endParaRPr>
          </a:p>
        </p:txBody>
      </p:sp>
      <p:sp>
        <p:nvSpPr>
          <p:cNvPr id="22" name="Прямоугольник 21"/>
          <p:cNvSpPr/>
          <p:nvPr/>
        </p:nvSpPr>
        <p:spPr>
          <a:xfrm>
            <a:off x="6740859" y="3249386"/>
            <a:ext cx="1902279" cy="760911"/>
          </a:xfrm>
          <a:prstGeom prst="rect">
            <a:avLst/>
          </a:prstGeom>
          <a:solidFill>
            <a:srgbClr val="FFFFFF"/>
          </a:solidFill>
        </p:spPr>
        <p:txBody>
          <a:bodyPr lIns="0" tIns="0" rIns="0" bIns="0">
            <a:noAutofit/>
          </a:bodyPr>
          <a:lstStyle/>
          <a:p>
            <a:pPr algn="ctr"/>
            <a:r>
              <a:rPr lang="en-US" sz="1286" dirty="0">
                <a:solidFill>
                  <a:srgbClr val="203864"/>
                </a:solidFill>
                <a:latin typeface="Century Gothic"/>
              </a:rPr>
              <a:t>Has no tax debt exceeding six times the MCI </a:t>
            </a:r>
            <a:endParaRPr lang="ru" sz="1286" dirty="0">
              <a:solidFill>
                <a:srgbClr val="203864"/>
              </a:solidFill>
              <a:latin typeface="Century Gothic"/>
            </a:endParaRPr>
          </a:p>
        </p:txBody>
      </p:sp>
      <p:sp>
        <p:nvSpPr>
          <p:cNvPr id="23" name="Прямоугольник 22"/>
          <p:cNvSpPr/>
          <p:nvPr/>
        </p:nvSpPr>
        <p:spPr>
          <a:xfrm>
            <a:off x="9933096" y="3254284"/>
            <a:ext cx="1974124" cy="922564"/>
          </a:xfrm>
          <a:prstGeom prst="rect">
            <a:avLst/>
          </a:prstGeom>
          <a:solidFill>
            <a:srgbClr val="FFFFFF"/>
          </a:solidFill>
        </p:spPr>
        <p:txBody>
          <a:bodyPr lIns="0" tIns="0" rIns="0" bIns="0">
            <a:noAutofit/>
          </a:bodyPr>
          <a:lstStyle/>
          <a:p>
            <a:pPr algn="ctr"/>
            <a:r>
              <a:rPr lang="en-US" sz="1286" dirty="0">
                <a:solidFill>
                  <a:srgbClr val="203864"/>
                </a:solidFill>
                <a:latin typeface="Century Gothic"/>
              </a:rPr>
              <a:t>Has digitized website content, as well as an employee who knows English</a:t>
            </a:r>
            <a:endParaRPr lang="ru" sz="1286" dirty="0">
              <a:solidFill>
                <a:srgbClr val="203864"/>
              </a:solidFill>
              <a:latin typeface="Century Gothic"/>
            </a:endParaRPr>
          </a:p>
        </p:txBody>
      </p:sp>
    </p:spTree>
    <p:extLst>
      <p:ext uri="{BB962C8B-B14F-4D97-AF65-F5344CB8AC3E}">
        <p14:creationId xmlns:p14="http://schemas.microsoft.com/office/powerpoint/2010/main" val="15874345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053927" y="78377"/>
            <a:ext cx="1629591" cy="463731"/>
          </a:xfrm>
          <a:prstGeom prst="rect">
            <a:avLst/>
          </a:prstGeom>
        </p:spPr>
      </p:pic>
      <p:pic>
        <p:nvPicPr>
          <p:cNvPr id="3" name="Рисунок 2"/>
          <p:cNvPicPr>
            <a:picLocks noChangeAspect="1"/>
          </p:cNvPicPr>
          <p:nvPr/>
        </p:nvPicPr>
        <p:blipFill>
          <a:blip r:embed="rId3"/>
          <a:stretch>
            <a:fillRect/>
          </a:stretch>
        </p:blipFill>
        <p:spPr>
          <a:xfrm>
            <a:off x="3382073" y="3247753"/>
            <a:ext cx="293914" cy="726621"/>
          </a:xfrm>
          <a:prstGeom prst="rect">
            <a:avLst/>
          </a:prstGeom>
        </p:spPr>
      </p:pic>
      <p:pic>
        <p:nvPicPr>
          <p:cNvPr id="4" name="Рисунок 3"/>
          <p:cNvPicPr>
            <a:picLocks noChangeAspect="1"/>
          </p:cNvPicPr>
          <p:nvPr/>
        </p:nvPicPr>
        <p:blipFill>
          <a:blip r:embed="rId4"/>
          <a:stretch>
            <a:fillRect/>
          </a:stretch>
        </p:blipFill>
        <p:spPr>
          <a:xfrm>
            <a:off x="6126905" y="3365318"/>
            <a:ext cx="262890" cy="290649"/>
          </a:xfrm>
          <a:prstGeom prst="rect">
            <a:avLst/>
          </a:prstGeom>
        </p:spPr>
      </p:pic>
      <p:sp>
        <p:nvSpPr>
          <p:cNvPr id="5" name="Прямоугольник 4"/>
          <p:cNvSpPr/>
          <p:nvPr/>
        </p:nvSpPr>
        <p:spPr>
          <a:xfrm>
            <a:off x="12036216" y="42454"/>
            <a:ext cx="86541" cy="119199"/>
          </a:xfrm>
          <a:prstGeom prst="rect">
            <a:avLst/>
          </a:prstGeom>
          <a:solidFill>
            <a:srgbClr val="1F4E78"/>
          </a:solidFill>
        </p:spPr>
        <p:txBody>
          <a:bodyPr wrap="none" lIns="0" tIns="0" rIns="0" bIns="0">
            <a:noAutofit/>
          </a:bodyPr>
          <a:lstStyle/>
          <a:p>
            <a:pPr algn="ctr"/>
            <a:r>
              <a:rPr lang="ru" sz="1071" b="1">
                <a:solidFill>
                  <a:srgbClr val="FFFFFF"/>
                </a:solidFill>
                <a:latin typeface="Century Gothic"/>
              </a:rPr>
              <a:t>5</a:t>
            </a:r>
          </a:p>
        </p:txBody>
      </p:sp>
      <p:sp>
        <p:nvSpPr>
          <p:cNvPr id="6" name="Прямоугольник 5"/>
          <p:cNvSpPr/>
          <p:nvPr/>
        </p:nvSpPr>
        <p:spPr>
          <a:xfrm>
            <a:off x="162078" y="158387"/>
            <a:ext cx="6784521" cy="318407"/>
          </a:xfrm>
          <a:prstGeom prst="rect">
            <a:avLst/>
          </a:prstGeom>
          <a:solidFill>
            <a:srgbClr val="1F4E78"/>
          </a:solidFill>
        </p:spPr>
        <p:txBody>
          <a:bodyPr wrap="none" lIns="0" tIns="0" rIns="0" bIns="0">
            <a:noAutofit/>
          </a:bodyPr>
          <a:lstStyle/>
          <a:p>
            <a:r>
              <a:rPr lang="en-US" sz="2571" b="1" dirty="0">
                <a:solidFill>
                  <a:srgbClr val="FFFFFF"/>
                </a:solidFill>
                <a:latin typeface="Century Gothic"/>
              </a:rPr>
              <a:t>Reimbursement of part of the costs to exporters</a:t>
            </a:r>
            <a:endParaRPr lang="ru" sz="2571" b="1" dirty="0">
              <a:solidFill>
                <a:srgbClr val="FFFFFF"/>
              </a:solidFill>
              <a:latin typeface="Century Gothic"/>
            </a:endParaRPr>
          </a:p>
        </p:txBody>
      </p:sp>
      <p:sp>
        <p:nvSpPr>
          <p:cNvPr id="7" name="Прямоугольник 6"/>
          <p:cNvSpPr/>
          <p:nvPr/>
        </p:nvSpPr>
        <p:spPr>
          <a:xfrm>
            <a:off x="199634" y="845820"/>
            <a:ext cx="2232116" cy="790303"/>
          </a:xfrm>
          <a:prstGeom prst="rect">
            <a:avLst/>
          </a:prstGeom>
          <a:solidFill>
            <a:srgbClr val="1F4E78"/>
          </a:solidFill>
        </p:spPr>
        <p:txBody>
          <a:bodyPr lIns="0" tIns="0" rIns="0" bIns="0">
            <a:noAutofit/>
          </a:bodyPr>
          <a:lstStyle/>
          <a:p>
            <a:r>
              <a:rPr lang="en-US" sz="1393" b="1" dirty="0">
                <a:solidFill>
                  <a:srgbClr val="FFFFFF"/>
                </a:solidFill>
                <a:latin typeface="Century Gothic"/>
              </a:rPr>
              <a:t>PARTICIPATION IN FOREIGN EXHIBITIONS, FORUMS, FAIRS, COMPETITIONS, CONGRESSES</a:t>
            </a:r>
            <a:endParaRPr lang="ru" sz="1393" b="1" dirty="0">
              <a:solidFill>
                <a:srgbClr val="FFFFFF"/>
              </a:solidFill>
              <a:latin typeface="Century Gothic"/>
            </a:endParaRPr>
          </a:p>
        </p:txBody>
      </p:sp>
      <p:sp>
        <p:nvSpPr>
          <p:cNvPr id="8" name="Прямоугольник 7"/>
          <p:cNvSpPr/>
          <p:nvPr/>
        </p:nvSpPr>
        <p:spPr>
          <a:xfrm>
            <a:off x="211064" y="1869621"/>
            <a:ext cx="2658524" cy="277586"/>
          </a:xfrm>
          <a:prstGeom prst="rect">
            <a:avLst/>
          </a:prstGeom>
          <a:solidFill>
            <a:srgbClr val="866E4C"/>
          </a:solidFill>
        </p:spPr>
        <p:txBody>
          <a:bodyPr wrap="none" lIns="0" tIns="0" rIns="0" bIns="0">
            <a:noAutofit/>
          </a:bodyPr>
          <a:lstStyle/>
          <a:p>
            <a:r>
              <a:rPr lang="en-US" sz="1393" b="1" dirty="0">
                <a:solidFill>
                  <a:srgbClr val="FFFFFF"/>
                </a:solidFill>
                <a:latin typeface="Century Gothic"/>
              </a:rPr>
              <a:t>ADVERTISING PRODUCTS AND SERVICES</a:t>
            </a:r>
            <a:endParaRPr lang="ru" sz="1393" b="1" dirty="0">
              <a:solidFill>
                <a:srgbClr val="FFFFFF"/>
              </a:solidFill>
              <a:latin typeface="Century Gothic"/>
            </a:endParaRPr>
          </a:p>
        </p:txBody>
      </p:sp>
      <p:sp>
        <p:nvSpPr>
          <p:cNvPr id="9" name="Прямоугольник 8"/>
          <p:cNvSpPr/>
          <p:nvPr/>
        </p:nvSpPr>
        <p:spPr>
          <a:xfrm>
            <a:off x="199634" y="2287633"/>
            <a:ext cx="3117124" cy="747849"/>
          </a:xfrm>
          <a:prstGeom prst="rect">
            <a:avLst/>
          </a:prstGeom>
          <a:solidFill>
            <a:srgbClr val="1F4E78"/>
          </a:solidFill>
        </p:spPr>
        <p:txBody>
          <a:bodyPr lIns="0" tIns="0" rIns="0" bIns="0">
            <a:noAutofit/>
          </a:bodyPr>
          <a:lstStyle/>
          <a:p>
            <a:r>
              <a:rPr lang="en-US" sz="1393" b="1" dirty="0">
                <a:solidFill>
                  <a:srgbClr val="FFFFFF"/>
                </a:solidFill>
                <a:latin typeface="Century Gothic"/>
              </a:rPr>
              <a:t>MAINTENANCE OF BRANCHES, REPRESENTATIVES, RETAIL SPACES, WAREHOUSES AND TRADE SHELVES</a:t>
            </a:r>
            <a:endParaRPr lang="ru" sz="1393" b="1" dirty="0">
              <a:solidFill>
                <a:srgbClr val="FFFFFF"/>
              </a:solidFill>
              <a:latin typeface="Century Gothic"/>
            </a:endParaRPr>
          </a:p>
        </p:txBody>
      </p:sp>
      <p:sp>
        <p:nvSpPr>
          <p:cNvPr id="10" name="Прямоугольник 9"/>
          <p:cNvSpPr/>
          <p:nvPr/>
        </p:nvSpPr>
        <p:spPr>
          <a:xfrm>
            <a:off x="3466981" y="1619794"/>
            <a:ext cx="34290" cy="627017"/>
          </a:xfrm>
          <a:prstGeom prst="rect">
            <a:avLst/>
          </a:prstGeom>
          <a:solidFill>
            <a:srgbClr val="FFFFFF"/>
          </a:solidFill>
        </p:spPr>
        <p:txBody>
          <a:bodyPr lIns="0" tIns="0" rIns="0" bIns="0">
            <a:noAutofit/>
          </a:bodyPr>
          <a:lstStyle/>
          <a:p>
            <a:pPr algn="just">
              <a:spcAft>
                <a:spcPts val="225"/>
              </a:spcAft>
            </a:pPr>
            <a:r>
              <a:rPr lang="ru" sz="696" b="1">
                <a:solidFill>
                  <a:srgbClr val="1F4E79"/>
                </a:solidFill>
                <a:latin typeface="Arial"/>
              </a:rPr>
              <a:t>I</a:t>
            </a:r>
          </a:p>
          <a:p>
            <a:pPr algn="just">
              <a:spcAft>
                <a:spcPts val="225"/>
              </a:spcAft>
            </a:pPr>
            <a:r>
              <a:rPr lang="ru" sz="696" b="1">
                <a:solidFill>
                  <a:srgbClr val="1F4E79"/>
                </a:solidFill>
                <a:latin typeface="Arial"/>
              </a:rPr>
              <a:t>I</a:t>
            </a:r>
          </a:p>
          <a:p>
            <a:pPr algn="just">
              <a:spcAft>
                <a:spcPts val="225"/>
              </a:spcAft>
            </a:pPr>
            <a:r>
              <a:rPr lang="ru" sz="696" b="1">
                <a:solidFill>
                  <a:srgbClr val="1F4E79"/>
                </a:solidFill>
                <a:latin typeface="Arial"/>
              </a:rPr>
              <a:t>I</a:t>
            </a:r>
          </a:p>
          <a:p>
            <a:pPr algn="just">
              <a:spcAft>
                <a:spcPts val="225"/>
              </a:spcAft>
            </a:pPr>
            <a:r>
              <a:rPr lang="ru" sz="696" b="1">
                <a:solidFill>
                  <a:srgbClr val="1F4E79"/>
                </a:solidFill>
                <a:latin typeface="Arial"/>
              </a:rPr>
              <a:t>I</a:t>
            </a:r>
          </a:p>
          <a:p>
            <a:pPr algn="just">
              <a:spcAft>
                <a:spcPts val="225"/>
              </a:spcAft>
            </a:pPr>
            <a:r>
              <a:rPr lang="ru" sz="696" b="1">
                <a:solidFill>
                  <a:srgbClr val="1F4E79"/>
                </a:solidFill>
                <a:latin typeface="Arial"/>
              </a:rPr>
              <a:t>I</a:t>
            </a:r>
          </a:p>
          <a:p>
            <a:pPr algn="just"/>
            <a:r>
              <a:rPr lang="ru" sz="696" b="1">
                <a:solidFill>
                  <a:srgbClr val="1F4E79"/>
                </a:solidFill>
                <a:latin typeface="Arial"/>
              </a:rPr>
              <a:t>I</a:t>
            </a:r>
          </a:p>
        </p:txBody>
      </p:sp>
      <p:sp>
        <p:nvSpPr>
          <p:cNvPr id="11" name="Прямоугольник 10"/>
          <p:cNvSpPr/>
          <p:nvPr/>
        </p:nvSpPr>
        <p:spPr>
          <a:xfrm>
            <a:off x="3633533" y="751114"/>
            <a:ext cx="2669721" cy="2439489"/>
          </a:xfrm>
          <a:prstGeom prst="rect">
            <a:avLst/>
          </a:prstGeom>
          <a:solidFill>
            <a:srgbClr val="FFFFFF"/>
          </a:solidFill>
        </p:spPr>
        <p:txBody>
          <a:bodyPr lIns="0" tIns="0" rIns="0" bIns="0">
            <a:noAutofit/>
          </a:bodyPr>
          <a:lstStyle/>
          <a:p>
            <a:pPr algn="ctr"/>
            <a:r>
              <a:rPr lang="en-US" sz="2411" b="1" dirty="0">
                <a:solidFill>
                  <a:srgbClr val="1F4E79"/>
                </a:solidFill>
                <a:latin typeface="Century Gothic"/>
              </a:rPr>
              <a:t>WHO</a:t>
            </a:r>
            <a:endParaRPr lang="ru" sz="2411" b="1" dirty="0">
              <a:solidFill>
                <a:srgbClr val="1F4E79"/>
              </a:solidFill>
              <a:latin typeface="Century Gothic"/>
            </a:endParaRPr>
          </a:p>
          <a:p>
            <a:pPr algn="just">
              <a:lnSpc>
                <a:spcPct val="107000"/>
              </a:lnSpc>
            </a:pPr>
            <a:r>
              <a:rPr lang="en-US" sz="1179" b="1" dirty="0">
                <a:solidFill>
                  <a:srgbClr val="866D4C"/>
                </a:solidFill>
                <a:latin typeface="Century Gothic"/>
              </a:rPr>
              <a:t>CAN RECEIVE A REFUND?</a:t>
            </a:r>
          </a:p>
          <a:p>
            <a:pPr algn="just">
              <a:lnSpc>
                <a:spcPct val="107000"/>
              </a:lnSpc>
            </a:pPr>
            <a:r>
              <a:rPr lang="en-US" sz="1286" dirty="0">
                <a:solidFill>
                  <a:srgbClr val="404040"/>
                </a:solidFill>
                <a:latin typeface="Century Gothic"/>
              </a:rPr>
              <a:t>Enterprises producing domestic processed goods, entities providing information and communication services</a:t>
            </a:r>
            <a:endParaRPr lang="ru" sz="696" b="1" dirty="0">
              <a:solidFill>
                <a:srgbClr val="1F4E79"/>
              </a:solidFill>
              <a:latin typeface="Arial"/>
            </a:endParaRPr>
          </a:p>
          <a:p>
            <a:pPr algn="ctr">
              <a:lnSpc>
                <a:spcPct val="94000"/>
              </a:lnSpc>
            </a:pPr>
            <a:endParaRPr lang="en-US" sz="2571" b="1" dirty="0">
              <a:solidFill>
                <a:srgbClr val="1F4E79"/>
              </a:solidFill>
              <a:latin typeface="Century Gothic"/>
            </a:endParaRPr>
          </a:p>
          <a:p>
            <a:pPr algn="ctr">
              <a:lnSpc>
                <a:spcPct val="94000"/>
              </a:lnSpc>
            </a:pPr>
            <a:r>
              <a:rPr lang="en-US" sz="2571" b="1" dirty="0">
                <a:solidFill>
                  <a:srgbClr val="1F4E79"/>
                </a:solidFill>
                <a:latin typeface="Century Gothic"/>
              </a:rPr>
              <a:t>WHERE</a:t>
            </a:r>
          </a:p>
          <a:p>
            <a:pPr algn="ctr">
              <a:lnSpc>
                <a:spcPct val="94000"/>
              </a:lnSpc>
            </a:pPr>
            <a:r>
              <a:rPr lang="en-US" sz="1286" b="1" dirty="0">
                <a:solidFill>
                  <a:srgbClr val="866D4C"/>
                </a:solidFill>
                <a:latin typeface="Century Gothic"/>
              </a:rPr>
              <a:t>CAN I VIEW THE TERMS AND CONDITIONS AND LIST OF DOCUMENTS?</a:t>
            </a:r>
            <a:endParaRPr lang="ru" sz="1286" b="1" dirty="0">
              <a:solidFill>
                <a:srgbClr val="866D4C"/>
              </a:solidFill>
              <a:latin typeface="Century Gothic"/>
            </a:endParaRPr>
          </a:p>
        </p:txBody>
      </p:sp>
      <p:sp>
        <p:nvSpPr>
          <p:cNvPr id="12" name="Прямоугольник 11"/>
          <p:cNvSpPr/>
          <p:nvPr/>
        </p:nvSpPr>
        <p:spPr>
          <a:xfrm>
            <a:off x="193102" y="3306536"/>
            <a:ext cx="3076303" cy="667839"/>
          </a:xfrm>
          <a:prstGeom prst="rect">
            <a:avLst/>
          </a:prstGeom>
          <a:solidFill>
            <a:srgbClr val="866E4C"/>
          </a:solidFill>
        </p:spPr>
        <p:txBody>
          <a:bodyPr lIns="0" tIns="0" rIns="0" bIns="0">
            <a:noAutofit/>
          </a:bodyPr>
          <a:lstStyle/>
          <a:p>
            <a:r>
              <a:rPr lang="en-US" sz="1393" b="1" dirty="0">
                <a:solidFill>
                  <a:srgbClr val="FFFFFF"/>
                </a:solidFill>
                <a:latin typeface="Century Gothic"/>
              </a:rPr>
              <a:t>PROCEDURES FOR CONFIRMING COMPLIANCE OF GOODS AND SERVICES WITH REQUIREMENTS</a:t>
            </a:r>
            <a:endParaRPr lang="ru" sz="1393" b="1" dirty="0">
              <a:solidFill>
                <a:srgbClr val="FFFFFF"/>
              </a:solidFill>
              <a:latin typeface="Century Gothic"/>
            </a:endParaRPr>
          </a:p>
        </p:txBody>
      </p:sp>
      <p:sp>
        <p:nvSpPr>
          <p:cNvPr id="13" name="Прямоугольник 12"/>
          <p:cNvSpPr/>
          <p:nvPr/>
        </p:nvSpPr>
        <p:spPr>
          <a:xfrm>
            <a:off x="3466981" y="4008664"/>
            <a:ext cx="34290" cy="83276"/>
          </a:xfrm>
          <a:prstGeom prst="rect">
            <a:avLst/>
          </a:prstGeom>
          <a:solidFill>
            <a:srgbClr val="FFFFFF"/>
          </a:solidFill>
        </p:spPr>
        <p:txBody>
          <a:bodyPr wrap="none" lIns="0" tIns="0" rIns="0" bIns="0">
            <a:noAutofit/>
          </a:bodyPr>
          <a:lstStyle/>
          <a:p>
            <a:r>
              <a:rPr lang="ru" sz="696" b="1">
                <a:solidFill>
                  <a:srgbClr val="1F4E79"/>
                </a:solidFill>
                <a:latin typeface="Arial"/>
              </a:rPr>
              <a:t>I</a:t>
            </a:r>
          </a:p>
        </p:txBody>
      </p:sp>
      <p:sp>
        <p:nvSpPr>
          <p:cNvPr id="14" name="Прямоугольник 13"/>
          <p:cNvSpPr/>
          <p:nvPr/>
        </p:nvSpPr>
        <p:spPr>
          <a:xfrm>
            <a:off x="3466981" y="4335236"/>
            <a:ext cx="34290" cy="83276"/>
          </a:xfrm>
          <a:prstGeom prst="rect">
            <a:avLst/>
          </a:prstGeom>
          <a:solidFill>
            <a:srgbClr val="FFFFFF"/>
          </a:solidFill>
        </p:spPr>
        <p:txBody>
          <a:bodyPr wrap="none" lIns="0" tIns="0" rIns="0" bIns="0">
            <a:noAutofit/>
          </a:bodyPr>
          <a:lstStyle/>
          <a:p>
            <a:r>
              <a:rPr lang="ru" sz="696" b="1">
                <a:solidFill>
                  <a:srgbClr val="1F4E79"/>
                </a:solidFill>
                <a:latin typeface="Arial"/>
              </a:rPr>
              <a:t>I</a:t>
            </a:r>
          </a:p>
        </p:txBody>
      </p:sp>
      <p:sp>
        <p:nvSpPr>
          <p:cNvPr id="15" name="Прямоугольник 14"/>
          <p:cNvSpPr/>
          <p:nvPr/>
        </p:nvSpPr>
        <p:spPr>
          <a:xfrm>
            <a:off x="3466981" y="4443004"/>
            <a:ext cx="34290" cy="1169126"/>
          </a:xfrm>
          <a:prstGeom prst="rect">
            <a:avLst/>
          </a:prstGeom>
          <a:solidFill>
            <a:srgbClr val="FFFFFF"/>
          </a:solidFill>
        </p:spPr>
        <p:txBody>
          <a:bodyPr lIns="0" tIns="0" rIns="0" bIns="0">
            <a:noAutofit/>
          </a:bodyPr>
          <a:lstStyle/>
          <a:p>
            <a:pPr algn="just">
              <a:spcAft>
                <a:spcPts val="225"/>
              </a:spcAft>
            </a:pPr>
            <a:r>
              <a:rPr lang="ru" sz="696" b="1">
                <a:solidFill>
                  <a:srgbClr val="1F4E79"/>
                </a:solidFill>
                <a:latin typeface="Arial"/>
              </a:rPr>
              <a:t>I</a:t>
            </a:r>
          </a:p>
          <a:p>
            <a:pPr algn="just">
              <a:spcAft>
                <a:spcPts val="225"/>
              </a:spcAft>
            </a:pPr>
            <a:r>
              <a:rPr lang="ru" sz="696" b="1">
                <a:solidFill>
                  <a:srgbClr val="1F4E79"/>
                </a:solidFill>
                <a:latin typeface="Arial"/>
              </a:rPr>
              <a:t>I</a:t>
            </a:r>
          </a:p>
          <a:p>
            <a:pPr algn="just">
              <a:spcAft>
                <a:spcPts val="225"/>
              </a:spcAft>
            </a:pPr>
            <a:r>
              <a:rPr lang="ru" sz="696" b="1">
                <a:solidFill>
                  <a:srgbClr val="1F4E79"/>
                </a:solidFill>
                <a:latin typeface="Arial"/>
              </a:rPr>
              <a:t>I</a:t>
            </a:r>
          </a:p>
          <a:p>
            <a:pPr algn="just">
              <a:spcAft>
                <a:spcPts val="225"/>
              </a:spcAft>
            </a:pPr>
            <a:r>
              <a:rPr lang="ru" sz="696" b="1">
                <a:solidFill>
                  <a:srgbClr val="1F4E79"/>
                </a:solidFill>
                <a:latin typeface="Arial"/>
              </a:rPr>
              <a:t>I</a:t>
            </a:r>
          </a:p>
          <a:p>
            <a:pPr algn="just">
              <a:spcAft>
                <a:spcPts val="225"/>
              </a:spcAft>
            </a:pPr>
            <a:r>
              <a:rPr lang="ru" sz="696" b="1">
                <a:solidFill>
                  <a:srgbClr val="1F4E79"/>
                </a:solidFill>
                <a:latin typeface="Arial"/>
              </a:rPr>
              <a:t>I</a:t>
            </a:r>
          </a:p>
          <a:p>
            <a:pPr algn="just">
              <a:spcAft>
                <a:spcPts val="225"/>
              </a:spcAft>
            </a:pPr>
            <a:r>
              <a:rPr lang="ru" sz="696" b="1">
                <a:solidFill>
                  <a:srgbClr val="1F4E79"/>
                </a:solidFill>
                <a:latin typeface="Arial"/>
              </a:rPr>
              <a:t>I</a:t>
            </a:r>
          </a:p>
          <a:p>
            <a:pPr algn="just">
              <a:spcAft>
                <a:spcPts val="225"/>
              </a:spcAft>
            </a:pPr>
            <a:r>
              <a:rPr lang="ru" sz="696" b="1">
                <a:solidFill>
                  <a:srgbClr val="1F4E79"/>
                </a:solidFill>
                <a:latin typeface="Arial"/>
              </a:rPr>
              <a:t>I</a:t>
            </a:r>
          </a:p>
          <a:p>
            <a:pPr algn="just">
              <a:spcAft>
                <a:spcPts val="225"/>
              </a:spcAft>
            </a:pPr>
            <a:r>
              <a:rPr lang="ru" sz="696" b="1">
                <a:solidFill>
                  <a:srgbClr val="1F4E79"/>
                </a:solidFill>
                <a:latin typeface="Arial"/>
              </a:rPr>
              <a:t>I</a:t>
            </a:r>
          </a:p>
          <a:p>
            <a:pPr algn="just">
              <a:spcAft>
                <a:spcPts val="225"/>
              </a:spcAft>
            </a:pPr>
            <a:r>
              <a:rPr lang="ru" sz="696" b="1">
                <a:solidFill>
                  <a:srgbClr val="1F4E79"/>
                </a:solidFill>
                <a:latin typeface="Arial"/>
              </a:rPr>
              <a:t>I</a:t>
            </a:r>
          </a:p>
          <a:p>
            <a:pPr algn="just">
              <a:spcAft>
                <a:spcPts val="225"/>
              </a:spcAft>
            </a:pPr>
            <a:r>
              <a:rPr lang="ru" sz="696" b="1">
                <a:solidFill>
                  <a:srgbClr val="1F4E79"/>
                </a:solidFill>
                <a:latin typeface="Arial"/>
              </a:rPr>
              <a:t>I</a:t>
            </a:r>
          </a:p>
          <a:p>
            <a:pPr algn="just"/>
            <a:r>
              <a:rPr lang="ru" sz="696" b="1">
                <a:solidFill>
                  <a:srgbClr val="1F4E79"/>
                </a:solidFill>
                <a:latin typeface="Arial"/>
              </a:rPr>
              <a:t>I</a:t>
            </a:r>
          </a:p>
        </p:txBody>
      </p:sp>
      <p:sp>
        <p:nvSpPr>
          <p:cNvPr id="16" name="Прямоугольник 15"/>
          <p:cNvSpPr/>
          <p:nvPr/>
        </p:nvSpPr>
        <p:spPr>
          <a:xfrm>
            <a:off x="202900" y="4127863"/>
            <a:ext cx="3086100" cy="202474"/>
          </a:xfrm>
          <a:prstGeom prst="rect">
            <a:avLst/>
          </a:prstGeom>
          <a:solidFill>
            <a:srgbClr val="1F4E78"/>
          </a:solidFill>
        </p:spPr>
        <p:txBody>
          <a:bodyPr wrap="none" lIns="0" tIns="0" rIns="0" bIns="0">
            <a:noAutofit/>
          </a:bodyPr>
          <a:lstStyle/>
          <a:p>
            <a:pPr indent="156478"/>
            <a:r>
              <a:rPr lang="en-US" sz="1393" b="1" dirty="0">
                <a:solidFill>
                  <a:srgbClr val="FFFFFF"/>
                </a:solidFill>
                <a:latin typeface="Century Gothic"/>
              </a:rPr>
              <a:t>SPECIALIZED CATALOG</a:t>
            </a:r>
            <a:endParaRPr lang="ru" sz="1393" b="1" dirty="0">
              <a:solidFill>
                <a:srgbClr val="FFFFFF"/>
              </a:solidFill>
              <a:latin typeface="Century Gothic"/>
            </a:endParaRPr>
          </a:p>
        </p:txBody>
      </p:sp>
      <p:sp>
        <p:nvSpPr>
          <p:cNvPr id="17" name="Прямоугольник 16"/>
          <p:cNvSpPr/>
          <p:nvPr/>
        </p:nvSpPr>
        <p:spPr>
          <a:xfrm>
            <a:off x="3847437" y="3242855"/>
            <a:ext cx="2166801" cy="3479618"/>
          </a:xfrm>
          <a:prstGeom prst="rect">
            <a:avLst/>
          </a:prstGeom>
          <a:solidFill>
            <a:srgbClr val="FFFFFF"/>
          </a:solidFill>
        </p:spPr>
        <p:txBody>
          <a:bodyPr lIns="0" tIns="0" rIns="0" bIns="0">
            <a:noAutofit/>
          </a:bodyPr>
          <a:lstStyle/>
          <a:p>
            <a:pPr algn="ctr"/>
            <a:r>
              <a:rPr lang="en-US" sz="1286" dirty="0">
                <a:solidFill>
                  <a:srgbClr val="404040"/>
                </a:solidFill>
                <a:latin typeface="Century Gothic"/>
              </a:rPr>
              <a:t>Rules for reimbursement of part of the costs of subjects of industrial and innovative activities to promote domestic processed goods, as well as information and communication services*Order of the acting Minister of Trade and Integration of the Republic of Kazakhstan dated August 1, 2022 No. 314</a:t>
            </a:r>
            <a:endParaRPr lang="ru" sz="1286" dirty="0">
              <a:solidFill>
                <a:srgbClr val="404040"/>
              </a:solidFill>
              <a:latin typeface="Century Gothic"/>
            </a:endParaRPr>
          </a:p>
        </p:txBody>
      </p:sp>
      <p:sp>
        <p:nvSpPr>
          <p:cNvPr id="18" name="Прямоугольник 17"/>
          <p:cNvSpPr/>
          <p:nvPr/>
        </p:nvSpPr>
        <p:spPr>
          <a:xfrm>
            <a:off x="6268964" y="3249386"/>
            <a:ext cx="34290" cy="83276"/>
          </a:xfrm>
          <a:prstGeom prst="rect">
            <a:avLst/>
          </a:prstGeom>
          <a:solidFill>
            <a:srgbClr val="FFFFFF"/>
          </a:solidFill>
        </p:spPr>
        <p:txBody>
          <a:bodyPr wrap="none" lIns="0" tIns="0" rIns="0" bIns="0">
            <a:noAutofit/>
          </a:bodyPr>
          <a:lstStyle/>
          <a:p>
            <a:pPr algn="ctr"/>
            <a:r>
              <a:rPr lang="ru" sz="696" b="1">
                <a:solidFill>
                  <a:srgbClr val="1F4E79"/>
                </a:solidFill>
                <a:latin typeface="Arial"/>
              </a:rPr>
              <a:t>I</a:t>
            </a:r>
          </a:p>
        </p:txBody>
      </p:sp>
      <p:sp>
        <p:nvSpPr>
          <p:cNvPr id="19" name="Прямоугольник 18"/>
          <p:cNvSpPr/>
          <p:nvPr/>
        </p:nvSpPr>
        <p:spPr>
          <a:xfrm>
            <a:off x="6268964" y="3683726"/>
            <a:ext cx="34290" cy="517616"/>
          </a:xfrm>
          <a:prstGeom prst="rect">
            <a:avLst/>
          </a:prstGeom>
          <a:solidFill>
            <a:srgbClr val="FFFFFF"/>
          </a:solidFill>
        </p:spPr>
        <p:txBody>
          <a:bodyPr lIns="0" tIns="0" rIns="0" bIns="0">
            <a:noAutofit/>
          </a:bodyPr>
          <a:lstStyle/>
          <a:p>
            <a:pPr algn="ctr">
              <a:spcAft>
                <a:spcPts val="225"/>
              </a:spcAft>
            </a:pPr>
            <a:r>
              <a:rPr lang="ru" sz="696" b="1">
                <a:solidFill>
                  <a:srgbClr val="1F4E79"/>
                </a:solidFill>
                <a:latin typeface="Arial"/>
              </a:rPr>
              <a:t>I</a:t>
            </a:r>
          </a:p>
          <a:p>
            <a:pPr algn="ctr">
              <a:spcAft>
                <a:spcPts val="225"/>
              </a:spcAft>
            </a:pPr>
            <a:r>
              <a:rPr lang="ru" sz="696" b="1">
                <a:solidFill>
                  <a:srgbClr val="1F4E79"/>
                </a:solidFill>
                <a:latin typeface="Arial"/>
              </a:rPr>
              <a:t>I</a:t>
            </a:r>
          </a:p>
          <a:p>
            <a:pPr algn="ctr">
              <a:spcAft>
                <a:spcPts val="225"/>
              </a:spcAft>
            </a:pPr>
            <a:r>
              <a:rPr lang="ru" sz="696" b="1">
                <a:solidFill>
                  <a:srgbClr val="1F4E79"/>
                </a:solidFill>
                <a:latin typeface="Arial"/>
              </a:rPr>
              <a:t>I</a:t>
            </a:r>
          </a:p>
          <a:p>
            <a:pPr algn="ctr">
              <a:spcAft>
                <a:spcPts val="225"/>
              </a:spcAft>
            </a:pPr>
            <a:r>
              <a:rPr lang="ru" sz="696" b="1">
                <a:solidFill>
                  <a:srgbClr val="1F4E79"/>
                </a:solidFill>
                <a:latin typeface="Arial"/>
              </a:rPr>
              <a:t>I</a:t>
            </a:r>
          </a:p>
          <a:p>
            <a:pPr algn="ctr"/>
            <a:r>
              <a:rPr lang="ru" sz="696" b="1">
                <a:solidFill>
                  <a:srgbClr val="1F4E79"/>
                </a:solidFill>
                <a:latin typeface="Arial"/>
              </a:rPr>
              <a:t>I</a:t>
            </a:r>
          </a:p>
        </p:txBody>
      </p:sp>
      <p:sp>
        <p:nvSpPr>
          <p:cNvPr id="21" name="Прямоугольник 20"/>
          <p:cNvSpPr/>
          <p:nvPr/>
        </p:nvSpPr>
        <p:spPr>
          <a:xfrm>
            <a:off x="6494298" y="685800"/>
            <a:ext cx="2367643" cy="3708219"/>
          </a:xfrm>
          <a:prstGeom prst="rect">
            <a:avLst/>
          </a:prstGeom>
          <a:solidFill>
            <a:srgbClr val="FFFFFF"/>
          </a:solidFill>
        </p:spPr>
        <p:txBody>
          <a:bodyPr lIns="0" tIns="0" rIns="0" bIns="0">
            <a:noAutofit/>
          </a:bodyPr>
          <a:lstStyle/>
          <a:p>
            <a:pPr algn="ctr">
              <a:spcAft>
                <a:spcPts val="750"/>
              </a:spcAft>
            </a:pPr>
            <a:r>
              <a:rPr lang="en-US" sz="1071" b="1" dirty="0">
                <a:solidFill>
                  <a:srgbClr val="404040"/>
                </a:solidFill>
                <a:latin typeface="Century Gothic"/>
              </a:rPr>
              <a:t>DELIVERY OF GOODS AND PAYMENT FOR TRANSPORTATION SERVICES AMOUNT OF COMPENSATION:</a:t>
            </a:r>
          </a:p>
          <a:p>
            <a:pPr algn="ctr">
              <a:spcAft>
                <a:spcPts val="750"/>
              </a:spcAft>
            </a:pPr>
            <a:r>
              <a:rPr lang="en-US" sz="1071" b="1" dirty="0">
                <a:solidFill>
                  <a:srgbClr val="404040"/>
                </a:solidFill>
                <a:latin typeface="Century Gothic"/>
              </a:rPr>
              <a:t>75,000 MCI</a:t>
            </a:r>
          </a:p>
          <a:p>
            <a:pPr algn="ctr">
              <a:spcAft>
                <a:spcPts val="750"/>
              </a:spcAft>
            </a:pPr>
            <a:r>
              <a:rPr lang="en-US" sz="1071" b="1" dirty="0">
                <a:solidFill>
                  <a:srgbClr val="404040"/>
                </a:solidFill>
                <a:latin typeface="Century Gothic"/>
              </a:rPr>
              <a:t>HISTORICAL PERIOD: not earlier than 12 months before the date of application</a:t>
            </a:r>
          </a:p>
          <a:p>
            <a:pPr algn="ctr">
              <a:spcAft>
                <a:spcPts val="750"/>
              </a:spcAft>
            </a:pPr>
            <a:r>
              <a:rPr lang="en-US" sz="1071" b="1" dirty="0">
                <a:solidFill>
                  <a:srgbClr val="404040"/>
                </a:solidFill>
                <a:latin typeface="Century Gothic"/>
              </a:rPr>
              <a:t>Reasonable and documented costs are reimbursed</a:t>
            </a:r>
          </a:p>
          <a:p>
            <a:pPr algn="ctr">
              <a:spcAft>
                <a:spcPts val="750"/>
              </a:spcAft>
            </a:pPr>
            <a:r>
              <a:rPr lang="en-US" sz="1071" b="1" dirty="0">
                <a:solidFill>
                  <a:srgbClr val="404040"/>
                </a:solidFill>
                <a:latin typeface="Century Gothic"/>
              </a:rPr>
              <a:t>GOODS DELIVERY:</a:t>
            </a:r>
          </a:p>
          <a:p>
            <a:pPr algn="ctr">
              <a:spcAft>
                <a:spcPts val="750"/>
              </a:spcAft>
            </a:pPr>
            <a:r>
              <a:rPr lang="en-US" sz="1071" b="1" dirty="0">
                <a:solidFill>
                  <a:srgbClr val="404040"/>
                </a:solidFill>
                <a:latin typeface="Century Gothic"/>
              </a:rPr>
              <a:t>LOWER, MIDDLE, UPPER DISTRIBUTION, respectively 30%, 50%, 80% OF THE AMOUNT PRESENTED FOR COMPENSATION</a:t>
            </a:r>
            <a:endParaRPr lang="ru" sz="1071" dirty="0">
              <a:solidFill>
                <a:srgbClr val="404040"/>
              </a:solidFill>
              <a:latin typeface="Century Gothic"/>
            </a:endParaRPr>
          </a:p>
        </p:txBody>
      </p:sp>
      <p:sp>
        <p:nvSpPr>
          <p:cNvPr id="22" name="Прямоугольник 21"/>
          <p:cNvSpPr/>
          <p:nvPr/>
        </p:nvSpPr>
        <p:spPr>
          <a:xfrm>
            <a:off x="9170551" y="680902"/>
            <a:ext cx="2948940" cy="3757204"/>
          </a:xfrm>
          <a:prstGeom prst="rect">
            <a:avLst/>
          </a:prstGeom>
          <a:solidFill>
            <a:srgbClr val="FFFFFF"/>
          </a:solidFill>
        </p:spPr>
        <p:txBody>
          <a:bodyPr lIns="0" tIns="0" rIns="0" bIns="0">
            <a:noAutofit/>
          </a:bodyPr>
          <a:lstStyle/>
          <a:p>
            <a:r>
              <a:rPr lang="en-US" sz="1286" b="1" dirty="0">
                <a:solidFill>
                  <a:srgbClr val="1F4E79"/>
                </a:solidFill>
                <a:latin typeface="Century Gothic"/>
              </a:rPr>
              <a:t>PROMOTION OF GOODS not related to transportation AMOUNT OF COMPENSATION: 13,000 MCI</a:t>
            </a:r>
            <a:endParaRPr lang="ru-RU" sz="1286" b="1" dirty="0">
              <a:solidFill>
                <a:srgbClr val="1F4E79"/>
              </a:solidFill>
              <a:latin typeface="Century Gothic"/>
            </a:endParaRPr>
          </a:p>
          <a:p>
            <a:r>
              <a:rPr lang="ru" sz="1071" i="1" dirty="0">
                <a:solidFill>
                  <a:srgbClr val="1F4E79"/>
                </a:solidFill>
                <a:latin typeface="Century Gothic"/>
              </a:rPr>
              <a:t>[</a:t>
            </a:r>
            <a:r>
              <a:rPr lang="en-US" sz="1071" i="1" dirty="0">
                <a:solidFill>
                  <a:srgbClr val="1F4E79"/>
                </a:solidFill>
                <a:latin typeface="Century Gothic"/>
              </a:rPr>
              <a:t>per subject of industrial innovation activity in the current financial year</a:t>
            </a:r>
          </a:p>
          <a:p>
            <a:r>
              <a:rPr lang="en-US" sz="1071" i="1" dirty="0">
                <a:solidFill>
                  <a:srgbClr val="1F4E79"/>
                </a:solidFill>
                <a:latin typeface="Century Gothic"/>
              </a:rPr>
              <a:t>■ HISTORICAL PERIOD:</a:t>
            </a:r>
          </a:p>
          <a:p>
            <a:r>
              <a:rPr lang="en-US" sz="1071" i="1" dirty="0">
                <a:solidFill>
                  <a:srgbClr val="1F4E79"/>
                </a:solidFill>
                <a:latin typeface="Century Gothic"/>
              </a:rPr>
              <a:t>32 months</a:t>
            </a:r>
          </a:p>
          <a:p>
            <a:r>
              <a:rPr lang="en-US" sz="1071" i="1" dirty="0">
                <a:solidFill>
                  <a:srgbClr val="1F4E79"/>
                </a:solidFill>
                <a:latin typeface="Century Gothic"/>
              </a:rPr>
              <a:t> LARGE, MEDIUM, SMALL business entities respectively 30%, 50%, 60% OF THE AMOUNT PRESENTED FOR COMPENSATION</a:t>
            </a:r>
            <a:endParaRPr lang="ru" sz="1286" dirty="0">
              <a:solidFill>
                <a:srgbClr val="404040"/>
              </a:solidFill>
              <a:latin typeface="Century Gothic"/>
            </a:endParaRPr>
          </a:p>
        </p:txBody>
      </p:sp>
      <p:sp>
        <p:nvSpPr>
          <p:cNvPr id="23" name="Прямоугольник 22"/>
          <p:cNvSpPr/>
          <p:nvPr/>
        </p:nvSpPr>
        <p:spPr>
          <a:xfrm>
            <a:off x="204533" y="4594860"/>
            <a:ext cx="2375807" cy="293914"/>
          </a:xfrm>
          <a:prstGeom prst="rect">
            <a:avLst/>
          </a:prstGeom>
          <a:solidFill>
            <a:srgbClr val="866E4C"/>
          </a:solidFill>
        </p:spPr>
        <p:txBody>
          <a:bodyPr wrap="none" lIns="0" tIns="0" rIns="0" bIns="0">
            <a:noAutofit/>
          </a:bodyPr>
          <a:lstStyle/>
          <a:p>
            <a:r>
              <a:rPr lang="en-US" sz="1393" b="1" dirty="0">
                <a:solidFill>
                  <a:srgbClr val="FFFFFF"/>
                </a:solidFill>
                <a:latin typeface="Century Gothic"/>
              </a:rPr>
              <a:t>REGISTRATION PROCEDURES</a:t>
            </a:r>
            <a:endParaRPr lang="ru" sz="1393" b="1" dirty="0">
              <a:solidFill>
                <a:srgbClr val="FFFFFF"/>
              </a:solidFill>
              <a:latin typeface="Century Gothic"/>
            </a:endParaRPr>
          </a:p>
        </p:txBody>
      </p:sp>
      <p:sp>
        <p:nvSpPr>
          <p:cNvPr id="24" name="Прямоугольник 23"/>
          <p:cNvSpPr/>
          <p:nvPr/>
        </p:nvSpPr>
        <p:spPr>
          <a:xfrm>
            <a:off x="206166" y="5024301"/>
            <a:ext cx="2212521" cy="365760"/>
          </a:xfrm>
          <a:prstGeom prst="rect">
            <a:avLst/>
          </a:prstGeom>
          <a:solidFill>
            <a:srgbClr val="1F4E78"/>
          </a:solidFill>
        </p:spPr>
        <p:txBody>
          <a:bodyPr lIns="0" tIns="0" rIns="0" bIns="0">
            <a:noAutofit/>
          </a:bodyPr>
          <a:lstStyle/>
          <a:p>
            <a:r>
              <a:rPr lang="en-US" sz="1393" b="1" dirty="0">
                <a:solidFill>
                  <a:srgbClr val="FFFFFF"/>
                </a:solidFill>
                <a:latin typeface="Century Gothic"/>
              </a:rPr>
              <a:t>PROCEDURES FOR OBTAINING PERMISSION</a:t>
            </a:r>
            <a:endParaRPr lang="ru" sz="1393" b="1" dirty="0">
              <a:solidFill>
                <a:srgbClr val="FFFFFF"/>
              </a:solidFill>
              <a:latin typeface="Century Gothic"/>
            </a:endParaRPr>
          </a:p>
        </p:txBody>
      </p:sp>
      <p:sp>
        <p:nvSpPr>
          <p:cNvPr id="25" name="Прямоугольник 24"/>
          <p:cNvSpPr/>
          <p:nvPr/>
        </p:nvSpPr>
        <p:spPr>
          <a:xfrm>
            <a:off x="198001" y="5597434"/>
            <a:ext cx="2966901" cy="416379"/>
          </a:xfrm>
          <a:prstGeom prst="rect">
            <a:avLst/>
          </a:prstGeom>
          <a:solidFill>
            <a:srgbClr val="866E4C"/>
          </a:solidFill>
        </p:spPr>
        <p:txBody>
          <a:bodyPr lIns="0" tIns="0" rIns="0" bIns="0">
            <a:noAutofit/>
          </a:bodyPr>
          <a:lstStyle/>
          <a:p>
            <a:r>
              <a:rPr lang="en-US" sz="1393" b="1" dirty="0">
                <a:solidFill>
                  <a:srgbClr val="FFFFFF"/>
                </a:solidFill>
                <a:latin typeface="Century Gothic"/>
              </a:rPr>
              <a:t>PASSAGE OF FOREIGN CERTIFICATION, ACCREDITATION</a:t>
            </a:r>
            <a:endParaRPr lang="ru" sz="1393" b="1" dirty="0">
              <a:solidFill>
                <a:srgbClr val="FFFFFF"/>
              </a:solidFill>
              <a:latin typeface="Century Gothic"/>
            </a:endParaRPr>
          </a:p>
        </p:txBody>
      </p:sp>
      <p:sp>
        <p:nvSpPr>
          <p:cNvPr id="26" name="Прямоугольник 25"/>
          <p:cNvSpPr/>
          <p:nvPr/>
        </p:nvSpPr>
        <p:spPr>
          <a:xfrm>
            <a:off x="194735" y="6244046"/>
            <a:ext cx="2890157" cy="478427"/>
          </a:xfrm>
          <a:prstGeom prst="rect">
            <a:avLst/>
          </a:prstGeom>
          <a:solidFill>
            <a:srgbClr val="395723"/>
          </a:solidFill>
        </p:spPr>
        <p:txBody>
          <a:bodyPr lIns="0" tIns="0" rIns="0" bIns="0">
            <a:noAutofit/>
          </a:bodyPr>
          <a:lstStyle/>
          <a:p>
            <a:pPr>
              <a:lnSpc>
                <a:spcPct val="107000"/>
              </a:lnSpc>
              <a:spcBef>
                <a:spcPts val="150"/>
              </a:spcBef>
            </a:pPr>
            <a:r>
              <a:rPr lang="en-US" sz="1393" b="1" dirty="0">
                <a:solidFill>
                  <a:srgbClr val="FFFFFF"/>
                </a:solidFill>
                <a:latin typeface="Century Gothic"/>
              </a:rPr>
              <a:t>DELIVERY OF GOODS AND PAYMENT FOR TRANSPORTATION SERVICES</a:t>
            </a:r>
            <a:endParaRPr lang="ru" sz="1393" b="1" dirty="0">
              <a:solidFill>
                <a:srgbClr val="FFFFFF"/>
              </a:solidFill>
              <a:latin typeface="Century Gothic"/>
            </a:endParaRPr>
          </a:p>
        </p:txBody>
      </p:sp>
      <p:sp>
        <p:nvSpPr>
          <p:cNvPr id="27" name="Прямоугольник 26"/>
          <p:cNvSpPr/>
          <p:nvPr/>
        </p:nvSpPr>
        <p:spPr>
          <a:xfrm>
            <a:off x="3466981" y="6072596"/>
            <a:ext cx="34290" cy="734786"/>
          </a:xfrm>
          <a:prstGeom prst="rect">
            <a:avLst/>
          </a:prstGeom>
          <a:solidFill>
            <a:srgbClr val="FFFFFF"/>
          </a:solidFill>
        </p:spPr>
        <p:txBody>
          <a:bodyPr lIns="0" tIns="0" rIns="0" bIns="0">
            <a:noAutofit/>
          </a:bodyPr>
          <a:lstStyle/>
          <a:p>
            <a:pPr algn="just">
              <a:spcAft>
                <a:spcPts val="225"/>
              </a:spcAft>
            </a:pPr>
            <a:r>
              <a:rPr lang="ru" sz="696" b="1">
                <a:solidFill>
                  <a:srgbClr val="1F4E79"/>
                </a:solidFill>
                <a:latin typeface="Arial"/>
              </a:rPr>
              <a:t>I</a:t>
            </a:r>
          </a:p>
          <a:p>
            <a:pPr algn="just">
              <a:spcAft>
                <a:spcPts val="225"/>
              </a:spcAft>
            </a:pPr>
            <a:r>
              <a:rPr lang="ru" sz="696" b="1">
                <a:solidFill>
                  <a:srgbClr val="1F4E79"/>
                </a:solidFill>
                <a:latin typeface="Arial"/>
              </a:rPr>
              <a:t>I</a:t>
            </a:r>
          </a:p>
          <a:p>
            <a:pPr algn="just">
              <a:spcAft>
                <a:spcPts val="225"/>
              </a:spcAft>
            </a:pPr>
            <a:r>
              <a:rPr lang="ru" sz="696" b="1">
                <a:solidFill>
                  <a:srgbClr val="1F4E79"/>
                </a:solidFill>
                <a:latin typeface="Arial"/>
              </a:rPr>
              <a:t>I</a:t>
            </a:r>
          </a:p>
          <a:p>
            <a:pPr algn="just">
              <a:spcAft>
                <a:spcPts val="225"/>
              </a:spcAft>
            </a:pPr>
            <a:r>
              <a:rPr lang="ru" sz="696" b="1">
                <a:solidFill>
                  <a:srgbClr val="1F4E79"/>
                </a:solidFill>
                <a:latin typeface="Arial"/>
              </a:rPr>
              <a:t>I</a:t>
            </a:r>
          </a:p>
          <a:p>
            <a:pPr algn="just">
              <a:spcAft>
                <a:spcPts val="225"/>
              </a:spcAft>
            </a:pPr>
            <a:r>
              <a:rPr lang="ru" sz="696" b="1">
                <a:solidFill>
                  <a:srgbClr val="1F4E79"/>
                </a:solidFill>
                <a:latin typeface="Arial"/>
              </a:rPr>
              <a:t>I</a:t>
            </a:r>
          </a:p>
          <a:p>
            <a:pPr algn="just">
              <a:spcAft>
                <a:spcPts val="225"/>
              </a:spcAft>
            </a:pPr>
            <a:r>
              <a:rPr lang="ru" sz="696" b="1">
                <a:solidFill>
                  <a:srgbClr val="1F4E79"/>
                </a:solidFill>
                <a:latin typeface="Arial"/>
              </a:rPr>
              <a:t>I</a:t>
            </a:r>
          </a:p>
          <a:p>
            <a:pPr algn="just"/>
            <a:r>
              <a:rPr lang="ru" sz="696" b="1">
                <a:solidFill>
                  <a:srgbClr val="1F4E79"/>
                </a:solidFill>
                <a:latin typeface="Arial"/>
              </a:rPr>
              <a:t>I</a:t>
            </a:r>
          </a:p>
        </p:txBody>
      </p:sp>
      <p:sp>
        <p:nvSpPr>
          <p:cNvPr id="29" name="Прямоугольник 28"/>
          <p:cNvSpPr/>
          <p:nvPr/>
        </p:nvSpPr>
        <p:spPr>
          <a:xfrm>
            <a:off x="6268964" y="4625884"/>
            <a:ext cx="2788920" cy="551906"/>
          </a:xfrm>
          <a:prstGeom prst="rect">
            <a:avLst/>
          </a:prstGeom>
          <a:solidFill>
            <a:srgbClr val="FFFFFF"/>
          </a:solidFill>
        </p:spPr>
        <p:txBody>
          <a:bodyPr lIns="0" tIns="0" rIns="0" bIns="0">
            <a:noAutofit/>
          </a:bodyPr>
          <a:lstStyle/>
          <a:p>
            <a:r>
              <a:rPr lang="ru" sz="1071" b="1" dirty="0">
                <a:solidFill>
                  <a:srgbClr val="1F4E79"/>
                </a:solidFill>
                <a:latin typeface="Century Gothic"/>
              </a:rPr>
              <a:t>I </a:t>
            </a:r>
            <a:r>
              <a:rPr lang="en-US" sz="1071" b="1" dirty="0">
                <a:solidFill>
                  <a:srgbClr val="1F4E79"/>
                </a:solidFill>
                <a:latin typeface="Century Gothic"/>
              </a:rPr>
              <a:t>BUT NOT MORE !!!</a:t>
            </a:r>
            <a:endParaRPr lang="ru" sz="1071" b="1" dirty="0">
              <a:solidFill>
                <a:srgbClr val="FF0000"/>
              </a:solidFill>
              <a:latin typeface="Century Gothic"/>
            </a:endParaRPr>
          </a:p>
          <a:p>
            <a:pPr>
              <a:lnSpc>
                <a:spcPct val="92000"/>
              </a:lnSpc>
            </a:pPr>
            <a:r>
              <a:rPr lang="ru" sz="2571" b="1" i="1" dirty="0">
                <a:solidFill>
                  <a:srgbClr val="1F4E79"/>
                </a:solidFill>
                <a:latin typeface="Century Gothic"/>
              </a:rPr>
              <a:t>\50%,</a:t>
            </a:r>
            <a:r>
              <a:rPr lang="ru" sz="2571" b="1" dirty="0">
                <a:solidFill>
                  <a:srgbClr val="1F4E79"/>
                </a:solidFill>
                <a:latin typeface="Century Gothic"/>
              </a:rPr>
              <a:t> 80%, 100%</a:t>
            </a:r>
          </a:p>
        </p:txBody>
      </p:sp>
      <p:sp>
        <p:nvSpPr>
          <p:cNvPr id="31" name="Прямоугольник 30"/>
          <p:cNvSpPr/>
          <p:nvPr/>
        </p:nvSpPr>
        <p:spPr>
          <a:xfrm>
            <a:off x="9181981" y="4888774"/>
            <a:ext cx="22860" cy="173083"/>
          </a:xfrm>
          <a:prstGeom prst="rect">
            <a:avLst/>
          </a:prstGeom>
          <a:solidFill>
            <a:srgbClr val="FFFFFF"/>
          </a:solidFill>
        </p:spPr>
        <p:txBody>
          <a:bodyPr lIns="0" tIns="0" rIns="0" bIns="0">
            <a:noAutofit/>
          </a:bodyPr>
          <a:lstStyle/>
          <a:p>
            <a:pPr algn="r">
              <a:lnSpc>
                <a:spcPct val="108000"/>
              </a:lnSpc>
            </a:pPr>
            <a:r>
              <a:rPr lang="ru" sz="696" b="1">
                <a:solidFill>
                  <a:srgbClr val="1F4E79"/>
                </a:solidFill>
                <a:latin typeface="Arial"/>
              </a:rPr>
              <a:t>I I</a:t>
            </a:r>
          </a:p>
        </p:txBody>
      </p:sp>
      <p:sp>
        <p:nvSpPr>
          <p:cNvPr id="32" name="Прямоугольник 31"/>
          <p:cNvSpPr/>
          <p:nvPr/>
        </p:nvSpPr>
        <p:spPr>
          <a:xfrm>
            <a:off x="6278761" y="5216979"/>
            <a:ext cx="2916283" cy="173083"/>
          </a:xfrm>
          <a:prstGeom prst="rect">
            <a:avLst/>
          </a:prstGeom>
          <a:solidFill>
            <a:srgbClr val="FFFFFF"/>
          </a:solidFill>
        </p:spPr>
        <p:txBody>
          <a:bodyPr wrap="none" lIns="0" tIns="0" rIns="0" bIns="0">
            <a:noAutofit/>
          </a:bodyPr>
          <a:lstStyle/>
          <a:p>
            <a:r>
              <a:rPr lang="en-US" sz="1286" dirty="0">
                <a:solidFill>
                  <a:srgbClr val="1F4E79"/>
                </a:solidFill>
                <a:latin typeface="Century Gothic"/>
              </a:rPr>
              <a:t>OF THE AMOUNT OF TAXES IN THE PREVIOUS YEAR</a:t>
            </a:r>
            <a:endParaRPr lang="ru" sz="1286" dirty="0">
              <a:solidFill>
                <a:srgbClr val="1F4E79"/>
              </a:solidFill>
              <a:latin typeface="Century Gothic"/>
            </a:endParaRPr>
          </a:p>
        </p:txBody>
      </p:sp>
      <p:sp>
        <p:nvSpPr>
          <p:cNvPr id="33" name="Прямоугольник 32"/>
          <p:cNvSpPr/>
          <p:nvPr/>
        </p:nvSpPr>
        <p:spPr>
          <a:xfrm>
            <a:off x="6268964" y="5390062"/>
            <a:ext cx="2935877" cy="1414054"/>
          </a:xfrm>
          <a:prstGeom prst="rect">
            <a:avLst/>
          </a:prstGeom>
          <a:solidFill>
            <a:srgbClr val="FFFFFF"/>
          </a:solidFill>
        </p:spPr>
        <p:txBody>
          <a:bodyPr lIns="0" tIns="0" rIns="0" bIns="0">
            <a:noAutofit/>
          </a:bodyPr>
          <a:lstStyle/>
          <a:p>
            <a:pPr>
              <a:lnSpc>
                <a:spcPct val="77000"/>
              </a:lnSpc>
              <a:spcAft>
                <a:spcPts val="187"/>
              </a:spcAft>
            </a:pPr>
            <a:r>
              <a:rPr lang="en-US" sz="1071" dirty="0">
                <a:solidFill>
                  <a:srgbClr val="1F4E79"/>
                </a:solidFill>
                <a:latin typeface="Century Gothic"/>
              </a:rPr>
              <a:t>THE AMOUNT OF COMPENSATION INCREASES by 5% when attracting domestic cargo carriers, as well as when transporting goods through the sea ports of the Republic of Kazakhstan,</a:t>
            </a:r>
            <a:endParaRPr lang="ru" sz="1071" dirty="0">
              <a:solidFill>
                <a:srgbClr val="1F4E79"/>
              </a:solidFill>
              <a:latin typeface="Century Gothic"/>
            </a:endParaRPr>
          </a:p>
        </p:txBody>
      </p:sp>
      <p:sp>
        <p:nvSpPr>
          <p:cNvPr id="34" name="Прямоугольник 33"/>
          <p:cNvSpPr/>
          <p:nvPr/>
        </p:nvSpPr>
        <p:spPr>
          <a:xfrm>
            <a:off x="9369760" y="4785904"/>
            <a:ext cx="2506436" cy="1510393"/>
          </a:xfrm>
          <a:prstGeom prst="rect">
            <a:avLst/>
          </a:prstGeom>
          <a:solidFill>
            <a:srgbClr val="FFFFFF"/>
          </a:solidFill>
        </p:spPr>
        <p:txBody>
          <a:bodyPr lIns="0" tIns="0" rIns="0" bIns="0">
            <a:noAutofit/>
          </a:bodyPr>
          <a:lstStyle/>
          <a:p>
            <a:pPr algn="ctr"/>
            <a:r>
              <a:rPr lang="en-US" sz="2571" b="1" dirty="0">
                <a:solidFill>
                  <a:srgbClr val="1F4E79"/>
                </a:solidFill>
                <a:latin typeface="Century Gothic"/>
              </a:rPr>
              <a:t>HOW</a:t>
            </a:r>
            <a:endParaRPr lang="ru-RU" sz="2571" b="1" dirty="0">
              <a:solidFill>
                <a:srgbClr val="1F4E79"/>
              </a:solidFill>
              <a:latin typeface="Century Gothic"/>
            </a:endParaRPr>
          </a:p>
          <a:p>
            <a:pPr algn="ctr"/>
            <a:r>
              <a:rPr lang="en-US" sz="1286" b="1" dirty="0">
                <a:solidFill>
                  <a:srgbClr val="866D4C"/>
                </a:solidFill>
                <a:latin typeface="Century Gothic"/>
              </a:rPr>
              <a:t>CAN I APPLY? Online through the Internet portal</a:t>
            </a:r>
            <a:endParaRPr lang="ru-RU" sz="1286" b="1" dirty="0">
              <a:solidFill>
                <a:srgbClr val="866D4C"/>
              </a:solidFill>
              <a:latin typeface="Century Gothic"/>
            </a:endParaRPr>
          </a:p>
          <a:p>
            <a:pPr algn="ctr"/>
            <a:r>
              <a:rPr lang="en-US" sz="2143" b="1" dirty="0">
                <a:solidFill>
                  <a:srgbClr val="1F4E79"/>
                </a:solidFill>
                <a:latin typeface="Century Gothic"/>
                <a:hlinkClick r:id="rId5"/>
              </a:rPr>
              <a:t>www.export.gov.kz</a:t>
            </a:r>
          </a:p>
        </p:txBody>
      </p:sp>
    </p:spTree>
    <p:extLst>
      <p:ext uri="{BB962C8B-B14F-4D97-AF65-F5344CB8AC3E}">
        <p14:creationId xmlns:p14="http://schemas.microsoft.com/office/powerpoint/2010/main" val="23163195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053927" y="78377"/>
            <a:ext cx="1629591" cy="463731"/>
          </a:xfrm>
          <a:prstGeom prst="rect">
            <a:avLst/>
          </a:prstGeom>
        </p:spPr>
      </p:pic>
      <p:pic>
        <p:nvPicPr>
          <p:cNvPr id="3" name="Рисунок 2"/>
          <p:cNvPicPr>
            <a:picLocks noChangeAspect="1"/>
          </p:cNvPicPr>
          <p:nvPr/>
        </p:nvPicPr>
        <p:blipFill>
          <a:blip r:embed="rId3"/>
          <a:stretch>
            <a:fillRect/>
          </a:stretch>
        </p:blipFill>
        <p:spPr>
          <a:xfrm>
            <a:off x="11103854" y="5785213"/>
            <a:ext cx="917666" cy="917666"/>
          </a:xfrm>
          <a:prstGeom prst="rect">
            <a:avLst/>
          </a:prstGeom>
        </p:spPr>
      </p:pic>
      <p:sp>
        <p:nvSpPr>
          <p:cNvPr id="4" name="Прямоугольник 3"/>
          <p:cNvSpPr/>
          <p:nvPr/>
        </p:nvSpPr>
        <p:spPr>
          <a:xfrm>
            <a:off x="12023152" y="32657"/>
            <a:ext cx="81643" cy="120831"/>
          </a:xfrm>
          <a:prstGeom prst="rect">
            <a:avLst/>
          </a:prstGeom>
          <a:solidFill>
            <a:srgbClr val="1F4E78"/>
          </a:solidFill>
        </p:spPr>
        <p:txBody>
          <a:bodyPr wrap="none" lIns="0" tIns="0" rIns="0" bIns="0">
            <a:noAutofit/>
          </a:bodyPr>
          <a:lstStyle/>
          <a:p>
            <a:r>
              <a:rPr lang="ru" sz="1071" b="1">
                <a:solidFill>
                  <a:srgbClr val="FFFFFF"/>
                </a:solidFill>
                <a:latin typeface="Century Gothic"/>
              </a:rPr>
              <a:t>6</a:t>
            </a:r>
          </a:p>
        </p:txBody>
      </p:sp>
      <p:sp>
        <p:nvSpPr>
          <p:cNvPr id="5" name="Прямоугольник 4"/>
          <p:cNvSpPr/>
          <p:nvPr/>
        </p:nvSpPr>
        <p:spPr>
          <a:xfrm>
            <a:off x="155547" y="207373"/>
            <a:ext cx="2563586" cy="257991"/>
          </a:xfrm>
          <a:prstGeom prst="rect">
            <a:avLst/>
          </a:prstGeom>
          <a:solidFill>
            <a:srgbClr val="1F4E78"/>
          </a:solidFill>
        </p:spPr>
        <p:txBody>
          <a:bodyPr wrap="none" lIns="0" tIns="0" rIns="0" bIns="0">
            <a:noAutofit/>
          </a:bodyPr>
          <a:lstStyle/>
          <a:p>
            <a:r>
              <a:rPr lang="en-US" sz="2571" b="1" dirty="0">
                <a:solidFill>
                  <a:srgbClr val="FFFFFF"/>
                </a:solidFill>
                <a:latin typeface="Century Gothic"/>
              </a:rPr>
              <a:t>Our contacts</a:t>
            </a:r>
            <a:endParaRPr lang="ru" sz="2571" b="1" dirty="0">
              <a:solidFill>
                <a:srgbClr val="FFFFFF"/>
              </a:solidFill>
              <a:latin typeface="Century Gothic"/>
            </a:endParaRPr>
          </a:p>
        </p:txBody>
      </p:sp>
      <p:sp>
        <p:nvSpPr>
          <p:cNvPr id="6" name="Прямоугольник 5"/>
          <p:cNvSpPr/>
          <p:nvPr/>
        </p:nvSpPr>
        <p:spPr>
          <a:xfrm>
            <a:off x="135953" y="2516233"/>
            <a:ext cx="4513217" cy="1766751"/>
          </a:xfrm>
          <a:prstGeom prst="rect">
            <a:avLst/>
          </a:prstGeom>
          <a:solidFill>
            <a:srgbClr val="1F4E78"/>
          </a:solidFill>
        </p:spPr>
        <p:txBody>
          <a:bodyPr lIns="0" tIns="0" rIns="0" bIns="0">
            <a:noAutofit/>
          </a:bodyPr>
          <a:lstStyle/>
          <a:p>
            <a:pPr indent="238119">
              <a:spcAft>
                <a:spcPts val="637"/>
              </a:spcAft>
            </a:pPr>
            <a:r>
              <a:rPr lang="en-US" sz="1286" b="1" i="1">
                <a:solidFill>
                  <a:srgbClr val="FFFFFF"/>
                </a:solidFill>
                <a:latin typeface="Century Gothic"/>
              </a:rPr>
              <a:t>JSC "Center for Trade Policy Development "QazTrade"</a:t>
            </a:r>
          </a:p>
          <a:p>
            <a:pPr indent="238119">
              <a:spcAft>
                <a:spcPts val="637"/>
              </a:spcAft>
            </a:pPr>
            <a:r>
              <a:rPr lang="en-US" sz="1286" b="1" i="1">
                <a:solidFill>
                  <a:srgbClr val="FFFFFF"/>
                </a:solidFill>
                <a:latin typeface="Century Gothic"/>
              </a:rPr>
              <a:t>® Astana, Mangilik El 8/2</a:t>
            </a:r>
          </a:p>
          <a:p>
            <a:pPr indent="238119">
              <a:spcAft>
                <a:spcPts val="637"/>
              </a:spcAft>
            </a:pPr>
            <a:r>
              <a:rPr lang="en-US" sz="1286" b="1" i="1">
                <a:solidFill>
                  <a:srgbClr val="FFFFFF"/>
                </a:solidFill>
                <a:latin typeface="Century Gothic"/>
              </a:rPr>
              <a:t>+7 7172 76 88 05</a:t>
            </a:r>
          </a:p>
          <a:p>
            <a:pPr indent="238119">
              <a:spcAft>
                <a:spcPts val="637"/>
              </a:spcAft>
            </a:pPr>
            <a:r>
              <a:rPr lang="en-US" sz="1286" b="1" i="1">
                <a:solidFill>
                  <a:srgbClr val="FFFFFF"/>
                </a:solidFill>
                <a:latin typeface="Century Gothic"/>
              </a:rPr>
              <a:t>ISI kense@qaztrade.org.kz</a:t>
            </a:r>
          </a:p>
          <a:p>
            <a:pPr indent="238119">
              <a:spcAft>
                <a:spcPts val="637"/>
              </a:spcAft>
            </a:pPr>
            <a:r>
              <a:rPr lang="en-US" sz="1286" b="1" i="1">
                <a:solidFill>
                  <a:srgbClr val="FFFFFF"/>
                </a:solidFill>
                <a:latin typeface="Century Gothic"/>
              </a:rPr>
              <a:t>® www.export.gov.kz</a:t>
            </a:r>
          </a:p>
          <a:p>
            <a:pPr indent="238119">
              <a:spcAft>
                <a:spcPts val="637"/>
              </a:spcAft>
            </a:pPr>
            <a:r>
              <a:rPr lang="en-US" sz="1286" b="1" i="1">
                <a:solidFill>
                  <a:srgbClr val="FFFFFF"/>
                </a:solidFill>
                <a:latin typeface="Century Gothic"/>
              </a:rPr>
              <a:t>Telegram channel //t.me/exportgov</a:t>
            </a:r>
            <a:endParaRPr lang="en-US" sz="1286" i="1" dirty="0">
              <a:solidFill>
                <a:srgbClr val="FFFFFF"/>
              </a:solidFill>
              <a:latin typeface="Century Gothic"/>
            </a:endParaRPr>
          </a:p>
        </p:txBody>
      </p:sp>
    </p:spTree>
    <p:extLst>
      <p:ext uri="{BB962C8B-B14F-4D97-AF65-F5344CB8AC3E}">
        <p14:creationId xmlns:p14="http://schemas.microsoft.com/office/powerpoint/2010/main" val="10595458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0540" y="1440180"/>
            <a:ext cx="3657600" cy="397764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048000" y="1440180"/>
            <a:ext cx="3706367" cy="397764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561076" y="1440180"/>
            <a:ext cx="3730752" cy="399135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8078723" y="1440180"/>
            <a:ext cx="3691128" cy="3977640"/>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185672" y="2852927"/>
            <a:ext cx="9906000" cy="1202690"/>
          </a:xfrm>
          <a:custGeom>
            <a:avLst/>
            <a:gdLst/>
            <a:ahLst/>
            <a:cxnLst/>
            <a:rect l="l" t="t" r="r" b="b"/>
            <a:pathLst>
              <a:path w="9906000" h="1202689">
                <a:moveTo>
                  <a:pt x="9906000" y="0"/>
                </a:moveTo>
                <a:lnTo>
                  <a:pt x="389509" y="0"/>
                </a:lnTo>
                <a:lnTo>
                  <a:pt x="0" y="1202436"/>
                </a:lnTo>
                <a:lnTo>
                  <a:pt x="9541891" y="1202436"/>
                </a:lnTo>
                <a:lnTo>
                  <a:pt x="9906000" y="0"/>
                </a:lnTo>
                <a:close/>
              </a:path>
            </a:pathLst>
          </a:custGeom>
          <a:solidFill>
            <a:srgbClr val="FFFFFF"/>
          </a:solidFill>
        </p:spPr>
        <p:txBody>
          <a:bodyPr wrap="square" lIns="0" tIns="0" rIns="0" bIns="0" rtlCol="0"/>
          <a:lstStyle/>
          <a:p>
            <a:endParaRPr/>
          </a:p>
        </p:txBody>
      </p:sp>
      <p:sp>
        <p:nvSpPr>
          <p:cNvPr id="7" name="object 7"/>
          <p:cNvSpPr txBox="1"/>
          <p:nvPr/>
        </p:nvSpPr>
        <p:spPr>
          <a:xfrm>
            <a:off x="11093957" y="6427114"/>
            <a:ext cx="180975"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888888"/>
                </a:solidFill>
                <a:latin typeface="Calibri"/>
                <a:cs typeface="Calibri"/>
              </a:rPr>
              <a:t>91</a:t>
            </a:r>
            <a:endParaRPr sz="1200">
              <a:latin typeface="Calibri"/>
              <a:cs typeface="Calibri"/>
            </a:endParaRPr>
          </a:p>
        </p:txBody>
      </p:sp>
      <p:sp>
        <p:nvSpPr>
          <p:cNvPr id="8" name="object 8"/>
          <p:cNvSpPr txBox="1"/>
          <p:nvPr/>
        </p:nvSpPr>
        <p:spPr>
          <a:xfrm>
            <a:off x="2573273" y="5776976"/>
            <a:ext cx="6693534" cy="636270"/>
          </a:xfrm>
          <a:prstGeom prst="rect">
            <a:avLst/>
          </a:prstGeom>
        </p:spPr>
        <p:txBody>
          <a:bodyPr vert="horz" wrap="square" lIns="0" tIns="13335" rIns="0" bIns="0" rtlCol="0">
            <a:spAutoFit/>
          </a:bodyPr>
          <a:lstStyle/>
          <a:p>
            <a:pPr algn="ctr">
              <a:lnSpc>
                <a:spcPct val="100000"/>
              </a:lnSpc>
              <a:spcBef>
                <a:spcPts val="105"/>
              </a:spcBef>
            </a:pPr>
            <a:r>
              <a:rPr sz="2000" dirty="0">
                <a:solidFill>
                  <a:srgbClr val="44536A"/>
                </a:solidFill>
                <a:latin typeface="Century Gothic"/>
                <a:cs typeface="Century Gothic"/>
              </a:rPr>
              <a:t>Management company </a:t>
            </a:r>
            <a:r>
              <a:rPr sz="2000" spc="-5" dirty="0">
                <a:solidFill>
                  <a:srgbClr val="44536A"/>
                </a:solidFill>
                <a:latin typeface="Century Gothic"/>
                <a:cs typeface="Century Gothic"/>
              </a:rPr>
              <a:t>«Alatau </a:t>
            </a:r>
            <a:r>
              <a:rPr sz="2000" dirty="0">
                <a:solidFill>
                  <a:srgbClr val="44536A"/>
                </a:solidFill>
                <a:latin typeface="Century Gothic"/>
                <a:cs typeface="Century Gothic"/>
              </a:rPr>
              <a:t>Technology Park»</a:t>
            </a:r>
            <a:r>
              <a:rPr sz="2000" spc="-120" dirty="0">
                <a:solidFill>
                  <a:srgbClr val="44536A"/>
                </a:solidFill>
                <a:latin typeface="Century Gothic"/>
                <a:cs typeface="Century Gothic"/>
              </a:rPr>
              <a:t> </a:t>
            </a:r>
            <a:r>
              <a:rPr sz="2000" spc="-5" dirty="0">
                <a:solidFill>
                  <a:srgbClr val="44536A"/>
                </a:solidFill>
                <a:latin typeface="Century Gothic"/>
                <a:cs typeface="Century Gothic"/>
              </a:rPr>
              <a:t>LLP</a:t>
            </a:r>
            <a:endParaRPr sz="2000">
              <a:latin typeface="Century Gothic"/>
              <a:cs typeface="Century Gothic"/>
            </a:endParaRPr>
          </a:p>
          <a:p>
            <a:pPr algn="ctr">
              <a:lnSpc>
                <a:spcPct val="100000"/>
              </a:lnSpc>
            </a:pPr>
            <a:r>
              <a:rPr sz="2000" spc="5" dirty="0">
                <a:solidFill>
                  <a:srgbClr val="44536A"/>
                </a:solidFill>
                <a:latin typeface="Century Gothic"/>
                <a:cs typeface="Century Gothic"/>
              </a:rPr>
              <a:t>2022</a:t>
            </a:r>
            <a:endParaRPr sz="2000">
              <a:latin typeface="Century Gothic"/>
              <a:cs typeface="Century Gothic"/>
            </a:endParaRPr>
          </a:p>
        </p:txBody>
      </p:sp>
      <p:sp>
        <p:nvSpPr>
          <p:cNvPr id="9" name="object 9"/>
          <p:cNvSpPr txBox="1"/>
          <p:nvPr/>
        </p:nvSpPr>
        <p:spPr>
          <a:xfrm>
            <a:off x="3053588" y="2928873"/>
            <a:ext cx="6440805" cy="878840"/>
          </a:xfrm>
          <a:prstGeom prst="rect">
            <a:avLst/>
          </a:prstGeom>
        </p:spPr>
        <p:txBody>
          <a:bodyPr vert="horz" wrap="square" lIns="0" tIns="12065" rIns="0" bIns="0" rtlCol="0">
            <a:spAutoFit/>
          </a:bodyPr>
          <a:lstStyle/>
          <a:p>
            <a:pPr marL="12700" marR="5080" indent="861060">
              <a:lnSpc>
                <a:spcPct val="100000"/>
              </a:lnSpc>
              <a:spcBef>
                <a:spcPts val="95"/>
              </a:spcBef>
            </a:pPr>
            <a:r>
              <a:rPr sz="2800" b="1" spc="-10" dirty="0">
                <a:solidFill>
                  <a:srgbClr val="1F4E79"/>
                </a:solidFill>
                <a:latin typeface="Century Gothic"/>
                <a:cs typeface="Century Gothic"/>
              </a:rPr>
              <a:t>SPECIAL </a:t>
            </a:r>
            <a:r>
              <a:rPr sz="2800" b="1" spc="-5" dirty="0">
                <a:solidFill>
                  <a:srgbClr val="1F4E79"/>
                </a:solidFill>
                <a:latin typeface="Century Gothic"/>
                <a:cs typeface="Century Gothic"/>
              </a:rPr>
              <a:t>ECONOMICS ZONE  </a:t>
            </a:r>
            <a:r>
              <a:rPr sz="2800" b="1" spc="-10" dirty="0">
                <a:solidFill>
                  <a:srgbClr val="1F4E79"/>
                </a:solidFill>
                <a:latin typeface="Century Gothic"/>
                <a:cs typeface="Century Gothic"/>
              </a:rPr>
              <a:t>PARK </a:t>
            </a:r>
            <a:r>
              <a:rPr sz="2800" b="1" spc="-5" dirty="0">
                <a:solidFill>
                  <a:srgbClr val="1F4E79"/>
                </a:solidFill>
                <a:latin typeface="Century Gothic"/>
                <a:cs typeface="Century Gothic"/>
              </a:rPr>
              <a:t>OF INNOVATIVE</a:t>
            </a:r>
            <a:r>
              <a:rPr sz="2800" b="1" spc="45" dirty="0">
                <a:solidFill>
                  <a:srgbClr val="1F4E79"/>
                </a:solidFill>
                <a:latin typeface="Century Gothic"/>
                <a:cs typeface="Century Gothic"/>
              </a:rPr>
              <a:t> </a:t>
            </a:r>
            <a:r>
              <a:rPr sz="2800" b="1" spc="-5" dirty="0">
                <a:solidFill>
                  <a:srgbClr val="1F4E79"/>
                </a:solidFill>
                <a:latin typeface="Century Gothic"/>
                <a:cs typeface="Century Gothic"/>
              </a:rPr>
              <a:t>TECHNOLOGIES</a:t>
            </a:r>
            <a:endParaRPr sz="2800">
              <a:latin typeface="Century Gothic"/>
              <a:cs typeface="Century Gothic"/>
            </a:endParaRPr>
          </a:p>
        </p:txBody>
      </p:sp>
      <p:sp>
        <p:nvSpPr>
          <p:cNvPr id="10" name="object 10"/>
          <p:cNvSpPr txBox="1">
            <a:spLocks noGrp="1"/>
          </p:cNvSpPr>
          <p:nvPr>
            <p:ph type="title"/>
          </p:nvPr>
        </p:nvSpPr>
        <p:spPr>
          <a:xfrm>
            <a:off x="2520823" y="907161"/>
            <a:ext cx="1755139" cy="513715"/>
          </a:xfrm>
          <a:prstGeom prst="rect">
            <a:avLst/>
          </a:prstGeom>
        </p:spPr>
        <p:txBody>
          <a:bodyPr vert="horz" wrap="square" lIns="0" tIns="13335" rIns="0" bIns="0" rtlCol="0">
            <a:spAutoFit/>
          </a:bodyPr>
          <a:lstStyle/>
          <a:p>
            <a:pPr marL="12700">
              <a:lnSpc>
                <a:spcPct val="100000"/>
              </a:lnSpc>
              <a:spcBef>
                <a:spcPts val="105"/>
              </a:spcBef>
            </a:pPr>
            <a:r>
              <a:rPr sz="3200" u="none" dirty="0">
                <a:solidFill>
                  <a:srgbClr val="1F4E79"/>
                </a:solidFill>
              </a:rPr>
              <a:t>ANNEX</a:t>
            </a:r>
            <a:r>
              <a:rPr sz="3200" u="none" spc="-114" dirty="0">
                <a:solidFill>
                  <a:srgbClr val="1F4E79"/>
                </a:solidFill>
              </a:rPr>
              <a:t> </a:t>
            </a:r>
            <a:r>
              <a:rPr sz="3200" u="none" dirty="0">
                <a:solidFill>
                  <a:srgbClr val="1F4E79"/>
                </a:solidFill>
              </a:rPr>
              <a:t>8</a:t>
            </a:r>
            <a:endParaRPr sz="3200"/>
          </a:p>
        </p:txBody>
      </p:sp>
      <p:sp>
        <p:nvSpPr>
          <p:cNvPr id="11" name="object 11"/>
          <p:cNvSpPr/>
          <p:nvPr/>
        </p:nvSpPr>
        <p:spPr>
          <a:xfrm>
            <a:off x="9291828" y="146304"/>
            <a:ext cx="2599944" cy="1092708"/>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56971"/>
            <a:ext cx="11173968" cy="6344412"/>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2731135" y="1932508"/>
            <a:ext cx="3779520" cy="6680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Century Gothic"/>
                <a:cs typeface="Century Gothic"/>
              </a:rPr>
              <a:t>SEZ</a:t>
            </a:r>
            <a:r>
              <a:rPr sz="1800" b="1" spc="-30" dirty="0">
                <a:solidFill>
                  <a:srgbClr val="FFFFFF"/>
                </a:solidFill>
                <a:latin typeface="Century Gothic"/>
                <a:cs typeface="Century Gothic"/>
              </a:rPr>
              <a:t> </a:t>
            </a:r>
            <a:r>
              <a:rPr sz="1800" b="1" spc="-5" dirty="0">
                <a:solidFill>
                  <a:srgbClr val="FFFFFF"/>
                </a:solidFill>
                <a:latin typeface="Century Gothic"/>
                <a:cs typeface="Century Gothic"/>
              </a:rPr>
              <a:t>«PIT»</a:t>
            </a:r>
            <a:endParaRPr sz="1800">
              <a:latin typeface="Century Gothic"/>
              <a:cs typeface="Century Gothic"/>
            </a:endParaRPr>
          </a:p>
          <a:p>
            <a:pPr marL="12700" marR="5080">
              <a:lnSpc>
                <a:spcPct val="100000"/>
              </a:lnSpc>
              <a:spcBef>
                <a:spcPts val="15"/>
              </a:spcBef>
            </a:pPr>
            <a:r>
              <a:rPr sz="1200" dirty="0">
                <a:solidFill>
                  <a:srgbClr val="FFFFFF"/>
                </a:solidFill>
                <a:latin typeface="Century Gothic"/>
                <a:cs typeface="Century Gothic"/>
              </a:rPr>
              <a:t>was </a:t>
            </a:r>
            <a:r>
              <a:rPr sz="1200" spc="-5" dirty="0">
                <a:solidFill>
                  <a:srgbClr val="FFFFFF"/>
                </a:solidFill>
                <a:latin typeface="Century Gothic"/>
                <a:cs typeface="Century Gothic"/>
              </a:rPr>
              <a:t>created by </a:t>
            </a:r>
            <a:r>
              <a:rPr sz="1200" spc="-10" dirty="0">
                <a:solidFill>
                  <a:srgbClr val="FFFFFF"/>
                </a:solidFill>
                <a:latin typeface="Century Gothic"/>
                <a:cs typeface="Century Gothic"/>
              </a:rPr>
              <a:t>the </a:t>
            </a:r>
            <a:r>
              <a:rPr sz="1200" spc="-5" dirty="0">
                <a:solidFill>
                  <a:srgbClr val="FFFFFF"/>
                </a:solidFill>
                <a:latin typeface="Century Gothic"/>
                <a:cs typeface="Century Gothic"/>
              </a:rPr>
              <a:t>Decree of </a:t>
            </a:r>
            <a:r>
              <a:rPr sz="1200" spc="-10" dirty="0">
                <a:solidFill>
                  <a:srgbClr val="FFFFFF"/>
                </a:solidFill>
                <a:latin typeface="Century Gothic"/>
                <a:cs typeface="Century Gothic"/>
              </a:rPr>
              <a:t>the </a:t>
            </a:r>
            <a:r>
              <a:rPr sz="1200" spc="-5" dirty="0">
                <a:solidFill>
                  <a:srgbClr val="FFFFFF"/>
                </a:solidFill>
                <a:latin typeface="Century Gothic"/>
                <a:cs typeface="Century Gothic"/>
              </a:rPr>
              <a:t>President of </a:t>
            </a:r>
            <a:r>
              <a:rPr sz="1200" spc="-10" dirty="0">
                <a:solidFill>
                  <a:srgbClr val="FFFFFF"/>
                </a:solidFill>
                <a:latin typeface="Century Gothic"/>
                <a:cs typeface="Century Gothic"/>
              </a:rPr>
              <a:t>the  Republic </a:t>
            </a:r>
            <a:r>
              <a:rPr sz="1200" spc="-5" dirty="0">
                <a:solidFill>
                  <a:srgbClr val="FFFFFF"/>
                </a:solidFill>
                <a:latin typeface="Century Gothic"/>
                <a:cs typeface="Century Gothic"/>
              </a:rPr>
              <a:t>of Kazakhstan on </a:t>
            </a:r>
            <a:r>
              <a:rPr sz="1200" dirty="0">
                <a:solidFill>
                  <a:srgbClr val="FFFFFF"/>
                </a:solidFill>
                <a:latin typeface="Century Gothic"/>
                <a:cs typeface="Century Gothic"/>
              </a:rPr>
              <a:t>August </a:t>
            </a:r>
            <a:r>
              <a:rPr sz="1200" spc="-5" dirty="0">
                <a:solidFill>
                  <a:srgbClr val="FFFFFF"/>
                </a:solidFill>
                <a:latin typeface="Century Gothic"/>
                <a:cs typeface="Century Gothic"/>
              </a:rPr>
              <a:t>18, 2003</a:t>
            </a:r>
            <a:r>
              <a:rPr sz="1200" spc="-120" dirty="0">
                <a:solidFill>
                  <a:srgbClr val="FFFFFF"/>
                </a:solidFill>
                <a:latin typeface="Century Gothic"/>
                <a:cs typeface="Century Gothic"/>
              </a:rPr>
              <a:t> </a:t>
            </a:r>
            <a:r>
              <a:rPr sz="1200" spc="-5" dirty="0">
                <a:solidFill>
                  <a:srgbClr val="FFFFFF"/>
                </a:solidFill>
                <a:latin typeface="Century Gothic"/>
                <a:cs typeface="Century Gothic"/>
              </a:rPr>
              <a:t>No.1166</a:t>
            </a:r>
            <a:endParaRPr sz="1200">
              <a:latin typeface="Century Gothic"/>
              <a:cs typeface="Century Gothic"/>
            </a:endParaRPr>
          </a:p>
        </p:txBody>
      </p:sp>
      <p:sp>
        <p:nvSpPr>
          <p:cNvPr id="4" name="object 4"/>
          <p:cNvSpPr/>
          <p:nvPr/>
        </p:nvSpPr>
        <p:spPr>
          <a:xfrm>
            <a:off x="2638805" y="1939289"/>
            <a:ext cx="0" cy="646430"/>
          </a:xfrm>
          <a:custGeom>
            <a:avLst/>
            <a:gdLst/>
            <a:ahLst/>
            <a:cxnLst/>
            <a:rect l="l" t="t" r="r" b="b"/>
            <a:pathLst>
              <a:path h="646430">
                <a:moveTo>
                  <a:pt x="0" y="0"/>
                </a:moveTo>
                <a:lnTo>
                  <a:pt x="0" y="646049"/>
                </a:lnTo>
              </a:path>
            </a:pathLst>
          </a:custGeom>
          <a:ln w="38100">
            <a:solidFill>
              <a:srgbClr val="FFFFFF"/>
            </a:solidFill>
          </a:ln>
        </p:spPr>
        <p:txBody>
          <a:bodyPr wrap="square" lIns="0" tIns="0" rIns="0" bIns="0" rtlCol="0"/>
          <a:lstStyle/>
          <a:p>
            <a:endParaRPr/>
          </a:p>
        </p:txBody>
      </p:sp>
      <p:sp>
        <p:nvSpPr>
          <p:cNvPr id="5" name="object 5"/>
          <p:cNvSpPr txBox="1"/>
          <p:nvPr/>
        </p:nvSpPr>
        <p:spPr>
          <a:xfrm>
            <a:off x="2564257" y="4488942"/>
            <a:ext cx="2639695" cy="680720"/>
          </a:xfrm>
          <a:prstGeom prst="rect">
            <a:avLst/>
          </a:prstGeom>
        </p:spPr>
        <p:txBody>
          <a:bodyPr vert="horz" wrap="square" lIns="0" tIns="12700" rIns="0" bIns="0" rtlCol="0">
            <a:spAutoFit/>
          </a:bodyPr>
          <a:lstStyle/>
          <a:p>
            <a:pPr marL="561340">
              <a:lnSpc>
                <a:spcPct val="100000"/>
              </a:lnSpc>
              <a:spcBef>
                <a:spcPts val="100"/>
              </a:spcBef>
            </a:pPr>
            <a:r>
              <a:rPr sz="1200" b="1" dirty="0">
                <a:solidFill>
                  <a:srgbClr val="FFFFFF"/>
                </a:solidFill>
                <a:latin typeface="Century Gothic"/>
                <a:cs typeface="Century Gothic"/>
              </a:rPr>
              <a:t>A special legal</a:t>
            </a:r>
            <a:r>
              <a:rPr sz="1200" b="1" spc="-65" dirty="0">
                <a:solidFill>
                  <a:srgbClr val="FFFFFF"/>
                </a:solidFill>
                <a:latin typeface="Century Gothic"/>
                <a:cs typeface="Century Gothic"/>
              </a:rPr>
              <a:t> </a:t>
            </a:r>
            <a:r>
              <a:rPr sz="1200" b="1" dirty="0">
                <a:solidFill>
                  <a:srgbClr val="FFFFFF"/>
                </a:solidFill>
                <a:latin typeface="Century Gothic"/>
                <a:cs typeface="Century Gothic"/>
              </a:rPr>
              <a:t>regime</a:t>
            </a:r>
            <a:endParaRPr sz="1200">
              <a:latin typeface="Century Gothic"/>
              <a:cs typeface="Century Gothic"/>
            </a:endParaRPr>
          </a:p>
          <a:p>
            <a:pPr marL="1253490">
              <a:lnSpc>
                <a:spcPts val="1140"/>
              </a:lnSpc>
            </a:pPr>
            <a:r>
              <a:rPr sz="1200" b="1" spc="-5" dirty="0">
                <a:solidFill>
                  <a:srgbClr val="FFFFFF"/>
                </a:solidFill>
                <a:latin typeface="Century Gothic"/>
                <a:cs typeface="Century Gothic"/>
              </a:rPr>
              <a:t>guarantees:</a:t>
            </a:r>
            <a:endParaRPr sz="1200">
              <a:latin typeface="Century Gothic"/>
              <a:cs typeface="Century Gothic"/>
            </a:endParaRPr>
          </a:p>
          <a:p>
            <a:pPr marL="38100">
              <a:lnSpc>
                <a:spcPts val="2580"/>
              </a:lnSpc>
            </a:pPr>
            <a:r>
              <a:rPr sz="3600" b="1" baseline="-9259" dirty="0">
                <a:latin typeface="Century"/>
                <a:cs typeface="Century"/>
              </a:rPr>
              <a:t>01 </a:t>
            </a:r>
            <a:r>
              <a:rPr sz="1200" spc="-5" dirty="0">
                <a:solidFill>
                  <a:srgbClr val="FFFFFF"/>
                </a:solidFill>
                <a:latin typeface="Century Gothic"/>
                <a:cs typeface="Century Gothic"/>
              </a:rPr>
              <a:t>Tax and customs</a:t>
            </a:r>
            <a:r>
              <a:rPr sz="1200" spc="-175" dirty="0">
                <a:solidFill>
                  <a:srgbClr val="FFFFFF"/>
                </a:solidFill>
                <a:latin typeface="Century Gothic"/>
                <a:cs typeface="Century Gothic"/>
              </a:rPr>
              <a:t> </a:t>
            </a:r>
            <a:r>
              <a:rPr sz="1200" spc="-10" dirty="0">
                <a:solidFill>
                  <a:srgbClr val="FFFFFF"/>
                </a:solidFill>
                <a:latin typeface="Century Gothic"/>
                <a:cs typeface="Century Gothic"/>
              </a:rPr>
              <a:t>preferences</a:t>
            </a:r>
            <a:endParaRPr sz="1200">
              <a:latin typeface="Century Gothic"/>
              <a:cs typeface="Century Gothic"/>
            </a:endParaRPr>
          </a:p>
        </p:txBody>
      </p:sp>
      <p:sp>
        <p:nvSpPr>
          <p:cNvPr id="6" name="object 6"/>
          <p:cNvSpPr txBox="1"/>
          <p:nvPr/>
        </p:nvSpPr>
        <p:spPr>
          <a:xfrm>
            <a:off x="2564257" y="5140578"/>
            <a:ext cx="2073275" cy="391160"/>
          </a:xfrm>
          <a:prstGeom prst="rect">
            <a:avLst/>
          </a:prstGeom>
        </p:spPr>
        <p:txBody>
          <a:bodyPr vert="horz" wrap="square" lIns="0" tIns="12700" rIns="0" bIns="0" rtlCol="0">
            <a:spAutoFit/>
          </a:bodyPr>
          <a:lstStyle/>
          <a:p>
            <a:pPr marL="38100">
              <a:lnSpc>
                <a:spcPct val="100000"/>
              </a:lnSpc>
              <a:spcBef>
                <a:spcPts val="100"/>
              </a:spcBef>
            </a:pPr>
            <a:r>
              <a:rPr sz="3600" b="1" baseline="-19675" dirty="0">
                <a:latin typeface="Century"/>
                <a:cs typeface="Century"/>
              </a:rPr>
              <a:t>02 </a:t>
            </a:r>
            <a:r>
              <a:rPr sz="1200" spc="-5" dirty="0">
                <a:solidFill>
                  <a:srgbClr val="FFFFFF"/>
                </a:solidFill>
                <a:latin typeface="Century Gothic"/>
                <a:cs typeface="Century Gothic"/>
              </a:rPr>
              <a:t>Special conditions</a:t>
            </a:r>
            <a:r>
              <a:rPr sz="1200" spc="-114" dirty="0">
                <a:solidFill>
                  <a:srgbClr val="FFFFFF"/>
                </a:solidFill>
                <a:latin typeface="Century Gothic"/>
                <a:cs typeface="Century Gothic"/>
              </a:rPr>
              <a:t> </a:t>
            </a:r>
            <a:r>
              <a:rPr sz="1200" spc="-5" dirty="0">
                <a:solidFill>
                  <a:srgbClr val="FFFFFF"/>
                </a:solidFill>
                <a:latin typeface="Century Gothic"/>
                <a:cs typeface="Century Gothic"/>
              </a:rPr>
              <a:t>for</a:t>
            </a:r>
            <a:endParaRPr sz="1200">
              <a:latin typeface="Century Gothic"/>
              <a:cs typeface="Century Gothic"/>
            </a:endParaRPr>
          </a:p>
        </p:txBody>
      </p:sp>
      <p:sp>
        <p:nvSpPr>
          <p:cNvPr id="7" name="object 7"/>
          <p:cNvSpPr txBox="1"/>
          <p:nvPr/>
        </p:nvSpPr>
        <p:spPr>
          <a:xfrm>
            <a:off x="3001136" y="5481929"/>
            <a:ext cx="1837689" cy="208279"/>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FFFFFF"/>
                </a:solidFill>
                <a:latin typeface="Century Gothic"/>
                <a:cs typeface="Century Gothic"/>
              </a:rPr>
              <a:t>attracting </a:t>
            </a:r>
            <a:r>
              <a:rPr sz="1200" spc="-5" dirty="0">
                <a:solidFill>
                  <a:srgbClr val="FFFFFF"/>
                </a:solidFill>
                <a:latin typeface="Century Gothic"/>
                <a:cs typeface="Century Gothic"/>
              </a:rPr>
              <a:t>foreign</a:t>
            </a:r>
            <a:r>
              <a:rPr sz="1200" dirty="0">
                <a:solidFill>
                  <a:srgbClr val="FFFFFF"/>
                </a:solidFill>
                <a:latin typeface="Century Gothic"/>
                <a:cs typeface="Century Gothic"/>
              </a:rPr>
              <a:t> labour</a:t>
            </a:r>
            <a:endParaRPr sz="1200">
              <a:latin typeface="Century Gothic"/>
              <a:cs typeface="Century Gothic"/>
            </a:endParaRPr>
          </a:p>
        </p:txBody>
      </p:sp>
      <p:sp>
        <p:nvSpPr>
          <p:cNvPr id="8" name="object 8"/>
          <p:cNvSpPr txBox="1"/>
          <p:nvPr/>
        </p:nvSpPr>
        <p:spPr>
          <a:xfrm>
            <a:off x="2590292" y="5682488"/>
            <a:ext cx="2136140" cy="391160"/>
          </a:xfrm>
          <a:prstGeom prst="rect">
            <a:avLst/>
          </a:prstGeom>
        </p:spPr>
        <p:txBody>
          <a:bodyPr vert="horz" wrap="square" lIns="0" tIns="12700" rIns="0" bIns="0" rtlCol="0">
            <a:spAutoFit/>
          </a:bodyPr>
          <a:lstStyle/>
          <a:p>
            <a:pPr marL="12700">
              <a:lnSpc>
                <a:spcPct val="100000"/>
              </a:lnSpc>
              <a:spcBef>
                <a:spcPts val="100"/>
              </a:spcBef>
            </a:pPr>
            <a:r>
              <a:rPr sz="3600" b="1" baseline="-5787" dirty="0">
                <a:latin typeface="Century"/>
                <a:cs typeface="Century"/>
              </a:rPr>
              <a:t>03 </a:t>
            </a:r>
            <a:r>
              <a:rPr sz="1200" spc="-10" dirty="0">
                <a:solidFill>
                  <a:srgbClr val="FFFFFF"/>
                </a:solidFill>
                <a:latin typeface="Century Gothic"/>
                <a:cs typeface="Century Gothic"/>
              </a:rPr>
              <a:t>Access </a:t>
            </a:r>
            <a:r>
              <a:rPr sz="1200" spc="-20" dirty="0">
                <a:solidFill>
                  <a:srgbClr val="FFFFFF"/>
                </a:solidFill>
                <a:latin typeface="Century Gothic"/>
                <a:cs typeface="Century Gothic"/>
              </a:rPr>
              <a:t>to</a:t>
            </a:r>
            <a:r>
              <a:rPr sz="1200" spc="-95" dirty="0">
                <a:solidFill>
                  <a:srgbClr val="FFFFFF"/>
                </a:solidFill>
                <a:latin typeface="Century Gothic"/>
                <a:cs typeface="Century Gothic"/>
              </a:rPr>
              <a:t> </a:t>
            </a:r>
            <a:r>
              <a:rPr sz="1200" spc="-15" dirty="0">
                <a:solidFill>
                  <a:srgbClr val="FFFFFF"/>
                </a:solidFill>
                <a:latin typeface="Century Gothic"/>
                <a:cs typeface="Century Gothic"/>
              </a:rPr>
              <a:t>infrastructure</a:t>
            </a:r>
            <a:endParaRPr sz="1200">
              <a:latin typeface="Century Gothic"/>
              <a:cs typeface="Century Gothic"/>
            </a:endParaRPr>
          </a:p>
        </p:txBody>
      </p:sp>
      <p:sp>
        <p:nvSpPr>
          <p:cNvPr id="9" name="object 9"/>
          <p:cNvSpPr txBox="1"/>
          <p:nvPr/>
        </p:nvSpPr>
        <p:spPr>
          <a:xfrm>
            <a:off x="2639948" y="2818891"/>
            <a:ext cx="3535679" cy="1432560"/>
          </a:xfrm>
          <a:prstGeom prst="rect">
            <a:avLst/>
          </a:prstGeom>
        </p:spPr>
        <p:txBody>
          <a:bodyPr vert="horz" wrap="square" lIns="0" tIns="12700" rIns="0" bIns="0" rtlCol="0">
            <a:spAutoFit/>
          </a:bodyPr>
          <a:lstStyle/>
          <a:p>
            <a:pPr marL="1349375" marR="1077595" indent="-169545">
              <a:lnSpc>
                <a:spcPct val="100000"/>
              </a:lnSpc>
              <a:spcBef>
                <a:spcPts val="100"/>
              </a:spcBef>
            </a:pPr>
            <a:r>
              <a:rPr sz="1200" b="1" dirty="0">
                <a:solidFill>
                  <a:srgbClr val="FFFFFF"/>
                </a:solidFill>
                <a:latin typeface="Century Gothic"/>
                <a:cs typeface="Century Gothic"/>
              </a:rPr>
              <a:t>Goals </a:t>
            </a:r>
            <a:r>
              <a:rPr sz="1200" b="1" spc="-5" dirty="0">
                <a:solidFill>
                  <a:srgbClr val="FFFFFF"/>
                </a:solidFill>
                <a:latin typeface="Century Gothic"/>
                <a:cs typeface="Century Gothic"/>
              </a:rPr>
              <a:t>of</a:t>
            </a:r>
            <a:r>
              <a:rPr sz="1200" b="1" spc="-110" dirty="0">
                <a:solidFill>
                  <a:srgbClr val="FFFFFF"/>
                </a:solidFill>
                <a:latin typeface="Century Gothic"/>
                <a:cs typeface="Century Gothic"/>
              </a:rPr>
              <a:t> </a:t>
            </a:r>
            <a:r>
              <a:rPr sz="1200" b="1" spc="-5" dirty="0">
                <a:solidFill>
                  <a:srgbClr val="FFFFFF"/>
                </a:solidFill>
                <a:latin typeface="Century Gothic"/>
                <a:cs typeface="Century Gothic"/>
              </a:rPr>
              <a:t>creation  of </a:t>
            </a:r>
            <a:r>
              <a:rPr sz="1200" b="1" dirty="0">
                <a:solidFill>
                  <a:srgbClr val="FFFFFF"/>
                </a:solidFill>
                <a:latin typeface="Century Gothic"/>
                <a:cs typeface="Century Gothic"/>
              </a:rPr>
              <a:t>SEZ</a:t>
            </a:r>
            <a:r>
              <a:rPr sz="1200" b="1" spc="-40" dirty="0">
                <a:solidFill>
                  <a:srgbClr val="FFFFFF"/>
                </a:solidFill>
                <a:latin typeface="Century Gothic"/>
                <a:cs typeface="Century Gothic"/>
              </a:rPr>
              <a:t> </a:t>
            </a:r>
            <a:r>
              <a:rPr sz="1200" b="1" spc="-5" dirty="0">
                <a:solidFill>
                  <a:srgbClr val="FFFFFF"/>
                </a:solidFill>
                <a:latin typeface="Century Gothic"/>
                <a:cs typeface="Century Gothic"/>
              </a:rPr>
              <a:t>«PIT»:</a:t>
            </a:r>
            <a:endParaRPr sz="1200">
              <a:latin typeface="Century Gothic"/>
              <a:cs typeface="Century Gothic"/>
            </a:endParaRPr>
          </a:p>
          <a:p>
            <a:pPr marL="184785" indent="-172720">
              <a:lnSpc>
                <a:spcPct val="100000"/>
              </a:lnSpc>
              <a:spcBef>
                <a:spcPts val="490"/>
              </a:spcBef>
              <a:buFont typeface="Arial"/>
              <a:buChar char="•"/>
              <a:tabLst>
                <a:tab pos="185420" algn="l"/>
              </a:tabLst>
            </a:pPr>
            <a:r>
              <a:rPr sz="1200" spc="-5" dirty="0">
                <a:solidFill>
                  <a:srgbClr val="FFFFFF"/>
                </a:solidFill>
                <a:latin typeface="Century Gothic"/>
                <a:cs typeface="Century Gothic"/>
              </a:rPr>
              <a:t>Development of high-tech</a:t>
            </a:r>
            <a:r>
              <a:rPr sz="1200" spc="-50" dirty="0">
                <a:solidFill>
                  <a:srgbClr val="FFFFFF"/>
                </a:solidFill>
                <a:latin typeface="Century Gothic"/>
                <a:cs typeface="Century Gothic"/>
              </a:rPr>
              <a:t> </a:t>
            </a:r>
            <a:r>
              <a:rPr sz="1200" spc="-5" dirty="0">
                <a:solidFill>
                  <a:srgbClr val="FFFFFF"/>
                </a:solidFill>
                <a:latin typeface="Century Gothic"/>
                <a:cs typeface="Century Gothic"/>
              </a:rPr>
              <a:t>areas</a:t>
            </a:r>
            <a:endParaRPr sz="1200">
              <a:latin typeface="Century Gothic"/>
              <a:cs typeface="Century Gothic"/>
            </a:endParaRPr>
          </a:p>
          <a:p>
            <a:pPr marL="184785" indent="-172720">
              <a:lnSpc>
                <a:spcPct val="100000"/>
              </a:lnSpc>
              <a:spcBef>
                <a:spcPts val="505"/>
              </a:spcBef>
              <a:buFont typeface="Arial"/>
              <a:buChar char="•"/>
              <a:tabLst>
                <a:tab pos="185420" algn="l"/>
              </a:tabLst>
            </a:pPr>
            <a:r>
              <a:rPr sz="1200" spc="-10" dirty="0">
                <a:solidFill>
                  <a:srgbClr val="FFFFFF"/>
                </a:solidFill>
                <a:latin typeface="Century Gothic"/>
                <a:cs typeface="Century Gothic"/>
              </a:rPr>
              <a:t>Revitalization </a:t>
            </a:r>
            <a:r>
              <a:rPr sz="1200" spc="-5" dirty="0">
                <a:solidFill>
                  <a:srgbClr val="FFFFFF"/>
                </a:solidFill>
                <a:latin typeface="Century Gothic"/>
                <a:cs typeface="Century Gothic"/>
              </a:rPr>
              <a:t>of </a:t>
            </a:r>
            <a:r>
              <a:rPr sz="1200" spc="-10" dirty="0">
                <a:solidFill>
                  <a:srgbClr val="FFFFFF"/>
                </a:solidFill>
                <a:latin typeface="Century Gothic"/>
                <a:cs typeface="Century Gothic"/>
              </a:rPr>
              <a:t>the </a:t>
            </a:r>
            <a:r>
              <a:rPr sz="1200" spc="-5" dirty="0">
                <a:solidFill>
                  <a:srgbClr val="FFFFFF"/>
                </a:solidFill>
                <a:latin typeface="Century Gothic"/>
                <a:cs typeface="Century Gothic"/>
              </a:rPr>
              <a:t>entry of </a:t>
            </a:r>
            <a:r>
              <a:rPr sz="1200" spc="-10" dirty="0">
                <a:solidFill>
                  <a:srgbClr val="FFFFFF"/>
                </a:solidFill>
                <a:latin typeface="Century Gothic"/>
                <a:cs typeface="Century Gothic"/>
              </a:rPr>
              <a:t>the </a:t>
            </a:r>
            <a:r>
              <a:rPr sz="1200" spc="-5" dirty="0">
                <a:solidFill>
                  <a:srgbClr val="FFFFFF"/>
                </a:solidFill>
                <a:latin typeface="Century Gothic"/>
                <a:cs typeface="Century Gothic"/>
              </a:rPr>
              <a:t>Economy</a:t>
            </a:r>
            <a:r>
              <a:rPr sz="1200" spc="-15" dirty="0">
                <a:solidFill>
                  <a:srgbClr val="FFFFFF"/>
                </a:solidFill>
                <a:latin typeface="Century Gothic"/>
                <a:cs typeface="Century Gothic"/>
              </a:rPr>
              <a:t> </a:t>
            </a:r>
            <a:r>
              <a:rPr sz="1200" spc="-5" dirty="0">
                <a:solidFill>
                  <a:srgbClr val="FFFFFF"/>
                </a:solidFill>
                <a:latin typeface="Century Gothic"/>
                <a:cs typeface="Century Gothic"/>
              </a:rPr>
              <a:t>of</a:t>
            </a:r>
            <a:endParaRPr sz="1200">
              <a:latin typeface="Century Gothic"/>
              <a:cs typeface="Century Gothic"/>
            </a:endParaRPr>
          </a:p>
          <a:p>
            <a:pPr marL="184785">
              <a:lnSpc>
                <a:spcPct val="100000"/>
              </a:lnSpc>
            </a:pPr>
            <a:r>
              <a:rPr sz="1200" spc="-5" dirty="0">
                <a:solidFill>
                  <a:srgbClr val="FFFFFF"/>
                </a:solidFill>
                <a:latin typeface="Century Gothic"/>
                <a:cs typeface="Century Gothic"/>
              </a:rPr>
              <a:t>Kazakhstan </a:t>
            </a:r>
            <a:r>
              <a:rPr sz="1200" spc="-10" dirty="0">
                <a:solidFill>
                  <a:srgbClr val="FFFFFF"/>
                </a:solidFill>
                <a:latin typeface="Century Gothic"/>
                <a:cs typeface="Century Gothic"/>
              </a:rPr>
              <a:t>into the </a:t>
            </a:r>
            <a:r>
              <a:rPr sz="1200" dirty="0">
                <a:solidFill>
                  <a:srgbClr val="FFFFFF"/>
                </a:solidFill>
                <a:latin typeface="Century Gothic"/>
                <a:cs typeface="Century Gothic"/>
              </a:rPr>
              <a:t>world </a:t>
            </a:r>
            <a:r>
              <a:rPr sz="1200" spc="-5" dirty="0">
                <a:solidFill>
                  <a:srgbClr val="FFFFFF"/>
                </a:solidFill>
                <a:latin typeface="Century Gothic"/>
                <a:cs typeface="Century Gothic"/>
              </a:rPr>
              <a:t>economic</a:t>
            </a:r>
            <a:r>
              <a:rPr sz="1200" spc="-75" dirty="0">
                <a:solidFill>
                  <a:srgbClr val="FFFFFF"/>
                </a:solidFill>
                <a:latin typeface="Century Gothic"/>
                <a:cs typeface="Century Gothic"/>
              </a:rPr>
              <a:t> </a:t>
            </a:r>
            <a:r>
              <a:rPr sz="1200" spc="-5" dirty="0">
                <a:solidFill>
                  <a:srgbClr val="FFFFFF"/>
                </a:solidFill>
                <a:latin typeface="Century Gothic"/>
                <a:cs typeface="Century Gothic"/>
              </a:rPr>
              <a:t>relations</a:t>
            </a:r>
            <a:endParaRPr sz="1200">
              <a:latin typeface="Century Gothic"/>
              <a:cs typeface="Century Gothic"/>
            </a:endParaRPr>
          </a:p>
          <a:p>
            <a:pPr marL="184785" indent="-172720">
              <a:lnSpc>
                <a:spcPct val="100000"/>
              </a:lnSpc>
              <a:buFont typeface="Arial"/>
              <a:buChar char="•"/>
              <a:tabLst>
                <a:tab pos="185420" algn="l"/>
              </a:tabLst>
            </a:pPr>
            <a:r>
              <a:rPr sz="1200" spc="-5" dirty="0">
                <a:solidFill>
                  <a:srgbClr val="FFFFFF"/>
                </a:solidFill>
                <a:latin typeface="Century Gothic"/>
                <a:cs typeface="Century Gothic"/>
              </a:rPr>
              <a:t>Production of </a:t>
            </a:r>
            <a:r>
              <a:rPr sz="1200" dirty="0">
                <a:solidFill>
                  <a:srgbClr val="FFFFFF"/>
                </a:solidFill>
                <a:latin typeface="Century Gothic"/>
                <a:cs typeface="Century Gothic"/>
              </a:rPr>
              <a:t>new</a:t>
            </a:r>
            <a:r>
              <a:rPr sz="1200" spc="-40" dirty="0">
                <a:solidFill>
                  <a:srgbClr val="FFFFFF"/>
                </a:solidFill>
                <a:latin typeface="Century Gothic"/>
                <a:cs typeface="Century Gothic"/>
              </a:rPr>
              <a:t> </a:t>
            </a:r>
            <a:r>
              <a:rPr sz="1200" spc="-10" dirty="0">
                <a:solidFill>
                  <a:srgbClr val="FFFFFF"/>
                </a:solidFill>
                <a:latin typeface="Century Gothic"/>
                <a:cs typeface="Century Gothic"/>
              </a:rPr>
              <a:t>products</a:t>
            </a:r>
            <a:endParaRPr sz="1200">
              <a:latin typeface="Century Gothic"/>
              <a:cs typeface="Century Gothic"/>
            </a:endParaRPr>
          </a:p>
          <a:p>
            <a:pPr marL="184785" indent="-172720">
              <a:lnSpc>
                <a:spcPct val="100000"/>
              </a:lnSpc>
              <a:buFont typeface="Arial"/>
              <a:buChar char="•"/>
              <a:tabLst>
                <a:tab pos="185420" algn="l"/>
              </a:tabLst>
            </a:pPr>
            <a:r>
              <a:rPr sz="1200" spc="-10" dirty="0">
                <a:solidFill>
                  <a:srgbClr val="FFFFFF"/>
                </a:solidFill>
                <a:latin typeface="Century Gothic"/>
                <a:cs typeface="Century Gothic"/>
              </a:rPr>
              <a:t>Attracting</a:t>
            </a:r>
            <a:r>
              <a:rPr sz="1200" spc="40" dirty="0">
                <a:solidFill>
                  <a:srgbClr val="FFFFFF"/>
                </a:solidFill>
                <a:latin typeface="Century Gothic"/>
                <a:cs typeface="Century Gothic"/>
              </a:rPr>
              <a:t> </a:t>
            </a:r>
            <a:r>
              <a:rPr sz="1200" spc="-5" dirty="0">
                <a:solidFill>
                  <a:srgbClr val="FFFFFF"/>
                </a:solidFill>
                <a:latin typeface="Century Gothic"/>
                <a:cs typeface="Century Gothic"/>
              </a:rPr>
              <a:t>investment</a:t>
            </a:r>
            <a:endParaRPr sz="1200">
              <a:latin typeface="Century Gothic"/>
              <a:cs typeface="Century Gothic"/>
            </a:endParaRPr>
          </a:p>
        </p:txBody>
      </p:sp>
      <p:sp>
        <p:nvSpPr>
          <p:cNvPr id="10" name="object 10"/>
          <p:cNvSpPr txBox="1"/>
          <p:nvPr/>
        </p:nvSpPr>
        <p:spPr>
          <a:xfrm>
            <a:off x="7539355" y="2816097"/>
            <a:ext cx="1122045" cy="495300"/>
          </a:xfrm>
          <a:prstGeom prst="rect">
            <a:avLst/>
          </a:prstGeom>
        </p:spPr>
        <p:txBody>
          <a:bodyPr vert="horz" wrap="square" lIns="0" tIns="12700" rIns="0" bIns="0" rtlCol="0">
            <a:spAutoFit/>
          </a:bodyPr>
          <a:lstStyle/>
          <a:p>
            <a:pPr marL="38100">
              <a:lnSpc>
                <a:spcPct val="100000"/>
              </a:lnSpc>
              <a:spcBef>
                <a:spcPts val="100"/>
              </a:spcBef>
            </a:pPr>
            <a:r>
              <a:rPr sz="1200" b="1" spc="-5" dirty="0">
                <a:solidFill>
                  <a:srgbClr val="FFFFFF"/>
                </a:solidFill>
                <a:latin typeface="Century Gothic"/>
                <a:cs typeface="Century Gothic"/>
              </a:rPr>
              <a:t>Priority</a:t>
            </a:r>
            <a:r>
              <a:rPr sz="1200" b="1" spc="-85" dirty="0">
                <a:solidFill>
                  <a:srgbClr val="FFFFFF"/>
                </a:solidFill>
                <a:latin typeface="Century Gothic"/>
                <a:cs typeface="Century Gothic"/>
              </a:rPr>
              <a:t> </a:t>
            </a:r>
            <a:r>
              <a:rPr sz="1200" b="1" dirty="0">
                <a:solidFill>
                  <a:srgbClr val="FFFFFF"/>
                </a:solidFill>
                <a:latin typeface="Century Gothic"/>
                <a:cs typeface="Century Gothic"/>
              </a:rPr>
              <a:t>sectors</a:t>
            </a:r>
            <a:endParaRPr sz="1200">
              <a:latin typeface="Century Gothic"/>
              <a:cs typeface="Century Gothic"/>
            </a:endParaRPr>
          </a:p>
          <a:p>
            <a:pPr marL="12700">
              <a:lnSpc>
                <a:spcPct val="100000"/>
              </a:lnSpc>
              <a:spcBef>
                <a:spcPts val="95"/>
              </a:spcBef>
            </a:pPr>
            <a:r>
              <a:rPr sz="1800" b="1" spc="-5" dirty="0">
                <a:latin typeface="Century"/>
                <a:cs typeface="Century"/>
              </a:rPr>
              <a:t>2003-2028</a:t>
            </a:r>
            <a:endParaRPr sz="1800">
              <a:latin typeface="Century"/>
              <a:cs typeface="Century"/>
            </a:endParaRPr>
          </a:p>
        </p:txBody>
      </p:sp>
      <p:sp>
        <p:nvSpPr>
          <p:cNvPr id="11" name="object 11"/>
          <p:cNvSpPr/>
          <p:nvPr/>
        </p:nvSpPr>
        <p:spPr>
          <a:xfrm>
            <a:off x="6586728" y="3159251"/>
            <a:ext cx="1650492" cy="1085088"/>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6781800" y="3354323"/>
            <a:ext cx="1080516" cy="515112"/>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8144256" y="3159251"/>
            <a:ext cx="1630679" cy="1088136"/>
          </a:xfrm>
          <a:prstGeom prst="rect">
            <a:avLst/>
          </a:prstGeom>
          <a:blipFill>
            <a:blip r:embed="rId5" cstate="print"/>
            <a:stretch>
              <a:fillRect/>
            </a:stretch>
          </a:blipFill>
        </p:spPr>
        <p:txBody>
          <a:bodyPr wrap="square" lIns="0" tIns="0" rIns="0" bIns="0" rtlCol="0"/>
          <a:lstStyle/>
          <a:p>
            <a:endParaRPr/>
          </a:p>
        </p:txBody>
      </p:sp>
      <p:sp>
        <p:nvSpPr>
          <p:cNvPr id="14" name="object 14"/>
          <p:cNvSpPr/>
          <p:nvPr/>
        </p:nvSpPr>
        <p:spPr>
          <a:xfrm>
            <a:off x="8339328" y="3354323"/>
            <a:ext cx="1060703" cy="518159"/>
          </a:xfrm>
          <a:prstGeom prst="rect">
            <a:avLst/>
          </a:prstGeom>
          <a:blipFill>
            <a:blip r:embed="rId6" cstate="print"/>
            <a:stretch>
              <a:fillRect/>
            </a:stretch>
          </a:blipFill>
        </p:spPr>
        <p:txBody>
          <a:bodyPr wrap="square" lIns="0" tIns="0" rIns="0" bIns="0" rtlCol="0"/>
          <a:lstStyle/>
          <a:p>
            <a:endParaRPr/>
          </a:p>
        </p:txBody>
      </p:sp>
      <p:sp>
        <p:nvSpPr>
          <p:cNvPr id="15" name="object 15"/>
          <p:cNvSpPr/>
          <p:nvPr/>
        </p:nvSpPr>
        <p:spPr>
          <a:xfrm>
            <a:off x="6586728" y="4056888"/>
            <a:ext cx="1647444" cy="1208532"/>
          </a:xfrm>
          <a:prstGeom prst="rect">
            <a:avLst/>
          </a:prstGeom>
          <a:blipFill>
            <a:blip r:embed="rId7" cstate="print"/>
            <a:stretch>
              <a:fillRect/>
            </a:stretch>
          </a:blipFill>
        </p:spPr>
        <p:txBody>
          <a:bodyPr wrap="square" lIns="0" tIns="0" rIns="0" bIns="0" rtlCol="0"/>
          <a:lstStyle/>
          <a:p>
            <a:endParaRPr/>
          </a:p>
        </p:txBody>
      </p:sp>
      <p:sp>
        <p:nvSpPr>
          <p:cNvPr id="16" name="object 16"/>
          <p:cNvSpPr/>
          <p:nvPr/>
        </p:nvSpPr>
        <p:spPr>
          <a:xfrm>
            <a:off x="6781800" y="4251959"/>
            <a:ext cx="1077468" cy="638556"/>
          </a:xfrm>
          <a:prstGeom prst="rect">
            <a:avLst/>
          </a:prstGeom>
          <a:blipFill>
            <a:blip r:embed="rId8" cstate="print"/>
            <a:stretch>
              <a:fillRect/>
            </a:stretch>
          </a:blipFill>
        </p:spPr>
        <p:txBody>
          <a:bodyPr wrap="square" lIns="0" tIns="0" rIns="0" bIns="0" rtlCol="0"/>
          <a:lstStyle/>
          <a:p>
            <a:endParaRPr/>
          </a:p>
        </p:txBody>
      </p:sp>
      <p:sp>
        <p:nvSpPr>
          <p:cNvPr id="17" name="object 17"/>
          <p:cNvSpPr/>
          <p:nvPr/>
        </p:nvSpPr>
        <p:spPr>
          <a:xfrm>
            <a:off x="6583680" y="5096255"/>
            <a:ext cx="1650492" cy="1214628"/>
          </a:xfrm>
          <a:prstGeom prst="rect">
            <a:avLst/>
          </a:prstGeom>
          <a:blipFill>
            <a:blip r:embed="rId9" cstate="print"/>
            <a:stretch>
              <a:fillRect/>
            </a:stretch>
          </a:blipFill>
        </p:spPr>
        <p:txBody>
          <a:bodyPr wrap="square" lIns="0" tIns="0" rIns="0" bIns="0" rtlCol="0"/>
          <a:lstStyle/>
          <a:p>
            <a:endParaRPr/>
          </a:p>
        </p:txBody>
      </p:sp>
      <p:sp>
        <p:nvSpPr>
          <p:cNvPr id="18" name="object 18"/>
          <p:cNvSpPr/>
          <p:nvPr/>
        </p:nvSpPr>
        <p:spPr>
          <a:xfrm>
            <a:off x="6778752" y="5291328"/>
            <a:ext cx="1080516" cy="644651"/>
          </a:xfrm>
          <a:prstGeom prst="rect">
            <a:avLst/>
          </a:prstGeom>
          <a:blipFill>
            <a:blip r:embed="rId10" cstate="print"/>
            <a:stretch>
              <a:fillRect/>
            </a:stretch>
          </a:blipFill>
        </p:spPr>
        <p:txBody>
          <a:bodyPr wrap="square" lIns="0" tIns="0" rIns="0" bIns="0" rtlCol="0"/>
          <a:lstStyle/>
          <a:p>
            <a:endParaRPr/>
          </a:p>
        </p:txBody>
      </p:sp>
      <p:sp>
        <p:nvSpPr>
          <p:cNvPr id="19" name="object 19"/>
          <p:cNvSpPr/>
          <p:nvPr/>
        </p:nvSpPr>
        <p:spPr>
          <a:xfrm>
            <a:off x="8118347" y="4027932"/>
            <a:ext cx="1684020" cy="1200912"/>
          </a:xfrm>
          <a:prstGeom prst="rect">
            <a:avLst/>
          </a:prstGeom>
          <a:blipFill>
            <a:blip r:embed="rId11" cstate="print"/>
            <a:stretch>
              <a:fillRect/>
            </a:stretch>
          </a:blipFill>
        </p:spPr>
        <p:txBody>
          <a:bodyPr wrap="square" lIns="0" tIns="0" rIns="0" bIns="0" rtlCol="0"/>
          <a:lstStyle/>
          <a:p>
            <a:endParaRPr/>
          </a:p>
        </p:txBody>
      </p:sp>
      <p:sp>
        <p:nvSpPr>
          <p:cNvPr id="20" name="object 20"/>
          <p:cNvSpPr/>
          <p:nvPr/>
        </p:nvSpPr>
        <p:spPr>
          <a:xfrm>
            <a:off x="8313419" y="4223003"/>
            <a:ext cx="1114044" cy="630936"/>
          </a:xfrm>
          <a:prstGeom prst="rect">
            <a:avLst/>
          </a:prstGeom>
          <a:blipFill>
            <a:blip r:embed="rId12" cstate="print"/>
            <a:stretch>
              <a:fillRect/>
            </a:stretch>
          </a:blipFill>
        </p:spPr>
        <p:txBody>
          <a:bodyPr wrap="square" lIns="0" tIns="0" rIns="0" bIns="0" rtlCol="0"/>
          <a:lstStyle/>
          <a:p>
            <a:endParaRPr/>
          </a:p>
        </p:txBody>
      </p:sp>
      <p:sp>
        <p:nvSpPr>
          <p:cNvPr id="21" name="object 21"/>
          <p:cNvSpPr txBox="1"/>
          <p:nvPr/>
        </p:nvSpPr>
        <p:spPr>
          <a:xfrm>
            <a:off x="6755130" y="3923538"/>
            <a:ext cx="887094" cy="289560"/>
          </a:xfrm>
          <a:prstGeom prst="rect">
            <a:avLst/>
          </a:prstGeom>
        </p:spPr>
        <p:txBody>
          <a:bodyPr vert="horz" wrap="square" lIns="0" tIns="12700" rIns="0" bIns="0" rtlCol="0">
            <a:spAutoFit/>
          </a:bodyPr>
          <a:lstStyle/>
          <a:p>
            <a:pPr marL="12700">
              <a:lnSpc>
                <a:spcPts val="1040"/>
              </a:lnSpc>
              <a:spcBef>
                <a:spcPts val="100"/>
              </a:spcBef>
            </a:pPr>
            <a:r>
              <a:rPr sz="900" spc="-15" dirty="0">
                <a:solidFill>
                  <a:srgbClr val="FFFFFF"/>
                </a:solidFill>
                <a:latin typeface="Century Gothic"/>
                <a:cs typeface="Century Gothic"/>
              </a:rPr>
              <a:t>Information</a:t>
            </a:r>
            <a:endParaRPr sz="900">
              <a:latin typeface="Century Gothic"/>
              <a:cs typeface="Century Gothic"/>
            </a:endParaRPr>
          </a:p>
          <a:p>
            <a:pPr marL="250190">
              <a:lnSpc>
                <a:spcPts val="1040"/>
              </a:lnSpc>
            </a:pPr>
            <a:r>
              <a:rPr sz="900" spc="-15" dirty="0">
                <a:solidFill>
                  <a:srgbClr val="FFFFFF"/>
                </a:solidFill>
                <a:latin typeface="Century Gothic"/>
                <a:cs typeface="Century Gothic"/>
              </a:rPr>
              <a:t>technology</a:t>
            </a:r>
            <a:endParaRPr sz="900">
              <a:latin typeface="Century Gothic"/>
              <a:cs typeface="Century Gothic"/>
            </a:endParaRPr>
          </a:p>
        </p:txBody>
      </p:sp>
      <p:sp>
        <p:nvSpPr>
          <p:cNvPr id="22" name="object 22"/>
          <p:cNvSpPr txBox="1"/>
          <p:nvPr/>
        </p:nvSpPr>
        <p:spPr>
          <a:xfrm>
            <a:off x="8304403" y="3904869"/>
            <a:ext cx="976630" cy="289560"/>
          </a:xfrm>
          <a:prstGeom prst="rect">
            <a:avLst/>
          </a:prstGeom>
        </p:spPr>
        <p:txBody>
          <a:bodyPr vert="horz" wrap="square" lIns="0" tIns="25400" rIns="0" bIns="0" rtlCol="0">
            <a:spAutoFit/>
          </a:bodyPr>
          <a:lstStyle/>
          <a:p>
            <a:pPr marL="12700" marR="5080" indent="109220">
              <a:lnSpc>
                <a:spcPts val="1000"/>
              </a:lnSpc>
              <a:spcBef>
                <a:spcPts val="200"/>
              </a:spcBef>
            </a:pPr>
            <a:r>
              <a:rPr sz="900" spc="-5" dirty="0">
                <a:solidFill>
                  <a:srgbClr val="FFFFFF"/>
                </a:solidFill>
                <a:latin typeface="Century Gothic"/>
                <a:cs typeface="Century Gothic"/>
              </a:rPr>
              <a:t>Electronics</a:t>
            </a:r>
            <a:r>
              <a:rPr sz="900" spc="-120" dirty="0">
                <a:solidFill>
                  <a:srgbClr val="FFFFFF"/>
                </a:solidFill>
                <a:latin typeface="Century Gothic"/>
                <a:cs typeface="Century Gothic"/>
              </a:rPr>
              <a:t> </a:t>
            </a:r>
            <a:r>
              <a:rPr sz="900" spc="-5" dirty="0">
                <a:solidFill>
                  <a:srgbClr val="FFFFFF"/>
                </a:solidFill>
                <a:latin typeface="Century Gothic"/>
                <a:cs typeface="Century Gothic"/>
              </a:rPr>
              <a:t>and  </a:t>
            </a:r>
            <a:r>
              <a:rPr sz="900" spc="-10" dirty="0">
                <a:solidFill>
                  <a:srgbClr val="FFFFFF"/>
                </a:solidFill>
                <a:latin typeface="Century Gothic"/>
                <a:cs typeface="Century Gothic"/>
              </a:rPr>
              <a:t>instrumentation</a:t>
            </a:r>
            <a:endParaRPr sz="900">
              <a:latin typeface="Century Gothic"/>
              <a:cs typeface="Century Gothic"/>
            </a:endParaRPr>
          </a:p>
        </p:txBody>
      </p:sp>
      <p:sp>
        <p:nvSpPr>
          <p:cNvPr id="23" name="object 23"/>
          <p:cNvSpPr txBox="1"/>
          <p:nvPr/>
        </p:nvSpPr>
        <p:spPr>
          <a:xfrm>
            <a:off x="6917563" y="4923790"/>
            <a:ext cx="735330" cy="429259"/>
          </a:xfrm>
          <a:prstGeom prst="rect">
            <a:avLst/>
          </a:prstGeom>
        </p:spPr>
        <p:txBody>
          <a:bodyPr vert="horz" wrap="square" lIns="0" tIns="10795" rIns="0" bIns="0" rtlCol="0">
            <a:spAutoFit/>
          </a:bodyPr>
          <a:lstStyle/>
          <a:p>
            <a:pPr marL="12700" marR="5080" indent="99060">
              <a:lnSpc>
                <a:spcPct val="101099"/>
              </a:lnSpc>
              <a:spcBef>
                <a:spcPts val="85"/>
              </a:spcBef>
            </a:pPr>
            <a:r>
              <a:rPr sz="900" spc="-10" dirty="0">
                <a:solidFill>
                  <a:srgbClr val="FFFFFF"/>
                </a:solidFill>
                <a:latin typeface="Century Gothic"/>
                <a:cs typeface="Century Gothic"/>
              </a:rPr>
              <a:t>Research  </a:t>
            </a:r>
            <a:r>
              <a:rPr sz="900" spc="-5" dirty="0">
                <a:solidFill>
                  <a:srgbClr val="FFFFFF"/>
                </a:solidFill>
                <a:latin typeface="Century Gothic"/>
                <a:cs typeface="Century Gothic"/>
              </a:rPr>
              <a:t>in</a:t>
            </a:r>
            <a:r>
              <a:rPr sz="900" spc="-95" dirty="0">
                <a:solidFill>
                  <a:srgbClr val="FFFFFF"/>
                </a:solidFill>
                <a:latin typeface="Century Gothic"/>
                <a:cs typeface="Century Gothic"/>
              </a:rPr>
              <a:t> </a:t>
            </a:r>
            <a:r>
              <a:rPr sz="900" spc="-15" dirty="0">
                <a:solidFill>
                  <a:srgbClr val="FFFFFF"/>
                </a:solidFill>
                <a:latin typeface="Century Gothic"/>
                <a:cs typeface="Century Gothic"/>
              </a:rPr>
              <a:t>renewable</a:t>
            </a:r>
            <a:endParaRPr sz="900">
              <a:latin typeface="Century Gothic"/>
              <a:cs typeface="Century Gothic"/>
            </a:endParaRPr>
          </a:p>
          <a:p>
            <a:pPr marL="175260">
              <a:lnSpc>
                <a:spcPts val="1010"/>
              </a:lnSpc>
            </a:pPr>
            <a:r>
              <a:rPr sz="900" spc="-10" dirty="0">
                <a:solidFill>
                  <a:srgbClr val="FFFFFF"/>
                </a:solidFill>
                <a:latin typeface="Century Gothic"/>
                <a:cs typeface="Century Gothic"/>
              </a:rPr>
              <a:t>energy</a:t>
            </a:r>
            <a:endParaRPr sz="900">
              <a:latin typeface="Century Gothic"/>
              <a:cs typeface="Century Gothic"/>
            </a:endParaRPr>
          </a:p>
        </p:txBody>
      </p:sp>
      <p:sp>
        <p:nvSpPr>
          <p:cNvPr id="24" name="object 24"/>
          <p:cNvSpPr txBox="1"/>
          <p:nvPr/>
        </p:nvSpPr>
        <p:spPr>
          <a:xfrm>
            <a:off x="8536305" y="5948273"/>
            <a:ext cx="711835" cy="409575"/>
          </a:xfrm>
          <a:prstGeom prst="rect">
            <a:avLst/>
          </a:prstGeom>
        </p:spPr>
        <p:txBody>
          <a:bodyPr vert="horz" wrap="square" lIns="0" tIns="27940" rIns="0" bIns="0" rtlCol="0">
            <a:spAutoFit/>
          </a:bodyPr>
          <a:lstStyle/>
          <a:p>
            <a:pPr marL="12700" marR="5080" algn="ctr">
              <a:lnSpc>
                <a:spcPts val="969"/>
              </a:lnSpc>
              <a:spcBef>
                <a:spcPts val="220"/>
              </a:spcBef>
            </a:pPr>
            <a:r>
              <a:rPr sz="900" spc="-5" dirty="0">
                <a:solidFill>
                  <a:srgbClr val="FFFFFF"/>
                </a:solidFill>
                <a:latin typeface="Century Gothic"/>
                <a:cs typeface="Century Gothic"/>
              </a:rPr>
              <a:t>Education</a:t>
            </a:r>
            <a:r>
              <a:rPr sz="900" spc="-135" dirty="0">
                <a:solidFill>
                  <a:srgbClr val="FFFFFF"/>
                </a:solidFill>
                <a:latin typeface="Century Gothic"/>
                <a:cs typeface="Century Gothic"/>
              </a:rPr>
              <a:t> </a:t>
            </a:r>
            <a:r>
              <a:rPr sz="900" spc="5" dirty="0">
                <a:solidFill>
                  <a:srgbClr val="FFFFFF"/>
                </a:solidFill>
                <a:latin typeface="Century Gothic"/>
                <a:cs typeface="Century Gothic"/>
              </a:rPr>
              <a:t>in  </a:t>
            </a:r>
            <a:r>
              <a:rPr sz="900" spc="-5" dirty="0">
                <a:solidFill>
                  <a:srgbClr val="FFFFFF"/>
                </a:solidFill>
                <a:latin typeface="Century Gothic"/>
                <a:cs typeface="Century Gothic"/>
              </a:rPr>
              <a:t>Innovative  Technology</a:t>
            </a:r>
            <a:endParaRPr sz="900">
              <a:latin typeface="Century Gothic"/>
              <a:cs typeface="Century Gothic"/>
            </a:endParaRPr>
          </a:p>
        </p:txBody>
      </p:sp>
      <p:sp>
        <p:nvSpPr>
          <p:cNvPr id="25" name="object 25"/>
          <p:cNvSpPr txBox="1"/>
          <p:nvPr/>
        </p:nvSpPr>
        <p:spPr>
          <a:xfrm>
            <a:off x="6788277" y="5921755"/>
            <a:ext cx="1038860" cy="429259"/>
          </a:xfrm>
          <a:prstGeom prst="rect">
            <a:avLst/>
          </a:prstGeom>
        </p:spPr>
        <p:txBody>
          <a:bodyPr vert="horz" wrap="square" lIns="0" tIns="16510" rIns="0" bIns="0" rtlCol="0">
            <a:spAutoFit/>
          </a:bodyPr>
          <a:lstStyle/>
          <a:p>
            <a:pPr marL="12065" marR="5080" algn="ctr">
              <a:lnSpc>
                <a:spcPct val="97200"/>
              </a:lnSpc>
              <a:spcBef>
                <a:spcPts val="130"/>
              </a:spcBef>
            </a:pPr>
            <a:r>
              <a:rPr sz="900" spc="-5" dirty="0">
                <a:solidFill>
                  <a:srgbClr val="FFFFFF"/>
                </a:solidFill>
                <a:latin typeface="Century Gothic"/>
                <a:cs typeface="Century Gothic"/>
              </a:rPr>
              <a:t>Development</a:t>
            </a:r>
            <a:r>
              <a:rPr sz="900" spc="-114" dirty="0">
                <a:solidFill>
                  <a:srgbClr val="FFFFFF"/>
                </a:solidFill>
                <a:latin typeface="Century Gothic"/>
                <a:cs typeface="Century Gothic"/>
              </a:rPr>
              <a:t> </a:t>
            </a:r>
            <a:r>
              <a:rPr sz="900" spc="-5" dirty="0">
                <a:solidFill>
                  <a:srgbClr val="FFFFFF"/>
                </a:solidFill>
                <a:latin typeface="Century Gothic"/>
                <a:cs typeface="Century Gothic"/>
              </a:rPr>
              <a:t>and  </a:t>
            </a:r>
            <a:r>
              <a:rPr sz="900" spc="-10" dirty="0">
                <a:solidFill>
                  <a:srgbClr val="FFFFFF"/>
                </a:solidFill>
                <a:latin typeface="Century Gothic"/>
                <a:cs typeface="Century Gothic"/>
              </a:rPr>
              <a:t>Introduction </a:t>
            </a:r>
            <a:r>
              <a:rPr sz="900" dirty="0">
                <a:solidFill>
                  <a:srgbClr val="FFFFFF"/>
                </a:solidFill>
                <a:latin typeface="Century Gothic"/>
                <a:cs typeface="Century Gothic"/>
              </a:rPr>
              <a:t>of  new</a:t>
            </a:r>
            <a:r>
              <a:rPr sz="900" spc="-50" dirty="0">
                <a:solidFill>
                  <a:srgbClr val="FFFFFF"/>
                </a:solidFill>
                <a:latin typeface="Century Gothic"/>
                <a:cs typeface="Century Gothic"/>
              </a:rPr>
              <a:t> </a:t>
            </a:r>
            <a:r>
              <a:rPr sz="900" spc="-5" dirty="0">
                <a:solidFill>
                  <a:srgbClr val="FFFFFF"/>
                </a:solidFill>
                <a:latin typeface="Century Gothic"/>
                <a:cs typeface="Century Gothic"/>
              </a:rPr>
              <a:t>materials</a:t>
            </a:r>
            <a:endParaRPr sz="900">
              <a:latin typeface="Century Gothic"/>
              <a:cs typeface="Century Gothic"/>
            </a:endParaRPr>
          </a:p>
        </p:txBody>
      </p:sp>
      <p:sp>
        <p:nvSpPr>
          <p:cNvPr id="26" name="object 26"/>
          <p:cNvSpPr txBox="1"/>
          <p:nvPr/>
        </p:nvSpPr>
        <p:spPr>
          <a:xfrm>
            <a:off x="8296402" y="4893055"/>
            <a:ext cx="1147445" cy="415925"/>
          </a:xfrm>
          <a:prstGeom prst="rect">
            <a:avLst/>
          </a:prstGeom>
        </p:spPr>
        <p:txBody>
          <a:bodyPr vert="horz" wrap="square" lIns="0" tIns="12700" rIns="0" bIns="0" rtlCol="0">
            <a:spAutoFit/>
          </a:bodyPr>
          <a:lstStyle/>
          <a:p>
            <a:pPr marL="12700">
              <a:lnSpc>
                <a:spcPts val="1040"/>
              </a:lnSpc>
              <a:spcBef>
                <a:spcPts val="100"/>
              </a:spcBef>
            </a:pPr>
            <a:r>
              <a:rPr sz="900" spc="-15" dirty="0">
                <a:solidFill>
                  <a:srgbClr val="FFFFFF"/>
                </a:solidFill>
                <a:latin typeface="Century Gothic"/>
                <a:cs typeface="Century Gothic"/>
              </a:rPr>
              <a:t>Telecommunications</a:t>
            </a:r>
            <a:endParaRPr sz="900">
              <a:latin typeface="Century Gothic"/>
              <a:cs typeface="Century Gothic"/>
            </a:endParaRPr>
          </a:p>
          <a:p>
            <a:pPr marL="384175" marR="32384">
              <a:lnSpc>
                <a:spcPts val="1000"/>
              </a:lnSpc>
              <a:spcBef>
                <a:spcPts val="55"/>
              </a:spcBef>
            </a:pPr>
            <a:r>
              <a:rPr sz="900" spc="-10" dirty="0">
                <a:solidFill>
                  <a:srgbClr val="FFFFFF"/>
                </a:solidFill>
                <a:latin typeface="Century Gothic"/>
                <a:cs typeface="Century Gothic"/>
              </a:rPr>
              <a:t>and  c</a:t>
            </a:r>
            <a:r>
              <a:rPr sz="900" spc="-15" dirty="0">
                <a:solidFill>
                  <a:srgbClr val="FFFFFF"/>
                </a:solidFill>
                <a:latin typeface="Century Gothic"/>
                <a:cs typeface="Century Gothic"/>
              </a:rPr>
              <a:t>o</a:t>
            </a:r>
            <a:r>
              <a:rPr sz="900" spc="-30" dirty="0">
                <a:solidFill>
                  <a:srgbClr val="FFFFFF"/>
                </a:solidFill>
                <a:latin typeface="Century Gothic"/>
                <a:cs typeface="Century Gothic"/>
              </a:rPr>
              <a:t>mm</a:t>
            </a:r>
            <a:r>
              <a:rPr sz="900" spc="-10" dirty="0">
                <a:solidFill>
                  <a:srgbClr val="FFFFFF"/>
                </a:solidFill>
                <a:latin typeface="Century Gothic"/>
                <a:cs typeface="Century Gothic"/>
              </a:rPr>
              <a:t>un</a:t>
            </a:r>
            <a:r>
              <a:rPr sz="900" spc="-5" dirty="0">
                <a:solidFill>
                  <a:srgbClr val="FFFFFF"/>
                </a:solidFill>
                <a:latin typeface="Century Gothic"/>
                <a:cs typeface="Century Gothic"/>
              </a:rPr>
              <a:t>i</a:t>
            </a:r>
            <a:r>
              <a:rPr sz="900" spc="-10" dirty="0">
                <a:solidFill>
                  <a:srgbClr val="FFFFFF"/>
                </a:solidFill>
                <a:latin typeface="Century Gothic"/>
                <a:cs typeface="Century Gothic"/>
              </a:rPr>
              <a:t>c</a:t>
            </a:r>
            <a:r>
              <a:rPr sz="900" spc="-15" dirty="0">
                <a:solidFill>
                  <a:srgbClr val="FFFFFF"/>
                </a:solidFill>
                <a:latin typeface="Century Gothic"/>
                <a:cs typeface="Century Gothic"/>
              </a:rPr>
              <a:t>a</a:t>
            </a:r>
            <a:r>
              <a:rPr sz="900" spc="-20" dirty="0">
                <a:solidFill>
                  <a:srgbClr val="FFFFFF"/>
                </a:solidFill>
                <a:latin typeface="Century Gothic"/>
                <a:cs typeface="Century Gothic"/>
              </a:rPr>
              <a:t>t</a:t>
            </a:r>
            <a:r>
              <a:rPr sz="900" dirty="0">
                <a:solidFill>
                  <a:srgbClr val="FFFFFF"/>
                </a:solidFill>
                <a:latin typeface="Century Gothic"/>
                <a:cs typeface="Century Gothic"/>
              </a:rPr>
              <a:t>i</a:t>
            </a:r>
            <a:endParaRPr sz="900">
              <a:latin typeface="Century Gothic"/>
              <a:cs typeface="Century Gothic"/>
            </a:endParaRPr>
          </a:p>
        </p:txBody>
      </p:sp>
      <p:sp>
        <p:nvSpPr>
          <p:cNvPr id="27" name="object 27"/>
          <p:cNvSpPr txBox="1"/>
          <p:nvPr/>
        </p:nvSpPr>
        <p:spPr>
          <a:xfrm>
            <a:off x="8680957" y="5286086"/>
            <a:ext cx="186690" cy="140335"/>
          </a:xfrm>
          <a:prstGeom prst="rect">
            <a:avLst/>
          </a:prstGeom>
        </p:spPr>
        <p:txBody>
          <a:bodyPr vert="horz" wrap="square" lIns="0" tIns="635" rIns="0" bIns="0" rtlCol="0">
            <a:spAutoFit/>
          </a:bodyPr>
          <a:lstStyle/>
          <a:p>
            <a:pPr>
              <a:lnSpc>
                <a:spcPct val="100000"/>
              </a:lnSpc>
              <a:spcBef>
                <a:spcPts val="5"/>
              </a:spcBef>
            </a:pPr>
            <a:r>
              <a:rPr sz="900" spc="-15" dirty="0">
                <a:solidFill>
                  <a:srgbClr val="FFFFFF"/>
                </a:solidFill>
                <a:latin typeface="Century Gothic"/>
                <a:cs typeface="Century Gothic"/>
              </a:rPr>
              <a:t>o</a:t>
            </a:r>
            <a:r>
              <a:rPr sz="900" spc="-10" dirty="0">
                <a:solidFill>
                  <a:srgbClr val="FFFFFF"/>
                </a:solidFill>
                <a:latin typeface="Century Gothic"/>
                <a:cs typeface="Century Gothic"/>
              </a:rPr>
              <a:t>n</a:t>
            </a:r>
            <a:r>
              <a:rPr sz="900" dirty="0">
                <a:solidFill>
                  <a:srgbClr val="FFFFFF"/>
                </a:solidFill>
                <a:latin typeface="Century Gothic"/>
                <a:cs typeface="Century Gothic"/>
              </a:rPr>
              <a:t>s</a:t>
            </a:r>
            <a:endParaRPr sz="900">
              <a:latin typeface="Century Gothic"/>
              <a:cs typeface="Century Gothic"/>
            </a:endParaRPr>
          </a:p>
        </p:txBody>
      </p:sp>
      <p:sp>
        <p:nvSpPr>
          <p:cNvPr id="28" name="object 28"/>
          <p:cNvSpPr/>
          <p:nvPr/>
        </p:nvSpPr>
        <p:spPr>
          <a:xfrm>
            <a:off x="8161019" y="5087111"/>
            <a:ext cx="1647444" cy="990600"/>
          </a:xfrm>
          <a:prstGeom prst="rect">
            <a:avLst/>
          </a:prstGeom>
          <a:blipFill>
            <a:blip r:embed="rId13" cstate="print"/>
            <a:stretch>
              <a:fillRect/>
            </a:stretch>
          </a:blipFill>
        </p:spPr>
        <p:txBody>
          <a:bodyPr wrap="square" lIns="0" tIns="0" rIns="0" bIns="0" rtlCol="0"/>
          <a:lstStyle/>
          <a:p>
            <a:endParaRPr/>
          </a:p>
        </p:txBody>
      </p:sp>
      <p:sp>
        <p:nvSpPr>
          <p:cNvPr id="29" name="object 29"/>
          <p:cNvSpPr/>
          <p:nvPr/>
        </p:nvSpPr>
        <p:spPr>
          <a:xfrm>
            <a:off x="8356092" y="5242559"/>
            <a:ext cx="1077468" cy="534923"/>
          </a:xfrm>
          <a:prstGeom prst="rect">
            <a:avLst/>
          </a:prstGeom>
          <a:blipFill>
            <a:blip r:embed="rId14" cstate="print"/>
            <a:stretch>
              <a:fillRect/>
            </a:stretch>
          </a:blipFill>
        </p:spPr>
        <p:txBody>
          <a:bodyPr wrap="square" lIns="0" tIns="0" rIns="0" bIns="0" rtlCol="0"/>
          <a:lstStyle/>
          <a:p>
            <a:endParaRPr/>
          </a:p>
        </p:txBody>
      </p:sp>
      <p:sp>
        <p:nvSpPr>
          <p:cNvPr id="30" name="object 30"/>
          <p:cNvSpPr txBox="1"/>
          <p:nvPr/>
        </p:nvSpPr>
        <p:spPr>
          <a:xfrm>
            <a:off x="9945116" y="6013500"/>
            <a:ext cx="363855" cy="391795"/>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766F6F"/>
                </a:solidFill>
                <a:latin typeface="Century"/>
                <a:cs typeface="Century"/>
              </a:rPr>
              <a:t>02</a:t>
            </a:r>
            <a:endParaRPr sz="2400">
              <a:latin typeface="Century"/>
              <a:cs typeface="Century"/>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60604" y="294129"/>
            <a:ext cx="2684564" cy="6285313"/>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246876" y="583691"/>
            <a:ext cx="4314444" cy="658367"/>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495367" y="3081054"/>
            <a:ext cx="476864" cy="46608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3477386" y="2307474"/>
            <a:ext cx="495300" cy="43591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3465576" y="1472793"/>
            <a:ext cx="515059" cy="465480"/>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3436752" y="3975007"/>
            <a:ext cx="524786" cy="520700"/>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3513963" y="4916504"/>
            <a:ext cx="476250" cy="473242"/>
          </a:xfrm>
          <a:prstGeom prst="rect">
            <a:avLst/>
          </a:prstGeom>
          <a:blipFill>
            <a:blip r:embed="rId8" cstate="print"/>
            <a:stretch>
              <a:fillRect/>
            </a:stretch>
          </a:blipFill>
        </p:spPr>
        <p:txBody>
          <a:bodyPr wrap="square" lIns="0" tIns="0" rIns="0" bIns="0" rtlCol="0"/>
          <a:lstStyle/>
          <a:p>
            <a:endParaRPr/>
          </a:p>
        </p:txBody>
      </p:sp>
      <p:sp>
        <p:nvSpPr>
          <p:cNvPr id="9" name="object 9"/>
          <p:cNvSpPr txBox="1"/>
          <p:nvPr/>
        </p:nvSpPr>
        <p:spPr>
          <a:xfrm>
            <a:off x="7604252" y="1753997"/>
            <a:ext cx="2956560" cy="2555240"/>
          </a:xfrm>
          <a:prstGeom prst="rect">
            <a:avLst/>
          </a:prstGeom>
        </p:spPr>
        <p:txBody>
          <a:bodyPr vert="horz" wrap="square" lIns="0" tIns="12065" rIns="0" bIns="0" rtlCol="0">
            <a:spAutoFit/>
          </a:bodyPr>
          <a:lstStyle/>
          <a:p>
            <a:pPr marL="12700">
              <a:lnSpc>
                <a:spcPct val="100000"/>
              </a:lnSpc>
              <a:spcBef>
                <a:spcPts val="95"/>
              </a:spcBef>
            </a:pPr>
            <a:r>
              <a:rPr sz="16600" b="1" dirty="0">
                <a:solidFill>
                  <a:srgbClr val="1F4E79"/>
                </a:solidFill>
                <a:latin typeface="Century"/>
                <a:cs typeface="Century"/>
              </a:rPr>
              <a:t>0%</a:t>
            </a:r>
            <a:endParaRPr sz="16600">
              <a:latin typeface="Century"/>
              <a:cs typeface="Century"/>
            </a:endParaRPr>
          </a:p>
        </p:txBody>
      </p:sp>
      <p:sp>
        <p:nvSpPr>
          <p:cNvPr id="10" name="object 10"/>
          <p:cNvSpPr txBox="1"/>
          <p:nvPr/>
        </p:nvSpPr>
        <p:spPr>
          <a:xfrm>
            <a:off x="4275835" y="609980"/>
            <a:ext cx="4022090" cy="1135380"/>
          </a:xfrm>
          <a:prstGeom prst="rect">
            <a:avLst/>
          </a:prstGeom>
        </p:spPr>
        <p:txBody>
          <a:bodyPr vert="horz" wrap="square" lIns="0" tIns="12700" rIns="0" bIns="0" rtlCol="0">
            <a:spAutoFit/>
          </a:bodyPr>
          <a:lstStyle/>
          <a:p>
            <a:pPr marL="2169160" marR="5080">
              <a:lnSpc>
                <a:spcPct val="100000"/>
              </a:lnSpc>
              <a:spcBef>
                <a:spcPts val="100"/>
              </a:spcBef>
            </a:pPr>
            <a:r>
              <a:rPr sz="1800" spc="-10" dirty="0">
                <a:solidFill>
                  <a:srgbClr val="FFFFFF"/>
                </a:solidFill>
                <a:latin typeface="Century Gothic"/>
                <a:cs typeface="Century Gothic"/>
              </a:rPr>
              <a:t>Tax and</a:t>
            </a:r>
            <a:r>
              <a:rPr sz="1800" spc="-90" dirty="0">
                <a:solidFill>
                  <a:srgbClr val="FFFFFF"/>
                </a:solidFill>
                <a:latin typeface="Century Gothic"/>
                <a:cs typeface="Century Gothic"/>
              </a:rPr>
              <a:t> </a:t>
            </a:r>
            <a:r>
              <a:rPr sz="1800" spc="-5" dirty="0">
                <a:solidFill>
                  <a:srgbClr val="FFFFFF"/>
                </a:solidFill>
                <a:latin typeface="Century Gothic"/>
                <a:cs typeface="Century Gothic"/>
              </a:rPr>
              <a:t>customs  </a:t>
            </a:r>
            <a:r>
              <a:rPr sz="1800" spc="-10" dirty="0">
                <a:solidFill>
                  <a:srgbClr val="FFFFFF"/>
                </a:solidFill>
                <a:latin typeface="Century Gothic"/>
                <a:cs typeface="Century Gothic"/>
              </a:rPr>
              <a:t>preferences</a:t>
            </a:r>
            <a:endParaRPr sz="1800">
              <a:latin typeface="Century Gothic"/>
              <a:cs typeface="Century Gothic"/>
            </a:endParaRPr>
          </a:p>
          <a:p>
            <a:pPr>
              <a:lnSpc>
                <a:spcPct val="100000"/>
              </a:lnSpc>
              <a:spcBef>
                <a:spcPts val="45"/>
              </a:spcBef>
            </a:pPr>
            <a:endParaRPr sz="1800">
              <a:latin typeface="Century Gothic"/>
              <a:cs typeface="Century Gothic"/>
            </a:endParaRPr>
          </a:p>
          <a:p>
            <a:pPr marL="12700">
              <a:lnSpc>
                <a:spcPct val="100000"/>
              </a:lnSpc>
              <a:spcBef>
                <a:spcPts val="5"/>
              </a:spcBef>
            </a:pPr>
            <a:r>
              <a:rPr sz="1800" dirty="0">
                <a:latin typeface="Century Gothic"/>
                <a:cs typeface="Century Gothic"/>
              </a:rPr>
              <a:t>– </a:t>
            </a:r>
            <a:r>
              <a:rPr sz="1800" spc="-10" dirty="0">
                <a:latin typeface="Century Gothic"/>
                <a:cs typeface="Century Gothic"/>
              </a:rPr>
              <a:t>corporate </a:t>
            </a:r>
            <a:r>
              <a:rPr sz="1800" spc="-5" dirty="0">
                <a:latin typeface="Century Gothic"/>
                <a:cs typeface="Century Gothic"/>
              </a:rPr>
              <a:t>income</a:t>
            </a:r>
            <a:r>
              <a:rPr sz="1800" spc="-65" dirty="0">
                <a:latin typeface="Century Gothic"/>
                <a:cs typeface="Century Gothic"/>
              </a:rPr>
              <a:t> </a:t>
            </a:r>
            <a:r>
              <a:rPr sz="1800" spc="-10" dirty="0">
                <a:latin typeface="Century Gothic"/>
                <a:cs typeface="Century Gothic"/>
              </a:rPr>
              <a:t>tax</a:t>
            </a:r>
            <a:endParaRPr sz="1800">
              <a:latin typeface="Century Gothic"/>
              <a:cs typeface="Century Gothic"/>
            </a:endParaRPr>
          </a:p>
        </p:txBody>
      </p:sp>
      <p:sp>
        <p:nvSpPr>
          <p:cNvPr id="11" name="object 11"/>
          <p:cNvSpPr txBox="1"/>
          <p:nvPr/>
        </p:nvSpPr>
        <p:spPr>
          <a:xfrm>
            <a:off x="4275835" y="2323338"/>
            <a:ext cx="154749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Century Gothic"/>
                <a:cs typeface="Century Gothic"/>
              </a:rPr>
              <a:t>– </a:t>
            </a:r>
            <a:r>
              <a:rPr sz="1800" spc="-10" dirty="0">
                <a:latin typeface="Century Gothic"/>
                <a:cs typeface="Century Gothic"/>
              </a:rPr>
              <a:t>property</a:t>
            </a:r>
            <a:r>
              <a:rPr sz="1800" spc="-95" dirty="0">
                <a:latin typeface="Century Gothic"/>
                <a:cs typeface="Century Gothic"/>
              </a:rPr>
              <a:t> </a:t>
            </a:r>
            <a:r>
              <a:rPr sz="1800" spc="-10" dirty="0">
                <a:latin typeface="Century Gothic"/>
                <a:cs typeface="Century Gothic"/>
              </a:rPr>
              <a:t>tax</a:t>
            </a:r>
            <a:endParaRPr sz="1800">
              <a:latin typeface="Century Gothic"/>
              <a:cs typeface="Century Gothic"/>
            </a:endParaRPr>
          </a:p>
        </p:txBody>
      </p:sp>
      <p:sp>
        <p:nvSpPr>
          <p:cNvPr id="12" name="object 12"/>
          <p:cNvSpPr txBox="1"/>
          <p:nvPr/>
        </p:nvSpPr>
        <p:spPr>
          <a:xfrm>
            <a:off x="4275835" y="3146552"/>
            <a:ext cx="116395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Century Gothic"/>
                <a:cs typeface="Century Gothic"/>
              </a:rPr>
              <a:t>– </a:t>
            </a:r>
            <a:r>
              <a:rPr sz="1800" spc="-5" dirty="0">
                <a:latin typeface="Century Gothic"/>
                <a:cs typeface="Century Gothic"/>
              </a:rPr>
              <a:t>Land</a:t>
            </a:r>
            <a:r>
              <a:rPr sz="1800" spc="-85" dirty="0">
                <a:latin typeface="Century Gothic"/>
                <a:cs typeface="Century Gothic"/>
              </a:rPr>
              <a:t> </a:t>
            </a:r>
            <a:r>
              <a:rPr sz="1800" spc="-10" dirty="0">
                <a:latin typeface="Century Gothic"/>
                <a:cs typeface="Century Gothic"/>
              </a:rPr>
              <a:t>tax</a:t>
            </a:r>
            <a:endParaRPr sz="1800">
              <a:latin typeface="Century Gothic"/>
              <a:cs typeface="Century Gothic"/>
            </a:endParaRPr>
          </a:p>
        </p:txBody>
      </p:sp>
      <p:sp>
        <p:nvSpPr>
          <p:cNvPr id="13" name="object 13"/>
          <p:cNvSpPr txBox="1"/>
          <p:nvPr/>
        </p:nvSpPr>
        <p:spPr>
          <a:xfrm>
            <a:off x="4275835" y="3954526"/>
            <a:ext cx="135128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Century Gothic"/>
                <a:cs typeface="Century Gothic"/>
              </a:rPr>
              <a:t>– </a:t>
            </a:r>
            <a:r>
              <a:rPr sz="1800" spc="-5" dirty="0">
                <a:latin typeface="Century Gothic"/>
                <a:cs typeface="Century Gothic"/>
              </a:rPr>
              <a:t>social</a:t>
            </a:r>
            <a:r>
              <a:rPr sz="1800" spc="-110" dirty="0">
                <a:latin typeface="Century Gothic"/>
                <a:cs typeface="Century Gothic"/>
              </a:rPr>
              <a:t> </a:t>
            </a:r>
            <a:r>
              <a:rPr sz="1800" spc="-10" dirty="0">
                <a:latin typeface="Century Gothic"/>
                <a:cs typeface="Century Gothic"/>
              </a:rPr>
              <a:t>tax</a:t>
            </a:r>
            <a:r>
              <a:rPr sz="1800" spc="-10" dirty="0">
                <a:latin typeface="Calibri"/>
                <a:cs typeface="Calibri"/>
              </a:rPr>
              <a:t>*</a:t>
            </a:r>
            <a:endParaRPr sz="1800">
              <a:latin typeface="Calibri"/>
              <a:cs typeface="Calibri"/>
            </a:endParaRPr>
          </a:p>
        </p:txBody>
      </p:sp>
      <p:sp>
        <p:nvSpPr>
          <p:cNvPr id="14" name="object 14"/>
          <p:cNvSpPr txBox="1"/>
          <p:nvPr/>
        </p:nvSpPr>
        <p:spPr>
          <a:xfrm>
            <a:off x="4275835" y="4138746"/>
            <a:ext cx="3549650" cy="517525"/>
          </a:xfrm>
          <a:prstGeom prst="rect">
            <a:avLst/>
          </a:prstGeom>
        </p:spPr>
        <p:txBody>
          <a:bodyPr vert="horz" wrap="square" lIns="0" tIns="90805" rIns="0" bIns="0" rtlCol="0">
            <a:spAutoFit/>
          </a:bodyPr>
          <a:lstStyle/>
          <a:p>
            <a:pPr marL="12700">
              <a:lnSpc>
                <a:spcPct val="100000"/>
              </a:lnSpc>
              <a:spcBef>
                <a:spcPts val="715"/>
              </a:spcBef>
            </a:pPr>
            <a:r>
              <a:rPr sz="1100" spc="-5" dirty="0">
                <a:latin typeface="Century Gothic"/>
                <a:cs typeface="Century Gothic"/>
              </a:rPr>
              <a:t>provided</a:t>
            </a:r>
            <a:r>
              <a:rPr sz="1100" spc="-75" dirty="0">
                <a:latin typeface="Century Gothic"/>
                <a:cs typeface="Century Gothic"/>
              </a:rPr>
              <a:t> </a:t>
            </a:r>
            <a:r>
              <a:rPr sz="1100" spc="-5" dirty="0">
                <a:latin typeface="Century Gothic"/>
                <a:cs typeface="Century Gothic"/>
              </a:rPr>
              <a:t>that</a:t>
            </a:r>
            <a:r>
              <a:rPr sz="1100" spc="-20" dirty="0">
                <a:latin typeface="Century Gothic"/>
                <a:cs typeface="Century Gothic"/>
              </a:rPr>
              <a:t> </a:t>
            </a:r>
            <a:r>
              <a:rPr sz="1100" dirty="0">
                <a:latin typeface="Century Gothic"/>
                <a:cs typeface="Century Gothic"/>
              </a:rPr>
              <a:t>the</a:t>
            </a:r>
            <a:r>
              <a:rPr sz="1100" spc="-30" dirty="0">
                <a:latin typeface="Century Gothic"/>
                <a:cs typeface="Century Gothic"/>
              </a:rPr>
              <a:t> </a:t>
            </a:r>
            <a:r>
              <a:rPr sz="1100" dirty="0">
                <a:latin typeface="Century Gothic"/>
                <a:cs typeface="Century Gothic"/>
              </a:rPr>
              <a:t>cost</a:t>
            </a:r>
            <a:r>
              <a:rPr sz="1100" spc="-45" dirty="0">
                <a:latin typeface="Century Gothic"/>
                <a:cs typeface="Century Gothic"/>
              </a:rPr>
              <a:t> </a:t>
            </a:r>
            <a:r>
              <a:rPr sz="1100" dirty="0">
                <a:latin typeface="Century Gothic"/>
                <a:cs typeface="Century Gothic"/>
              </a:rPr>
              <a:t>of</a:t>
            </a:r>
            <a:r>
              <a:rPr sz="1100" spc="-5" dirty="0">
                <a:latin typeface="Century Gothic"/>
                <a:cs typeface="Century Gothic"/>
              </a:rPr>
              <a:t> labour</a:t>
            </a:r>
            <a:r>
              <a:rPr sz="1100" spc="-65" dirty="0">
                <a:latin typeface="Century Gothic"/>
                <a:cs typeface="Century Gothic"/>
              </a:rPr>
              <a:t> </a:t>
            </a:r>
            <a:r>
              <a:rPr sz="1100" dirty="0">
                <a:latin typeface="Century Gothic"/>
                <a:cs typeface="Century Gothic"/>
              </a:rPr>
              <a:t>is</a:t>
            </a:r>
            <a:r>
              <a:rPr sz="1100" spc="-30" dirty="0">
                <a:latin typeface="Century Gothic"/>
                <a:cs typeface="Century Gothic"/>
              </a:rPr>
              <a:t> </a:t>
            </a:r>
            <a:r>
              <a:rPr sz="1100" dirty="0">
                <a:latin typeface="Century Gothic"/>
                <a:cs typeface="Century Gothic"/>
              </a:rPr>
              <a:t>at</a:t>
            </a:r>
            <a:r>
              <a:rPr sz="1100" spc="-35" dirty="0">
                <a:latin typeface="Century Gothic"/>
                <a:cs typeface="Century Gothic"/>
              </a:rPr>
              <a:t> </a:t>
            </a:r>
            <a:r>
              <a:rPr sz="1100" dirty="0">
                <a:latin typeface="Century Gothic"/>
                <a:cs typeface="Century Gothic"/>
              </a:rPr>
              <a:t>least</a:t>
            </a:r>
            <a:r>
              <a:rPr sz="1100" spc="-60" dirty="0">
                <a:latin typeface="Century Gothic"/>
                <a:cs typeface="Century Gothic"/>
              </a:rPr>
              <a:t> </a:t>
            </a:r>
            <a:r>
              <a:rPr sz="1100" dirty="0">
                <a:latin typeface="Century Gothic"/>
                <a:cs typeface="Century Gothic"/>
              </a:rPr>
              <a:t>70%</a:t>
            </a:r>
            <a:r>
              <a:rPr sz="1100" spc="-25" dirty="0">
                <a:latin typeface="Century Gothic"/>
                <a:cs typeface="Century Gothic"/>
              </a:rPr>
              <a:t> </a:t>
            </a:r>
            <a:r>
              <a:rPr sz="1100" dirty="0">
                <a:latin typeface="Century Gothic"/>
                <a:cs typeface="Century Gothic"/>
              </a:rPr>
              <a:t>of</a:t>
            </a:r>
            <a:r>
              <a:rPr sz="1100" spc="-20" dirty="0">
                <a:latin typeface="Century Gothic"/>
                <a:cs typeface="Century Gothic"/>
              </a:rPr>
              <a:t> </a:t>
            </a:r>
            <a:r>
              <a:rPr sz="1100" dirty="0">
                <a:latin typeface="Century Gothic"/>
                <a:cs typeface="Century Gothic"/>
              </a:rPr>
              <a:t>the</a:t>
            </a:r>
            <a:endParaRPr sz="1100">
              <a:latin typeface="Century Gothic"/>
              <a:cs typeface="Century Gothic"/>
            </a:endParaRPr>
          </a:p>
          <a:p>
            <a:pPr marL="12700">
              <a:lnSpc>
                <a:spcPct val="100000"/>
              </a:lnSpc>
              <a:spcBef>
                <a:spcPts val="615"/>
              </a:spcBef>
            </a:pPr>
            <a:r>
              <a:rPr sz="1100" spc="-5" dirty="0">
                <a:latin typeface="Century Gothic"/>
                <a:cs typeface="Century Gothic"/>
              </a:rPr>
              <a:t>total</a:t>
            </a:r>
            <a:r>
              <a:rPr sz="1100" spc="-30" dirty="0">
                <a:latin typeface="Century Gothic"/>
                <a:cs typeface="Century Gothic"/>
              </a:rPr>
              <a:t> </a:t>
            </a:r>
            <a:r>
              <a:rPr sz="1100" dirty="0">
                <a:latin typeface="Century Gothic"/>
                <a:cs typeface="Century Gothic"/>
              </a:rPr>
              <a:t>cost</a:t>
            </a:r>
            <a:endParaRPr sz="1100">
              <a:latin typeface="Century Gothic"/>
              <a:cs typeface="Century Gothic"/>
            </a:endParaRPr>
          </a:p>
        </p:txBody>
      </p:sp>
      <p:sp>
        <p:nvSpPr>
          <p:cNvPr id="15" name="object 15"/>
          <p:cNvSpPr txBox="1"/>
          <p:nvPr/>
        </p:nvSpPr>
        <p:spPr>
          <a:xfrm>
            <a:off x="4275835" y="4910720"/>
            <a:ext cx="3517265" cy="704215"/>
          </a:xfrm>
          <a:prstGeom prst="rect">
            <a:avLst/>
          </a:prstGeom>
        </p:spPr>
        <p:txBody>
          <a:bodyPr vert="horz" wrap="square" lIns="0" tIns="46990" rIns="0" bIns="0" rtlCol="0">
            <a:spAutoFit/>
          </a:bodyPr>
          <a:lstStyle/>
          <a:p>
            <a:pPr marL="12700">
              <a:lnSpc>
                <a:spcPct val="100000"/>
              </a:lnSpc>
              <a:spcBef>
                <a:spcPts val="370"/>
              </a:spcBef>
            </a:pPr>
            <a:r>
              <a:rPr sz="1800" dirty="0">
                <a:latin typeface="Century Gothic"/>
                <a:cs typeface="Century Gothic"/>
              </a:rPr>
              <a:t>– </a:t>
            </a:r>
            <a:r>
              <a:rPr sz="1800" spc="-70" dirty="0">
                <a:latin typeface="Calibri"/>
                <a:cs typeface="Calibri"/>
              </a:rPr>
              <a:t>VAT*</a:t>
            </a:r>
            <a:endParaRPr sz="1800">
              <a:latin typeface="Calibri"/>
              <a:cs typeface="Calibri"/>
            </a:endParaRPr>
          </a:p>
          <a:p>
            <a:pPr marL="12700">
              <a:lnSpc>
                <a:spcPct val="100000"/>
              </a:lnSpc>
              <a:spcBef>
                <a:spcPts val="175"/>
              </a:spcBef>
            </a:pPr>
            <a:r>
              <a:rPr sz="1100" spc="-5" dirty="0">
                <a:latin typeface="Century Gothic"/>
                <a:cs typeface="Century Gothic"/>
              </a:rPr>
              <a:t>When</a:t>
            </a:r>
            <a:r>
              <a:rPr sz="1100" spc="-35" dirty="0">
                <a:latin typeface="Century Gothic"/>
                <a:cs typeface="Century Gothic"/>
              </a:rPr>
              <a:t> </a:t>
            </a:r>
            <a:r>
              <a:rPr sz="1100" spc="-5" dirty="0">
                <a:latin typeface="Century Gothic"/>
                <a:cs typeface="Century Gothic"/>
              </a:rPr>
              <a:t>goods</a:t>
            </a:r>
            <a:r>
              <a:rPr sz="1100" spc="-40" dirty="0">
                <a:latin typeface="Century Gothic"/>
                <a:cs typeface="Century Gothic"/>
              </a:rPr>
              <a:t> </a:t>
            </a:r>
            <a:r>
              <a:rPr sz="1100" dirty="0">
                <a:latin typeface="Century Gothic"/>
                <a:cs typeface="Century Gothic"/>
              </a:rPr>
              <a:t>are</a:t>
            </a:r>
            <a:r>
              <a:rPr sz="1100" spc="-55" dirty="0">
                <a:latin typeface="Century Gothic"/>
                <a:cs typeface="Century Gothic"/>
              </a:rPr>
              <a:t> </a:t>
            </a:r>
            <a:r>
              <a:rPr sz="1100" dirty="0">
                <a:latin typeface="Century Gothic"/>
                <a:cs typeface="Century Gothic"/>
              </a:rPr>
              <a:t>sold</a:t>
            </a:r>
            <a:r>
              <a:rPr sz="1100" spc="-45" dirty="0">
                <a:latin typeface="Century Gothic"/>
                <a:cs typeface="Century Gothic"/>
              </a:rPr>
              <a:t> </a:t>
            </a:r>
            <a:r>
              <a:rPr sz="1100" dirty="0">
                <a:latin typeface="Century Gothic"/>
                <a:cs typeface="Century Gothic"/>
              </a:rPr>
              <a:t>on</a:t>
            </a:r>
            <a:r>
              <a:rPr sz="1100" spc="-10" dirty="0">
                <a:latin typeface="Century Gothic"/>
                <a:cs typeface="Century Gothic"/>
              </a:rPr>
              <a:t> </a:t>
            </a:r>
            <a:r>
              <a:rPr sz="1100" dirty="0">
                <a:latin typeface="Century Gothic"/>
                <a:cs typeface="Century Gothic"/>
              </a:rPr>
              <a:t>the</a:t>
            </a:r>
            <a:r>
              <a:rPr sz="1100" spc="-30" dirty="0">
                <a:latin typeface="Century Gothic"/>
                <a:cs typeface="Century Gothic"/>
              </a:rPr>
              <a:t> </a:t>
            </a:r>
            <a:r>
              <a:rPr sz="1100" spc="-5" dirty="0">
                <a:latin typeface="Century Gothic"/>
                <a:cs typeface="Century Gothic"/>
              </a:rPr>
              <a:t>territory</a:t>
            </a:r>
            <a:r>
              <a:rPr sz="1100" spc="-60" dirty="0">
                <a:latin typeface="Century Gothic"/>
                <a:cs typeface="Century Gothic"/>
              </a:rPr>
              <a:t> </a:t>
            </a:r>
            <a:r>
              <a:rPr sz="1100" dirty="0">
                <a:latin typeface="Century Gothic"/>
                <a:cs typeface="Century Gothic"/>
              </a:rPr>
              <a:t>of</a:t>
            </a:r>
            <a:r>
              <a:rPr sz="1100" spc="-20" dirty="0">
                <a:latin typeface="Century Gothic"/>
                <a:cs typeface="Century Gothic"/>
              </a:rPr>
              <a:t> </a:t>
            </a:r>
            <a:r>
              <a:rPr sz="1100" dirty="0">
                <a:latin typeface="Century Gothic"/>
                <a:cs typeface="Century Gothic"/>
              </a:rPr>
              <a:t>the</a:t>
            </a:r>
            <a:r>
              <a:rPr sz="1100" spc="-15" dirty="0">
                <a:latin typeface="Century Gothic"/>
                <a:cs typeface="Century Gothic"/>
              </a:rPr>
              <a:t> </a:t>
            </a:r>
            <a:r>
              <a:rPr sz="1100" spc="-5" dirty="0">
                <a:latin typeface="Century Gothic"/>
                <a:cs typeface="Century Gothic"/>
              </a:rPr>
              <a:t>SEZ,</a:t>
            </a:r>
            <a:endParaRPr sz="1100">
              <a:latin typeface="Century Gothic"/>
              <a:cs typeface="Century Gothic"/>
            </a:endParaRPr>
          </a:p>
          <a:p>
            <a:pPr marL="12700">
              <a:lnSpc>
                <a:spcPct val="100000"/>
              </a:lnSpc>
              <a:spcBef>
                <a:spcPts val="95"/>
              </a:spcBef>
            </a:pPr>
            <a:r>
              <a:rPr sz="1100" dirty="0">
                <a:latin typeface="Century Gothic"/>
                <a:cs typeface="Century Gothic"/>
              </a:rPr>
              <a:t>fully</a:t>
            </a:r>
            <a:r>
              <a:rPr sz="1100" spc="-65" dirty="0">
                <a:latin typeface="Century Gothic"/>
                <a:cs typeface="Century Gothic"/>
              </a:rPr>
              <a:t> </a:t>
            </a:r>
            <a:r>
              <a:rPr sz="1100" dirty="0">
                <a:latin typeface="Century Gothic"/>
                <a:cs typeface="Century Gothic"/>
              </a:rPr>
              <a:t>consumed</a:t>
            </a:r>
            <a:r>
              <a:rPr sz="1100" spc="-55" dirty="0">
                <a:latin typeface="Century Gothic"/>
                <a:cs typeface="Century Gothic"/>
              </a:rPr>
              <a:t> </a:t>
            </a:r>
            <a:r>
              <a:rPr sz="1100" dirty="0">
                <a:latin typeface="Century Gothic"/>
                <a:cs typeface="Century Gothic"/>
              </a:rPr>
              <a:t>in</a:t>
            </a:r>
            <a:r>
              <a:rPr sz="1100" spc="-35" dirty="0">
                <a:latin typeface="Century Gothic"/>
                <a:cs typeface="Century Gothic"/>
              </a:rPr>
              <a:t> </a:t>
            </a:r>
            <a:r>
              <a:rPr sz="1100" dirty="0">
                <a:latin typeface="Century Gothic"/>
                <a:cs typeface="Century Gothic"/>
              </a:rPr>
              <a:t>the</a:t>
            </a:r>
            <a:r>
              <a:rPr sz="1100" spc="-15" dirty="0">
                <a:latin typeface="Century Gothic"/>
                <a:cs typeface="Century Gothic"/>
              </a:rPr>
              <a:t> </a:t>
            </a:r>
            <a:r>
              <a:rPr sz="1100" spc="-5" dirty="0">
                <a:latin typeface="Century Gothic"/>
                <a:cs typeface="Century Gothic"/>
              </a:rPr>
              <a:t>implementation</a:t>
            </a:r>
            <a:r>
              <a:rPr sz="1100" spc="-50" dirty="0">
                <a:latin typeface="Century Gothic"/>
                <a:cs typeface="Century Gothic"/>
              </a:rPr>
              <a:t> </a:t>
            </a:r>
            <a:r>
              <a:rPr sz="1100" dirty="0">
                <a:latin typeface="Century Gothic"/>
                <a:cs typeface="Century Gothic"/>
              </a:rPr>
              <a:t>of</a:t>
            </a:r>
            <a:r>
              <a:rPr sz="1100" spc="-20" dirty="0">
                <a:latin typeface="Century Gothic"/>
                <a:cs typeface="Century Gothic"/>
              </a:rPr>
              <a:t> </a:t>
            </a:r>
            <a:r>
              <a:rPr sz="1100" dirty="0">
                <a:latin typeface="Century Gothic"/>
                <a:cs typeface="Century Gothic"/>
              </a:rPr>
              <a:t>the</a:t>
            </a:r>
            <a:r>
              <a:rPr sz="1100" spc="-35" dirty="0">
                <a:latin typeface="Century Gothic"/>
                <a:cs typeface="Century Gothic"/>
              </a:rPr>
              <a:t> </a:t>
            </a:r>
            <a:r>
              <a:rPr sz="1100" dirty="0">
                <a:latin typeface="Century Gothic"/>
                <a:cs typeface="Century Gothic"/>
              </a:rPr>
              <a:t>activity</a:t>
            </a:r>
            <a:endParaRPr sz="1100">
              <a:latin typeface="Century Gothic"/>
              <a:cs typeface="Century Gothic"/>
            </a:endParaRPr>
          </a:p>
        </p:txBody>
      </p:sp>
      <p:sp>
        <p:nvSpPr>
          <p:cNvPr id="16" name="object 16"/>
          <p:cNvSpPr/>
          <p:nvPr/>
        </p:nvSpPr>
        <p:spPr>
          <a:xfrm>
            <a:off x="3555900" y="5876858"/>
            <a:ext cx="651045" cy="344952"/>
          </a:xfrm>
          <a:prstGeom prst="rect">
            <a:avLst/>
          </a:prstGeom>
          <a:blipFill>
            <a:blip r:embed="rId9" cstate="print"/>
            <a:stretch>
              <a:fillRect/>
            </a:stretch>
          </a:blipFill>
        </p:spPr>
        <p:txBody>
          <a:bodyPr wrap="square" lIns="0" tIns="0" rIns="0" bIns="0" rtlCol="0"/>
          <a:lstStyle/>
          <a:p>
            <a:endParaRPr/>
          </a:p>
        </p:txBody>
      </p:sp>
      <p:sp>
        <p:nvSpPr>
          <p:cNvPr id="17" name="object 17"/>
          <p:cNvSpPr txBox="1"/>
          <p:nvPr/>
        </p:nvSpPr>
        <p:spPr>
          <a:xfrm>
            <a:off x="4275835" y="5844641"/>
            <a:ext cx="3609975" cy="966469"/>
          </a:xfrm>
          <a:prstGeom prst="rect">
            <a:avLst/>
          </a:prstGeom>
        </p:spPr>
        <p:txBody>
          <a:bodyPr vert="horz" wrap="square" lIns="0" tIns="12700" rIns="0" bIns="0" rtlCol="0">
            <a:spAutoFit/>
          </a:bodyPr>
          <a:lstStyle/>
          <a:p>
            <a:pPr marL="12700">
              <a:lnSpc>
                <a:spcPct val="100000"/>
              </a:lnSpc>
              <a:spcBef>
                <a:spcPts val="100"/>
              </a:spcBef>
            </a:pPr>
            <a:r>
              <a:rPr sz="1800" dirty="0">
                <a:latin typeface="Century Gothic"/>
                <a:cs typeface="Century Gothic"/>
              </a:rPr>
              <a:t>– </a:t>
            </a:r>
            <a:r>
              <a:rPr sz="1800" spc="-5" dirty="0">
                <a:latin typeface="Century Gothic"/>
                <a:cs typeface="Century Gothic"/>
              </a:rPr>
              <a:t>Exemption from customs</a:t>
            </a:r>
            <a:r>
              <a:rPr sz="1800" spc="-114" dirty="0">
                <a:latin typeface="Century Gothic"/>
                <a:cs typeface="Century Gothic"/>
              </a:rPr>
              <a:t> </a:t>
            </a:r>
            <a:r>
              <a:rPr sz="1800" spc="-5" dirty="0">
                <a:latin typeface="Century Gothic"/>
                <a:cs typeface="Century Gothic"/>
              </a:rPr>
              <a:t>duties</a:t>
            </a:r>
            <a:endParaRPr sz="1800">
              <a:latin typeface="Century Gothic"/>
              <a:cs typeface="Century Gothic"/>
            </a:endParaRPr>
          </a:p>
          <a:p>
            <a:pPr marL="12700">
              <a:lnSpc>
                <a:spcPct val="100000"/>
              </a:lnSpc>
              <a:spcBef>
                <a:spcPts val="100"/>
              </a:spcBef>
            </a:pPr>
            <a:r>
              <a:rPr sz="1800" dirty="0">
                <a:latin typeface="Century Gothic"/>
                <a:cs typeface="Century Gothic"/>
              </a:rPr>
              <a:t>for </a:t>
            </a:r>
            <a:r>
              <a:rPr sz="1800" spc="-5" dirty="0">
                <a:latin typeface="Century Gothic"/>
                <a:cs typeface="Century Gothic"/>
              </a:rPr>
              <a:t>goods imported into </a:t>
            </a:r>
            <a:r>
              <a:rPr sz="1800" spc="-10" dirty="0">
                <a:latin typeface="Century Gothic"/>
                <a:cs typeface="Century Gothic"/>
              </a:rPr>
              <a:t>the</a:t>
            </a:r>
            <a:r>
              <a:rPr sz="1800" spc="-135" dirty="0">
                <a:latin typeface="Century Gothic"/>
                <a:cs typeface="Century Gothic"/>
              </a:rPr>
              <a:t> </a:t>
            </a:r>
            <a:r>
              <a:rPr sz="1800" spc="-5" dirty="0">
                <a:latin typeface="Century Gothic"/>
                <a:cs typeface="Century Gothic"/>
              </a:rPr>
              <a:t>SEZ</a:t>
            </a:r>
            <a:endParaRPr sz="1800">
              <a:latin typeface="Century Gothic"/>
              <a:cs typeface="Century Gothic"/>
            </a:endParaRPr>
          </a:p>
          <a:p>
            <a:pPr marL="12700">
              <a:lnSpc>
                <a:spcPct val="100000"/>
              </a:lnSpc>
              <a:spcBef>
                <a:spcPts val="105"/>
              </a:spcBef>
            </a:pPr>
            <a:r>
              <a:rPr sz="2400" spc="-5" dirty="0">
                <a:solidFill>
                  <a:srgbClr val="766F6F"/>
                </a:solidFill>
                <a:latin typeface="Century"/>
                <a:cs typeface="Century"/>
              </a:rPr>
              <a:t>03</a:t>
            </a:r>
            <a:endParaRPr sz="2400">
              <a:latin typeface="Century"/>
              <a:cs typeface="Century"/>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6088380" cy="660654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3499865" y="93421"/>
            <a:ext cx="1626235" cy="331470"/>
          </a:xfrm>
          <a:prstGeom prst="rect">
            <a:avLst/>
          </a:prstGeom>
        </p:spPr>
        <p:txBody>
          <a:bodyPr vert="horz" wrap="square" lIns="0" tIns="13335" rIns="0" bIns="0" rtlCol="0">
            <a:spAutoFit/>
          </a:bodyPr>
          <a:lstStyle/>
          <a:p>
            <a:pPr marL="12700">
              <a:lnSpc>
                <a:spcPct val="100000"/>
              </a:lnSpc>
              <a:spcBef>
                <a:spcPts val="105"/>
              </a:spcBef>
            </a:pPr>
            <a:r>
              <a:rPr sz="2000" b="1" spc="-5" dirty="0">
                <a:solidFill>
                  <a:srgbClr val="FFFFFF"/>
                </a:solidFill>
                <a:latin typeface="Century Gothic"/>
                <a:cs typeface="Century Gothic"/>
              </a:rPr>
              <a:t>Infrastructure</a:t>
            </a:r>
            <a:endParaRPr sz="2000">
              <a:latin typeface="Century Gothic"/>
              <a:cs typeface="Century Gothic"/>
            </a:endParaRPr>
          </a:p>
        </p:txBody>
      </p:sp>
      <p:sp>
        <p:nvSpPr>
          <p:cNvPr id="4" name="object 4"/>
          <p:cNvSpPr/>
          <p:nvPr/>
        </p:nvSpPr>
        <p:spPr>
          <a:xfrm>
            <a:off x="7251192" y="3675888"/>
            <a:ext cx="2296668" cy="288036"/>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331456" y="3715257"/>
            <a:ext cx="1585595" cy="208279"/>
          </a:xfrm>
          <a:prstGeom prst="rect">
            <a:avLst/>
          </a:prstGeom>
        </p:spPr>
        <p:txBody>
          <a:bodyPr vert="horz" wrap="square" lIns="0" tIns="12700" rIns="0" bIns="0" rtlCol="0">
            <a:spAutoFit/>
          </a:bodyPr>
          <a:lstStyle/>
          <a:p>
            <a:pPr marL="12700">
              <a:lnSpc>
                <a:spcPct val="100000"/>
              </a:lnSpc>
              <a:spcBef>
                <a:spcPts val="100"/>
              </a:spcBef>
            </a:pPr>
            <a:r>
              <a:rPr sz="1200" spc="-15" dirty="0">
                <a:solidFill>
                  <a:srgbClr val="FFFFFF"/>
                </a:solidFill>
                <a:latin typeface="Century Gothic"/>
                <a:cs typeface="Century Gothic"/>
              </a:rPr>
              <a:t>Transport</a:t>
            </a:r>
            <a:r>
              <a:rPr sz="1200" spc="-25" dirty="0">
                <a:solidFill>
                  <a:srgbClr val="FFFFFF"/>
                </a:solidFill>
                <a:latin typeface="Century Gothic"/>
                <a:cs typeface="Century Gothic"/>
              </a:rPr>
              <a:t> </a:t>
            </a:r>
            <a:r>
              <a:rPr sz="1200" spc="-15" dirty="0">
                <a:solidFill>
                  <a:srgbClr val="FFFFFF"/>
                </a:solidFill>
                <a:latin typeface="Century Gothic"/>
                <a:cs typeface="Century Gothic"/>
              </a:rPr>
              <a:t>accessibility</a:t>
            </a:r>
            <a:endParaRPr sz="1200">
              <a:latin typeface="Century Gothic"/>
              <a:cs typeface="Century Gothic"/>
            </a:endParaRPr>
          </a:p>
        </p:txBody>
      </p:sp>
      <p:sp>
        <p:nvSpPr>
          <p:cNvPr id="6" name="object 6"/>
          <p:cNvSpPr/>
          <p:nvPr/>
        </p:nvSpPr>
        <p:spPr>
          <a:xfrm>
            <a:off x="3552444" y="815339"/>
            <a:ext cx="2145792" cy="422148"/>
          </a:xfrm>
          <a:prstGeom prst="rect">
            <a:avLst/>
          </a:prstGeom>
          <a:blipFill>
            <a:blip r:embed="rId3" cstate="print"/>
            <a:stretch>
              <a:fillRect/>
            </a:stretch>
          </a:blipFill>
        </p:spPr>
        <p:txBody>
          <a:bodyPr wrap="square" lIns="0" tIns="0" rIns="0" bIns="0" rtlCol="0"/>
          <a:lstStyle/>
          <a:p>
            <a:endParaRPr/>
          </a:p>
        </p:txBody>
      </p:sp>
      <p:sp>
        <p:nvSpPr>
          <p:cNvPr id="7" name="object 7"/>
          <p:cNvSpPr txBox="1"/>
          <p:nvPr/>
        </p:nvSpPr>
        <p:spPr>
          <a:xfrm>
            <a:off x="3608070" y="886713"/>
            <a:ext cx="1743710" cy="269240"/>
          </a:xfrm>
          <a:prstGeom prst="rect">
            <a:avLst/>
          </a:prstGeom>
        </p:spPr>
        <p:txBody>
          <a:bodyPr vert="horz" wrap="square" lIns="0" tIns="12065" rIns="0" bIns="0" rtlCol="0">
            <a:spAutoFit/>
          </a:bodyPr>
          <a:lstStyle/>
          <a:p>
            <a:pPr marL="12700">
              <a:lnSpc>
                <a:spcPct val="100000"/>
              </a:lnSpc>
              <a:spcBef>
                <a:spcPts val="95"/>
              </a:spcBef>
            </a:pPr>
            <a:r>
              <a:rPr sz="1600" b="1" spc="-5" dirty="0">
                <a:solidFill>
                  <a:srgbClr val="FFFFFF"/>
                </a:solidFill>
                <a:latin typeface="Century Gothic"/>
                <a:cs typeface="Century Gothic"/>
              </a:rPr>
              <a:t>Common</a:t>
            </a:r>
            <a:r>
              <a:rPr sz="1600" b="1" spc="-70" dirty="0">
                <a:solidFill>
                  <a:srgbClr val="FFFFFF"/>
                </a:solidFill>
                <a:latin typeface="Century Gothic"/>
                <a:cs typeface="Century Gothic"/>
              </a:rPr>
              <a:t> </a:t>
            </a:r>
            <a:r>
              <a:rPr sz="1600" b="1" spc="-5" dirty="0">
                <a:solidFill>
                  <a:srgbClr val="FFFFFF"/>
                </a:solidFill>
                <a:latin typeface="Century Gothic"/>
                <a:cs typeface="Century Gothic"/>
              </a:rPr>
              <a:t>territory</a:t>
            </a:r>
            <a:endParaRPr sz="1600">
              <a:latin typeface="Century Gothic"/>
              <a:cs typeface="Century Gothic"/>
            </a:endParaRPr>
          </a:p>
        </p:txBody>
      </p:sp>
      <p:sp>
        <p:nvSpPr>
          <p:cNvPr id="8" name="object 8"/>
          <p:cNvSpPr txBox="1"/>
          <p:nvPr/>
        </p:nvSpPr>
        <p:spPr>
          <a:xfrm>
            <a:off x="3931411" y="1334846"/>
            <a:ext cx="1518920" cy="574675"/>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FFFF"/>
                </a:solidFill>
                <a:latin typeface="Century Gothic"/>
                <a:cs typeface="Century Gothic"/>
              </a:rPr>
              <a:t>163</a:t>
            </a:r>
            <a:r>
              <a:rPr sz="3600" b="1" spc="-204" dirty="0">
                <a:solidFill>
                  <a:srgbClr val="FFFFFF"/>
                </a:solidFill>
                <a:latin typeface="Century Gothic"/>
                <a:cs typeface="Century Gothic"/>
              </a:rPr>
              <a:t> </a:t>
            </a:r>
            <a:r>
              <a:rPr sz="3600" b="1" spc="-5" dirty="0">
                <a:solidFill>
                  <a:srgbClr val="FFFFFF"/>
                </a:solidFill>
                <a:latin typeface="Century Gothic"/>
                <a:cs typeface="Century Gothic"/>
              </a:rPr>
              <a:t>Ha</a:t>
            </a:r>
            <a:endParaRPr sz="3600">
              <a:latin typeface="Century Gothic"/>
              <a:cs typeface="Century Gothic"/>
            </a:endParaRPr>
          </a:p>
        </p:txBody>
      </p:sp>
      <p:sp>
        <p:nvSpPr>
          <p:cNvPr id="9" name="object 9"/>
          <p:cNvSpPr txBox="1"/>
          <p:nvPr/>
        </p:nvSpPr>
        <p:spPr>
          <a:xfrm>
            <a:off x="3136519" y="1971776"/>
            <a:ext cx="1816735" cy="1307465"/>
          </a:xfrm>
          <a:prstGeom prst="rect">
            <a:avLst/>
          </a:prstGeom>
        </p:spPr>
        <p:txBody>
          <a:bodyPr vert="horz" wrap="square" lIns="0" tIns="64135" rIns="0" bIns="0" rtlCol="0">
            <a:spAutoFit/>
          </a:bodyPr>
          <a:lstStyle/>
          <a:p>
            <a:pPr marL="184785" indent="-172720">
              <a:lnSpc>
                <a:spcPct val="100000"/>
              </a:lnSpc>
              <a:spcBef>
                <a:spcPts val="505"/>
              </a:spcBef>
              <a:buFont typeface="Arial"/>
              <a:buChar char="•"/>
              <a:tabLst>
                <a:tab pos="185420" algn="l"/>
              </a:tabLst>
            </a:pPr>
            <a:r>
              <a:rPr sz="1100" dirty="0">
                <a:solidFill>
                  <a:srgbClr val="FFFFFF"/>
                </a:solidFill>
                <a:latin typeface="Century Gothic"/>
                <a:cs typeface="Century Gothic"/>
              </a:rPr>
              <a:t>office</a:t>
            </a:r>
            <a:r>
              <a:rPr sz="1100" spc="-20" dirty="0">
                <a:solidFill>
                  <a:srgbClr val="FFFFFF"/>
                </a:solidFill>
                <a:latin typeface="Century Gothic"/>
                <a:cs typeface="Century Gothic"/>
              </a:rPr>
              <a:t> </a:t>
            </a:r>
            <a:r>
              <a:rPr sz="1100" dirty="0">
                <a:solidFill>
                  <a:srgbClr val="FFFFFF"/>
                </a:solidFill>
                <a:latin typeface="Century Gothic"/>
                <a:cs typeface="Century Gothic"/>
              </a:rPr>
              <a:t>building</a:t>
            </a:r>
            <a:endParaRPr sz="1100">
              <a:latin typeface="Century Gothic"/>
              <a:cs typeface="Century Gothic"/>
            </a:endParaRPr>
          </a:p>
          <a:p>
            <a:pPr marL="184785" indent="-172720">
              <a:lnSpc>
                <a:spcPct val="100000"/>
              </a:lnSpc>
              <a:spcBef>
                <a:spcPts val="405"/>
              </a:spcBef>
              <a:buFont typeface="Arial"/>
              <a:buChar char="•"/>
              <a:tabLst>
                <a:tab pos="185420" algn="l"/>
              </a:tabLst>
            </a:pPr>
            <a:r>
              <a:rPr sz="1100" dirty="0">
                <a:solidFill>
                  <a:srgbClr val="FFFFFF"/>
                </a:solidFill>
                <a:latin typeface="Century Gothic"/>
                <a:cs typeface="Century Gothic"/>
              </a:rPr>
              <a:t>Production</a:t>
            </a:r>
            <a:r>
              <a:rPr sz="1100" spc="-45" dirty="0">
                <a:solidFill>
                  <a:srgbClr val="FFFFFF"/>
                </a:solidFill>
                <a:latin typeface="Century Gothic"/>
                <a:cs typeface="Century Gothic"/>
              </a:rPr>
              <a:t> </a:t>
            </a:r>
            <a:r>
              <a:rPr sz="1100" dirty="0">
                <a:solidFill>
                  <a:srgbClr val="FFFFFF"/>
                </a:solidFill>
                <a:latin typeface="Century Gothic"/>
                <a:cs typeface="Century Gothic"/>
              </a:rPr>
              <a:t>modules</a:t>
            </a:r>
            <a:endParaRPr sz="1100">
              <a:latin typeface="Century Gothic"/>
              <a:cs typeface="Century Gothic"/>
            </a:endParaRPr>
          </a:p>
          <a:p>
            <a:pPr marL="184785" indent="-172720">
              <a:lnSpc>
                <a:spcPct val="100000"/>
              </a:lnSpc>
              <a:spcBef>
                <a:spcPts val="395"/>
              </a:spcBef>
              <a:buFont typeface="Arial"/>
              <a:buChar char="•"/>
              <a:tabLst>
                <a:tab pos="185420" algn="l"/>
              </a:tabLst>
            </a:pPr>
            <a:r>
              <a:rPr sz="1100" spc="-5" dirty="0">
                <a:solidFill>
                  <a:srgbClr val="FFFFFF"/>
                </a:solidFill>
                <a:latin typeface="Century Gothic"/>
                <a:cs typeface="Century Gothic"/>
              </a:rPr>
              <a:t>Auxiliary</a:t>
            </a:r>
            <a:r>
              <a:rPr sz="1100" spc="-65" dirty="0">
                <a:solidFill>
                  <a:srgbClr val="FFFFFF"/>
                </a:solidFill>
                <a:latin typeface="Century Gothic"/>
                <a:cs typeface="Century Gothic"/>
              </a:rPr>
              <a:t> </a:t>
            </a:r>
            <a:r>
              <a:rPr sz="1100" dirty="0">
                <a:solidFill>
                  <a:srgbClr val="FFFFFF"/>
                </a:solidFill>
                <a:latin typeface="Century Gothic"/>
                <a:cs typeface="Century Gothic"/>
              </a:rPr>
              <a:t>facilities</a:t>
            </a:r>
            <a:endParaRPr sz="1100">
              <a:latin typeface="Century Gothic"/>
              <a:cs typeface="Century Gothic"/>
            </a:endParaRPr>
          </a:p>
          <a:p>
            <a:pPr marL="184785" marR="5080" indent="-172720">
              <a:lnSpc>
                <a:spcPct val="100000"/>
              </a:lnSpc>
              <a:spcBef>
                <a:spcPts val="409"/>
              </a:spcBef>
              <a:buFont typeface="Arial"/>
              <a:buChar char="•"/>
              <a:tabLst>
                <a:tab pos="184785" algn="l"/>
                <a:tab pos="185420" algn="l"/>
              </a:tabLst>
            </a:pPr>
            <a:r>
              <a:rPr sz="800" i="1" spc="-5" dirty="0">
                <a:solidFill>
                  <a:srgbClr val="FFFFFF"/>
                </a:solidFill>
                <a:latin typeface="Century Gothic"/>
                <a:cs typeface="Century Gothic"/>
              </a:rPr>
              <a:t>(dining </a:t>
            </a:r>
            <a:r>
              <a:rPr sz="800" i="1" dirty="0">
                <a:solidFill>
                  <a:srgbClr val="FFFFFF"/>
                </a:solidFill>
                <a:latin typeface="Century Gothic"/>
                <a:cs typeface="Century Gothic"/>
              </a:rPr>
              <a:t>room, boiler</a:t>
            </a:r>
            <a:r>
              <a:rPr sz="800" i="1" spc="-170" dirty="0">
                <a:solidFill>
                  <a:srgbClr val="FFFFFF"/>
                </a:solidFill>
                <a:latin typeface="Century Gothic"/>
                <a:cs typeface="Century Gothic"/>
              </a:rPr>
              <a:t> </a:t>
            </a:r>
            <a:r>
              <a:rPr sz="800" i="1" dirty="0">
                <a:solidFill>
                  <a:srgbClr val="FFFFFF"/>
                </a:solidFill>
                <a:latin typeface="Century Gothic"/>
                <a:cs typeface="Century Gothic"/>
              </a:rPr>
              <a:t>room, </a:t>
            </a:r>
            <a:r>
              <a:rPr sz="800" i="1" spc="-10" dirty="0">
                <a:solidFill>
                  <a:srgbClr val="FFFFFF"/>
                </a:solidFill>
                <a:latin typeface="Century Gothic"/>
                <a:cs typeface="Century Gothic"/>
              </a:rPr>
              <a:t>TP </a:t>
            </a:r>
            <a:r>
              <a:rPr sz="800" i="1" dirty="0">
                <a:solidFill>
                  <a:srgbClr val="FFFFFF"/>
                </a:solidFill>
                <a:latin typeface="Century Gothic"/>
                <a:cs typeface="Century Gothic"/>
              </a:rPr>
              <a:t>and  other </a:t>
            </a:r>
            <a:r>
              <a:rPr sz="800" i="1" spc="-5" dirty="0">
                <a:solidFill>
                  <a:srgbClr val="FFFFFF"/>
                </a:solidFill>
                <a:latin typeface="Century Gothic"/>
                <a:cs typeface="Century Gothic"/>
              </a:rPr>
              <a:t>engineering</a:t>
            </a:r>
            <a:r>
              <a:rPr sz="800" i="1" spc="-105" dirty="0">
                <a:solidFill>
                  <a:srgbClr val="FFFFFF"/>
                </a:solidFill>
                <a:latin typeface="Century Gothic"/>
                <a:cs typeface="Century Gothic"/>
              </a:rPr>
              <a:t> </a:t>
            </a:r>
            <a:r>
              <a:rPr sz="800" i="1" spc="-5" dirty="0">
                <a:solidFill>
                  <a:srgbClr val="FFFFFF"/>
                </a:solidFill>
                <a:latin typeface="Century Gothic"/>
                <a:cs typeface="Century Gothic"/>
              </a:rPr>
              <a:t>infrastructure)</a:t>
            </a:r>
            <a:endParaRPr sz="800">
              <a:latin typeface="Century Gothic"/>
              <a:cs typeface="Century Gothic"/>
            </a:endParaRPr>
          </a:p>
          <a:p>
            <a:pPr marL="184785" indent="-172720">
              <a:lnSpc>
                <a:spcPts val="1180"/>
              </a:lnSpc>
              <a:buFont typeface="Arial"/>
              <a:buChar char="•"/>
              <a:tabLst>
                <a:tab pos="185420" algn="l"/>
              </a:tabLst>
            </a:pPr>
            <a:r>
              <a:rPr sz="1100" dirty="0">
                <a:solidFill>
                  <a:srgbClr val="FFFFFF"/>
                </a:solidFill>
                <a:latin typeface="Century Gothic"/>
                <a:cs typeface="Century Gothic"/>
              </a:rPr>
              <a:t>vacant</a:t>
            </a:r>
            <a:r>
              <a:rPr sz="1100" spc="-40" dirty="0">
                <a:solidFill>
                  <a:srgbClr val="FFFFFF"/>
                </a:solidFill>
                <a:latin typeface="Century Gothic"/>
                <a:cs typeface="Century Gothic"/>
              </a:rPr>
              <a:t> </a:t>
            </a:r>
            <a:r>
              <a:rPr sz="1100" spc="-5" dirty="0">
                <a:solidFill>
                  <a:srgbClr val="FFFFFF"/>
                </a:solidFill>
                <a:latin typeface="Century Gothic"/>
                <a:cs typeface="Century Gothic"/>
              </a:rPr>
              <a:t>land</a:t>
            </a:r>
            <a:endParaRPr sz="1100">
              <a:latin typeface="Century Gothic"/>
              <a:cs typeface="Century Gothic"/>
            </a:endParaRPr>
          </a:p>
          <a:p>
            <a:pPr marL="12700">
              <a:lnSpc>
                <a:spcPct val="100000"/>
              </a:lnSpc>
              <a:spcBef>
                <a:spcPts val="95"/>
              </a:spcBef>
            </a:pPr>
            <a:r>
              <a:rPr sz="1100" dirty="0">
                <a:latin typeface="Arial"/>
                <a:cs typeface="Arial"/>
              </a:rPr>
              <a:t>•</a:t>
            </a:r>
            <a:endParaRPr sz="1100">
              <a:latin typeface="Arial"/>
              <a:cs typeface="Arial"/>
            </a:endParaRPr>
          </a:p>
        </p:txBody>
      </p:sp>
      <p:sp>
        <p:nvSpPr>
          <p:cNvPr id="10" name="object 10"/>
          <p:cNvSpPr/>
          <p:nvPr/>
        </p:nvSpPr>
        <p:spPr>
          <a:xfrm>
            <a:off x="4724400" y="2049779"/>
            <a:ext cx="1444752" cy="207263"/>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5215128" y="2282951"/>
            <a:ext cx="954024" cy="207263"/>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5215128" y="2525267"/>
            <a:ext cx="954024" cy="332232"/>
          </a:xfrm>
          <a:prstGeom prst="rect">
            <a:avLst/>
          </a:prstGeom>
          <a:blipFill>
            <a:blip r:embed="rId3" cstate="print"/>
            <a:stretch>
              <a:fillRect/>
            </a:stretch>
          </a:blipFill>
        </p:spPr>
        <p:txBody>
          <a:bodyPr wrap="square" lIns="0" tIns="0" rIns="0" bIns="0" rtlCol="0"/>
          <a:lstStyle/>
          <a:p>
            <a:endParaRPr/>
          </a:p>
        </p:txBody>
      </p:sp>
      <p:sp>
        <p:nvSpPr>
          <p:cNvPr id="13" name="object 13"/>
          <p:cNvSpPr/>
          <p:nvPr/>
        </p:nvSpPr>
        <p:spPr>
          <a:xfrm>
            <a:off x="5565647" y="2889504"/>
            <a:ext cx="603503" cy="208787"/>
          </a:xfrm>
          <a:prstGeom prst="rect">
            <a:avLst/>
          </a:prstGeom>
          <a:blipFill>
            <a:blip r:embed="rId6" cstate="print"/>
            <a:stretch>
              <a:fillRect/>
            </a:stretch>
          </a:blipFill>
        </p:spPr>
        <p:txBody>
          <a:bodyPr wrap="square" lIns="0" tIns="0" rIns="0" bIns="0" rtlCol="0"/>
          <a:lstStyle/>
          <a:p>
            <a:endParaRPr/>
          </a:p>
        </p:txBody>
      </p:sp>
      <p:sp>
        <p:nvSpPr>
          <p:cNvPr id="14" name="object 14"/>
          <p:cNvSpPr txBox="1"/>
          <p:nvPr/>
        </p:nvSpPr>
        <p:spPr>
          <a:xfrm>
            <a:off x="5120894" y="1997049"/>
            <a:ext cx="908685" cy="794385"/>
          </a:xfrm>
          <a:prstGeom prst="rect">
            <a:avLst/>
          </a:prstGeom>
        </p:spPr>
        <p:txBody>
          <a:bodyPr vert="horz" wrap="square" lIns="0" tIns="75565" rIns="0" bIns="0" rtlCol="0">
            <a:spAutoFit/>
          </a:bodyPr>
          <a:lstStyle/>
          <a:p>
            <a:pPr marL="38100">
              <a:lnSpc>
                <a:spcPct val="100000"/>
              </a:lnSpc>
              <a:spcBef>
                <a:spcPts val="595"/>
              </a:spcBef>
            </a:pPr>
            <a:r>
              <a:rPr sz="1100" b="1" dirty="0">
                <a:solidFill>
                  <a:srgbClr val="FFFFFF"/>
                </a:solidFill>
                <a:latin typeface="Century Gothic"/>
                <a:cs typeface="Century Gothic"/>
              </a:rPr>
              <a:t>13 464</a:t>
            </a:r>
            <a:r>
              <a:rPr sz="1100" b="1" spc="-160" dirty="0">
                <a:solidFill>
                  <a:srgbClr val="FFFFFF"/>
                </a:solidFill>
                <a:latin typeface="Century Gothic"/>
                <a:cs typeface="Century Gothic"/>
              </a:rPr>
              <a:t> </a:t>
            </a:r>
            <a:r>
              <a:rPr sz="1100" b="1" spc="15" dirty="0">
                <a:solidFill>
                  <a:srgbClr val="FFFFFF"/>
                </a:solidFill>
                <a:latin typeface="Century Gothic"/>
                <a:cs typeface="Century Gothic"/>
              </a:rPr>
              <a:t>м</a:t>
            </a:r>
            <a:r>
              <a:rPr sz="1350" b="1" spc="22" baseline="18518" dirty="0">
                <a:solidFill>
                  <a:srgbClr val="FFFFFF"/>
                </a:solidFill>
                <a:latin typeface="Century Gothic"/>
                <a:cs typeface="Century Gothic"/>
              </a:rPr>
              <a:t>2</a:t>
            </a:r>
            <a:endParaRPr sz="1350" baseline="18518">
              <a:latin typeface="Century Gothic"/>
              <a:cs typeface="Century Gothic"/>
            </a:endParaRPr>
          </a:p>
          <a:p>
            <a:pPr marL="321310">
              <a:lnSpc>
                <a:spcPct val="100000"/>
              </a:lnSpc>
              <a:spcBef>
                <a:spcPts val="495"/>
              </a:spcBef>
            </a:pPr>
            <a:r>
              <a:rPr sz="1100" b="1" dirty="0">
                <a:solidFill>
                  <a:srgbClr val="FFFFFF"/>
                </a:solidFill>
                <a:latin typeface="Century Gothic"/>
                <a:cs typeface="Century Gothic"/>
              </a:rPr>
              <a:t>9 170</a:t>
            </a:r>
            <a:r>
              <a:rPr sz="1100" b="1" spc="-235" dirty="0">
                <a:solidFill>
                  <a:srgbClr val="FFFFFF"/>
                </a:solidFill>
                <a:latin typeface="Century Gothic"/>
                <a:cs typeface="Century Gothic"/>
              </a:rPr>
              <a:t> </a:t>
            </a:r>
            <a:r>
              <a:rPr sz="1100" b="1" spc="-5" dirty="0">
                <a:solidFill>
                  <a:srgbClr val="FFFFFF"/>
                </a:solidFill>
                <a:latin typeface="Century Gothic"/>
                <a:cs typeface="Century Gothic"/>
              </a:rPr>
              <a:t>м</a:t>
            </a:r>
            <a:r>
              <a:rPr sz="1350" b="1" spc="-7" baseline="21604" dirty="0">
                <a:solidFill>
                  <a:srgbClr val="FFFFFF"/>
                </a:solidFill>
                <a:latin typeface="Century Gothic"/>
                <a:cs typeface="Century Gothic"/>
              </a:rPr>
              <a:t>2</a:t>
            </a:r>
            <a:endParaRPr sz="1350" baseline="21604">
              <a:latin typeface="Century Gothic"/>
              <a:cs typeface="Century Gothic"/>
            </a:endParaRPr>
          </a:p>
          <a:p>
            <a:pPr marL="321310">
              <a:lnSpc>
                <a:spcPct val="100000"/>
              </a:lnSpc>
              <a:spcBef>
                <a:spcPts val="1100"/>
              </a:spcBef>
            </a:pPr>
            <a:r>
              <a:rPr sz="1100" b="1" dirty="0">
                <a:solidFill>
                  <a:srgbClr val="FFFFFF"/>
                </a:solidFill>
                <a:latin typeface="Century Gothic"/>
                <a:cs typeface="Century Gothic"/>
              </a:rPr>
              <a:t>4 636</a:t>
            </a:r>
            <a:r>
              <a:rPr sz="1100" b="1" spc="-235" dirty="0">
                <a:solidFill>
                  <a:srgbClr val="FFFFFF"/>
                </a:solidFill>
                <a:latin typeface="Century Gothic"/>
                <a:cs typeface="Century Gothic"/>
              </a:rPr>
              <a:t> </a:t>
            </a:r>
            <a:r>
              <a:rPr sz="1100" b="1" spc="-5" dirty="0">
                <a:solidFill>
                  <a:srgbClr val="FFFFFF"/>
                </a:solidFill>
                <a:latin typeface="Century Gothic"/>
                <a:cs typeface="Century Gothic"/>
              </a:rPr>
              <a:t>м</a:t>
            </a:r>
            <a:r>
              <a:rPr sz="1350" b="1" spc="-7" baseline="21604" dirty="0">
                <a:solidFill>
                  <a:srgbClr val="FFFFFF"/>
                </a:solidFill>
                <a:latin typeface="Century Gothic"/>
                <a:cs typeface="Century Gothic"/>
              </a:rPr>
              <a:t>2</a:t>
            </a:r>
            <a:endParaRPr sz="1350" baseline="21604">
              <a:latin typeface="Century Gothic"/>
              <a:cs typeface="Century Gothic"/>
            </a:endParaRPr>
          </a:p>
        </p:txBody>
      </p:sp>
      <p:sp>
        <p:nvSpPr>
          <p:cNvPr id="15" name="object 15"/>
          <p:cNvSpPr txBox="1"/>
          <p:nvPr/>
        </p:nvSpPr>
        <p:spPr>
          <a:xfrm>
            <a:off x="5682488" y="2879851"/>
            <a:ext cx="399415" cy="193675"/>
          </a:xfrm>
          <a:prstGeom prst="rect">
            <a:avLst/>
          </a:prstGeom>
        </p:spPr>
        <p:txBody>
          <a:bodyPr vert="horz" wrap="square" lIns="0" tIns="13335" rIns="0" bIns="0" rtlCol="0">
            <a:spAutoFit/>
          </a:bodyPr>
          <a:lstStyle/>
          <a:p>
            <a:pPr marL="12700">
              <a:lnSpc>
                <a:spcPct val="100000"/>
              </a:lnSpc>
              <a:spcBef>
                <a:spcPts val="105"/>
              </a:spcBef>
            </a:pPr>
            <a:r>
              <a:rPr sz="1100" b="1" dirty="0">
                <a:solidFill>
                  <a:srgbClr val="FFFFFF"/>
                </a:solidFill>
                <a:latin typeface="Century Gothic"/>
                <a:cs typeface="Century Gothic"/>
              </a:rPr>
              <a:t>87</a:t>
            </a:r>
            <a:r>
              <a:rPr sz="1100" b="1" spc="-160" dirty="0">
                <a:solidFill>
                  <a:srgbClr val="FFFFFF"/>
                </a:solidFill>
                <a:latin typeface="Century Gothic"/>
                <a:cs typeface="Century Gothic"/>
              </a:rPr>
              <a:t> </a:t>
            </a:r>
            <a:r>
              <a:rPr sz="1100" b="1" spc="5" dirty="0">
                <a:solidFill>
                  <a:srgbClr val="FFFFFF"/>
                </a:solidFill>
                <a:latin typeface="Century Gothic"/>
                <a:cs typeface="Century Gothic"/>
              </a:rPr>
              <a:t>Ha</a:t>
            </a:r>
            <a:endParaRPr sz="1100">
              <a:latin typeface="Century Gothic"/>
              <a:cs typeface="Century Gothic"/>
            </a:endParaRPr>
          </a:p>
        </p:txBody>
      </p:sp>
      <p:sp>
        <p:nvSpPr>
          <p:cNvPr id="16" name="object 16"/>
          <p:cNvSpPr/>
          <p:nvPr/>
        </p:nvSpPr>
        <p:spPr>
          <a:xfrm>
            <a:off x="3233927" y="3633215"/>
            <a:ext cx="2801112" cy="483107"/>
          </a:xfrm>
          <a:prstGeom prst="rect">
            <a:avLst/>
          </a:prstGeom>
          <a:blipFill>
            <a:blip r:embed="rId3" cstate="print"/>
            <a:stretch>
              <a:fillRect/>
            </a:stretch>
          </a:blipFill>
        </p:spPr>
        <p:txBody>
          <a:bodyPr wrap="square" lIns="0" tIns="0" rIns="0" bIns="0" rtlCol="0"/>
          <a:lstStyle/>
          <a:p>
            <a:endParaRPr/>
          </a:p>
        </p:txBody>
      </p:sp>
      <p:sp>
        <p:nvSpPr>
          <p:cNvPr id="17" name="object 17"/>
          <p:cNvSpPr txBox="1"/>
          <p:nvPr/>
        </p:nvSpPr>
        <p:spPr>
          <a:xfrm>
            <a:off x="3291078" y="3769614"/>
            <a:ext cx="1034415" cy="269240"/>
          </a:xfrm>
          <a:prstGeom prst="rect">
            <a:avLst/>
          </a:prstGeom>
        </p:spPr>
        <p:txBody>
          <a:bodyPr vert="horz" wrap="square" lIns="0" tIns="12065" rIns="0" bIns="0" rtlCol="0">
            <a:spAutoFit/>
          </a:bodyPr>
          <a:lstStyle/>
          <a:p>
            <a:pPr marL="12700">
              <a:lnSpc>
                <a:spcPct val="100000"/>
              </a:lnSpc>
              <a:spcBef>
                <a:spcPts val="95"/>
              </a:spcBef>
            </a:pPr>
            <a:r>
              <a:rPr sz="1600" b="1" spc="-10" dirty="0">
                <a:solidFill>
                  <a:srgbClr val="FFFFFF"/>
                </a:solidFill>
                <a:latin typeface="Century Gothic"/>
                <a:cs typeface="Century Gothic"/>
              </a:rPr>
              <a:t>RES</a:t>
            </a:r>
            <a:r>
              <a:rPr sz="1600" b="1" spc="-5" dirty="0">
                <a:solidFill>
                  <a:srgbClr val="FFFFFF"/>
                </a:solidFill>
                <a:latin typeface="Century Gothic"/>
                <a:cs typeface="Century Gothic"/>
              </a:rPr>
              <a:t>OURCE</a:t>
            </a:r>
            <a:endParaRPr sz="1600">
              <a:latin typeface="Century Gothic"/>
              <a:cs typeface="Century Gothic"/>
            </a:endParaRPr>
          </a:p>
        </p:txBody>
      </p:sp>
      <p:sp>
        <p:nvSpPr>
          <p:cNvPr id="18" name="object 18"/>
          <p:cNvSpPr txBox="1"/>
          <p:nvPr/>
        </p:nvSpPr>
        <p:spPr>
          <a:xfrm>
            <a:off x="3291078" y="4281677"/>
            <a:ext cx="1676400" cy="2419350"/>
          </a:xfrm>
          <a:prstGeom prst="rect">
            <a:avLst/>
          </a:prstGeom>
        </p:spPr>
        <p:txBody>
          <a:bodyPr vert="horz" wrap="square" lIns="0" tIns="12700" rIns="0" bIns="0" rtlCol="0">
            <a:spAutoFit/>
          </a:bodyPr>
          <a:lstStyle/>
          <a:p>
            <a:pPr marL="12700">
              <a:lnSpc>
                <a:spcPts val="1310"/>
              </a:lnSpc>
              <a:spcBef>
                <a:spcPts val="100"/>
              </a:spcBef>
            </a:pPr>
            <a:r>
              <a:rPr sz="1100" dirty="0">
                <a:solidFill>
                  <a:srgbClr val="FFFFFF"/>
                </a:solidFill>
                <a:latin typeface="Century Gothic"/>
                <a:cs typeface="Century Gothic"/>
              </a:rPr>
              <a:t>Electricity</a:t>
            </a:r>
            <a:endParaRPr sz="1100">
              <a:latin typeface="Century Gothic"/>
              <a:cs typeface="Century Gothic"/>
            </a:endParaRPr>
          </a:p>
          <a:p>
            <a:pPr marL="35560">
              <a:lnSpc>
                <a:spcPts val="1910"/>
              </a:lnSpc>
            </a:pPr>
            <a:r>
              <a:rPr sz="1600" b="1" spc="-20" dirty="0">
                <a:solidFill>
                  <a:srgbClr val="FFFFFF"/>
                </a:solidFill>
                <a:latin typeface="Century Gothic"/>
                <a:cs typeface="Century Gothic"/>
              </a:rPr>
              <a:t>50,9</a:t>
            </a:r>
            <a:r>
              <a:rPr sz="1600" b="1" spc="50" dirty="0">
                <a:solidFill>
                  <a:srgbClr val="FFFFFF"/>
                </a:solidFill>
                <a:latin typeface="Century Gothic"/>
                <a:cs typeface="Century Gothic"/>
              </a:rPr>
              <a:t> </a:t>
            </a:r>
            <a:r>
              <a:rPr sz="1600" b="1" spc="-15" dirty="0">
                <a:solidFill>
                  <a:srgbClr val="FFFFFF"/>
                </a:solidFill>
                <a:latin typeface="Century Gothic"/>
                <a:cs typeface="Century Gothic"/>
              </a:rPr>
              <a:t>Mw</a:t>
            </a:r>
            <a:endParaRPr sz="1600">
              <a:latin typeface="Century Gothic"/>
              <a:cs typeface="Century Gothic"/>
            </a:endParaRPr>
          </a:p>
          <a:p>
            <a:pPr marL="35560">
              <a:lnSpc>
                <a:spcPct val="100000"/>
              </a:lnSpc>
              <a:spcBef>
                <a:spcPts val="1285"/>
              </a:spcBef>
            </a:pPr>
            <a:r>
              <a:rPr sz="1100" spc="-5" dirty="0">
                <a:solidFill>
                  <a:srgbClr val="FFFFFF"/>
                </a:solidFill>
                <a:latin typeface="Century Gothic"/>
                <a:cs typeface="Century Gothic"/>
              </a:rPr>
              <a:t>Water</a:t>
            </a:r>
            <a:r>
              <a:rPr sz="1100" spc="-20" dirty="0">
                <a:solidFill>
                  <a:srgbClr val="FFFFFF"/>
                </a:solidFill>
                <a:latin typeface="Century Gothic"/>
                <a:cs typeface="Century Gothic"/>
              </a:rPr>
              <a:t> </a:t>
            </a:r>
            <a:r>
              <a:rPr sz="1100" dirty="0">
                <a:solidFill>
                  <a:srgbClr val="FFFFFF"/>
                </a:solidFill>
                <a:latin typeface="Century Gothic"/>
                <a:cs typeface="Century Gothic"/>
              </a:rPr>
              <a:t>supply</a:t>
            </a:r>
            <a:endParaRPr sz="1100">
              <a:latin typeface="Century Gothic"/>
              <a:cs typeface="Century Gothic"/>
            </a:endParaRPr>
          </a:p>
          <a:p>
            <a:pPr marL="35560">
              <a:lnSpc>
                <a:spcPct val="100000"/>
              </a:lnSpc>
              <a:spcBef>
                <a:spcPts val="700"/>
              </a:spcBef>
            </a:pPr>
            <a:r>
              <a:rPr sz="1600" b="1" spc="-5" dirty="0">
                <a:solidFill>
                  <a:srgbClr val="FFFFFF"/>
                </a:solidFill>
                <a:latin typeface="Century Gothic"/>
                <a:cs typeface="Century Gothic"/>
              </a:rPr>
              <a:t>8 </a:t>
            </a:r>
            <a:r>
              <a:rPr sz="1600" b="1" spc="-20" dirty="0">
                <a:solidFill>
                  <a:srgbClr val="FFFFFF"/>
                </a:solidFill>
                <a:latin typeface="Century Gothic"/>
                <a:cs typeface="Century Gothic"/>
              </a:rPr>
              <a:t>301,89</a:t>
            </a:r>
            <a:r>
              <a:rPr sz="1600" b="1" spc="50" dirty="0">
                <a:solidFill>
                  <a:srgbClr val="FFFFFF"/>
                </a:solidFill>
                <a:latin typeface="Century Gothic"/>
                <a:cs typeface="Century Gothic"/>
              </a:rPr>
              <a:t> </a:t>
            </a:r>
            <a:r>
              <a:rPr sz="1600" b="1" spc="-20" dirty="0">
                <a:solidFill>
                  <a:srgbClr val="FFFFFF"/>
                </a:solidFill>
                <a:latin typeface="Century Gothic"/>
                <a:cs typeface="Century Gothic"/>
              </a:rPr>
              <a:t>m3/day</a:t>
            </a:r>
            <a:endParaRPr sz="1600">
              <a:latin typeface="Century Gothic"/>
              <a:cs typeface="Century Gothic"/>
            </a:endParaRPr>
          </a:p>
          <a:p>
            <a:pPr marL="35560">
              <a:lnSpc>
                <a:spcPct val="100000"/>
              </a:lnSpc>
              <a:spcBef>
                <a:spcPts val="1270"/>
              </a:spcBef>
            </a:pPr>
            <a:r>
              <a:rPr sz="1100" dirty="0">
                <a:solidFill>
                  <a:srgbClr val="FFFFFF"/>
                </a:solidFill>
                <a:latin typeface="Century Gothic"/>
                <a:cs typeface="Century Gothic"/>
              </a:rPr>
              <a:t>Link</a:t>
            </a:r>
            <a:endParaRPr sz="1100">
              <a:latin typeface="Century Gothic"/>
              <a:cs typeface="Century Gothic"/>
            </a:endParaRPr>
          </a:p>
          <a:p>
            <a:pPr marL="35560">
              <a:lnSpc>
                <a:spcPct val="100000"/>
              </a:lnSpc>
              <a:spcBef>
                <a:spcPts val="700"/>
              </a:spcBef>
            </a:pPr>
            <a:r>
              <a:rPr sz="1600" b="1" spc="-5" dirty="0">
                <a:solidFill>
                  <a:srgbClr val="FFFFFF"/>
                </a:solidFill>
                <a:latin typeface="Century Gothic"/>
                <a:cs typeface="Century Gothic"/>
              </a:rPr>
              <a:t>To </a:t>
            </a:r>
            <a:r>
              <a:rPr sz="1600" b="1" spc="-20" dirty="0">
                <a:solidFill>
                  <a:srgbClr val="FFFFFF"/>
                </a:solidFill>
                <a:latin typeface="Century Gothic"/>
                <a:cs typeface="Century Gothic"/>
              </a:rPr>
              <a:t>100</a:t>
            </a:r>
            <a:r>
              <a:rPr sz="1600" b="1" spc="25" dirty="0">
                <a:solidFill>
                  <a:srgbClr val="FFFFFF"/>
                </a:solidFill>
                <a:latin typeface="Century Gothic"/>
                <a:cs typeface="Century Gothic"/>
              </a:rPr>
              <a:t> </a:t>
            </a:r>
            <a:r>
              <a:rPr sz="1600" b="1" spc="-15" dirty="0">
                <a:solidFill>
                  <a:srgbClr val="FFFFFF"/>
                </a:solidFill>
                <a:latin typeface="Century Gothic"/>
                <a:cs typeface="Century Gothic"/>
              </a:rPr>
              <a:t>Mbit/s</a:t>
            </a:r>
            <a:endParaRPr sz="1600">
              <a:latin typeface="Century Gothic"/>
              <a:cs typeface="Century Gothic"/>
            </a:endParaRPr>
          </a:p>
          <a:p>
            <a:pPr marL="35560">
              <a:lnSpc>
                <a:spcPct val="100000"/>
              </a:lnSpc>
              <a:spcBef>
                <a:spcPts val="1255"/>
              </a:spcBef>
            </a:pPr>
            <a:r>
              <a:rPr sz="1100" spc="-5" dirty="0">
                <a:solidFill>
                  <a:srgbClr val="FFFFFF"/>
                </a:solidFill>
                <a:latin typeface="Century Gothic"/>
                <a:cs typeface="Century Gothic"/>
              </a:rPr>
              <a:t>Gas</a:t>
            </a:r>
            <a:r>
              <a:rPr sz="1100" spc="-45" dirty="0">
                <a:solidFill>
                  <a:srgbClr val="FFFFFF"/>
                </a:solidFill>
                <a:latin typeface="Century Gothic"/>
                <a:cs typeface="Century Gothic"/>
              </a:rPr>
              <a:t> </a:t>
            </a:r>
            <a:r>
              <a:rPr sz="1100" dirty="0">
                <a:solidFill>
                  <a:srgbClr val="FFFFFF"/>
                </a:solidFill>
                <a:latin typeface="Century Gothic"/>
                <a:cs typeface="Century Gothic"/>
              </a:rPr>
              <a:t>supply</a:t>
            </a:r>
            <a:endParaRPr sz="1100">
              <a:latin typeface="Century Gothic"/>
              <a:cs typeface="Century Gothic"/>
            </a:endParaRPr>
          </a:p>
          <a:p>
            <a:pPr marL="35560">
              <a:lnSpc>
                <a:spcPct val="100000"/>
              </a:lnSpc>
              <a:spcBef>
                <a:spcPts val="700"/>
              </a:spcBef>
            </a:pPr>
            <a:r>
              <a:rPr sz="1600" b="1" spc="-5" dirty="0">
                <a:solidFill>
                  <a:srgbClr val="FFFFFF"/>
                </a:solidFill>
                <a:latin typeface="Century Gothic"/>
                <a:cs typeface="Century Gothic"/>
              </a:rPr>
              <a:t>8 </a:t>
            </a:r>
            <a:r>
              <a:rPr sz="1600" b="1" spc="-15" dirty="0">
                <a:solidFill>
                  <a:srgbClr val="FFFFFF"/>
                </a:solidFill>
                <a:latin typeface="Century Gothic"/>
                <a:cs typeface="Century Gothic"/>
              </a:rPr>
              <a:t>000</a:t>
            </a:r>
            <a:r>
              <a:rPr sz="1600" b="1" spc="30" dirty="0">
                <a:solidFill>
                  <a:srgbClr val="FFFFFF"/>
                </a:solidFill>
                <a:latin typeface="Century Gothic"/>
                <a:cs typeface="Century Gothic"/>
              </a:rPr>
              <a:t> </a:t>
            </a:r>
            <a:r>
              <a:rPr sz="1600" b="1" spc="-15" dirty="0">
                <a:solidFill>
                  <a:srgbClr val="FFFFFF"/>
                </a:solidFill>
                <a:latin typeface="Century Gothic"/>
                <a:cs typeface="Century Gothic"/>
              </a:rPr>
              <a:t>nm3/h</a:t>
            </a:r>
            <a:endParaRPr sz="1600">
              <a:latin typeface="Century Gothic"/>
              <a:cs typeface="Century Gothic"/>
            </a:endParaRPr>
          </a:p>
        </p:txBody>
      </p:sp>
      <p:sp>
        <p:nvSpPr>
          <p:cNvPr id="19" name="object 19"/>
          <p:cNvSpPr txBox="1"/>
          <p:nvPr/>
        </p:nvSpPr>
        <p:spPr>
          <a:xfrm>
            <a:off x="2189479" y="6178397"/>
            <a:ext cx="363855" cy="391795"/>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766F6F"/>
                </a:solidFill>
                <a:latin typeface="Century"/>
                <a:cs typeface="Century"/>
              </a:rPr>
              <a:t>04</a:t>
            </a:r>
            <a:endParaRPr sz="2400">
              <a:latin typeface="Century"/>
              <a:cs typeface="Century"/>
            </a:endParaRPr>
          </a:p>
        </p:txBody>
      </p:sp>
      <p:sp>
        <p:nvSpPr>
          <p:cNvPr id="20" name="object 20"/>
          <p:cNvSpPr/>
          <p:nvPr/>
        </p:nvSpPr>
        <p:spPr>
          <a:xfrm>
            <a:off x="6461759" y="118871"/>
            <a:ext cx="1862328" cy="2278379"/>
          </a:xfrm>
          <a:prstGeom prst="rect">
            <a:avLst/>
          </a:prstGeom>
          <a:blipFill>
            <a:blip r:embed="rId7" cstate="print"/>
            <a:stretch>
              <a:fillRect/>
            </a:stretch>
          </a:blipFill>
        </p:spPr>
        <p:txBody>
          <a:bodyPr wrap="square" lIns="0" tIns="0" rIns="0" bIns="0" rtlCol="0"/>
          <a:lstStyle/>
          <a:p>
            <a:endParaRPr/>
          </a:p>
        </p:txBody>
      </p:sp>
      <p:sp>
        <p:nvSpPr>
          <p:cNvPr id="21" name="object 21"/>
          <p:cNvSpPr/>
          <p:nvPr/>
        </p:nvSpPr>
        <p:spPr>
          <a:xfrm>
            <a:off x="7118604" y="1429511"/>
            <a:ext cx="819785" cy="231775"/>
          </a:xfrm>
          <a:custGeom>
            <a:avLst/>
            <a:gdLst/>
            <a:ahLst/>
            <a:cxnLst/>
            <a:rect l="l" t="t" r="r" b="b"/>
            <a:pathLst>
              <a:path w="819784" h="231775">
                <a:moveTo>
                  <a:pt x="819403" y="0"/>
                </a:moveTo>
                <a:lnTo>
                  <a:pt x="115697" y="0"/>
                </a:lnTo>
                <a:lnTo>
                  <a:pt x="0" y="115697"/>
                </a:lnTo>
                <a:lnTo>
                  <a:pt x="115697" y="231521"/>
                </a:lnTo>
                <a:lnTo>
                  <a:pt x="819403" y="231521"/>
                </a:lnTo>
                <a:lnTo>
                  <a:pt x="819403" y="0"/>
                </a:lnTo>
                <a:close/>
              </a:path>
            </a:pathLst>
          </a:custGeom>
          <a:solidFill>
            <a:srgbClr val="1F4E79"/>
          </a:solidFill>
        </p:spPr>
        <p:txBody>
          <a:bodyPr wrap="square" lIns="0" tIns="0" rIns="0" bIns="0" rtlCol="0"/>
          <a:lstStyle/>
          <a:p>
            <a:endParaRPr/>
          </a:p>
        </p:txBody>
      </p:sp>
      <p:sp>
        <p:nvSpPr>
          <p:cNvPr id="22" name="object 22"/>
          <p:cNvSpPr/>
          <p:nvPr/>
        </p:nvSpPr>
        <p:spPr>
          <a:xfrm>
            <a:off x="7118604" y="1429511"/>
            <a:ext cx="819785" cy="231775"/>
          </a:xfrm>
          <a:custGeom>
            <a:avLst/>
            <a:gdLst/>
            <a:ahLst/>
            <a:cxnLst/>
            <a:rect l="l" t="t" r="r" b="b"/>
            <a:pathLst>
              <a:path w="819784" h="231775">
                <a:moveTo>
                  <a:pt x="819403" y="231521"/>
                </a:moveTo>
                <a:lnTo>
                  <a:pt x="115697" y="231521"/>
                </a:lnTo>
                <a:lnTo>
                  <a:pt x="0" y="115697"/>
                </a:lnTo>
                <a:lnTo>
                  <a:pt x="115697" y="0"/>
                </a:lnTo>
                <a:lnTo>
                  <a:pt x="819403" y="0"/>
                </a:lnTo>
                <a:lnTo>
                  <a:pt x="819403" y="231521"/>
                </a:lnTo>
                <a:close/>
              </a:path>
            </a:pathLst>
          </a:custGeom>
          <a:ln w="12192">
            <a:solidFill>
              <a:srgbClr val="FFFFFF"/>
            </a:solidFill>
          </a:ln>
        </p:spPr>
        <p:txBody>
          <a:bodyPr wrap="square" lIns="0" tIns="0" rIns="0" bIns="0" rtlCol="0"/>
          <a:lstStyle/>
          <a:p>
            <a:endParaRPr/>
          </a:p>
        </p:txBody>
      </p:sp>
      <p:sp>
        <p:nvSpPr>
          <p:cNvPr id="23" name="object 23"/>
          <p:cNvSpPr txBox="1"/>
          <p:nvPr/>
        </p:nvSpPr>
        <p:spPr>
          <a:xfrm>
            <a:off x="7328154" y="1472565"/>
            <a:ext cx="499109" cy="132080"/>
          </a:xfrm>
          <a:prstGeom prst="rect">
            <a:avLst/>
          </a:prstGeom>
        </p:spPr>
        <p:txBody>
          <a:bodyPr vert="horz" wrap="square" lIns="0" tIns="12065" rIns="0" bIns="0" rtlCol="0">
            <a:spAutoFit/>
          </a:bodyPr>
          <a:lstStyle/>
          <a:p>
            <a:pPr marL="12700">
              <a:lnSpc>
                <a:spcPct val="100000"/>
              </a:lnSpc>
              <a:spcBef>
                <a:spcPts val="95"/>
              </a:spcBef>
            </a:pPr>
            <a:r>
              <a:rPr sz="700" b="1" spc="-5" dirty="0">
                <a:solidFill>
                  <a:srgbClr val="FFFFFF"/>
                </a:solidFill>
                <a:latin typeface="Century Gothic"/>
                <a:cs typeface="Century Gothic"/>
              </a:rPr>
              <a:t>Almaty</a:t>
            </a:r>
            <a:r>
              <a:rPr sz="700" b="1" spc="-110" dirty="0">
                <a:solidFill>
                  <a:srgbClr val="FFFFFF"/>
                </a:solidFill>
                <a:latin typeface="Century Gothic"/>
                <a:cs typeface="Century Gothic"/>
              </a:rPr>
              <a:t> </a:t>
            </a:r>
            <a:r>
              <a:rPr sz="700" b="1" spc="-15" dirty="0">
                <a:solidFill>
                  <a:srgbClr val="FFFFFF"/>
                </a:solidFill>
                <a:latin typeface="Century Gothic"/>
                <a:cs typeface="Century Gothic"/>
              </a:rPr>
              <a:t>city</a:t>
            </a:r>
            <a:endParaRPr sz="700">
              <a:latin typeface="Century Gothic"/>
              <a:cs typeface="Century Gothic"/>
            </a:endParaRPr>
          </a:p>
        </p:txBody>
      </p:sp>
      <p:sp>
        <p:nvSpPr>
          <p:cNvPr id="24" name="object 24"/>
          <p:cNvSpPr/>
          <p:nvPr/>
        </p:nvSpPr>
        <p:spPr>
          <a:xfrm>
            <a:off x="6284976" y="708659"/>
            <a:ext cx="85344" cy="120396"/>
          </a:xfrm>
          <a:prstGeom prst="rect">
            <a:avLst/>
          </a:prstGeom>
          <a:blipFill>
            <a:blip r:embed="rId8" cstate="print"/>
            <a:stretch>
              <a:fillRect/>
            </a:stretch>
          </a:blipFill>
        </p:spPr>
        <p:txBody>
          <a:bodyPr wrap="square" lIns="0" tIns="0" rIns="0" bIns="0" rtlCol="0"/>
          <a:lstStyle/>
          <a:p>
            <a:endParaRPr/>
          </a:p>
        </p:txBody>
      </p:sp>
      <p:sp>
        <p:nvSpPr>
          <p:cNvPr id="25" name="object 25"/>
          <p:cNvSpPr/>
          <p:nvPr/>
        </p:nvSpPr>
        <p:spPr>
          <a:xfrm>
            <a:off x="6952488" y="1423416"/>
            <a:ext cx="245364" cy="243839"/>
          </a:xfrm>
          <a:prstGeom prst="rect">
            <a:avLst/>
          </a:prstGeom>
          <a:blipFill>
            <a:blip r:embed="rId9" cstate="print"/>
            <a:stretch>
              <a:fillRect/>
            </a:stretch>
          </a:blipFill>
        </p:spPr>
        <p:txBody>
          <a:bodyPr wrap="square" lIns="0" tIns="0" rIns="0" bIns="0" rtlCol="0"/>
          <a:lstStyle/>
          <a:p>
            <a:endParaRPr/>
          </a:p>
        </p:txBody>
      </p:sp>
      <p:sp>
        <p:nvSpPr>
          <p:cNvPr id="26" name="object 26"/>
          <p:cNvSpPr/>
          <p:nvPr/>
        </p:nvSpPr>
        <p:spPr>
          <a:xfrm>
            <a:off x="6326123" y="922019"/>
            <a:ext cx="96012" cy="120396"/>
          </a:xfrm>
          <a:prstGeom prst="rect">
            <a:avLst/>
          </a:prstGeom>
          <a:blipFill>
            <a:blip r:embed="rId10" cstate="print"/>
            <a:stretch>
              <a:fillRect/>
            </a:stretch>
          </a:blipFill>
        </p:spPr>
        <p:txBody>
          <a:bodyPr wrap="square" lIns="0" tIns="0" rIns="0" bIns="0" rtlCol="0"/>
          <a:lstStyle/>
          <a:p>
            <a:endParaRPr/>
          </a:p>
        </p:txBody>
      </p:sp>
      <p:sp>
        <p:nvSpPr>
          <p:cNvPr id="27" name="object 27"/>
          <p:cNvSpPr/>
          <p:nvPr/>
        </p:nvSpPr>
        <p:spPr>
          <a:xfrm>
            <a:off x="6356603" y="1127760"/>
            <a:ext cx="91439" cy="121920"/>
          </a:xfrm>
          <a:prstGeom prst="rect">
            <a:avLst/>
          </a:prstGeom>
          <a:blipFill>
            <a:blip r:embed="rId11" cstate="print"/>
            <a:stretch>
              <a:fillRect/>
            </a:stretch>
          </a:blipFill>
        </p:spPr>
        <p:txBody>
          <a:bodyPr wrap="square" lIns="0" tIns="0" rIns="0" bIns="0" rtlCol="0"/>
          <a:lstStyle/>
          <a:p>
            <a:endParaRPr/>
          </a:p>
        </p:txBody>
      </p:sp>
      <p:sp>
        <p:nvSpPr>
          <p:cNvPr id="28" name="object 28"/>
          <p:cNvSpPr/>
          <p:nvPr/>
        </p:nvSpPr>
        <p:spPr>
          <a:xfrm>
            <a:off x="6397752" y="1342644"/>
            <a:ext cx="96012" cy="120396"/>
          </a:xfrm>
          <a:prstGeom prst="rect">
            <a:avLst/>
          </a:prstGeom>
          <a:blipFill>
            <a:blip r:embed="rId12" cstate="print"/>
            <a:stretch>
              <a:fillRect/>
            </a:stretch>
          </a:blipFill>
        </p:spPr>
        <p:txBody>
          <a:bodyPr wrap="square" lIns="0" tIns="0" rIns="0" bIns="0" rtlCol="0"/>
          <a:lstStyle/>
          <a:p>
            <a:endParaRPr/>
          </a:p>
        </p:txBody>
      </p:sp>
      <p:sp>
        <p:nvSpPr>
          <p:cNvPr id="29" name="object 29"/>
          <p:cNvSpPr/>
          <p:nvPr/>
        </p:nvSpPr>
        <p:spPr>
          <a:xfrm>
            <a:off x="6431279" y="1546860"/>
            <a:ext cx="114298" cy="155448"/>
          </a:xfrm>
          <a:prstGeom prst="rect">
            <a:avLst/>
          </a:prstGeom>
          <a:blipFill>
            <a:blip r:embed="rId13" cstate="print"/>
            <a:stretch>
              <a:fillRect/>
            </a:stretch>
          </a:blipFill>
        </p:spPr>
        <p:txBody>
          <a:bodyPr wrap="square" lIns="0" tIns="0" rIns="0" bIns="0" rtlCol="0"/>
          <a:lstStyle/>
          <a:p>
            <a:endParaRPr/>
          </a:p>
        </p:txBody>
      </p:sp>
      <p:sp>
        <p:nvSpPr>
          <p:cNvPr id="30" name="object 30"/>
          <p:cNvSpPr/>
          <p:nvPr/>
        </p:nvSpPr>
        <p:spPr>
          <a:xfrm>
            <a:off x="8189976" y="589787"/>
            <a:ext cx="579120" cy="257810"/>
          </a:xfrm>
          <a:custGeom>
            <a:avLst/>
            <a:gdLst/>
            <a:ahLst/>
            <a:cxnLst/>
            <a:rect l="l" t="t" r="r" b="b"/>
            <a:pathLst>
              <a:path w="579120" h="257809">
                <a:moveTo>
                  <a:pt x="579120" y="0"/>
                </a:moveTo>
                <a:lnTo>
                  <a:pt x="128777" y="0"/>
                </a:lnTo>
                <a:lnTo>
                  <a:pt x="0" y="128650"/>
                </a:lnTo>
                <a:lnTo>
                  <a:pt x="128777" y="257301"/>
                </a:lnTo>
                <a:lnTo>
                  <a:pt x="579120" y="257301"/>
                </a:lnTo>
                <a:lnTo>
                  <a:pt x="579120" y="0"/>
                </a:lnTo>
                <a:close/>
              </a:path>
            </a:pathLst>
          </a:custGeom>
          <a:solidFill>
            <a:srgbClr val="1F4E79"/>
          </a:solidFill>
        </p:spPr>
        <p:txBody>
          <a:bodyPr wrap="square" lIns="0" tIns="0" rIns="0" bIns="0" rtlCol="0"/>
          <a:lstStyle/>
          <a:p>
            <a:endParaRPr/>
          </a:p>
        </p:txBody>
      </p:sp>
      <p:sp>
        <p:nvSpPr>
          <p:cNvPr id="31" name="object 31"/>
          <p:cNvSpPr/>
          <p:nvPr/>
        </p:nvSpPr>
        <p:spPr>
          <a:xfrm>
            <a:off x="8189976" y="589787"/>
            <a:ext cx="579120" cy="257810"/>
          </a:xfrm>
          <a:custGeom>
            <a:avLst/>
            <a:gdLst/>
            <a:ahLst/>
            <a:cxnLst/>
            <a:rect l="l" t="t" r="r" b="b"/>
            <a:pathLst>
              <a:path w="579120" h="257809">
                <a:moveTo>
                  <a:pt x="579120" y="257301"/>
                </a:moveTo>
                <a:lnTo>
                  <a:pt x="128777" y="257301"/>
                </a:lnTo>
                <a:lnTo>
                  <a:pt x="0" y="128650"/>
                </a:lnTo>
                <a:lnTo>
                  <a:pt x="128777" y="0"/>
                </a:lnTo>
                <a:lnTo>
                  <a:pt x="579120" y="0"/>
                </a:lnTo>
                <a:lnTo>
                  <a:pt x="579120" y="257301"/>
                </a:lnTo>
                <a:close/>
              </a:path>
            </a:pathLst>
          </a:custGeom>
          <a:ln w="12192">
            <a:solidFill>
              <a:srgbClr val="FFFFFF"/>
            </a:solidFill>
          </a:ln>
        </p:spPr>
        <p:txBody>
          <a:bodyPr wrap="square" lIns="0" tIns="0" rIns="0" bIns="0" rtlCol="0"/>
          <a:lstStyle/>
          <a:p>
            <a:endParaRPr/>
          </a:p>
        </p:txBody>
      </p:sp>
      <p:sp>
        <p:nvSpPr>
          <p:cNvPr id="32" name="object 32"/>
          <p:cNvSpPr txBox="1"/>
          <p:nvPr/>
        </p:nvSpPr>
        <p:spPr>
          <a:xfrm>
            <a:off x="8391906" y="645667"/>
            <a:ext cx="302895" cy="132080"/>
          </a:xfrm>
          <a:prstGeom prst="rect">
            <a:avLst/>
          </a:prstGeom>
        </p:spPr>
        <p:txBody>
          <a:bodyPr vert="horz" wrap="square" lIns="0" tIns="12065" rIns="0" bIns="0" rtlCol="0">
            <a:spAutoFit/>
          </a:bodyPr>
          <a:lstStyle/>
          <a:p>
            <a:pPr marL="12700">
              <a:lnSpc>
                <a:spcPct val="100000"/>
              </a:lnSpc>
              <a:spcBef>
                <a:spcPts val="95"/>
              </a:spcBef>
            </a:pPr>
            <a:r>
              <a:rPr sz="700" b="1" spc="-5" dirty="0">
                <a:solidFill>
                  <a:srgbClr val="FFFFFF"/>
                </a:solidFill>
                <a:latin typeface="Century Gothic"/>
                <a:cs typeface="Century Gothic"/>
              </a:rPr>
              <a:t>Al</a:t>
            </a:r>
            <a:r>
              <a:rPr sz="700" b="1" spc="-25" dirty="0">
                <a:solidFill>
                  <a:srgbClr val="FFFFFF"/>
                </a:solidFill>
                <a:latin typeface="Century Gothic"/>
                <a:cs typeface="Century Gothic"/>
              </a:rPr>
              <a:t>ata</a:t>
            </a:r>
            <a:r>
              <a:rPr sz="700" b="1" spc="-5" dirty="0">
                <a:solidFill>
                  <a:srgbClr val="FFFFFF"/>
                </a:solidFill>
                <a:latin typeface="Century Gothic"/>
                <a:cs typeface="Century Gothic"/>
              </a:rPr>
              <a:t>u</a:t>
            </a:r>
            <a:endParaRPr sz="700">
              <a:latin typeface="Century Gothic"/>
              <a:cs typeface="Century Gothic"/>
            </a:endParaRPr>
          </a:p>
        </p:txBody>
      </p:sp>
      <p:sp>
        <p:nvSpPr>
          <p:cNvPr id="33" name="object 33"/>
          <p:cNvSpPr/>
          <p:nvPr/>
        </p:nvSpPr>
        <p:spPr>
          <a:xfrm>
            <a:off x="8017764" y="589787"/>
            <a:ext cx="286511" cy="257555"/>
          </a:xfrm>
          <a:prstGeom prst="rect">
            <a:avLst/>
          </a:prstGeom>
          <a:blipFill>
            <a:blip r:embed="rId14" cstate="print"/>
            <a:stretch>
              <a:fillRect/>
            </a:stretch>
          </a:blipFill>
        </p:spPr>
        <p:txBody>
          <a:bodyPr wrap="square" lIns="0" tIns="0" rIns="0" bIns="0" rtlCol="0"/>
          <a:lstStyle/>
          <a:p>
            <a:endParaRPr/>
          </a:p>
        </p:txBody>
      </p:sp>
      <p:sp>
        <p:nvSpPr>
          <p:cNvPr id="34" name="object 34"/>
          <p:cNvSpPr/>
          <p:nvPr/>
        </p:nvSpPr>
        <p:spPr>
          <a:xfrm>
            <a:off x="8017764" y="589787"/>
            <a:ext cx="286385" cy="257810"/>
          </a:xfrm>
          <a:custGeom>
            <a:avLst/>
            <a:gdLst/>
            <a:ahLst/>
            <a:cxnLst/>
            <a:rect l="l" t="t" r="r" b="b"/>
            <a:pathLst>
              <a:path w="286384" h="257809">
                <a:moveTo>
                  <a:pt x="0" y="128650"/>
                </a:moveTo>
                <a:lnTo>
                  <a:pt x="7238" y="88011"/>
                </a:lnTo>
                <a:lnTo>
                  <a:pt x="27558" y="52704"/>
                </a:lnTo>
                <a:lnTo>
                  <a:pt x="58546" y="24764"/>
                </a:lnTo>
                <a:lnTo>
                  <a:pt x="97789" y="6603"/>
                </a:lnTo>
                <a:lnTo>
                  <a:pt x="143001" y="0"/>
                </a:lnTo>
                <a:lnTo>
                  <a:pt x="188213" y="6603"/>
                </a:lnTo>
                <a:lnTo>
                  <a:pt x="227456" y="24764"/>
                </a:lnTo>
                <a:lnTo>
                  <a:pt x="258444" y="52704"/>
                </a:lnTo>
                <a:lnTo>
                  <a:pt x="278764" y="88011"/>
                </a:lnTo>
                <a:lnTo>
                  <a:pt x="286003" y="128650"/>
                </a:lnTo>
                <a:lnTo>
                  <a:pt x="278764" y="169290"/>
                </a:lnTo>
                <a:lnTo>
                  <a:pt x="258444" y="204597"/>
                </a:lnTo>
                <a:lnTo>
                  <a:pt x="227456" y="232537"/>
                </a:lnTo>
                <a:lnTo>
                  <a:pt x="188213" y="250698"/>
                </a:lnTo>
                <a:lnTo>
                  <a:pt x="143001" y="257301"/>
                </a:lnTo>
                <a:lnTo>
                  <a:pt x="97789" y="250698"/>
                </a:lnTo>
                <a:lnTo>
                  <a:pt x="58546" y="232537"/>
                </a:lnTo>
                <a:lnTo>
                  <a:pt x="27558" y="204597"/>
                </a:lnTo>
                <a:lnTo>
                  <a:pt x="7238" y="169290"/>
                </a:lnTo>
                <a:lnTo>
                  <a:pt x="0" y="128650"/>
                </a:lnTo>
                <a:close/>
              </a:path>
            </a:pathLst>
          </a:custGeom>
          <a:ln w="12192">
            <a:solidFill>
              <a:srgbClr val="FFFFFF"/>
            </a:solidFill>
          </a:ln>
        </p:spPr>
        <p:txBody>
          <a:bodyPr wrap="square" lIns="0" tIns="0" rIns="0" bIns="0" rtlCol="0"/>
          <a:lstStyle/>
          <a:p>
            <a:endParaRPr/>
          </a:p>
        </p:txBody>
      </p:sp>
      <p:sp>
        <p:nvSpPr>
          <p:cNvPr id="35" name="object 35"/>
          <p:cNvSpPr/>
          <p:nvPr/>
        </p:nvSpPr>
        <p:spPr>
          <a:xfrm>
            <a:off x="8186928" y="870203"/>
            <a:ext cx="500380" cy="1363980"/>
          </a:xfrm>
          <a:custGeom>
            <a:avLst/>
            <a:gdLst/>
            <a:ahLst/>
            <a:cxnLst/>
            <a:rect l="l" t="t" r="r" b="b"/>
            <a:pathLst>
              <a:path w="500379" h="1363980">
                <a:moveTo>
                  <a:pt x="0" y="0"/>
                </a:moveTo>
                <a:lnTo>
                  <a:pt x="9651" y="59436"/>
                </a:lnTo>
                <a:lnTo>
                  <a:pt x="19303" y="118618"/>
                </a:lnTo>
                <a:lnTo>
                  <a:pt x="28955" y="177673"/>
                </a:lnTo>
                <a:lnTo>
                  <a:pt x="38607" y="236347"/>
                </a:lnTo>
                <a:lnTo>
                  <a:pt x="48260" y="294640"/>
                </a:lnTo>
                <a:lnTo>
                  <a:pt x="57912" y="352298"/>
                </a:lnTo>
                <a:lnTo>
                  <a:pt x="67691" y="409321"/>
                </a:lnTo>
                <a:lnTo>
                  <a:pt x="77470" y="465582"/>
                </a:lnTo>
                <a:lnTo>
                  <a:pt x="87249" y="520954"/>
                </a:lnTo>
                <a:lnTo>
                  <a:pt x="97027" y="575183"/>
                </a:lnTo>
                <a:lnTo>
                  <a:pt x="106933" y="628396"/>
                </a:lnTo>
                <a:lnTo>
                  <a:pt x="116840" y="680338"/>
                </a:lnTo>
                <a:lnTo>
                  <a:pt x="126873" y="731012"/>
                </a:lnTo>
                <a:lnTo>
                  <a:pt x="136905" y="780161"/>
                </a:lnTo>
                <a:lnTo>
                  <a:pt x="147066" y="827659"/>
                </a:lnTo>
                <a:lnTo>
                  <a:pt x="157225" y="873633"/>
                </a:lnTo>
                <a:lnTo>
                  <a:pt x="167513" y="917701"/>
                </a:lnTo>
                <a:lnTo>
                  <a:pt x="177800" y="959866"/>
                </a:lnTo>
                <a:lnTo>
                  <a:pt x="188214" y="999998"/>
                </a:lnTo>
                <a:lnTo>
                  <a:pt x="198754" y="1037971"/>
                </a:lnTo>
                <a:lnTo>
                  <a:pt x="219964" y="1107186"/>
                </a:lnTo>
                <a:lnTo>
                  <a:pt x="260476" y="1204214"/>
                </a:lnTo>
                <a:lnTo>
                  <a:pt x="293116" y="1252855"/>
                </a:lnTo>
                <a:lnTo>
                  <a:pt x="327405" y="1287399"/>
                </a:lnTo>
                <a:lnTo>
                  <a:pt x="362076" y="1310513"/>
                </a:lnTo>
                <a:lnTo>
                  <a:pt x="428117" y="1335278"/>
                </a:lnTo>
                <a:lnTo>
                  <a:pt x="456946" y="1342898"/>
                </a:lnTo>
                <a:lnTo>
                  <a:pt x="481202" y="1351407"/>
                </a:lnTo>
                <a:lnTo>
                  <a:pt x="499872" y="1363853"/>
                </a:lnTo>
              </a:path>
            </a:pathLst>
          </a:custGeom>
          <a:ln w="12192">
            <a:solidFill>
              <a:srgbClr val="2D528F"/>
            </a:solidFill>
            <a:prstDash val="sysDash"/>
          </a:ln>
        </p:spPr>
        <p:txBody>
          <a:bodyPr wrap="square" lIns="0" tIns="0" rIns="0" bIns="0" rtlCol="0"/>
          <a:lstStyle/>
          <a:p>
            <a:endParaRPr/>
          </a:p>
        </p:txBody>
      </p:sp>
      <p:sp>
        <p:nvSpPr>
          <p:cNvPr id="36" name="object 36"/>
          <p:cNvSpPr/>
          <p:nvPr/>
        </p:nvSpPr>
        <p:spPr>
          <a:xfrm>
            <a:off x="7728204" y="396240"/>
            <a:ext cx="301751" cy="114300"/>
          </a:xfrm>
          <a:prstGeom prst="rect">
            <a:avLst/>
          </a:prstGeom>
          <a:blipFill>
            <a:blip r:embed="rId15" cstate="print"/>
            <a:stretch>
              <a:fillRect/>
            </a:stretch>
          </a:blipFill>
        </p:spPr>
        <p:txBody>
          <a:bodyPr wrap="square" lIns="0" tIns="0" rIns="0" bIns="0" rtlCol="0"/>
          <a:lstStyle/>
          <a:p>
            <a:endParaRPr/>
          </a:p>
        </p:txBody>
      </p:sp>
      <p:sp>
        <p:nvSpPr>
          <p:cNvPr id="37" name="object 37"/>
          <p:cNvSpPr/>
          <p:nvPr/>
        </p:nvSpPr>
        <p:spPr>
          <a:xfrm>
            <a:off x="7257288" y="702563"/>
            <a:ext cx="201168" cy="202691"/>
          </a:xfrm>
          <a:prstGeom prst="rect">
            <a:avLst/>
          </a:prstGeom>
          <a:blipFill>
            <a:blip r:embed="rId16" cstate="print"/>
            <a:stretch>
              <a:fillRect/>
            </a:stretch>
          </a:blipFill>
        </p:spPr>
        <p:txBody>
          <a:bodyPr wrap="square" lIns="0" tIns="0" rIns="0" bIns="0" rtlCol="0"/>
          <a:lstStyle/>
          <a:p>
            <a:endParaRPr/>
          </a:p>
        </p:txBody>
      </p:sp>
      <p:sp>
        <p:nvSpPr>
          <p:cNvPr id="38" name="object 38"/>
          <p:cNvSpPr/>
          <p:nvPr/>
        </p:nvSpPr>
        <p:spPr>
          <a:xfrm>
            <a:off x="8894064" y="1007363"/>
            <a:ext cx="1464564" cy="1885188"/>
          </a:xfrm>
          <a:prstGeom prst="rect">
            <a:avLst/>
          </a:prstGeom>
          <a:blipFill>
            <a:blip r:embed="rId17" cstate="print"/>
            <a:stretch>
              <a:fillRect/>
            </a:stretch>
          </a:blipFill>
        </p:spPr>
        <p:txBody>
          <a:bodyPr wrap="square" lIns="0" tIns="0" rIns="0" bIns="0" rtlCol="0"/>
          <a:lstStyle/>
          <a:p>
            <a:endParaRPr/>
          </a:p>
        </p:txBody>
      </p:sp>
      <p:sp>
        <p:nvSpPr>
          <p:cNvPr id="39" name="object 39"/>
          <p:cNvSpPr/>
          <p:nvPr/>
        </p:nvSpPr>
        <p:spPr>
          <a:xfrm>
            <a:off x="8677656" y="845819"/>
            <a:ext cx="1858010" cy="2727960"/>
          </a:xfrm>
          <a:custGeom>
            <a:avLst/>
            <a:gdLst/>
            <a:ahLst/>
            <a:cxnLst/>
            <a:rect l="l" t="t" r="r" b="b"/>
            <a:pathLst>
              <a:path w="1858009" h="2727960">
                <a:moveTo>
                  <a:pt x="0" y="309625"/>
                </a:moveTo>
                <a:lnTo>
                  <a:pt x="3301" y="263905"/>
                </a:lnTo>
                <a:lnTo>
                  <a:pt x="13080" y="220217"/>
                </a:lnTo>
                <a:lnTo>
                  <a:pt x="28828" y="179069"/>
                </a:lnTo>
                <a:lnTo>
                  <a:pt x="49911" y="141096"/>
                </a:lnTo>
                <a:lnTo>
                  <a:pt x="75946" y="106552"/>
                </a:lnTo>
                <a:lnTo>
                  <a:pt x="106552" y="75945"/>
                </a:lnTo>
                <a:lnTo>
                  <a:pt x="141097" y="49910"/>
                </a:lnTo>
                <a:lnTo>
                  <a:pt x="179070" y="28828"/>
                </a:lnTo>
                <a:lnTo>
                  <a:pt x="220218" y="13080"/>
                </a:lnTo>
                <a:lnTo>
                  <a:pt x="263905" y="3301"/>
                </a:lnTo>
                <a:lnTo>
                  <a:pt x="309625" y="0"/>
                </a:lnTo>
                <a:lnTo>
                  <a:pt x="1547876" y="0"/>
                </a:lnTo>
                <a:lnTo>
                  <a:pt x="1593596" y="3301"/>
                </a:lnTo>
                <a:lnTo>
                  <a:pt x="1637284" y="13080"/>
                </a:lnTo>
                <a:lnTo>
                  <a:pt x="1678432" y="28828"/>
                </a:lnTo>
                <a:lnTo>
                  <a:pt x="1716404" y="49910"/>
                </a:lnTo>
                <a:lnTo>
                  <a:pt x="1750949" y="75945"/>
                </a:lnTo>
                <a:lnTo>
                  <a:pt x="1781555" y="106552"/>
                </a:lnTo>
                <a:lnTo>
                  <a:pt x="1807591" y="141096"/>
                </a:lnTo>
                <a:lnTo>
                  <a:pt x="1828673" y="179069"/>
                </a:lnTo>
                <a:lnTo>
                  <a:pt x="1844421" y="220217"/>
                </a:lnTo>
                <a:lnTo>
                  <a:pt x="1854200" y="263905"/>
                </a:lnTo>
                <a:lnTo>
                  <a:pt x="1857502" y="309625"/>
                </a:lnTo>
                <a:lnTo>
                  <a:pt x="1857502" y="2418333"/>
                </a:lnTo>
                <a:lnTo>
                  <a:pt x="1854200" y="2464054"/>
                </a:lnTo>
                <a:lnTo>
                  <a:pt x="1844421" y="2507741"/>
                </a:lnTo>
                <a:lnTo>
                  <a:pt x="1828673" y="2548890"/>
                </a:lnTo>
                <a:lnTo>
                  <a:pt x="1807591" y="2586863"/>
                </a:lnTo>
                <a:lnTo>
                  <a:pt x="1781555" y="2621406"/>
                </a:lnTo>
                <a:lnTo>
                  <a:pt x="1750949" y="2652014"/>
                </a:lnTo>
                <a:lnTo>
                  <a:pt x="1716404" y="2678049"/>
                </a:lnTo>
                <a:lnTo>
                  <a:pt x="1678432" y="2699130"/>
                </a:lnTo>
                <a:lnTo>
                  <a:pt x="1637284" y="2714879"/>
                </a:lnTo>
                <a:lnTo>
                  <a:pt x="1593596" y="2724657"/>
                </a:lnTo>
                <a:lnTo>
                  <a:pt x="1547876" y="2727959"/>
                </a:lnTo>
                <a:lnTo>
                  <a:pt x="309625" y="2727959"/>
                </a:lnTo>
                <a:lnTo>
                  <a:pt x="263905" y="2724657"/>
                </a:lnTo>
                <a:lnTo>
                  <a:pt x="220218" y="2714879"/>
                </a:lnTo>
                <a:lnTo>
                  <a:pt x="179070" y="2699130"/>
                </a:lnTo>
                <a:lnTo>
                  <a:pt x="141097" y="2678049"/>
                </a:lnTo>
                <a:lnTo>
                  <a:pt x="106552" y="2652014"/>
                </a:lnTo>
                <a:lnTo>
                  <a:pt x="75946" y="2621406"/>
                </a:lnTo>
                <a:lnTo>
                  <a:pt x="49911" y="2586863"/>
                </a:lnTo>
                <a:lnTo>
                  <a:pt x="28828" y="2548890"/>
                </a:lnTo>
                <a:lnTo>
                  <a:pt x="13080" y="2507741"/>
                </a:lnTo>
                <a:lnTo>
                  <a:pt x="3301" y="2464054"/>
                </a:lnTo>
                <a:lnTo>
                  <a:pt x="0" y="2418333"/>
                </a:lnTo>
                <a:lnTo>
                  <a:pt x="0" y="309625"/>
                </a:lnTo>
                <a:close/>
              </a:path>
            </a:pathLst>
          </a:custGeom>
          <a:ln w="12192">
            <a:solidFill>
              <a:srgbClr val="2D528F"/>
            </a:solidFill>
            <a:prstDash val="sysDash"/>
          </a:ln>
        </p:spPr>
        <p:txBody>
          <a:bodyPr wrap="square" lIns="0" tIns="0" rIns="0" bIns="0" rtlCol="0"/>
          <a:lstStyle/>
          <a:p>
            <a:endParaRPr/>
          </a:p>
        </p:txBody>
      </p:sp>
      <p:sp>
        <p:nvSpPr>
          <p:cNvPr id="40" name="object 40"/>
          <p:cNvSpPr/>
          <p:nvPr/>
        </p:nvSpPr>
        <p:spPr>
          <a:xfrm>
            <a:off x="8756904" y="2985516"/>
            <a:ext cx="137159" cy="73151"/>
          </a:xfrm>
          <a:prstGeom prst="rect">
            <a:avLst/>
          </a:prstGeom>
          <a:blipFill>
            <a:blip r:embed="rId18" cstate="print"/>
            <a:stretch>
              <a:fillRect/>
            </a:stretch>
          </a:blipFill>
        </p:spPr>
        <p:txBody>
          <a:bodyPr wrap="square" lIns="0" tIns="0" rIns="0" bIns="0" rtlCol="0"/>
          <a:lstStyle/>
          <a:p>
            <a:endParaRPr/>
          </a:p>
        </p:txBody>
      </p:sp>
      <p:sp>
        <p:nvSpPr>
          <p:cNvPr id="41" name="object 41"/>
          <p:cNvSpPr/>
          <p:nvPr/>
        </p:nvSpPr>
        <p:spPr>
          <a:xfrm>
            <a:off x="8756904" y="3137916"/>
            <a:ext cx="137159" cy="73151"/>
          </a:xfrm>
          <a:prstGeom prst="rect">
            <a:avLst/>
          </a:prstGeom>
          <a:blipFill>
            <a:blip r:embed="rId19" cstate="print"/>
            <a:stretch>
              <a:fillRect/>
            </a:stretch>
          </a:blipFill>
        </p:spPr>
        <p:txBody>
          <a:bodyPr wrap="square" lIns="0" tIns="0" rIns="0" bIns="0" rtlCol="0"/>
          <a:lstStyle/>
          <a:p>
            <a:endParaRPr/>
          </a:p>
        </p:txBody>
      </p:sp>
      <p:sp>
        <p:nvSpPr>
          <p:cNvPr id="42" name="object 42"/>
          <p:cNvSpPr/>
          <p:nvPr/>
        </p:nvSpPr>
        <p:spPr>
          <a:xfrm>
            <a:off x="8756904" y="3305555"/>
            <a:ext cx="137159" cy="73151"/>
          </a:xfrm>
          <a:prstGeom prst="rect">
            <a:avLst/>
          </a:prstGeom>
          <a:blipFill>
            <a:blip r:embed="rId20" cstate="print"/>
            <a:stretch>
              <a:fillRect/>
            </a:stretch>
          </a:blipFill>
        </p:spPr>
        <p:txBody>
          <a:bodyPr wrap="square" lIns="0" tIns="0" rIns="0" bIns="0" rtlCol="0"/>
          <a:lstStyle/>
          <a:p>
            <a:endParaRPr/>
          </a:p>
        </p:txBody>
      </p:sp>
      <p:sp>
        <p:nvSpPr>
          <p:cNvPr id="43" name="object 43"/>
          <p:cNvSpPr/>
          <p:nvPr/>
        </p:nvSpPr>
        <p:spPr>
          <a:xfrm>
            <a:off x="8375268" y="6500228"/>
            <a:ext cx="13335" cy="101600"/>
          </a:xfrm>
          <a:custGeom>
            <a:avLst/>
            <a:gdLst/>
            <a:ahLst/>
            <a:cxnLst/>
            <a:rect l="l" t="t" r="r" b="b"/>
            <a:pathLst>
              <a:path w="13334" h="101600">
                <a:moveTo>
                  <a:pt x="126" y="0"/>
                </a:moveTo>
                <a:lnTo>
                  <a:pt x="0" y="101574"/>
                </a:lnTo>
                <a:lnTo>
                  <a:pt x="12700" y="101587"/>
                </a:lnTo>
                <a:lnTo>
                  <a:pt x="12826" y="12"/>
                </a:lnTo>
                <a:lnTo>
                  <a:pt x="126" y="0"/>
                </a:lnTo>
                <a:close/>
              </a:path>
            </a:pathLst>
          </a:custGeom>
          <a:solidFill>
            <a:srgbClr val="000000"/>
          </a:solidFill>
        </p:spPr>
        <p:txBody>
          <a:bodyPr wrap="square" lIns="0" tIns="0" rIns="0" bIns="0" rtlCol="0"/>
          <a:lstStyle/>
          <a:p>
            <a:endParaRPr/>
          </a:p>
        </p:txBody>
      </p:sp>
      <p:sp>
        <p:nvSpPr>
          <p:cNvPr id="44" name="object 44"/>
          <p:cNvSpPr/>
          <p:nvPr/>
        </p:nvSpPr>
        <p:spPr>
          <a:xfrm>
            <a:off x="8375395" y="6360579"/>
            <a:ext cx="13335" cy="101600"/>
          </a:xfrm>
          <a:custGeom>
            <a:avLst/>
            <a:gdLst/>
            <a:ahLst/>
            <a:cxnLst/>
            <a:rect l="l" t="t" r="r" b="b"/>
            <a:pathLst>
              <a:path w="13334" h="101600">
                <a:moveTo>
                  <a:pt x="253" y="0"/>
                </a:moveTo>
                <a:lnTo>
                  <a:pt x="0" y="101561"/>
                </a:lnTo>
                <a:lnTo>
                  <a:pt x="12700" y="101574"/>
                </a:lnTo>
                <a:lnTo>
                  <a:pt x="12953" y="12"/>
                </a:lnTo>
                <a:lnTo>
                  <a:pt x="253" y="0"/>
                </a:lnTo>
                <a:close/>
              </a:path>
            </a:pathLst>
          </a:custGeom>
          <a:solidFill>
            <a:srgbClr val="000000"/>
          </a:solidFill>
        </p:spPr>
        <p:txBody>
          <a:bodyPr wrap="square" lIns="0" tIns="0" rIns="0" bIns="0" rtlCol="0"/>
          <a:lstStyle/>
          <a:p>
            <a:endParaRPr/>
          </a:p>
        </p:txBody>
      </p:sp>
      <p:sp>
        <p:nvSpPr>
          <p:cNvPr id="45" name="object 45"/>
          <p:cNvSpPr/>
          <p:nvPr/>
        </p:nvSpPr>
        <p:spPr>
          <a:xfrm>
            <a:off x="8375650" y="6220917"/>
            <a:ext cx="13335" cy="101600"/>
          </a:xfrm>
          <a:custGeom>
            <a:avLst/>
            <a:gdLst/>
            <a:ahLst/>
            <a:cxnLst/>
            <a:rect l="l" t="t" r="r" b="b"/>
            <a:pathLst>
              <a:path w="13334" h="101600">
                <a:moveTo>
                  <a:pt x="126" y="0"/>
                </a:moveTo>
                <a:lnTo>
                  <a:pt x="0" y="101561"/>
                </a:lnTo>
                <a:lnTo>
                  <a:pt x="12700" y="101587"/>
                </a:lnTo>
                <a:lnTo>
                  <a:pt x="12826" y="12"/>
                </a:lnTo>
                <a:lnTo>
                  <a:pt x="126" y="0"/>
                </a:lnTo>
                <a:close/>
              </a:path>
            </a:pathLst>
          </a:custGeom>
          <a:solidFill>
            <a:srgbClr val="000000"/>
          </a:solidFill>
        </p:spPr>
        <p:txBody>
          <a:bodyPr wrap="square" lIns="0" tIns="0" rIns="0" bIns="0" rtlCol="0"/>
          <a:lstStyle/>
          <a:p>
            <a:endParaRPr/>
          </a:p>
        </p:txBody>
      </p:sp>
      <p:sp>
        <p:nvSpPr>
          <p:cNvPr id="46" name="object 46"/>
          <p:cNvSpPr/>
          <p:nvPr/>
        </p:nvSpPr>
        <p:spPr>
          <a:xfrm>
            <a:off x="8375904" y="6081255"/>
            <a:ext cx="13335" cy="101600"/>
          </a:xfrm>
          <a:custGeom>
            <a:avLst/>
            <a:gdLst/>
            <a:ahLst/>
            <a:cxnLst/>
            <a:rect l="l" t="t" r="r" b="b"/>
            <a:pathLst>
              <a:path w="13334" h="101600">
                <a:moveTo>
                  <a:pt x="126" y="0"/>
                </a:moveTo>
                <a:lnTo>
                  <a:pt x="0" y="101574"/>
                </a:lnTo>
                <a:lnTo>
                  <a:pt x="12700" y="101587"/>
                </a:lnTo>
                <a:lnTo>
                  <a:pt x="12826" y="12"/>
                </a:lnTo>
                <a:lnTo>
                  <a:pt x="126" y="0"/>
                </a:lnTo>
                <a:close/>
              </a:path>
            </a:pathLst>
          </a:custGeom>
          <a:solidFill>
            <a:srgbClr val="000000"/>
          </a:solidFill>
        </p:spPr>
        <p:txBody>
          <a:bodyPr wrap="square" lIns="0" tIns="0" rIns="0" bIns="0" rtlCol="0"/>
          <a:lstStyle/>
          <a:p>
            <a:endParaRPr/>
          </a:p>
        </p:txBody>
      </p:sp>
      <p:sp>
        <p:nvSpPr>
          <p:cNvPr id="47" name="object 47"/>
          <p:cNvSpPr/>
          <p:nvPr/>
        </p:nvSpPr>
        <p:spPr>
          <a:xfrm>
            <a:off x="8376031" y="5941605"/>
            <a:ext cx="13335" cy="101600"/>
          </a:xfrm>
          <a:custGeom>
            <a:avLst/>
            <a:gdLst/>
            <a:ahLst/>
            <a:cxnLst/>
            <a:rect l="l" t="t" r="r" b="b"/>
            <a:pathLst>
              <a:path w="13334" h="101600">
                <a:moveTo>
                  <a:pt x="126" y="0"/>
                </a:moveTo>
                <a:lnTo>
                  <a:pt x="0" y="101561"/>
                </a:lnTo>
                <a:lnTo>
                  <a:pt x="12700" y="101574"/>
                </a:lnTo>
                <a:lnTo>
                  <a:pt x="12826" y="12"/>
                </a:lnTo>
                <a:lnTo>
                  <a:pt x="126" y="0"/>
                </a:lnTo>
                <a:close/>
              </a:path>
            </a:pathLst>
          </a:custGeom>
          <a:solidFill>
            <a:srgbClr val="000000"/>
          </a:solidFill>
        </p:spPr>
        <p:txBody>
          <a:bodyPr wrap="square" lIns="0" tIns="0" rIns="0" bIns="0" rtlCol="0"/>
          <a:lstStyle/>
          <a:p>
            <a:endParaRPr/>
          </a:p>
        </p:txBody>
      </p:sp>
      <p:sp>
        <p:nvSpPr>
          <p:cNvPr id="48" name="object 48"/>
          <p:cNvSpPr/>
          <p:nvPr/>
        </p:nvSpPr>
        <p:spPr>
          <a:xfrm>
            <a:off x="8376284" y="5801944"/>
            <a:ext cx="13335" cy="101600"/>
          </a:xfrm>
          <a:custGeom>
            <a:avLst/>
            <a:gdLst/>
            <a:ahLst/>
            <a:cxnLst/>
            <a:rect l="l" t="t" r="r" b="b"/>
            <a:pathLst>
              <a:path w="13334" h="101600">
                <a:moveTo>
                  <a:pt x="126" y="0"/>
                </a:moveTo>
                <a:lnTo>
                  <a:pt x="0" y="101561"/>
                </a:lnTo>
                <a:lnTo>
                  <a:pt x="12700" y="101574"/>
                </a:lnTo>
                <a:lnTo>
                  <a:pt x="12826" y="12"/>
                </a:lnTo>
                <a:lnTo>
                  <a:pt x="126" y="0"/>
                </a:lnTo>
                <a:close/>
              </a:path>
            </a:pathLst>
          </a:custGeom>
          <a:solidFill>
            <a:srgbClr val="000000"/>
          </a:solidFill>
        </p:spPr>
        <p:txBody>
          <a:bodyPr wrap="square" lIns="0" tIns="0" rIns="0" bIns="0" rtlCol="0"/>
          <a:lstStyle/>
          <a:p>
            <a:endParaRPr/>
          </a:p>
        </p:txBody>
      </p:sp>
      <p:sp>
        <p:nvSpPr>
          <p:cNvPr id="49" name="object 49"/>
          <p:cNvSpPr/>
          <p:nvPr/>
        </p:nvSpPr>
        <p:spPr>
          <a:xfrm>
            <a:off x="8376411" y="5662282"/>
            <a:ext cx="13335" cy="101600"/>
          </a:xfrm>
          <a:custGeom>
            <a:avLst/>
            <a:gdLst/>
            <a:ahLst/>
            <a:cxnLst/>
            <a:rect l="l" t="t" r="r" b="b"/>
            <a:pathLst>
              <a:path w="13334" h="101600">
                <a:moveTo>
                  <a:pt x="127" y="0"/>
                </a:moveTo>
                <a:lnTo>
                  <a:pt x="0" y="101574"/>
                </a:lnTo>
                <a:lnTo>
                  <a:pt x="12700" y="101587"/>
                </a:lnTo>
                <a:lnTo>
                  <a:pt x="12827" y="12"/>
                </a:lnTo>
                <a:lnTo>
                  <a:pt x="127" y="0"/>
                </a:lnTo>
                <a:close/>
              </a:path>
            </a:pathLst>
          </a:custGeom>
          <a:solidFill>
            <a:srgbClr val="000000"/>
          </a:solidFill>
        </p:spPr>
        <p:txBody>
          <a:bodyPr wrap="square" lIns="0" tIns="0" rIns="0" bIns="0" rtlCol="0"/>
          <a:lstStyle/>
          <a:p>
            <a:endParaRPr/>
          </a:p>
        </p:txBody>
      </p:sp>
      <p:sp>
        <p:nvSpPr>
          <p:cNvPr id="50" name="object 50"/>
          <p:cNvSpPr/>
          <p:nvPr/>
        </p:nvSpPr>
        <p:spPr>
          <a:xfrm>
            <a:off x="8376666" y="5522721"/>
            <a:ext cx="13335" cy="101600"/>
          </a:xfrm>
          <a:custGeom>
            <a:avLst/>
            <a:gdLst/>
            <a:ahLst/>
            <a:cxnLst/>
            <a:rect l="l" t="t" r="r" b="b"/>
            <a:pathLst>
              <a:path w="13334" h="101600">
                <a:moveTo>
                  <a:pt x="12826" y="0"/>
                </a:moveTo>
                <a:lnTo>
                  <a:pt x="126" y="0"/>
                </a:lnTo>
                <a:lnTo>
                  <a:pt x="0" y="101472"/>
                </a:lnTo>
                <a:lnTo>
                  <a:pt x="12700" y="101485"/>
                </a:lnTo>
                <a:lnTo>
                  <a:pt x="12826" y="0"/>
                </a:lnTo>
                <a:close/>
              </a:path>
            </a:pathLst>
          </a:custGeom>
          <a:solidFill>
            <a:srgbClr val="000000"/>
          </a:solidFill>
        </p:spPr>
        <p:txBody>
          <a:bodyPr wrap="square" lIns="0" tIns="0" rIns="0" bIns="0" rtlCol="0"/>
          <a:lstStyle/>
          <a:p>
            <a:endParaRPr/>
          </a:p>
        </p:txBody>
      </p:sp>
      <p:sp>
        <p:nvSpPr>
          <p:cNvPr id="51" name="object 51"/>
          <p:cNvSpPr/>
          <p:nvPr/>
        </p:nvSpPr>
        <p:spPr>
          <a:xfrm>
            <a:off x="8376793" y="5383021"/>
            <a:ext cx="13335" cy="101600"/>
          </a:xfrm>
          <a:custGeom>
            <a:avLst/>
            <a:gdLst/>
            <a:ahLst/>
            <a:cxnLst/>
            <a:rect l="l" t="t" r="r" b="b"/>
            <a:pathLst>
              <a:path w="13334" h="101600">
                <a:moveTo>
                  <a:pt x="12826" y="0"/>
                </a:moveTo>
                <a:lnTo>
                  <a:pt x="126" y="0"/>
                </a:lnTo>
                <a:lnTo>
                  <a:pt x="0" y="101599"/>
                </a:lnTo>
                <a:lnTo>
                  <a:pt x="12700" y="101599"/>
                </a:lnTo>
                <a:lnTo>
                  <a:pt x="12826" y="0"/>
                </a:lnTo>
                <a:close/>
              </a:path>
            </a:pathLst>
          </a:custGeom>
          <a:solidFill>
            <a:srgbClr val="000000"/>
          </a:solidFill>
        </p:spPr>
        <p:txBody>
          <a:bodyPr wrap="square" lIns="0" tIns="0" rIns="0" bIns="0" rtlCol="0"/>
          <a:lstStyle/>
          <a:p>
            <a:endParaRPr/>
          </a:p>
        </p:txBody>
      </p:sp>
      <p:sp>
        <p:nvSpPr>
          <p:cNvPr id="52" name="object 52"/>
          <p:cNvSpPr/>
          <p:nvPr/>
        </p:nvSpPr>
        <p:spPr>
          <a:xfrm>
            <a:off x="8377046" y="5243321"/>
            <a:ext cx="13335" cy="101600"/>
          </a:xfrm>
          <a:custGeom>
            <a:avLst/>
            <a:gdLst/>
            <a:ahLst/>
            <a:cxnLst/>
            <a:rect l="l" t="t" r="r" b="b"/>
            <a:pathLst>
              <a:path w="13334" h="101600">
                <a:moveTo>
                  <a:pt x="12826" y="0"/>
                </a:moveTo>
                <a:lnTo>
                  <a:pt x="126" y="0"/>
                </a:lnTo>
                <a:lnTo>
                  <a:pt x="0" y="101599"/>
                </a:lnTo>
                <a:lnTo>
                  <a:pt x="12700" y="101599"/>
                </a:lnTo>
                <a:lnTo>
                  <a:pt x="12826" y="0"/>
                </a:lnTo>
                <a:close/>
              </a:path>
            </a:pathLst>
          </a:custGeom>
          <a:solidFill>
            <a:srgbClr val="000000"/>
          </a:solidFill>
        </p:spPr>
        <p:txBody>
          <a:bodyPr wrap="square" lIns="0" tIns="0" rIns="0" bIns="0" rtlCol="0"/>
          <a:lstStyle/>
          <a:p>
            <a:endParaRPr/>
          </a:p>
        </p:txBody>
      </p:sp>
      <p:sp>
        <p:nvSpPr>
          <p:cNvPr id="53" name="object 53"/>
          <p:cNvSpPr/>
          <p:nvPr/>
        </p:nvSpPr>
        <p:spPr>
          <a:xfrm>
            <a:off x="8377173" y="5103748"/>
            <a:ext cx="13335" cy="101600"/>
          </a:xfrm>
          <a:custGeom>
            <a:avLst/>
            <a:gdLst/>
            <a:ahLst/>
            <a:cxnLst/>
            <a:rect l="l" t="t" r="r" b="b"/>
            <a:pathLst>
              <a:path w="13334" h="101600">
                <a:moveTo>
                  <a:pt x="12826" y="0"/>
                </a:moveTo>
                <a:lnTo>
                  <a:pt x="126" y="0"/>
                </a:lnTo>
                <a:lnTo>
                  <a:pt x="0" y="101473"/>
                </a:lnTo>
                <a:lnTo>
                  <a:pt x="12700" y="101473"/>
                </a:lnTo>
                <a:lnTo>
                  <a:pt x="12826" y="0"/>
                </a:lnTo>
                <a:close/>
              </a:path>
            </a:pathLst>
          </a:custGeom>
          <a:solidFill>
            <a:srgbClr val="000000"/>
          </a:solidFill>
        </p:spPr>
        <p:txBody>
          <a:bodyPr wrap="square" lIns="0" tIns="0" rIns="0" bIns="0" rtlCol="0"/>
          <a:lstStyle/>
          <a:p>
            <a:endParaRPr/>
          </a:p>
        </p:txBody>
      </p:sp>
      <p:sp>
        <p:nvSpPr>
          <p:cNvPr id="54" name="object 54"/>
          <p:cNvSpPr/>
          <p:nvPr/>
        </p:nvSpPr>
        <p:spPr>
          <a:xfrm>
            <a:off x="8377428" y="4964048"/>
            <a:ext cx="13335" cy="101600"/>
          </a:xfrm>
          <a:custGeom>
            <a:avLst/>
            <a:gdLst/>
            <a:ahLst/>
            <a:cxnLst/>
            <a:rect l="l" t="t" r="r" b="b"/>
            <a:pathLst>
              <a:path w="13334" h="101600">
                <a:moveTo>
                  <a:pt x="12826" y="0"/>
                </a:moveTo>
                <a:lnTo>
                  <a:pt x="126" y="0"/>
                </a:lnTo>
                <a:lnTo>
                  <a:pt x="0" y="101600"/>
                </a:lnTo>
                <a:lnTo>
                  <a:pt x="12700" y="101600"/>
                </a:lnTo>
                <a:lnTo>
                  <a:pt x="12826" y="0"/>
                </a:lnTo>
                <a:close/>
              </a:path>
            </a:pathLst>
          </a:custGeom>
          <a:solidFill>
            <a:srgbClr val="000000"/>
          </a:solidFill>
        </p:spPr>
        <p:txBody>
          <a:bodyPr wrap="square" lIns="0" tIns="0" rIns="0" bIns="0" rtlCol="0"/>
          <a:lstStyle/>
          <a:p>
            <a:endParaRPr/>
          </a:p>
        </p:txBody>
      </p:sp>
      <p:sp>
        <p:nvSpPr>
          <p:cNvPr id="55" name="object 55"/>
          <p:cNvSpPr/>
          <p:nvPr/>
        </p:nvSpPr>
        <p:spPr>
          <a:xfrm>
            <a:off x="8377555" y="4824348"/>
            <a:ext cx="13335" cy="101600"/>
          </a:xfrm>
          <a:custGeom>
            <a:avLst/>
            <a:gdLst/>
            <a:ahLst/>
            <a:cxnLst/>
            <a:rect l="l" t="t" r="r" b="b"/>
            <a:pathLst>
              <a:path w="13334" h="101600">
                <a:moveTo>
                  <a:pt x="12826" y="0"/>
                </a:moveTo>
                <a:lnTo>
                  <a:pt x="126" y="0"/>
                </a:lnTo>
                <a:lnTo>
                  <a:pt x="0" y="101600"/>
                </a:lnTo>
                <a:lnTo>
                  <a:pt x="12700" y="101600"/>
                </a:lnTo>
                <a:lnTo>
                  <a:pt x="12826" y="0"/>
                </a:lnTo>
                <a:close/>
              </a:path>
            </a:pathLst>
          </a:custGeom>
          <a:solidFill>
            <a:srgbClr val="000000"/>
          </a:solidFill>
        </p:spPr>
        <p:txBody>
          <a:bodyPr wrap="square" lIns="0" tIns="0" rIns="0" bIns="0" rtlCol="0"/>
          <a:lstStyle/>
          <a:p>
            <a:endParaRPr/>
          </a:p>
        </p:txBody>
      </p:sp>
      <p:sp>
        <p:nvSpPr>
          <p:cNvPr id="56" name="object 56"/>
          <p:cNvSpPr/>
          <p:nvPr/>
        </p:nvSpPr>
        <p:spPr>
          <a:xfrm>
            <a:off x="8377808" y="4684776"/>
            <a:ext cx="13335" cy="101600"/>
          </a:xfrm>
          <a:custGeom>
            <a:avLst/>
            <a:gdLst/>
            <a:ahLst/>
            <a:cxnLst/>
            <a:rect l="l" t="t" r="r" b="b"/>
            <a:pathLst>
              <a:path w="13334" h="101600">
                <a:moveTo>
                  <a:pt x="12826" y="0"/>
                </a:moveTo>
                <a:lnTo>
                  <a:pt x="126" y="0"/>
                </a:lnTo>
                <a:lnTo>
                  <a:pt x="0" y="101473"/>
                </a:lnTo>
                <a:lnTo>
                  <a:pt x="12700" y="101473"/>
                </a:lnTo>
                <a:lnTo>
                  <a:pt x="12826" y="0"/>
                </a:lnTo>
                <a:close/>
              </a:path>
            </a:pathLst>
          </a:custGeom>
          <a:solidFill>
            <a:srgbClr val="000000"/>
          </a:solidFill>
        </p:spPr>
        <p:txBody>
          <a:bodyPr wrap="square" lIns="0" tIns="0" rIns="0" bIns="0" rtlCol="0"/>
          <a:lstStyle/>
          <a:p>
            <a:endParaRPr/>
          </a:p>
        </p:txBody>
      </p:sp>
      <p:sp>
        <p:nvSpPr>
          <p:cNvPr id="57" name="object 57"/>
          <p:cNvSpPr/>
          <p:nvPr/>
        </p:nvSpPr>
        <p:spPr>
          <a:xfrm>
            <a:off x="8377935" y="4545076"/>
            <a:ext cx="13335" cy="101600"/>
          </a:xfrm>
          <a:custGeom>
            <a:avLst/>
            <a:gdLst/>
            <a:ahLst/>
            <a:cxnLst/>
            <a:rect l="l" t="t" r="r" b="b"/>
            <a:pathLst>
              <a:path w="13334" h="101600">
                <a:moveTo>
                  <a:pt x="12827" y="0"/>
                </a:moveTo>
                <a:lnTo>
                  <a:pt x="127" y="0"/>
                </a:lnTo>
                <a:lnTo>
                  <a:pt x="0" y="101600"/>
                </a:lnTo>
                <a:lnTo>
                  <a:pt x="12700" y="101600"/>
                </a:lnTo>
                <a:lnTo>
                  <a:pt x="12827" y="0"/>
                </a:lnTo>
                <a:close/>
              </a:path>
            </a:pathLst>
          </a:custGeom>
          <a:solidFill>
            <a:srgbClr val="000000"/>
          </a:solidFill>
        </p:spPr>
        <p:txBody>
          <a:bodyPr wrap="square" lIns="0" tIns="0" rIns="0" bIns="0" rtlCol="0"/>
          <a:lstStyle/>
          <a:p>
            <a:endParaRPr/>
          </a:p>
        </p:txBody>
      </p:sp>
      <p:sp>
        <p:nvSpPr>
          <p:cNvPr id="58" name="object 58"/>
          <p:cNvSpPr/>
          <p:nvPr/>
        </p:nvSpPr>
        <p:spPr>
          <a:xfrm>
            <a:off x="8378190" y="4405376"/>
            <a:ext cx="13335" cy="101600"/>
          </a:xfrm>
          <a:custGeom>
            <a:avLst/>
            <a:gdLst/>
            <a:ahLst/>
            <a:cxnLst/>
            <a:rect l="l" t="t" r="r" b="b"/>
            <a:pathLst>
              <a:path w="13334" h="101600">
                <a:moveTo>
                  <a:pt x="12826" y="0"/>
                </a:moveTo>
                <a:lnTo>
                  <a:pt x="126" y="0"/>
                </a:lnTo>
                <a:lnTo>
                  <a:pt x="0" y="101600"/>
                </a:lnTo>
                <a:lnTo>
                  <a:pt x="12700" y="101600"/>
                </a:lnTo>
                <a:lnTo>
                  <a:pt x="12826" y="0"/>
                </a:lnTo>
                <a:close/>
              </a:path>
            </a:pathLst>
          </a:custGeom>
          <a:solidFill>
            <a:srgbClr val="000000"/>
          </a:solidFill>
        </p:spPr>
        <p:txBody>
          <a:bodyPr wrap="square" lIns="0" tIns="0" rIns="0" bIns="0" rtlCol="0"/>
          <a:lstStyle/>
          <a:p>
            <a:endParaRPr/>
          </a:p>
        </p:txBody>
      </p:sp>
      <p:sp>
        <p:nvSpPr>
          <p:cNvPr id="59" name="object 59"/>
          <p:cNvSpPr/>
          <p:nvPr/>
        </p:nvSpPr>
        <p:spPr>
          <a:xfrm>
            <a:off x="8378317" y="4265803"/>
            <a:ext cx="13335" cy="101600"/>
          </a:xfrm>
          <a:custGeom>
            <a:avLst/>
            <a:gdLst/>
            <a:ahLst/>
            <a:cxnLst/>
            <a:rect l="l" t="t" r="r" b="b"/>
            <a:pathLst>
              <a:path w="13334" h="101600">
                <a:moveTo>
                  <a:pt x="12826" y="0"/>
                </a:moveTo>
                <a:lnTo>
                  <a:pt x="126" y="0"/>
                </a:lnTo>
                <a:lnTo>
                  <a:pt x="0" y="101473"/>
                </a:lnTo>
                <a:lnTo>
                  <a:pt x="12700" y="101473"/>
                </a:lnTo>
                <a:lnTo>
                  <a:pt x="12826" y="0"/>
                </a:lnTo>
                <a:close/>
              </a:path>
            </a:pathLst>
          </a:custGeom>
          <a:solidFill>
            <a:srgbClr val="000000"/>
          </a:solidFill>
        </p:spPr>
        <p:txBody>
          <a:bodyPr wrap="square" lIns="0" tIns="0" rIns="0" bIns="0" rtlCol="0"/>
          <a:lstStyle/>
          <a:p>
            <a:endParaRPr/>
          </a:p>
        </p:txBody>
      </p:sp>
      <p:sp>
        <p:nvSpPr>
          <p:cNvPr id="60" name="object 60"/>
          <p:cNvSpPr/>
          <p:nvPr/>
        </p:nvSpPr>
        <p:spPr>
          <a:xfrm>
            <a:off x="8346947" y="4069079"/>
            <a:ext cx="76200" cy="158622"/>
          </a:xfrm>
          <a:prstGeom prst="rect">
            <a:avLst/>
          </a:prstGeom>
          <a:blipFill>
            <a:blip r:embed="rId21" cstate="print"/>
            <a:stretch>
              <a:fillRect/>
            </a:stretch>
          </a:blipFill>
        </p:spPr>
        <p:txBody>
          <a:bodyPr wrap="square" lIns="0" tIns="0" rIns="0" bIns="0" rtlCol="0"/>
          <a:lstStyle/>
          <a:p>
            <a:endParaRPr/>
          </a:p>
        </p:txBody>
      </p:sp>
      <p:sp>
        <p:nvSpPr>
          <p:cNvPr id="61" name="object 61"/>
          <p:cNvSpPr/>
          <p:nvPr/>
        </p:nvSpPr>
        <p:spPr>
          <a:xfrm>
            <a:off x="8333231" y="4267200"/>
            <a:ext cx="97535" cy="112775"/>
          </a:xfrm>
          <a:prstGeom prst="rect">
            <a:avLst/>
          </a:prstGeom>
          <a:blipFill>
            <a:blip r:embed="rId22" cstate="print"/>
            <a:stretch>
              <a:fillRect/>
            </a:stretch>
          </a:blipFill>
        </p:spPr>
        <p:txBody>
          <a:bodyPr wrap="square" lIns="0" tIns="0" rIns="0" bIns="0" rtlCol="0"/>
          <a:lstStyle/>
          <a:p>
            <a:endParaRPr/>
          </a:p>
        </p:txBody>
      </p:sp>
      <p:sp>
        <p:nvSpPr>
          <p:cNvPr id="62" name="object 62"/>
          <p:cNvSpPr/>
          <p:nvPr/>
        </p:nvSpPr>
        <p:spPr>
          <a:xfrm>
            <a:off x="7725156" y="4326635"/>
            <a:ext cx="612775" cy="0"/>
          </a:xfrm>
          <a:custGeom>
            <a:avLst/>
            <a:gdLst/>
            <a:ahLst/>
            <a:cxnLst/>
            <a:rect l="l" t="t" r="r" b="b"/>
            <a:pathLst>
              <a:path w="612775">
                <a:moveTo>
                  <a:pt x="0" y="0"/>
                </a:moveTo>
                <a:lnTo>
                  <a:pt x="612394" y="0"/>
                </a:lnTo>
              </a:path>
            </a:pathLst>
          </a:custGeom>
          <a:ln w="12192">
            <a:solidFill>
              <a:srgbClr val="000000"/>
            </a:solidFill>
          </a:ln>
        </p:spPr>
        <p:txBody>
          <a:bodyPr wrap="square" lIns="0" tIns="0" rIns="0" bIns="0" rtlCol="0"/>
          <a:lstStyle/>
          <a:p>
            <a:endParaRPr/>
          </a:p>
        </p:txBody>
      </p:sp>
      <p:sp>
        <p:nvSpPr>
          <p:cNvPr id="63" name="object 63"/>
          <p:cNvSpPr/>
          <p:nvPr/>
        </p:nvSpPr>
        <p:spPr>
          <a:xfrm>
            <a:off x="8336280" y="4767071"/>
            <a:ext cx="97535" cy="114300"/>
          </a:xfrm>
          <a:prstGeom prst="rect">
            <a:avLst/>
          </a:prstGeom>
          <a:blipFill>
            <a:blip r:embed="rId23" cstate="print"/>
            <a:stretch>
              <a:fillRect/>
            </a:stretch>
          </a:blipFill>
        </p:spPr>
        <p:txBody>
          <a:bodyPr wrap="square" lIns="0" tIns="0" rIns="0" bIns="0" rtlCol="0"/>
          <a:lstStyle/>
          <a:p>
            <a:endParaRPr/>
          </a:p>
        </p:txBody>
      </p:sp>
      <p:sp>
        <p:nvSpPr>
          <p:cNvPr id="64" name="object 64"/>
          <p:cNvSpPr/>
          <p:nvPr/>
        </p:nvSpPr>
        <p:spPr>
          <a:xfrm>
            <a:off x="8336280" y="5370576"/>
            <a:ext cx="97535" cy="112775"/>
          </a:xfrm>
          <a:prstGeom prst="rect">
            <a:avLst/>
          </a:prstGeom>
          <a:blipFill>
            <a:blip r:embed="rId24" cstate="print"/>
            <a:stretch>
              <a:fillRect/>
            </a:stretch>
          </a:blipFill>
        </p:spPr>
        <p:txBody>
          <a:bodyPr wrap="square" lIns="0" tIns="0" rIns="0" bIns="0" rtlCol="0"/>
          <a:lstStyle/>
          <a:p>
            <a:endParaRPr/>
          </a:p>
        </p:txBody>
      </p:sp>
      <p:sp>
        <p:nvSpPr>
          <p:cNvPr id="65" name="object 65"/>
          <p:cNvSpPr/>
          <p:nvPr/>
        </p:nvSpPr>
        <p:spPr>
          <a:xfrm>
            <a:off x="8342376" y="5871971"/>
            <a:ext cx="97535" cy="112775"/>
          </a:xfrm>
          <a:prstGeom prst="rect">
            <a:avLst/>
          </a:prstGeom>
          <a:blipFill>
            <a:blip r:embed="rId25" cstate="print"/>
            <a:stretch>
              <a:fillRect/>
            </a:stretch>
          </a:blipFill>
        </p:spPr>
        <p:txBody>
          <a:bodyPr wrap="square" lIns="0" tIns="0" rIns="0" bIns="0" rtlCol="0"/>
          <a:lstStyle/>
          <a:p>
            <a:endParaRPr/>
          </a:p>
        </p:txBody>
      </p:sp>
      <p:sp>
        <p:nvSpPr>
          <p:cNvPr id="66" name="object 66"/>
          <p:cNvSpPr/>
          <p:nvPr/>
        </p:nvSpPr>
        <p:spPr>
          <a:xfrm>
            <a:off x="8443341" y="4823459"/>
            <a:ext cx="612140" cy="0"/>
          </a:xfrm>
          <a:custGeom>
            <a:avLst/>
            <a:gdLst/>
            <a:ahLst/>
            <a:cxnLst/>
            <a:rect l="l" t="t" r="r" b="b"/>
            <a:pathLst>
              <a:path w="612140">
                <a:moveTo>
                  <a:pt x="0" y="0"/>
                </a:moveTo>
                <a:lnTo>
                  <a:pt x="612139" y="0"/>
                </a:lnTo>
              </a:path>
            </a:pathLst>
          </a:custGeom>
          <a:ln w="12192">
            <a:solidFill>
              <a:srgbClr val="000000"/>
            </a:solidFill>
          </a:ln>
        </p:spPr>
        <p:txBody>
          <a:bodyPr wrap="square" lIns="0" tIns="0" rIns="0" bIns="0" rtlCol="0"/>
          <a:lstStyle/>
          <a:p>
            <a:endParaRPr/>
          </a:p>
        </p:txBody>
      </p:sp>
      <p:sp>
        <p:nvSpPr>
          <p:cNvPr id="67" name="object 67"/>
          <p:cNvSpPr/>
          <p:nvPr/>
        </p:nvSpPr>
        <p:spPr>
          <a:xfrm>
            <a:off x="7729728" y="5426583"/>
            <a:ext cx="612140" cy="0"/>
          </a:xfrm>
          <a:custGeom>
            <a:avLst/>
            <a:gdLst/>
            <a:ahLst/>
            <a:cxnLst/>
            <a:rect l="l" t="t" r="r" b="b"/>
            <a:pathLst>
              <a:path w="612140">
                <a:moveTo>
                  <a:pt x="0" y="0"/>
                </a:moveTo>
                <a:lnTo>
                  <a:pt x="612140" y="0"/>
                </a:lnTo>
              </a:path>
            </a:pathLst>
          </a:custGeom>
          <a:ln w="12192">
            <a:solidFill>
              <a:srgbClr val="000000"/>
            </a:solidFill>
          </a:ln>
        </p:spPr>
        <p:txBody>
          <a:bodyPr wrap="square" lIns="0" tIns="0" rIns="0" bIns="0" rtlCol="0"/>
          <a:lstStyle/>
          <a:p>
            <a:endParaRPr/>
          </a:p>
        </p:txBody>
      </p:sp>
      <p:sp>
        <p:nvSpPr>
          <p:cNvPr id="68" name="object 68"/>
          <p:cNvSpPr/>
          <p:nvPr/>
        </p:nvSpPr>
        <p:spPr>
          <a:xfrm>
            <a:off x="9101328" y="5838444"/>
            <a:ext cx="313944" cy="198119"/>
          </a:xfrm>
          <a:prstGeom prst="rect">
            <a:avLst/>
          </a:prstGeom>
          <a:blipFill>
            <a:blip r:embed="rId26" cstate="print"/>
            <a:stretch>
              <a:fillRect/>
            </a:stretch>
          </a:blipFill>
        </p:spPr>
        <p:txBody>
          <a:bodyPr wrap="square" lIns="0" tIns="0" rIns="0" bIns="0" rtlCol="0"/>
          <a:lstStyle/>
          <a:p>
            <a:endParaRPr/>
          </a:p>
        </p:txBody>
      </p:sp>
      <p:sp>
        <p:nvSpPr>
          <p:cNvPr id="69" name="object 69"/>
          <p:cNvSpPr/>
          <p:nvPr/>
        </p:nvSpPr>
        <p:spPr>
          <a:xfrm>
            <a:off x="7357871" y="5314188"/>
            <a:ext cx="320040" cy="225552"/>
          </a:xfrm>
          <a:prstGeom prst="rect">
            <a:avLst/>
          </a:prstGeom>
          <a:blipFill>
            <a:blip r:embed="rId27" cstate="print"/>
            <a:stretch>
              <a:fillRect/>
            </a:stretch>
          </a:blipFill>
        </p:spPr>
        <p:txBody>
          <a:bodyPr wrap="square" lIns="0" tIns="0" rIns="0" bIns="0" rtlCol="0"/>
          <a:lstStyle/>
          <a:p>
            <a:endParaRPr/>
          </a:p>
        </p:txBody>
      </p:sp>
      <p:sp>
        <p:nvSpPr>
          <p:cNvPr id="70" name="object 70"/>
          <p:cNvSpPr/>
          <p:nvPr/>
        </p:nvSpPr>
        <p:spPr>
          <a:xfrm>
            <a:off x="9105900" y="4663440"/>
            <a:ext cx="266700" cy="324612"/>
          </a:xfrm>
          <a:prstGeom prst="rect">
            <a:avLst/>
          </a:prstGeom>
          <a:blipFill>
            <a:blip r:embed="rId28" cstate="print"/>
            <a:stretch>
              <a:fillRect/>
            </a:stretch>
          </a:blipFill>
        </p:spPr>
        <p:txBody>
          <a:bodyPr wrap="square" lIns="0" tIns="0" rIns="0" bIns="0" rtlCol="0"/>
          <a:lstStyle/>
          <a:p>
            <a:endParaRPr/>
          </a:p>
        </p:txBody>
      </p:sp>
      <p:sp>
        <p:nvSpPr>
          <p:cNvPr id="71" name="object 71"/>
          <p:cNvSpPr/>
          <p:nvPr/>
        </p:nvSpPr>
        <p:spPr>
          <a:xfrm>
            <a:off x="6822947" y="4163567"/>
            <a:ext cx="832103" cy="324612"/>
          </a:xfrm>
          <a:prstGeom prst="rect">
            <a:avLst/>
          </a:prstGeom>
          <a:blipFill>
            <a:blip r:embed="rId29" cstate="print"/>
            <a:stretch>
              <a:fillRect/>
            </a:stretch>
          </a:blipFill>
        </p:spPr>
        <p:txBody>
          <a:bodyPr wrap="square" lIns="0" tIns="0" rIns="0" bIns="0" rtlCol="0"/>
          <a:lstStyle/>
          <a:p>
            <a:endParaRPr/>
          </a:p>
        </p:txBody>
      </p:sp>
      <p:sp>
        <p:nvSpPr>
          <p:cNvPr id="72" name="object 72"/>
          <p:cNvSpPr txBox="1"/>
          <p:nvPr/>
        </p:nvSpPr>
        <p:spPr>
          <a:xfrm>
            <a:off x="7170801" y="5555996"/>
            <a:ext cx="697865" cy="624840"/>
          </a:xfrm>
          <a:prstGeom prst="rect">
            <a:avLst/>
          </a:prstGeom>
        </p:spPr>
        <p:txBody>
          <a:bodyPr vert="horz" wrap="square" lIns="0" tIns="12065" rIns="0" bIns="0" rtlCol="0">
            <a:spAutoFit/>
          </a:bodyPr>
          <a:lstStyle/>
          <a:p>
            <a:pPr marL="635" algn="ctr">
              <a:lnSpc>
                <a:spcPts val="1900"/>
              </a:lnSpc>
              <a:spcBef>
                <a:spcPts val="95"/>
              </a:spcBef>
            </a:pPr>
            <a:r>
              <a:rPr sz="1600" spc="-5" dirty="0">
                <a:latin typeface="Century"/>
                <a:cs typeface="Century"/>
              </a:rPr>
              <a:t>1</a:t>
            </a:r>
            <a:r>
              <a:rPr sz="1600" spc="-45" dirty="0">
                <a:latin typeface="Century"/>
                <a:cs typeface="Century"/>
              </a:rPr>
              <a:t> </a:t>
            </a:r>
            <a:r>
              <a:rPr sz="1600" spc="-15" dirty="0">
                <a:latin typeface="Century"/>
                <a:cs typeface="Century"/>
              </a:rPr>
              <a:t>км</a:t>
            </a:r>
            <a:endParaRPr sz="1600">
              <a:latin typeface="Century"/>
              <a:cs typeface="Century"/>
            </a:endParaRPr>
          </a:p>
          <a:p>
            <a:pPr marL="12700" marR="5080" indent="-635" algn="ctr">
              <a:lnSpc>
                <a:spcPts val="1400"/>
              </a:lnSpc>
              <a:spcBef>
                <a:spcPts val="55"/>
              </a:spcBef>
            </a:pPr>
            <a:r>
              <a:rPr sz="1200" spc="-5" dirty="0">
                <a:latin typeface="Century Gothic"/>
                <a:cs typeface="Century Gothic"/>
              </a:rPr>
              <a:t>BAKAD  </a:t>
            </a:r>
            <a:r>
              <a:rPr sz="1200" spc="-10" dirty="0">
                <a:latin typeface="Century Gothic"/>
                <a:cs typeface="Century Gothic"/>
              </a:rPr>
              <a:t>(by</a:t>
            </a:r>
            <a:r>
              <a:rPr sz="1200" spc="-110" dirty="0">
                <a:latin typeface="Century Gothic"/>
                <a:cs typeface="Century Gothic"/>
              </a:rPr>
              <a:t> </a:t>
            </a:r>
            <a:r>
              <a:rPr sz="1200" spc="-5" dirty="0">
                <a:latin typeface="Century Gothic"/>
                <a:cs typeface="Century Gothic"/>
              </a:rPr>
              <a:t>2022)</a:t>
            </a:r>
            <a:endParaRPr sz="1200">
              <a:latin typeface="Century Gothic"/>
              <a:cs typeface="Century Gothic"/>
            </a:endParaRPr>
          </a:p>
        </p:txBody>
      </p:sp>
      <p:sp>
        <p:nvSpPr>
          <p:cNvPr id="73" name="object 73"/>
          <p:cNvSpPr txBox="1"/>
          <p:nvPr/>
        </p:nvSpPr>
        <p:spPr>
          <a:xfrm>
            <a:off x="8658606" y="4937886"/>
            <a:ext cx="1149350" cy="635635"/>
          </a:xfrm>
          <a:prstGeom prst="rect">
            <a:avLst/>
          </a:prstGeom>
        </p:spPr>
        <p:txBody>
          <a:bodyPr vert="horz" wrap="square" lIns="0" tIns="12065" rIns="0" bIns="0" rtlCol="0">
            <a:spAutoFit/>
          </a:bodyPr>
          <a:lstStyle/>
          <a:p>
            <a:pPr marL="1270" algn="ctr">
              <a:lnSpc>
                <a:spcPct val="100000"/>
              </a:lnSpc>
              <a:spcBef>
                <a:spcPts val="95"/>
              </a:spcBef>
            </a:pPr>
            <a:r>
              <a:rPr sz="1600" spc="-5" dirty="0">
                <a:latin typeface="Century"/>
                <a:cs typeface="Century"/>
              </a:rPr>
              <a:t>20</a:t>
            </a:r>
            <a:r>
              <a:rPr sz="1600" spc="-40" dirty="0">
                <a:latin typeface="Century"/>
                <a:cs typeface="Century"/>
              </a:rPr>
              <a:t> </a:t>
            </a:r>
            <a:r>
              <a:rPr sz="1600" spc="-15" dirty="0">
                <a:latin typeface="Century"/>
                <a:cs typeface="Century"/>
              </a:rPr>
              <a:t>км</a:t>
            </a:r>
            <a:endParaRPr sz="1600">
              <a:latin typeface="Century"/>
              <a:cs typeface="Century"/>
            </a:endParaRPr>
          </a:p>
          <a:p>
            <a:pPr marL="635" algn="ctr">
              <a:lnSpc>
                <a:spcPct val="100000"/>
              </a:lnSpc>
              <a:spcBef>
                <a:spcPts val="5"/>
              </a:spcBef>
            </a:pPr>
            <a:r>
              <a:rPr sz="1200" spc="-5" dirty="0">
                <a:latin typeface="Century Gothic"/>
                <a:cs typeface="Century Gothic"/>
              </a:rPr>
              <a:t>railway</a:t>
            </a:r>
            <a:r>
              <a:rPr sz="1200" spc="-75" dirty="0">
                <a:latin typeface="Century Gothic"/>
                <a:cs typeface="Century Gothic"/>
              </a:rPr>
              <a:t> </a:t>
            </a:r>
            <a:r>
              <a:rPr sz="1200" spc="-10" dirty="0">
                <a:latin typeface="Century Gothic"/>
                <a:cs typeface="Century Gothic"/>
              </a:rPr>
              <a:t>station</a:t>
            </a:r>
            <a:endParaRPr sz="1200">
              <a:latin typeface="Century Gothic"/>
              <a:cs typeface="Century Gothic"/>
            </a:endParaRPr>
          </a:p>
          <a:p>
            <a:pPr algn="ctr">
              <a:lnSpc>
                <a:spcPct val="100000"/>
              </a:lnSpc>
            </a:pPr>
            <a:r>
              <a:rPr sz="1200" spc="-5" dirty="0">
                <a:latin typeface="Century Gothic"/>
                <a:cs typeface="Century Gothic"/>
              </a:rPr>
              <a:t>Almaty-1 and</a:t>
            </a:r>
            <a:r>
              <a:rPr sz="1200" spc="-85" dirty="0">
                <a:latin typeface="Century Gothic"/>
                <a:cs typeface="Century Gothic"/>
              </a:rPr>
              <a:t> </a:t>
            </a:r>
            <a:r>
              <a:rPr sz="1200" dirty="0">
                <a:latin typeface="Century Gothic"/>
                <a:cs typeface="Century Gothic"/>
              </a:rPr>
              <a:t>2</a:t>
            </a:r>
            <a:endParaRPr sz="1200">
              <a:latin typeface="Century Gothic"/>
              <a:cs typeface="Century Gothic"/>
            </a:endParaRPr>
          </a:p>
        </p:txBody>
      </p:sp>
      <p:sp>
        <p:nvSpPr>
          <p:cNvPr id="74" name="object 74"/>
          <p:cNvSpPr txBox="1"/>
          <p:nvPr/>
        </p:nvSpPr>
        <p:spPr>
          <a:xfrm>
            <a:off x="8972168" y="6038494"/>
            <a:ext cx="574675" cy="635635"/>
          </a:xfrm>
          <a:prstGeom prst="rect">
            <a:avLst/>
          </a:prstGeom>
        </p:spPr>
        <p:txBody>
          <a:bodyPr vert="horz" wrap="square" lIns="0" tIns="12065" rIns="0" bIns="0" rtlCol="0">
            <a:spAutoFit/>
          </a:bodyPr>
          <a:lstStyle/>
          <a:p>
            <a:pPr marL="26034">
              <a:lnSpc>
                <a:spcPct val="100000"/>
              </a:lnSpc>
              <a:spcBef>
                <a:spcPts val="95"/>
              </a:spcBef>
            </a:pPr>
            <a:r>
              <a:rPr sz="1600" spc="-5" dirty="0">
                <a:latin typeface="Century"/>
                <a:cs typeface="Century"/>
              </a:rPr>
              <a:t>15</a:t>
            </a:r>
            <a:r>
              <a:rPr sz="1600" spc="-114" dirty="0">
                <a:latin typeface="Century"/>
                <a:cs typeface="Century"/>
              </a:rPr>
              <a:t> </a:t>
            </a:r>
            <a:r>
              <a:rPr sz="1600" spc="-15" dirty="0">
                <a:latin typeface="Century"/>
                <a:cs typeface="Century"/>
              </a:rPr>
              <a:t>км</a:t>
            </a:r>
            <a:endParaRPr sz="1600">
              <a:latin typeface="Century"/>
              <a:cs typeface="Century"/>
            </a:endParaRPr>
          </a:p>
          <a:p>
            <a:pPr marL="29209">
              <a:lnSpc>
                <a:spcPct val="100000"/>
              </a:lnSpc>
              <a:spcBef>
                <a:spcPts val="5"/>
              </a:spcBef>
            </a:pPr>
            <a:r>
              <a:rPr sz="1200" spc="-5" dirty="0">
                <a:latin typeface="Century Gothic"/>
                <a:cs typeface="Century Gothic"/>
              </a:rPr>
              <a:t>Airport</a:t>
            </a:r>
            <a:endParaRPr sz="1200">
              <a:latin typeface="Century Gothic"/>
              <a:cs typeface="Century Gothic"/>
            </a:endParaRPr>
          </a:p>
          <a:p>
            <a:pPr marL="12700">
              <a:lnSpc>
                <a:spcPct val="100000"/>
              </a:lnSpc>
            </a:pPr>
            <a:r>
              <a:rPr sz="1200" spc="-5" dirty="0">
                <a:latin typeface="Century Gothic"/>
                <a:cs typeface="Century Gothic"/>
              </a:rPr>
              <a:t>Almaty</a:t>
            </a:r>
            <a:endParaRPr sz="1200">
              <a:latin typeface="Century Gothic"/>
              <a:cs typeface="Century Gothic"/>
            </a:endParaRPr>
          </a:p>
        </p:txBody>
      </p:sp>
      <p:sp>
        <p:nvSpPr>
          <p:cNvPr id="75" name="object 75"/>
          <p:cNvSpPr txBox="1"/>
          <p:nvPr/>
        </p:nvSpPr>
        <p:spPr>
          <a:xfrm>
            <a:off x="6705981" y="4460494"/>
            <a:ext cx="1166495" cy="635635"/>
          </a:xfrm>
          <a:prstGeom prst="rect">
            <a:avLst/>
          </a:prstGeom>
        </p:spPr>
        <p:txBody>
          <a:bodyPr vert="horz" wrap="square" lIns="0" tIns="12065" rIns="0" bIns="0" rtlCol="0">
            <a:spAutoFit/>
          </a:bodyPr>
          <a:lstStyle/>
          <a:p>
            <a:pPr marR="5080" algn="ctr">
              <a:lnSpc>
                <a:spcPct val="100000"/>
              </a:lnSpc>
              <a:spcBef>
                <a:spcPts val="95"/>
              </a:spcBef>
            </a:pPr>
            <a:r>
              <a:rPr sz="1600" spc="-5" dirty="0">
                <a:latin typeface="Century"/>
                <a:cs typeface="Century"/>
              </a:rPr>
              <a:t>25</a:t>
            </a:r>
            <a:r>
              <a:rPr sz="1600" spc="-40" dirty="0">
                <a:latin typeface="Century"/>
                <a:cs typeface="Century"/>
              </a:rPr>
              <a:t> </a:t>
            </a:r>
            <a:r>
              <a:rPr sz="1600" spc="-20" dirty="0">
                <a:latin typeface="Century"/>
                <a:cs typeface="Century"/>
              </a:rPr>
              <a:t>Km</a:t>
            </a:r>
            <a:endParaRPr sz="1600">
              <a:latin typeface="Century"/>
              <a:cs typeface="Century"/>
            </a:endParaRPr>
          </a:p>
          <a:p>
            <a:pPr algn="ctr">
              <a:lnSpc>
                <a:spcPct val="100000"/>
              </a:lnSpc>
              <a:spcBef>
                <a:spcPts val="5"/>
              </a:spcBef>
            </a:pPr>
            <a:r>
              <a:rPr sz="1200" spc="-5" dirty="0">
                <a:latin typeface="Century Gothic"/>
                <a:cs typeface="Century Gothic"/>
              </a:rPr>
              <a:t>Almaty</a:t>
            </a:r>
            <a:r>
              <a:rPr sz="1200" spc="-80" dirty="0">
                <a:latin typeface="Century Gothic"/>
                <a:cs typeface="Century Gothic"/>
              </a:rPr>
              <a:t> </a:t>
            </a:r>
            <a:r>
              <a:rPr sz="1200" spc="-5" dirty="0">
                <a:latin typeface="Century Gothic"/>
                <a:cs typeface="Century Gothic"/>
              </a:rPr>
              <a:t>Business</a:t>
            </a:r>
            <a:endParaRPr sz="1200">
              <a:latin typeface="Century Gothic"/>
              <a:cs typeface="Century Gothic"/>
            </a:endParaRPr>
          </a:p>
          <a:p>
            <a:pPr algn="ctr">
              <a:lnSpc>
                <a:spcPct val="100000"/>
              </a:lnSpc>
            </a:pPr>
            <a:r>
              <a:rPr sz="1200" spc="-10" dirty="0">
                <a:latin typeface="Century Gothic"/>
                <a:cs typeface="Century Gothic"/>
              </a:rPr>
              <a:t>Centre</a:t>
            </a:r>
            <a:endParaRPr sz="1200">
              <a:latin typeface="Century Gothic"/>
              <a:cs typeface="Century Gothic"/>
            </a:endParaRPr>
          </a:p>
        </p:txBody>
      </p:sp>
      <p:sp>
        <p:nvSpPr>
          <p:cNvPr id="76" name="object 76"/>
          <p:cNvSpPr/>
          <p:nvPr/>
        </p:nvSpPr>
        <p:spPr>
          <a:xfrm>
            <a:off x="8450580" y="5928359"/>
            <a:ext cx="612775" cy="0"/>
          </a:xfrm>
          <a:custGeom>
            <a:avLst/>
            <a:gdLst/>
            <a:ahLst/>
            <a:cxnLst/>
            <a:rect l="l" t="t" r="r" b="b"/>
            <a:pathLst>
              <a:path w="612775">
                <a:moveTo>
                  <a:pt x="0" y="0"/>
                </a:moveTo>
                <a:lnTo>
                  <a:pt x="612394" y="0"/>
                </a:lnTo>
              </a:path>
            </a:pathLst>
          </a:custGeom>
          <a:ln w="12192">
            <a:solidFill>
              <a:srgbClr val="000000"/>
            </a:solidFill>
          </a:ln>
        </p:spPr>
        <p:txBody>
          <a:bodyPr wrap="square" lIns="0" tIns="0" rIns="0" bIns="0" rtlCol="0"/>
          <a:lstStyle/>
          <a:p>
            <a:endParaRPr/>
          </a:p>
        </p:txBody>
      </p:sp>
      <p:sp>
        <p:nvSpPr>
          <p:cNvPr id="77" name="object 77"/>
          <p:cNvSpPr txBox="1"/>
          <p:nvPr/>
        </p:nvSpPr>
        <p:spPr>
          <a:xfrm>
            <a:off x="8902700" y="2954858"/>
            <a:ext cx="1181100" cy="472440"/>
          </a:xfrm>
          <a:prstGeom prst="rect">
            <a:avLst/>
          </a:prstGeom>
        </p:spPr>
        <p:txBody>
          <a:bodyPr vert="horz" wrap="square" lIns="0" tIns="12065" rIns="0" bIns="0" rtlCol="0">
            <a:spAutoFit/>
          </a:bodyPr>
          <a:lstStyle/>
          <a:p>
            <a:pPr marL="12700">
              <a:lnSpc>
                <a:spcPct val="100000"/>
              </a:lnSpc>
              <a:spcBef>
                <a:spcPts val="95"/>
              </a:spcBef>
            </a:pPr>
            <a:r>
              <a:rPr sz="700" spc="-10" dirty="0">
                <a:latin typeface="Century Gothic"/>
                <a:cs typeface="Century Gothic"/>
              </a:rPr>
              <a:t>Existing</a:t>
            </a:r>
            <a:r>
              <a:rPr sz="700" spc="-75" dirty="0">
                <a:latin typeface="Century Gothic"/>
                <a:cs typeface="Century Gothic"/>
              </a:rPr>
              <a:t> </a:t>
            </a:r>
            <a:r>
              <a:rPr sz="700" spc="-5" dirty="0">
                <a:latin typeface="Century Gothic"/>
                <a:cs typeface="Century Gothic"/>
              </a:rPr>
              <a:t>projects</a:t>
            </a:r>
            <a:endParaRPr sz="700">
              <a:latin typeface="Century Gothic"/>
              <a:cs typeface="Century Gothic"/>
            </a:endParaRPr>
          </a:p>
          <a:p>
            <a:pPr marL="12700" marR="5080">
              <a:lnSpc>
                <a:spcPct val="158600"/>
              </a:lnSpc>
              <a:spcBef>
                <a:spcPts val="15"/>
              </a:spcBef>
            </a:pPr>
            <a:r>
              <a:rPr sz="700" spc="-10" dirty="0">
                <a:latin typeface="Century Gothic"/>
                <a:cs typeface="Century Gothic"/>
              </a:rPr>
              <a:t>Projects </a:t>
            </a:r>
            <a:r>
              <a:rPr sz="700" spc="-5" dirty="0">
                <a:latin typeface="Century Gothic"/>
                <a:cs typeface="Century Gothic"/>
              </a:rPr>
              <a:t>under </a:t>
            </a:r>
            <a:r>
              <a:rPr sz="700" spc="-10" dirty="0">
                <a:latin typeface="Century Gothic"/>
                <a:cs typeface="Century Gothic"/>
              </a:rPr>
              <a:t>construction  </a:t>
            </a:r>
            <a:r>
              <a:rPr sz="700" spc="-5" dirty="0">
                <a:latin typeface="Century Gothic"/>
                <a:cs typeface="Century Gothic"/>
              </a:rPr>
              <a:t>Free useful</a:t>
            </a:r>
            <a:r>
              <a:rPr sz="700" spc="-40" dirty="0">
                <a:latin typeface="Century Gothic"/>
                <a:cs typeface="Century Gothic"/>
              </a:rPr>
              <a:t> </a:t>
            </a:r>
            <a:r>
              <a:rPr sz="700" spc="-5" dirty="0">
                <a:latin typeface="Century Gothic"/>
                <a:cs typeface="Century Gothic"/>
              </a:rPr>
              <a:t>area</a:t>
            </a:r>
            <a:endParaRPr sz="700">
              <a:latin typeface="Century Gothic"/>
              <a:cs typeface="Century Gothic"/>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0" y="0"/>
            <a:ext cx="9142476" cy="6848854"/>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4092066" y="1763013"/>
            <a:ext cx="4427220" cy="635635"/>
          </a:xfrm>
          <a:prstGeom prst="rect">
            <a:avLst/>
          </a:prstGeom>
        </p:spPr>
        <p:txBody>
          <a:bodyPr vert="horz" wrap="square" lIns="0" tIns="13335" rIns="0" bIns="0" rtlCol="0">
            <a:spAutoFit/>
          </a:bodyPr>
          <a:lstStyle/>
          <a:p>
            <a:pPr marL="177165" marR="5080" indent="-165100">
              <a:lnSpc>
                <a:spcPct val="100000"/>
              </a:lnSpc>
              <a:spcBef>
                <a:spcPts val="105"/>
              </a:spcBef>
            </a:pPr>
            <a:r>
              <a:rPr sz="2000" b="1" spc="-5" dirty="0">
                <a:latin typeface="Century Gothic"/>
                <a:cs typeface="Century Gothic"/>
              </a:rPr>
              <a:t>NUMBER </a:t>
            </a:r>
            <a:r>
              <a:rPr sz="2000" b="1" dirty="0">
                <a:latin typeface="Century Gothic"/>
                <a:cs typeface="Century Gothic"/>
              </a:rPr>
              <a:t>OF </a:t>
            </a:r>
            <a:r>
              <a:rPr sz="2000" b="1" spc="-5" dirty="0">
                <a:latin typeface="Century Gothic"/>
                <a:cs typeface="Century Gothic"/>
              </a:rPr>
              <a:t>PARTICIPANTS </a:t>
            </a:r>
            <a:r>
              <a:rPr sz="2000" b="1" dirty="0">
                <a:latin typeface="Century Gothic"/>
                <a:cs typeface="Century Gothic"/>
              </a:rPr>
              <a:t>IN THE PIT  </a:t>
            </a:r>
            <a:r>
              <a:rPr sz="2000" b="1" spc="-5" dirty="0">
                <a:latin typeface="Century Gothic"/>
                <a:cs typeface="Century Gothic"/>
              </a:rPr>
              <a:t>SES </a:t>
            </a:r>
            <a:r>
              <a:rPr sz="2000" b="1" dirty="0">
                <a:latin typeface="Century Gothic"/>
                <a:cs typeface="Century Gothic"/>
              </a:rPr>
              <a:t>IN THE </a:t>
            </a:r>
            <a:r>
              <a:rPr sz="2000" b="1" spc="-5" dirty="0">
                <a:latin typeface="Century Gothic"/>
                <a:cs typeface="Century Gothic"/>
              </a:rPr>
              <a:t>TECHNOLOGICAL</a:t>
            </a:r>
            <a:r>
              <a:rPr sz="2000" b="1" spc="-195" dirty="0">
                <a:latin typeface="Century Gothic"/>
                <a:cs typeface="Century Gothic"/>
              </a:rPr>
              <a:t> </a:t>
            </a:r>
            <a:r>
              <a:rPr sz="2000" b="1" spc="-5" dirty="0">
                <a:latin typeface="Century Gothic"/>
                <a:cs typeface="Century Gothic"/>
              </a:rPr>
              <a:t>AREAS</a:t>
            </a:r>
            <a:endParaRPr sz="2000">
              <a:latin typeface="Century Gothic"/>
              <a:cs typeface="Century Gothic"/>
            </a:endParaRPr>
          </a:p>
        </p:txBody>
      </p:sp>
      <p:sp>
        <p:nvSpPr>
          <p:cNvPr id="4" name="object 4"/>
          <p:cNvSpPr/>
          <p:nvPr/>
        </p:nvSpPr>
        <p:spPr>
          <a:xfrm>
            <a:off x="4945379" y="2686811"/>
            <a:ext cx="638555" cy="5715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754368" y="2686811"/>
            <a:ext cx="598931" cy="580644"/>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8798052" y="2709672"/>
            <a:ext cx="533400" cy="542543"/>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4974335" y="4192523"/>
            <a:ext cx="609600" cy="542544"/>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6772656" y="4146803"/>
            <a:ext cx="562355" cy="533400"/>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8801100" y="4192523"/>
            <a:ext cx="600455" cy="542544"/>
          </a:xfrm>
          <a:prstGeom prst="rect">
            <a:avLst/>
          </a:prstGeom>
          <a:blipFill>
            <a:blip r:embed="rId8" cstate="print"/>
            <a:stretch>
              <a:fillRect/>
            </a:stretch>
          </a:blipFill>
        </p:spPr>
        <p:txBody>
          <a:bodyPr wrap="square" lIns="0" tIns="0" rIns="0" bIns="0" rtlCol="0"/>
          <a:lstStyle/>
          <a:p>
            <a:endParaRPr/>
          </a:p>
        </p:txBody>
      </p:sp>
      <p:sp>
        <p:nvSpPr>
          <p:cNvPr id="10" name="object 10"/>
          <p:cNvSpPr txBox="1"/>
          <p:nvPr/>
        </p:nvSpPr>
        <p:spPr>
          <a:xfrm>
            <a:off x="2553461" y="3007688"/>
            <a:ext cx="1447165" cy="1362710"/>
          </a:xfrm>
          <a:prstGeom prst="rect">
            <a:avLst/>
          </a:prstGeom>
        </p:spPr>
        <p:txBody>
          <a:bodyPr vert="horz" wrap="square" lIns="0" tIns="164465" rIns="0" bIns="0" rtlCol="0">
            <a:spAutoFit/>
          </a:bodyPr>
          <a:lstStyle/>
          <a:p>
            <a:pPr marL="78105">
              <a:lnSpc>
                <a:spcPct val="100000"/>
              </a:lnSpc>
              <a:spcBef>
                <a:spcPts val="1295"/>
              </a:spcBef>
            </a:pPr>
            <a:r>
              <a:rPr sz="5400" b="1" dirty="0">
                <a:solidFill>
                  <a:srgbClr val="1F3862"/>
                </a:solidFill>
                <a:latin typeface="Century"/>
                <a:cs typeface="Century"/>
              </a:rPr>
              <a:t>170</a:t>
            </a:r>
            <a:endParaRPr sz="5400">
              <a:latin typeface="Century"/>
              <a:cs typeface="Century"/>
            </a:endParaRPr>
          </a:p>
          <a:p>
            <a:pPr marL="12700">
              <a:lnSpc>
                <a:spcPct val="100000"/>
              </a:lnSpc>
              <a:spcBef>
                <a:spcPts val="450"/>
              </a:spcBef>
            </a:pPr>
            <a:r>
              <a:rPr sz="2000" b="1" dirty="0">
                <a:latin typeface="Century Gothic"/>
                <a:cs typeface="Century Gothic"/>
              </a:rPr>
              <a:t>Comp</a:t>
            </a:r>
            <a:r>
              <a:rPr sz="2000" b="1" spc="-10" dirty="0">
                <a:latin typeface="Century Gothic"/>
                <a:cs typeface="Century Gothic"/>
              </a:rPr>
              <a:t>a</a:t>
            </a:r>
            <a:r>
              <a:rPr sz="2000" b="1" spc="-5" dirty="0">
                <a:latin typeface="Century Gothic"/>
                <a:cs typeface="Century Gothic"/>
              </a:rPr>
              <a:t>n</a:t>
            </a:r>
            <a:r>
              <a:rPr sz="2000" b="1" spc="-20" dirty="0">
                <a:latin typeface="Century Gothic"/>
                <a:cs typeface="Century Gothic"/>
              </a:rPr>
              <a:t>i</a:t>
            </a:r>
            <a:r>
              <a:rPr sz="2000" b="1" spc="-15" dirty="0">
                <a:latin typeface="Century Gothic"/>
                <a:cs typeface="Century Gothic"/>
              </a:rPr>
              <a:t>e</a:t>
            </a:r>
            <a:r>
              <a:rPr sz="2000" b="1" dirty="0">
                <a:latin typeface="Century Gothic"/>
                <a:cs typeface="Century Gothic"/>
              </a:rPr>
              <a:t>s</a:t>
            </a:r>
            <a:endParaRPr sz="2000">
              <a:latin typeface="Century Gothic"/>
              <a:cs typeface="Century Gothic"/>
            </a:endParaRPr>
          </a:p>
        </p:txBody>
      </p:sp>
      <p:sp>
        <p:nvSpPr>
          <p:cNvPr id="11" name="object 11"/>
          <p:cNvSpPr txBox="1"/>
          <p:nvPr/>
        </p:nvSpPr>
        <p:spPr>
          <a:xfrm>
            <a:off x="4850129" y="3263595"/>
            <a:ext cx="806450" cy="729615"/>
          </a:xfrm>
          <a:prstGeom prst="rect">
            <a:avLst/>
          </a:prstGeom>
        </p:spPr>
        <p:txBody>
          <a:bodyPr vert="horz" wrap="square" lIns="0" tIns="12700" rIns="0" bIns="0" rtlCol="0">
            <a:spAutoFit/>
          </a:bodyPr>
          <a:lstStyle/>
          <a:p>
            <a:pPr marL="23495" algn="ctr">
              <a:lnSpc>
                <a:spcPct val="100000"/>
              </a:lnSpc>
              <a:spcBef>
                <a:spcPts val="100"/>
              </a:spcBef>
            </a:pPr>
            <a:r>
              <a:rPr sz="2400" b="1" spc="5" dirty="0">
                <a:solidFill>
                  <a:srgbClr val="1F3862"/>
                </a:solidFill>
                <a:latin typeface="Century"/>
                <a:cs typeface="Century"/>
              </a:rPr>
              <a:t>121</a:t>
            </a:r>
            <a:endParaRPr sz="2400">
              <a:latin typeface="Century"/>
              <a:cs typeface="Century"/>
            </a:endParaRPr>
          </a:p>
          <a:p>
            <a:pPr marL="12065" marR="5080" algn="ctr">
              <a:lnSpc>
                <a:spcPct val="100000"/>
              </a:lnSpc>
              <a:spcBef>
                <a:spcPts val="20"/>
              </a:spcBef>
            </a:pPr>
            <a:r>
              <a:rPr sz="1100" spc="25" dirty="0">
                <a:latin typeface="Century Gothic"/>
                <a:cs typeface="Century Gothic"/>
              </a:rPr>
              <a:t>I</a:t>
            </a:r>
            <a:r>
              <a:rPr sz="1100" dirty="0">
                <a:latin typeface="Century Gothic"/>
                <a:cs typeface="Century Gothic"/>
              </a:rPr>
              <a:t>nfo</a:t>
            </a:r>
            <a:r>
              <a:rPr sz="1100" spc="-15" dirty="0">
                <a:latin typeface="Century Gothic"/>
                <a:cs typeface="Century Gothic"/>
              </a:rPr>
              <a:t>r</a:t>
            </a:r>
            <a:r>
              <a:rPr sz="1100" spc="-5" dirty="0">
                <a:latin typeface="Century Gothic"/>
                <a:cs typeface="Century Gothic"/>
              </a:rPr>
              <a:t>m</a:t>
            </a:r>
            <a:r>
              <a:rPr sz="1100" spc="-15" dirty="0">
                <a:latin typeface="Century Gothic"/>
                <a:cs typeface="Century Gothic"/>
              </a:rPr>
              <a:t>a</a:t>
            </a:r>
            <a:r>
              <a:rPr sz="1100" dirty="0">
                <a:latin typeface="Century Gothic"/>
                <a:cs typeface="Century Gothic"/>
              </a:rPr>
              <a:t>t</a:t>
            </a:r>
            <a:r>
              <a:rPr sz="1100" spc="-10" dirty="0">
                <a:latin typeface="Century Gothic"/>
                <a:cs typeface="Century Gothic"/>
              </a:rPr>
              <a:t>i</a:t>
            </a:r>
            <a:r>
              <a:rPr sz="1100" dirty="0">
                <a:latin typeface="Century Gothic"/>
                <a:cs typeface="Century Gothic"/>
              </a:rPr>
              <a:t>on  techn</a:t>
            </a:r>
            <a:r>
              <a:rPr sz="1100" spc="-10" dirty="0">
                <a:latin typeface="Century Gothic"/>
                <a:cs typeface="Century Gothic"/>
              </a:rPr>
              <a:t>o</a:t>
            </a:r>
            <a:r>
              <a:rPr sz="1100" spc="5" dirty="0">
                <a:latin typeface="Century Gothic"/>
                <a:cs typeface="Century Gothic"/>
              </a:rPr>
              <a:t>l</a:t>
            </a:r>
            <a:r>
              <a:rPr sz="1100" dirty="0">
                <a:latin typeface="Century Gothic"/>
                <a:cs typeface="Century Gothic"/>
              </a:rPr>
              <a:t>o</a:t>
            </a:r>
            <a:r>
              <a:rPr sz="1100" spc="-15" dirty="0">
                <a:latin typeface="Century Gothic"/>
                <a:cs typeface="Century Gothic"/>
              </a:rPr>
              <a:t>g</a:t>
            </a:r>
            <a:r>
              <a:rPr sz="1100" dirty="0">
                <a:latin typeface="Century Gothic"/>
                <a:cs typeface="Century Gothic"/>
              </a:rPr>
              <a:t>y</a:t>
            </a:r>
            <a:endParaRPr sz="1100">
              <a:latin typeface="Century Gothic"/>
              <a:cs typeface="Century Gothic"/>
            </a:endParaRPr>
          </a:p>
        </p:txBody>
      </p:sp>
      <p:sp>
        <p:nvSpPr>
          <p:cNvPr id="12" name="object 12"/>
          <p:cNvSpPr txBox="1"/>
          <p:nvPr/>
        </p:nvSpPr>
        <p:spPr>
          <a:xfrm>
            <a:off x="6378321" y="3253866"/>
            <a:ext cx="1379855" cy="728980"/>
          </a:xfrm>
          <a:prstGeom prst="rect">
            <a:avLst/>
          </a:prstGeom>
        </p:spPr>
        <p:txBody>
          <a:bodyPr vert="horz" wrap="square" lIns="0" tIns="12700" rIns="0" bIns="0" rtlCol="0">
            <a:spAutoFit/>
          </a:bodyPr>
          <a:lstStyle/>
          <a:p>
            <a:pPr marL="29845" algn="ctr">
              <a:lnSpc>
                <a:spcPct val="100000"/>
              </a:lnSpc>
              <a:spcBef>
                <a:spcPts val="100"/>
              </a:spcBef>
            </a:pPr>
            <a:r>
              <a:rPr sz="2400" b="1" dirty="0">
                <a:solidFill>
                  <a:srgbClr val="1F3862"/>
                </a:solidFill>
                <a:latin typeface="Century"/>
                <a:cs typeface="Century"/>
              </a:rPr>
              <a:t>31</a:t>
            </a:r>
            <a:endParaRPr sz="2400">
              <a:latin typeface="Century"/>
              <a:cs typeface="Century"/>
            </a:endParaRPr>
          </a:p>
          <a:p>
            <a:pPr algn="ctr">
              <a:lnSpc>
                <a:spcPct val="100000"/>
              </a:lnSpc>
              <a:spcBef>
                <a:spcPts val="15"/>
              </a:spcBef>
            </a:pPr>
            <a:r>
              <a:rPr sz="1100" spc="-5" dirty="0">
                <a:latin typeface="Century Gothic"/>
                <a:cs typeface="Century Gothic"/>
              </a:rPr>
              <a:t>Electronics</a:t>
            </a:r>
            <a:endParaRPr sz="1100">
              <a:latin typeface="Century Gothic"/>
              <a:cs typeface="Century Gothic"/>
            </a:endParaRPr>
          </a:p>
          <a:p>
            <a:pPr algn="ctr">
              <a:lnSpc>
                <a:spcPct val="100000"/>
              </a:lnSpc>
            </a:pPr>
            <a:r>
              <a:rPr sz="1100" spc="-5" dirty="0">
                <a:latin typeface="Century Gothic"/>
                <a:cs typeface="Century Gothic"/>
              </a:rPr>
              <a:t>and</a:t>
            </a:r>
            <a:r>
              <a:rPr sz="1100" spc="-65" dirty="0">
                <a:latin typeface="Century Gothic"/>
                <a:cs typeface="Century Gothic"/>
              </a:rPr>
              <a:t> </a:t>
            </a:r>
            <a:r>
              <a:rPr sz="1100" spc="-5" dirty="0">
                <a:latin typeface="Century Gothic"/>
                <a:cs typeface="Century Gothic"/>
              </a:rPr>
              <a:t>instrumentation</a:t>
            </a:r>
            <a:endParaRPr sz="1100">
              <a:latin typeface="Century Gothic"/>
              <a:cs typeface="Century Gothic"/>
            </a:endParaRPr>
          </a:p>
        </p:txBody>
      </p:sp>
      <p:sp>
        <p:nvSpPr>
          <p:cNvPr id="13" name="object 13"/>
          <p:cNvSpPr/>
          <p:nvPr/>
        </p:nvSpPr>
        <p:spPr>
          <a:xfrm>
            <a:off x="4082034" y="3281934"/>
            <a:ext cx="0" cy="1125855"/>
          </a:xfrm>
          <a:custGeom>
            <a:avLst/>
            <a:gdLst/>
            <a:ahLst/>
            <a:cxnLst/>
            <a:rect l="l" t="t" r="r" b="b"/>
            <a:pathLst>
              <a:path h="1125854">
                <a:moveTo>
                  <a:pt x="0" y="0"/>
                </a:moveTo>
                <a:lnTo>
                  <a:pt x="0" y="1125854"/>
                </a:lnTo>
              </a:path>
            </a:pathLst>
          </a:custGeom>
          <a:ln w="19812">
            <a:solidFill>
              <a:srgbClr val="000000"/>
            </a:solidFill>
          </a:ln>
        </p:spPr>
        <p:txBody>
          <a:bodyPr wrap="square" lIns="0" tIns="0" rIns="0" bIns="0" rtlCol="0"/>
          <a:lstStyle/>
          <a:p>
            <a:endParaRPr/>
          </a:p>
        </p:txBody>
      </p:sp>
      <p:sp>
        <p:nvSpPr>
          <p:cNvPr id="14" name="object 14"/>
          <p:cNvSpPr txBox="1"/>
          <p:nvPr/>
        </p:nvSpPr>
        <p:spPr>
          <a:xfrm>
            <a:off x="8439404" y="3253866"/>
            <a:ext cx="1737360" cy="728980"/>
          </a:xfrm>
          <a:prstGeom prst="rect">
            <a:avLst/>
          </a:prstGeom>
        </p:spPr>
        <p:txBody>
          <a:bodyPr vert="horz" wrap="square" lIns="0" tIns="12700" rIns="0" bIns="0" rtlCol="0">
            <a:spAutoFit/>
          </a:bodyPr>
          <a:lstStyle/>
          <a:p>
            <a:pPr marL="24130" algn="ctr">
              <a:lnSpc>
                <a:spcPct val="100000"/>
              </a:lnSpc>
              <a:spcBef>
                <a:spcPts val="100"/>
              </a:spcBef>
            </a:pPr>
            <a:r>
              <a:rPr sz="2400" b="1" spc="-5" dirty="0">
                <a:solidFill>
                  <a:srgbClr val="1F3862"/>
                </a:solidFill>
                <a:latin typeface="Century"/>
                <a:cs typeface="Century"/>
              </a:rPr>
              <a:t>8</a:t>
            </a:r>
            <a:endParaRPr sz="2400">
              <a:latin typeface="Century"/>
              <a:cs typeface="Century"/>
            </a:endParaRPr>
          </a:p>
          <a:p>
            <a:pPr algn="ctr">
              <a:lnSpc>
                <a:spcPct val="100000"/>
              </a:lnSpc>
              <a:spcBef>
                <a:spcPts val="15"/>
              </a:spcBef>
            </a:pPr>
            <a:r>
              <a:rPr sz="1100" dirty="0">
                <a:latin typeface="Century Gothic"/>
                <a:cs typeface="Century Gothic"/>
              </a:rPr>
              <a:t>telecommunications</a:t>
            </a:r>
            <a:r>
              <a:rPr sz="1100" spc="-75" dirty="0">
                <a:latin typeface="Century Gothic"/>
                <a:cs typeface="Century Gothic"/>
              </a:rPr>
              <a:t> </a:t>
            </a:r>
            <a:r>
              <a:rPr sz="1100" spc="-5" dirty="0">
                <a:latin typeface="Century Gothic"/>
                <a:cs typeface="Century Gothic"/>
              </a:rPr>
              <a:t>and</a:t>
            </a:r>
            <a:endParaRPr sz="1100">
              <a:latin typeface="Century Gothic"/>
              <a:cs typeface="Century Gothic"/>
            </a:endParaRPr>
          </a:p>
          <a:p>
            <a:pPr algn="ctr">
              <a:lnSpc>
                <a:spcPct val="100000"/>
              </a:lnSpc>
            </a:pPr>
            <a:r>
              <a:rPr sz="1100" dirty="0">
                <a:latin typeface="Century Gothic"/>
                <a:cs typeface="Century Gothic"/>
              </a:rPr>
              <a:t>communications</a:t>
            </a:r>
            <a:endParaRPr sz="1100">
              <a:latin typeface="Century Gothic"/>
              <a:cs typeface="Century Gothic"/>
            </a:endParaRPr>
          </a:p>
        </p:txBody>
      </p:sp>
      <p:sp>
        <p:nvSpPr>
          <p:cNvPr id="15" name="object 15"/>
          <p:cNvSpPr txBox="1"/>
          <p:nvPr/>
        </p:nvSpPr>
        <p:spPr>
          <a:xfrm>
            <a:off x="4959858" y="4752213"/>
            <a:ext cx="909319" cy="896619"/>
          </a:xfrm>
          <a:prstGeom prst="rect">
            <a:avLst/>
          </a:prstGeom>
        </p:spPr>
        <p:txBody>
          <a:bodyPr vert="horz" wrap="square" lIns="0" tIns="12700" rIns="0" bIns="0" rtlCol="0">
            <a:spAutoFit/>
          </a:bodyPr>
          <a:lstStyle/>
          <a:p>
            <a:pPr marL="24130" algn="ctr">
              <a:lnSpc>
                <a:spcPct val="100000"/>
              </a:lnSpc>
              <a:spcBef>
                <a:spcPts val="100"/>
              </a:spcBef>
            </a:pPr>
            <a:r>
              <a:rPr sz="2400" b="1" spc="-5" dirty="0">
                <a:solidFill>
                  <a:srgbClr val="1F3862"/>
                </a:solidFill>
                <a:latin typeface="Century"/>
                <a:cs typeface="Century"/>
              </a:rPr>
              <a:t>4</a:t>
            </a:r>
            <a:endParaRPr sz="2400">
              <a:latin typeface="Century"/>
              <a:cs typeface="Century"/>
            </a:endParaRPr>
          </a:p>
          <a:p>
            <a:pPr marL="12700" marR="5080" indent="126364">
              <a:lnSpc>
                <a:spcPct val="100000"/>
              </a:lnSpc>
              <a:spcBef>
                <a:spcPts val="15"/>
              </a:spcBef>
            </a:pPr>
            <a:r>
              <a:rPr sz="1100" spc="-5" dirty="0">
                <a:latin typeface="Century Gothic"/>
                <a:cs typeface="Century Gothic"/>
              </a:rPr>
              <a:t>Research  </a:t>
            </a:r>
            <a:r>
              <a:rPr sz="1100" dirty="0">
                <a:latin typeface="Century Gothic"/>
                <a:cs typeface="Century Gothic"/>
              </a:rPr>
              <a:t>in</a:t>
            </a:r>
            <a:r>
              <a:rPr sz="1100" spc="-90" dirty="0">
                <a:latin typeface="Century Gothic"/>
                <a:cs typeface="Century Gothic"/>
              </a:rPr>
              <a:t> </a:t>
            </a:r>
            <a:r>
              <a:rPr sz="1100" spc="-5" dirty="0">
                <a:latin typeface="Century Gothic"/>
                <a:cs typeface="Century Gothic"/>
              </a:rPr>
              <a:t>renewable</a:t>
            </a:r>
            <a:endParaRPr sz="1100">
              <a:latin typeface="Century Gothic"/>
              <a:cs typeface="Century Gothic"/>
            </a:endParaRPr>
          </a:p>
          <a:p>
            <a:pPr marL="215265">
              <a:lnSpc>
                <a:spcPct val="100000"/>
              </a:lnSpc>
            </a:pPr>
            <a:r>
              <a:rPr sz="1100" spc="-5" dirty="0">
                <a:latin typeface="Century Gothic"/>
                <a:cs typeface="Century Gothic"/>
              </a:rPr>
              <a:t>energy</a:t>
            </a:r>
            <a:endParaRPr sz="1100">
              <a:latin typeface="Century Gothic"/>
              <a:cs typeface="Century Gothic"/>
            </a:endParaRPr>
          </a:p>
        </p:txBody>
      </p:sp>
      <p:sp>
        <p:nvSpPr>
          <p:cNvPr id="16" name="object 16"/>
          <p:cNvSpPr txBox="1"/>
          <p:nvPr/>
        </p:nvSpPr>
        <p:spPr>
          <a:xfrm>
            <a:off x="6948296" y="4753736"/>
            <a:ext cx="194945"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1F3862"/>
                </a:solidFill>
                <a:latin typeface="Century"/>
                <a:cs typeface="Century"/>
              </a:rPr>
              <a:t>3</a:t>
            </a:r>
            <a:endParaRPr sz="2400">
              <a:latin typeface="Century"/>
              <a:cs typeface="Century"/>
            </a:endParaRPr>
          </a:p>
        </p:txBody>
      </p:sp>
      <p:sp>
        <p:nvSpPr>
          <p:cNvPr id="17" name="object 17"/>
          <p:cNvSpPr txBox="1"/>
          <p:nvPr/>
        </p:nvSpPr>
        <p:spPr>
          <a:xfrm>
            <a:off x="8262619" y="4752213"/>
            <a:ext cx="1654810" cy="728980"/>
          </a:xfrm>
          <a:prstGeom prst="rect">
            <a:avLst/>
          </a:prstGeom>
        </p:spPr>
        <p:txBody>
          <a:bodyPr vert="horz" wrap="square" lIns="0" tIns="12700" rIns="0" bIns="0" rtlCol="0">
            <a:spAutoFit/>
          </a:bodyPr>
          <a:lstStyle/>
          <a:p>
            <a:pPr algn="ctr">
              <a:lnSpc>
                <a:spcPct val="100000"/>
              </a:lnSpc>
              <a:spcBef>
                <a:spcPts val="100"/>
              </a:spcBef>
            </a:pPr>
            <a:r>
              <a:rPr sz="2400" b="1" spc="-5" dirty="0">
                <a:solidFill>
                  <a:srgbClr val="1F3862"/>
                </a:solidFill>
                <a:latin typeface="Century"/>
                <a:cs typeface="Century"/>
              </a:rPr>
              <a:t>3</a:t>
            </a:r>
            <a:endParaRPr sz="2400">
              <a:latin typeface="Century"/>
              <a:cs typeface="Century"/>
            </a:endParaRPr>
          </a:p>
          <a:p>
            <a:pPr marL="12700" marR="5080" indent="466090">
              <a:lnSpc>
                <a:spcPct val="100000"/>
              </a:lnSpc>
              <a:spcBef>
                <a:spcPts val="15"/>
              </a:spcBef>
            </a:pPr>
            <a:r>
              <a:rPr sz="1100" dirty="0">
                <a:latin typeface="Century Gothic"/>
                <a:cs typeface="Century Gothic"/>
              </a:rPr>
              <a:t>Education  innovative</a:t>
            </a:r>
            <a:r>
              <a:rPr sz="1100" spc="-75" dirty="0">
                <a:latin typeface="Century Gothic"/>
                <a:cs typeface="Century Gothic"/>
              </a:rPr>
              <a:t> </a:t>
            </a:r>
            <a:r>
              <a:rPr sz="1100" dirty="0">
                <a:latin typeface="Century Gothic"/>
                <a:cs typeface="Century Gothic"/>
              </a:rPr>
              <a:t>technologies</a:t>
            </a:r>
            <a:endParaRPr sz="1100">
              <a:latin typeface="Century Gothic"/>
              <a:cs typeface="Century Gothic"/>
            </a:endParaRPr>
          </a:p>
        </p:txBody>
      </p:sp>
      <p:sp>
        <p:nvSpPr>
          <p:cNvPr id="18" name="object 18"/>
          <p:cNvSpPr txBox="1"/>
          <p:nvPr/>
        </p:nvSpPr>
        <p:spPr>
          <a:xfrm>
            <a:off x="1855977" y="6165900"/>
            <a:ext cx="519430" cy="391795"/>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766F6F"/>
                </a:solidFill>
                <a:latin typeface="Century"/>
                <a:cs typeface="Century"/>
              </a:rPr>
              <a:t>/</a:t>
            </a:r>
            <a:r>
              <a:rPr sz="2400" b="1" spc="-195" dirty="0">
                <a:solidFill>
                  <a:srgbClr val="766F6F"/>
                </a:solidFill>
                <a:latin typeface="Century"/>
                <a:cs typeface="Century"/>
              </a:rPr>
              <a:t> </a:t>
            </a:r>
            <a:r>
              <a:rPr sz="2400" spc="-5" dirty="0">
                <a:solidFill>
                  <a:srgbClr val="766F6F"/>
                </a:solidFill>
                <a:latin typeface="Century"/>
                <a:cs typeface="Century"/>
              </a:rPr>
              <a:t>05</a:t>
            </a:r>
            <a:endParaRPr sz="2400">
              <a:latin typeface="Century"/>
              <a:cs typeface="Century"/>
            </a:endParaRPr>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12796</TotalTime>
  <Words>27635</Words>
  <Application>Microsoft Office PowerPoint</Application>
  <PresentationFormat>Широкоэкранный</PresentationFormat>
  <Paragraphs>6793</Paragraphs>
  <Slides>136</Slides>
  <Notes>5</Notes>
  <HiddenSlides>0</HiddenSlides>
  <MMClips>0</MMClips>
  <ScaleCrop>false</ScaleCrop>
  <HeadingPairs>
    <vt:vector size="6" baseType="variant">
      <vt:variant>
        <vt:lpstr>Использованные шрифты</vt:lpstr>
      </vt:variant>
      <vt:variant>
        <vt:i4>24</vt:i4>
      </vt:variant>
      <vt:variant>
        <vt:lpstr>Тема</vt:lpstr>
      </vt:variant>
      <vt:variant>
        <vt:i4>1</vt:i4>
      </vt:variant>
      <vt:variant>
        <vt:lpstr>Заголовки слайдов</vt:lpstr>
      </vt:variant>
      <vt:variant>
        <vt:i4>136</vt:i4>
      </vt:variant>
    </vt:vector>
  </HeadingPairs>
  <TitlesOfParts>
    <vt:vector size="161" baseType="lpstr">
      <vt:lpstr>Agency FB</vt:lpstr>
      <vt:lpstr>Arial</vt:lpstr>
      <vt:lpstr>Arial Black</vt:lpstr>
      <vt:lpstr>Arial Narrow</vt:lpstr>
      <vt:lpstr>Arial Unicode MS</vt:lpstr>
      <vt:lpstr>Arimo Bold</vt:lpstr>
      <vt:lpstr>Calibri</vt:lpstr>
      <vt:lpstr>Calibri Light</vt:lpstr>
      <vt:lpstr>Cambria</vt:lpstr>
      <vt:lpstr>Century</vt:lpstr>
      <vt:lpstr>Century Gothic</vt:lpstr>
      <vt:lpstr>Corbel Light</vt:lpstr>
      <vt:lpstr>Courier New</vt:lpstr>
      <vt:lpstr>FreesiaUPC</vt:lpstr>
      <vt:lpstr>Gill Sans</vt:lpstr>
      <vt:lpstr>Gill Sans SemiBold</vt:lpstr>
      <vt:lpstr>Helvetica Neue</vt:lpstr>
      <vt:lpstr>Open Sans</vt:lpstr>
      <vt:lpstr>Open Sans </vt:lpstr>
      <vt:lpstr>Segoe UI</vt:lpstr>
      <vt:lpstr>Tahoma</vt:lpstr>
      <vt:lpstr>Times New Roman</vt:lpstr>
      <vt:lpstr>Verdana</vt:lpstr>
      <vt:lpstr>Wingdings</vt:lpstr>
      <vt:lpstr>Тема Office</vt:lpstr>
      <vt:lpstr>Презентация PowerPoint</vt:lpstr>
      <vt:lpstr>Презентация PowerPoint</vt:lpstr>
      <vt:lpstr>Презентация PowerPoint</vt:lpstr>
      <vt:lpstr>Презентация PowerPoint</vt:lpstr>
      <vt:lpstr>Interdepartmental structure of the tender commission for the conclusion  Long-term contracts for the supply of drugs and MD</vt:lpstr>
      <vt:lpstr>Evaluation criteria for applications of potential suppliers DP with the intention to create the production of medicines and (or) medical devices</vt:lpstr>
      <vt:lpstr>Evaluation criteria for applications of potential suppliers of DP with intention to modernize the production of medicines and (or) medical devices</vt:lpstr>
      <vt:lpstr>The procedure for purchasing drugs and MD from DP under a Long-term Contract according to Chapter  20 (paragraph 2) of Regulation 375 https://adilet.zan.kz/rus/docs/P2100000375_</vt:lpstr>
      <vt:lpstr>Презентация PowerPoint</vt:lpstr>
      <vt:lpstr>Conditions for the conclusion of Long-term Contracts for the supply of original patented drugs and MD with the Customer of contract production</vt:lpstr>
      <vt:lpstr>The procedure for concluding LTC of delivery the biosimilar drugs and MD with contract production  customers in accordance with Chapter 22 of Rules 375 https://adilet.zan.kz/rus/docs/P2100000375_</vt:lpstr>
      <vt:lpstr>The structure of the tender commission for the conclusion of Long-  term Contracts with the Customer for the contract production of  biosimilar drugs</vt:lpstr>
      <vt:lpstr>Stages of concluding a Long-term Contract with DP suppliers having MT production, with a Single  Distributor in accordance with Chapter 21 of Rules 375 https://adilet.zan.kz/rus/docs/P2100000375_</vt:lpstr>
      <vt:lpstr>The composition of the tender commission for the conclusion of long-term  contracts with suppliers of DP, having the production of MT, requiring  maintenance</vt:lpstr>
      <vt:lpstr>STANDARD OF STATE SERVICE "State registration, re-registration and amending  the registration dossier of pharmaceuticals or Medical devices"</vt:lpstr>
      <vt:lpstr>Procedure for drawing up lists of procuring entities and medical devices</vt:lpstr>
      <vt:lpstr>List of regulatory legal acts http://adilet.zan.kz/</vt:lpstr>
      <vt:lpstr>List of regulatory legal acts http://adilet.zan.kz/</vt:lpstr>
      <vt:lpstr>List of regulatory legal acts http://adilet.zan.kz/</vt:lpstr>
      <vt:lpstr>ANNEX 1</vt:lpstr>
      <vt:lpstr>Презентация PowerPoint</vt:lpstr>
      <vt:lpstr>Презентация PowerPoint</vt:lpstr>
      <vt:lpstr>ANNEX 2</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ANNEX 3</vt:lpstr>
      <vt:lpstr>KAZAKH INVEST – NATIONAL OPERATOR FOR INVESTMENTS ATTRACTION</vt:lpstr>
      <vt:lpstr>INVESTMENT PREFERENCES</vt:lpstr>
      <vt:lpstr>Preferences for investment projects (continued)</vt:lpstr>
      <vt:lpstr>LEGAL DEFINITIONS</vt:lpstr>
      <vt:lpstr>LEGAL DEFINITIONS</vt:lpstr>
      <vt:lpstr>RESTRICTIONS</vt:lpstr>
      <vt:lpstr>RESTRICTIONS</vt:lpstr>
      <vt:lpstr>GUARANTEE OF INVESTOR RIGHTS</vt:lpstr>
      <vt:lpstr>GUARANTEE OF INVESTOR RIGHTS’ PROTECTON</vt:lpstr>
      <vt:lpstr>GUARANTEE OF INVESTOR RIGHTS PROTECTON</vt:lpstr>
      <vt:lpstr>INVESTMENT PROJECTS</vt:lpstr>
      <vt:lpstr>INVESTMENT PREFERENCES</vt:lpstr>
      <vt:lpstr>INVESTMENT PREFERENCES</vt:lpstr>
      <vt:lpstr>INVESTMENT PREFERENCES Investment subsidy</vt:lpstr>
      <vt:lpstr>Guarantees of stability when changing the law of  the Republic of Kazakhstan</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ANNEX 5</vt:lpstr>
      <vt:lpstr>THE CURRENT STATE OF THE PHARMACEUTICAL INDUSTRY</vt:lpstr>
      <vt:lpstr>Презентация PowerPoint</vt:lpstr>
      <vt:lpstr>4 Transnational companies are operating  in the market of Kazakhstan</vt:lpstr>
      <vt:lpstr>DYNAMICS OF DOMESTIC MANUFACTURERS IN PROCUREMENT PROCESSES</vt:lpstr>
      <vt:lpstr>ANNEX 6</vt:lpstr>
      <vt:lpstr>Презентация PowerPoint</vt:lpstr>
      <vt:lpstr>Презентация PowerPoint</vt:lpstr>
      <vt:lpstr>Презентация PowerPoint</vt:lpstr>
      <vt:lpstr>ANNEX 7</vt:lpstr>
      <vt:lpstr>Презентация PowerPoint</vt:lpstr>
      <vt:lpstr>Презентация PowerPoint</vt:lpstr>
      <vt:lpstr>Презентация PowerPoint</vt:lpstr>
      <vt:lpstr>Презентация PowerPoint</vt:lpstr>
      <vt:lpstr>Презентация PowerPoint</vt:lpstr>
      <vt:lpstr>ANNEX 8</vt:lpstr>
      <vt:lpstr>Презентация PowerPoint</vt:lpstr>
      <vt:lpstr>Презентация PowerPoint</vt:lpstr>
      <vt:lpstr>Презентация PowerPoint</vt:lpstr>
      <vt:lpstr>Презентация PowerPoint</vt:lpstr>
      <vt:lpstr>special economic zone</vt:lpstr>
      <vt:lpstr>Презентация PowerPoint</vt:lpstr>
      <vt:lpstr>Welcome to Astana International  Financial Centre (AIFC)</vt:lpstr>
      <vt:lpstr>Potential of AIFC</vt:lpstr>
      <vt:lpstr>A summary of the benefits of AIFC</vt:lpstr>
      <vt:lpstr>Презентация PowerPoint</vt:lpstr>
      <vt:lpstr>Презентация PowerPoint</vt:lpstr>
      <vt:lpstr>SUPPORT TOOLS "BAITEREK" HOLDING</vt:lpstr>
      <vt:lpstr>Support tools for Baiterek NMH JSC</vt:lpstr>
      <vt:lpstr>Support tools for Baiterek NMH JSC</vt:lpstr>
      <vt:lpstr>Support tools for Baiterek NMH JSC</vt:lpstr>
      <vt:lpstr>SUPPORT TOOLS "BAITEREK" HOLDING</vt:lpstr>
      <vt:lpstr>Презентация PowerPoint</vt:lpstr>
      <vt:lpstr>INFORMATION ABOUT KAZAKHEXPORT</vt:lpstr>
      <vt:lpstr>ИНФОРМАЦИЯ  О KAZAKHEXPORT</vt:lpstr>
      <vt:lpstr>SUPPORT AT ALL STAGES OF THE EXPORT CYCLE</vt:lpstr>
      <vt:lpstr>REDUCING THE EXPORTER’S RISK FROM NON-PAYMENT BY A FOREIGN CONTRACTOR</vt:lpstr>
      <vt:lpstr>REPLENISHING WORKING CAPITAL OF THE EXPORTER</vt:lpstr>
      <vt:lpstr>PARTICIPATION IN INTERNATIONAL TENDERS</vt:lpstr>
      <vt:lpstr>FINANCING FOR FOREIGN BUYER</vt:lpstr>
      <vt:lpstr>PREFERENTIAL FINANCING FOR FOREIGN BUYER</vt:lpstr>
      <vt:lpstr>Trade financing</vt:lpstr>
      <vt:lpstr>TRADE FINANCE SCHEME</vt:lpstr>
      <vt:lpstr>PREFERENTIAL TRADE FINANCE SCHEME</vt:lpstr>
      <vt:lpstr>PREFERENTIAL TRADE FINANCE PROCESS</vt:lpstr>
      <vt:lpstr>Презентация PowerPoint</vt:lpstr>
      <vt:lpstr>Презентация PowerPoint</vt:lpstr>
      <vt:lpstr>Презентация PowerPoint</vt:lpstr>
      <vt:lpstr>About QIC</vt:lpstr>
      <vt:lpstr>Investments of Funds with QIC participation/QIC investments</vt:lpstr>
      <vt:lpstr>Portfolio structure</vt:lpstr>
      <vt:lpstr>Презентация PowerPoint</vt:lpstr>
      <vt:lpstr>Презентация PowerPoint</vt:lpstr>
      <vt:lpstr>Презентация PowerPoint</vt:lpstr>
      <vt:lpstr>Презентация PowerPoint</vt:lpstr>
      <vt:lpstr>CONTACTS LIST</vt:lpstr>
      <vt:lpstr>Презентация PowerPoint</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Дамир Шаматов</dc:creator>
  <cp:lastModifiedBy>Рахымқанова Тоғжан Серікболқызы</cp:lastModifiedBy>
  <cp:revision>724</cp:revision>
  <cp:lastPrinted>2022-06-20T09:12:54Z</cp:lastPrinted>
  <dcterms:created xsi:type="dcterms:W3CDTF">2019-04-17T10:08:00Z</dcterms:created>
  <dcterms:modified xsi:type="dcterms:W3CDTF">2024-11-19T11:19:45Z</dcterms:modified>
</cp:coreProperties>
</file>